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55" r:id="rId2"/>
    <p:sldId id="370" r:id="rId3"/>
    <p:sldId id="379" r:id="rId4"/>
    <p:sldId id="368" r:id="rId5"/>
    <p:sldId id="375" r:id="rId6"/>
    <p:sldId id="403" r:id="rId7"/>
    <p:sldId id="384" r:id="rId8"/>
    <p:sldId id="381" r:id="rId9"/>
    <p:sldId id="385" r:id="rId10"/>
    <p:sldId id="390" r:id="rId11"/>
    <p:sldId id="388" r:id="rId12"/>
    <p:sldId id="369" r:id="rId13"/>
    <p:sldId id="389" r:id="rId14"/>
    <p:sldId id="400" r:id="rId15"/>
    <p:sldId id="401" r:id="rId16"/>
    <p:sldId id="404" r:id="rId17"/>
    <p:sldId id="407" r:id="rId18"/>
    <p:sldId id="408" r:id="rId1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70"/>
            <p14:sldId id="379"/>
            <p14:sldId id="368"/>
            <p14:sldId id="375"/>
            <p14:sldId id="403"/>
            <p14:sldId id="384"/>
            <p14:sldId id="381"/>
            <p14:sldId id="385"/>
            <p14:sldId id="390"/>
            <p14:sldId id="388"/>
            <p14:sldId id="369"/>
            <p14:sldId id="389"/>
            <p14:sldId id="400"/>
            <p14:sldId id="401"/>
            <p14:sldId id="404"/>
            <p14:sldId id="407"/>
            <p14:sldId id="408"/>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CCE8"/>
    <a:srgbClr val="17B1CB"/>
    <a:srgbClr val="E7F3F4"/>
    <a:srgbClr val="F3F9FA"/>
    <a:srgbClr val="F7F7F7"/>
    <a:srgbClr val="ADB3B4"/>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94384" autoAdjust="0"/>
  </p:normalViewPr>
  <p:slideViewPr>
    <p:cSldViewPr snapToGrid="0" snapToObjects="1">
      <p:cViewPr varScale="1">
        <p:scale>
          <a:sx n="120" d="100"/>
          <a:sy n="120" d="100"/>
        </p:scale>
        <p:origin x="1464" y="176"/>
      </p:cViewPr>
      <p:guideLst>
        <p:guide orient="horz" pos="2516"/>
        <p:guide pos="2880"/>
      </p:guideLst>
    </p:cSldViewPr>
  </p:slideViewPr>
  <p:notesTextViewPr>
    <p:cViewPr>
      <p:scale>
        <a:sx n="1" d="1"/>
        <a:sy n="1" d="1"/>
      </p:scale>
      <p:origin x="0" y="0"/>
    </p:cViewPr>
  </p:notesTextViewPr>
  <p:sorterViewPr>
    <p:cViewPr>
      <p:scale>
        <a:sx n="100" d="100"/>
        <a:sy n="100" d="100"/>
      </p:scale>
      <p:origin x="0" y="-5280"/>
    </p:cViewPr>
  </p:sorterViewPr>
  <p:notesViewPr>
    <p:cSldViewPr snapToGrid="0" snapToObjects="1">
      <p:cViewPr varScale="1">
        <p:scale>
          <a:sx n="58" d="100"/>
          <a:sy n="58" d="100"/>
        </p:scale>
        <p:origin x="175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2400" b="1" i="0" u="none" strike="noStrike" kern="1200" spc="0" baseline="0">
                <a:solidFill>
                  <a:schemeClr val="tx1">
                    <a:lumMod val="65000"/>
                    <a:lumOff val="35000"/>
                  </a:schemeClr>
                </a:solidFill>
                <a:latin typeface="+mn-lt"/>
                <a:ea typeface="+mn-ea"/>
                <a:cs typeface="+mn-cs"/>
              </a:defRPr>
            </a:pPr>
            <a:r>
              <a:rPr lang="en-US" sz="2400" b="1" dirty="0"/>
              <a:t>Pediatric Patients with SCD </a:t>
            </a:r>
            <a:br>
              <a:rPr lang="en-US" sz="2400" b="1" dirty="0"/>
            </a:br>
            <a:r>
              <a:rPr lang="en-US" sz="2400" b="1" dirty="0"/>
              <a:t>Use of Biobehavioral Strategies</a:t>
            </a:r>
          </a:p>
        </c:rich>
      </c:tx>
      <c:layout>
        <c:manualLayout>
          <c:xMode val="edge"/>
          <c:yMode val="edge"/>
          <c:x val="0.39478566704881202"/>
          <c:y val="6.6360350114566299E-2"/>
        </c:manualLayout>
      </c:layout>
      <c:overlay val="0"/>
      <c:spPr>
        <a:noFill/>
        <a:ln>
          <a:noFill/>
        </a:ln>
        <a:effectLst/>
      </c:spPr>
      <c:txPr>
        <a:bodyPr rot="0" spcFirstLastPara="1" vertOverflow="ellipsis" vert="horz" wrap="square" anchor="ctr" anchorCtr="1"/>
        <a:lstStyle/>
        <a:p>
          <a:pPr algn="l">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735562588242298"/>
          <c:y val="0.23654728995035301"/>
          <c:w val="0.48888770660424202"/>
          <c:h val="0.73830911120683496"/>
        </c:manualLayout>
      </c:layout>
      <c:pieChart>
        <c:varyColors val="1"/>
        <c:ser>
          <c:idx val="0"/>
          <c:order val="0"/>
          <c:tx>
            <c:strRef>
              <c:f>Sheet1!$B$1</c:f>
              <c:strCache>
                <c:ptCount val="1"/>
                <c:pt idx="0">
                  <c:v>Pediatric Patients with SCD Use of Biobehavioral Strategies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75-4B44-B0D8-0E54B2FF99C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B75-4B44-B0D8-0E54B2FF99C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75-4B44-B0D8-0E54B2FF99C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B75-4B44-B0D8-0E54B2FF99C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B75-4B44-B0D8-0E54B2FF99C3}"/>
              </c:ext>
            </c:extLst>
          </c:dPt>
          <c:dLbls>
            <c:dLbl>
              <c:idx val="0"/>
              <c:tx>
                <c:rich>
                  <a:bodyPr/>
                  <a:lstStyle/>
                  <a:p>
                    <a:fld id="{81FFCA60-EFCB-46E6-8521-41F592BCB8F0}" type="VALUE">
                      <a:rPr lang="en-US">
                        <a:solidFill>
                          <a:schemeClr val="tx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B75-4B44-B0D8-0E54B2FF99C3}"/>
                </c:ext>
              </c:extLst>
            </c:dLbl>
            <c:dLbl>
              <c:idx val="1"/>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6B75-4B44-B0D8-0E54B2FF99C3}"/>
                </c:ext>
              </c:extLst>
            </c:dLbl>
            <c:dLbl>
              <c:idx val="2"/>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5-6B75-4B44-B0D8-0E54B2FF99C3}"/>
                </c:ext>
              </c:extLst>
            </c:dLbl>
            <c:dLbl>
              <c:idx val="3"/>
              <c:tx>
                <c:rich>
                  <a:bodyPr/>
                  <a:lstStyle/>
                  <a:p>
                    <a:fld id="{E5CD3FC8-24D7-4D39-A1A5-83B9E9631F8F}" type="VALUE">
                      <a:rPr lang="en-US">
                        <a:solidFill>
                          <a:schemeClr val="tx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B75-4B44-B0D8-0E54B2FF99C3}"/>
                </c:ext>
              </c:extLst>
            </c:dLbl>
            <c:dLbl>
              <c:idx val="4"/>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9-6B75-4B44-B0D8-0E54B2FF99C3}"/>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lumMod val="8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Prayer</c:v>
                </c:pt>
                <c:pt idx="1">
                  <c:v>Lifestyle/Mind-Body Therapies</c:v>
                </c:pt>
                <c:pt idx="2">
                  <c:v>Biochemical</c:v>
                </c:pt>
                <c:pt idx="3">
                  <c:v>Massage</c:v>
                </c:pt>
                <c:pt idx="4">
                  <c:v>Complementary and Alternative Therapies</c:v>
                </c:pt>
              </c:strCache>
            </c:strRef>
          </c:cat>
          <c:val>
            <c:numRef>
              <c:f>Sheet1!$B$2:$B$6</c:f>
              <c:numCache>
                <c:formatCode>0%</c:formatCode>
                <c:ptCount val="5"/>
                <c:pt idx="0">
                  <c:v>0.42</c:v>
                </c:pt>
                <c:pt idx="1">
                  <c:v>0.28000000000000003</c:v>
                </c:pt>
                <c:pt idx="2">
                  <c:v>0.12</c:v>
                </c:pt>
                <c:pt idx="3">
                  <c:v>0.05</c:v>
                </c:pt>
                <c:pt idx="4">
                  <c:v>0.54</c:v>
                </c:pt>
              </c:numCache>
            </c:numRef>
          </c:val>
          <c:extLst>
            <c:ext xmlns:c16="http://schemas.microsoft.com/office/drawing/2014/chart" uri="{C3380CC4-5D6E-409C-BE32-E72D297353CC}">
              <c16:uniqueId val="{00000000-701E-4DDD-B4B0-579E0D0828E3}"/>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
          <c:y val="0.234817347870238"/>
          <c:w val="0.38110318241469798"/>
          <c:h val="0.7344611477505660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63F9E-CF54-4815-8E1D-CAB3E5F8A700}" type="doc">
      <dgm:prSet loTypeId="urn:microsoft.com/office/officeart/2005/8/layout/chevron1" loCatId="process" qsTypeId="urn:microsoft.com/office/officeart/2005/8/quickstyle/simple2" qsCatId="simple" csTypeId="urn:microsoft.com/office/officeart/2005/8/colors/colorful3" csCatId="colorful" phldr="1"/>
      <dgm:spPr/>
    </dgm:pt>
    <dgm:pt modelId="{B847751E-385B-4011-A18E-1D3D0B58D06D}">
      <dgm:prSet phldrT="[Text]"/>
      <dgm:spPr/>
      <dgm:t>
        <a:bodyPr/>
        <a:lstStyle/>
        <a:p>
          <a:r>
            <a:rPr lang="en-US" b="1" dirty="0"/>
            <a:t>Prodromal</a:t>
          </a:r>
        </a:p>
      </dgm:t>
    </dgm:pt>
    <dgm:pt modelId="{D4C32944-50E3-424F-B3BB-C465D730F8B9}" type="parTrans" cxnId="{669B99B8-5A01-4FF6-91C1-CD574B6488BC}">
      <dgm:prSet/>
      <dgm:spPr/>
      <dgm:t>
        <a:bodyPr/>
        <a:lstStyle/>
        <a:p>
          <a:endParaRPr lang="en-US" b="1"/>
        </a:p>
      </dgm:t>
    </dgm:pt>
    <dgm:pt modelId="{5C831468-F262-4F39-ADB8-21C57575C0C2}" type="sibTrans" cxnId="{669B99B8-5A01-4FF6-91C1-CD574B6488BC}">
      <dgm:prSet/>
      <dgm:spPr/>
      <dgm:t>
        <a:bodyPr/>
        <a:lstStyle/>
        <a:p>
          <a:endParaRPr lang="en-US" b="1"/>
        </a:p>
      </dgm:t>
    </dgm:pt>
    <dgm:pt modelId="{0B2E7C92-E19B-4BE6-8734-4BF88F82B8BB}">
      <dgm:prSet phldrT="[Text]"/>
      <dgm:spPr/>
      <dgm:t>
        <a:bodyPr/>
        <a:lstStyle/>
        <a:p>
          <a:r>
            <a:rPr lang="en-US" b="1" dirty="0"/>
            <a:t>Initial</a:t>
          </a:r>
        </a:p>
      </dgm:t>
    </dgm:pt>
    <dgm:pt modelId="{D358D0A4-3E16-4514-837D-7E21F2513C0D}" type="parTrans" cxnId="{BD662566-8A6E-467F-B1F2-1ADDDFC6D3AB}">
      <dgm:prSet/>
      <dgm:spPr/>
      <dgm:t>
        <a:bodyPr/>
        <a:lstStyle/>
        <a:p>
          <a:endParaRPr lang="en-US" b="1"/>
        </a:p>
      </dgm:t>
    </dgm:pt>
    <dgm:pt modelId="{EE6D2F66-BDC2-470F-BF69-8827DBDFEFF1}" type="sibTrans" cxnId="{BD662566-8A6E-467F-B1F2-1ADDDFC6D3AB}">
      <dgm:prSet/>
      <dgm:spPr/>
      <dgm:t>
        <a:bodyPr/>
        <a:lstStyle/>
        <a:p>
          <a:endParaRPr lang="en-US" b="1"/>
        </a:p>
      </dgm:t>
    </dgm:pt>
    <dgm:pt modelId="{C744CCD4-7972-4398-BB28-EB764BFFB636}">
      <dgm:prSet phldrT="[Text]"/>
      <dgm:spPr/>
      <dgm:t>
        <a:bodyPr/>
        <a:lstStyle/>
        <a:p>
          <a:r>
            <a:rPr lang="en-US" b="1" dirty="0"/>
            <a:t>Established</a:t>
          </a:r>
        </a:p>
      </dgm:t>
    </dgm:pt>
    <dgm:pt modelId="{7BE8DD71-75E4-4ED2-8D7A-914AC8E19EDB}" type="parTrans" cxnId="{FA2C4CCF-393A-4C5D-B22C-947D734D9483}">
      <dgm:prSet/>
      <dgm:spPr/>
      <dgm:t>
        <a:bodyPr/>
        <a:lstStyle/>
        <a:p>
          <a:endParaRPr lang="en-US" b="1"/>
        </a:p>
      </dgm:t>
    </dgm:pt>
    <dgm:pt modelId="{8DDAB30F-0D3A-4582-88DD-94D832317638}" type="sibTrans" cxnId="{FA2C4CCF-393A-4C5D-B22C-947D734D9483}">
      <dgm:prSet/>
      <dgm:spPr/>
      <dgm:t>
        <a:bodyPr/>
        <a:lstStyle/>
        <a:p>
          <a:endParaRPr lang="en-US" b="1"/>
        </a:p>
      </dgm:t>
    </dgm:pt>
    <dgm:pt modelId="{7717AF76-D292-4FA8-9D97-FCC89B1D43C5}">
      <dgm:prSet phldrT="[Text]"/>
      <dgm:spPr/>
      <dgm:t>
        <a:bodyPr/>
        <a:lstStyle/>
        <a:p>
          <a:r>
            <a:rPr lang="en-US" b="1" dirty="0"/>
            <a:t>Resolving</a:t>
          </a:r>
        </a:p>
      </dgm:t>
    </dgm:pt>
    <dgm:pt modelId="{8026790F-F0DC-4FC5-A119-3A92ABD2C56C}" type="parTrans" cxnId="{2F2FA80A-E14F-4BC4-BA31-9D91B4383A4C}">
      <dgm:prSet/>
      <dgm:spPr/>
      <dgm:t>
        <a:bodyPr/>
        <a:lstStyle/>
        <a:p>
          <a:endParaRPr lang="en-US" b="1"/>
        </a:p>
      </dgm:t>
    </dgm:pt>
    <dgm:pt modelId="{59C6757F-5DE5-49FF-BAAF-AFD7514C5252}" type="sibTrans" cxnId="{2F2FA80A-E14F-4BC4-BA31-9D91B4383A4C}">
      <dgm:prSet/>
      <dgm:spPr/>
      <dgm:t>
        <a:bodyPr/>
        <a:lstStyle/>
        <a:p>
          <a:endParaRPr lang="en-US" b="1"/>
        </a:p>
      </dgm:t>
    </dgm:pt>
    <dgm:pt modelId="{3680D26D-4D43-4B01-B24D-EFD96E9BB7CA}" type="pres">
      <dgm:prSet presAssocID="{00C63F9E-CF54-4815-8E1D-CAB3E5F8A700}" presName="Name0" presStyleCnt="0">
        <dgm:presLayoutVars>
          <dgm:dir/>
          <dgm:animLvl val="lvl"/>
          <dgm:resizeHandles val="exact"/>
        </dgm:presLayoutVars>
      </dgm:prSet>
      <dgm:spPr/>
    </dgm:pt>
    <dgm:pt modelId="{C1204980-87A7-4244-9A0A-F5D82369A3D4}" type="pres">
      <dgm:prSet presAssocID="{B847751E-385B-4011-A18E-1D3D0B58D06D}" presName="parTxOnly" presStyleLbl="node1" presStyleIdx="0" presStyleCnt="4">
        <dgm:presLayoutVars>
          <dgm:chMax val="0"/>
          <dgm:chPref val="0"/>
          <dgm:bulletEnabled val="1"/>
        </dgm:presLayoutVars>
      </dgm:prSet>
      <dgm:spPr/>
    </dgm:pt>
    <dgm:pt modelId="{03774C7C-8796-49C7-BBF1-4068534290C7}" type="pres">
      <dgm:prSet presAssocID="{5C831468-F262-4F39-ADB8-21C57575C0C2}" presName="parTxOnlySpace" presStyleCnt="0"/>
      <dgm:spPr/>
    </dgm:pt>
    <dgm:pt modelId="{2760CDF2-0D2E-4785-B126-005F29695D24}" type="pres">
      <dgm:prSet presAssocID="{0B2E7C92-E19B-4BE6-8734-4BF88F82B8BB}" presName="parTxOnly" presStyleLbl="node1" presStyleIdx="1" presStyleCnt="4">
        <dgm:presLayoutVars>
          <dgm:chMax val="0"/>
          <dgm:chPref val="0"/>
          <dgm:bulletEnabled val="1"/>
        </dgm:presLayoutVars>
      </dgm:prSet>
      <dgm:spPr/>
    </dgm:pt>
    <dgm:pt modelId="{73F96A4C-5310-4B28-A8F0-F67316E3BF39}" type="pres">
      <dgm:prSet presAssocID="{EE6D2F66-BDC2-470F-BF69-8827DBDFEFF1}" presName="parTxOnlySpace" presStyleCnt="0"/>
      <dgm:spPr/>
    </dgm:pt>
    <dgm:pt modelId="{4F4D5FB0-96D3-4CDD-9BC7-B4B4C7F588AE}" type="pres">
      <dgm:prSet presAssocID="{C744CCD4-7972-4398-BB28-EB764BFFB636}" presName="parTxOnly" presStyleLbl="node1" presStyleIdx="2" presStyleCnt="4">
        <dgm:presLayoutVars>
          <dgm:chMax val="0"/>
          <dgm:chPref val="0"/>
          <dgm:bulletEnabled val="1"/>
        </dgm:presLayoutVars>
      </dgm:prSet>
      <dgm:spPr/>
    </dgm:pt>
    <dgm:pt modelId="{AD5064A0-D638-47DF-9535-F4B27AC944E9}" type="pres">
      <dgm:prSet presAssocID="{8DDAB30F-0D3A-4582-88DD-94D832317638}" presName="parTxOnlySpace" presStyleCnt="0"/>
      <dgm:spPr/>
    </dgm:pt>
    <dgm:pt modelId="{B4082619-5AF2-439F-B125-11B11515D6AF}" type="pres">
      <dgm:prSet presAssocID="{7717AF76-D292-4FA8-9D97-FCC89B1D43C5}" presName="parTxOnly" presStyleLbl="node1" presStyleIdx="3" presStyleCnt="4">
        <dgm:presLayoutVars>
          <dgm:chMax val="0"/>
          <dgm:chPref val="0"/>
          <dgm:bulletEnabled val="1"/>
        </dgm:presLayoutVars>
      </dgm:prSet>
      <dgm:spPr/>
    </dgm:pt>
  </dgm:ptLst>
  <dgm:cxnLst>
    <dgm:cxn modelId="{2F2FA80A-E14F-4BC4-BA31-9D91B4383A4C}" srcId="{00C63F9E-CF54-4815-8E1D-CAB3E5F8A700}" destId="{7717AF76-D292-4FA8-9D97-FCC89B1D43C5}" srcOrd="3" destOrd="0" parTransId="{8026790F-F0DC-4FC5-A119-3A92ABD2C56C}" sibTransId="{59C6757F-5DE5-49FF-BAAF-AFD7514C5252}"/>
    <dgm:cxn modelId="{E66EF15F-7808-46AA-B8F5-333D63133B24}" type="presOf" srcId="{B847751E-385B-4011-A18E-1D3D0B58D06D}" destId="{C1204980-87A7-4244-9A0A-F5D82369A3D4}" srcOrd="0" destOrd="0" presId="urn:microsoft.com/office/officeart/2005/8/layout/chevron1"/>
    <dgm:cxn modelId="{BD662566-8A6E-467F-B1F2-1ADDDFC6D3AB}" srcId="{00C63F9E-CF54-4815-8E1D-CAB3E5F8A700}" destId="{0B2E7C92-E19B-4BE6-8734-4BF88F82B8BB}" srcOrd="1" destOrd="0" parTransId="{D358D0A4-3E16-4514-837D-7E21F2513C0D}" sibTransId="{EE6D2F66-BDC2-470F-BF69-8827DBDFEFF1}"/>
    <dgm:cxn modelId="{87240076-84BC-4196-B139-E8C045D7306C}" type="presOf" srcId="{7717AF76-D292-4FA8-9D97-FCC89B1D43C5}" destId="{B4082619-5AF2-439F-B125-11B11515D6AF}" srcOrd="0" destOrd="0" presId="urn:microsoft.com/office/officeart/2005/8/layout/chevron1"/>
    <dgm:cxn modelId="{A50EAEB7-571C-4F61-BCA0-FDF548C3F5CE}" type="presOf" srcId="{C744CCD4-7972-4398-BB28-EB764BFFB636}" destId="{4F4D5FB0-96D3-4CDD-9BC7-B4B4C7F588AE}" srcOrd="0" destOrd="0" presId="urn:microsoft.com/office/officeart/2005/8/layout/chevron1"/>
    <dgm:cxn modelId="{669B99B8-5A01-4FF6-91C1-CD574B6488BC}" srcId="{00C63F9E-CF54-4815-8E1D-CAB3E5F8A700}" destId="{B847751E-385B-4011-A18E-1D3D0B58D06D}" srcOrd="0" destOrd="0" parTransId="{D4C32944-50E3-424F-B3BB-C465D730F8B9}" sibTransId="{5C831468-F262-4F39-ADB8-21C57575C0C2}"/>
    <dgm:cxn modelId="{ED7409BC-30EE-490F-B28C-65501F104F5A}" type="presOf" srcId="{00C63F9E-CF54-4815-8E1D-CAB3E5F8A700}" destId="{3680D26D-4D43-4B01-B24D-EFD96E9BB7CA}" srcOrd="0" destOrd="0" presId="urn:microsoft.com/office/officeart/2005/8/layout/chevron1"/>
    <dgm:cxn modelId="{FA2C4CCF-393A-4C5D-B22C-947D734D9483}" srcId="{00C63F9E-CF54-4815-8E1D-CAB3E5F8A700}" destId="{C744CCD4-7972-4398-BB28-EB764BFFB636}" srcOrd="2" destOrd="0" parTransId="{7BE8DD71-75E4-4ED2-8D7A-914AC8E19EDB}" sibTransId="{8DDAB30F-0D3A-4582-88DD-94D832317638}"/>
    <dgm:cxn modelId="{A797E8CF-7BB4-4243-A790-85FF53C87426}" type="presOf" srcId="{0B2E7C92-E19B-4BE6-8734-4BF88F82B8BB}" destId="{2760CDF2-0D2E-4785-B126-005F29695D24}" srcOrd="0" destOrd="0" presId="urn:microsoft.com/office/officeart/2005/8/layout/chevron1"/>
    <dgm:cxn modelId="{FFEF99F4-62F0-4898-A2C8-63D771A3C882}" type="presParOf" srcId="{3680D26D-4D43-4B01-B24D-EFD96E9BB7CA}" destId="{C1204980-87A7-4244-9A0A-F5D82369A3D4}" srcOrd="0" destOrd="0" presId="urn:microsoft.com/office/officeart/2005/8/layout/chevron1"/>
    <dgm:cxn modelId="{84D06044-9E14-4D7B-A5B8-9FFBA6A5963A}" type="presParOf" srcId="{3680D26D-4D43-4B01-B24D-EFD96E9BB7CA}" destId="{03774C7C-8796-49C7-BBF1-4068534290C7}" srcOrd="1" destOrd="0" presId="urn:microsoft.com/office/officeart/2005/8/layout/chevron1"/>
    <dgm:cxn modelId="{F87F5A7A-613D-44F9-9FFC-60ACB5C92DCE}" type="presParOf" srcId="{3680D26D-4D43-4B01-B24D-EFD96E9BB7CA}" destId="{2760CDF2-0D2E-4785-B126-005F29695D24}" srcOrd="2" destOrd="0" presId="urn:microsoft.com/office/officeart/2005/8/layout/chevron1"/>
    <dgm:cxn modelId="{2AC9D0E7-B414-48FE-A2CC-ED6F91491307}" type="presParOf" srcId="{3680D26D-4D43-4B01-B24D-EFD96E9BB7CA}" destId="{73F96A4C-5310-4B28-A8F0-F67316E3BF39}" srcOrd="3" destOrd="0" presId="urn:microsoft.com/office/officeart/2005/8/layout/chevron1"/>
    <dgm:cxn modelId="{FD527F6D-889A-4247-B579-E53193F9C451}" type="presParOf" srcId="{3680D26D-4D43-4B01-B24D-EFD96E9BB7CA}" destId="{4F4D5FB0-96D3-4CDD-9BC7-B4B4C7F588AE}" srcOrd="4" destOrd="0" presId="urn:microsoft.com/office/officeart/2005/8/layout/chevron1"/>
    <dgm:cxn modelId="{2E754547-8087-4E15-8C01-2F22FCB63F2D}" type="presParOf" srcId="{3680D26D-4D43-4B01-B24D-EFD96E9BB7CA}" destId="{AD5064A0-D638-47DF-9535-F4B27AC944E9}" srcOrd="5" destOrd="0" presId="urn:microsoft.com/office/officeart/2005/8/layout/chevron1"/>
    <dgm:cxn modelId="{6270B5E5-1686-413E-9726-D9039E3644EC}" type="presParOf" srcId="{3680D26D-4D43-4B01-B24D-EFD96E9BB7CA}" destId="{B4082619-5AF2-439F-B125-11B11515D6AF}"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204980-87A7-4244-9A0A-F5D82369A3D4}">
      <dsp:nvSpPr>
        <dsp:cNvPr id="0" name=""/>
        <dsp:cNvSpPr/>
      </dsp:nvSpPr>
      <dsp:spPr>
        <a:xfrm>
          <a:off x="3821" y="1029842"/>
          <a:ext cx="2224724" cy="889889"/>
        </a:xfrm>
        <a:prstGeom prst="chevron">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t>Prodromal</a:t>
          </a:r>
        </a:p>
      </dsp:txBody>
      <dsp:txXfrm>
        <a:off x="448766" y="1029842"/>
        <a:ext cx="1334835" cy="889889"/>
      </dsp:txXfrm>
    </dsp:sp>
    <dsp:sp modelId="{2760CDF2-0D2E-4785-B126-005F29695D24}">
      <dsp:nvSpPr>
        <dsp:cNvPr id="0" name=""/>
        <dsp:cNvSpPr/>
      </dsp:nvSpPr>
      <dsp:spPr>
        <a:xfrm>
          <a:off x="2006074" y="1029842"/>
          <a:ext cx="2224724" cy="889889"/>
        </a:xfrm>
        <a:prstGeom prst="chevron">
          <a:avLst/>
        </a:prstGeom>
        <a:solidFill>
          <a:schemeClr val="accent3">
            <a:hueOff val="2480601"/>
            <a:satOff val="8451"/>
            <a:lumOff val="-5359"/>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t>Initial</a:t>
          </a:r>
        </a:p>
      </dsp:txBody>
      <dsp:txXfrm>
        <a:off x="2451019" y="1029842"/>
        <a:ext cx="1334835" cy="889889"/>
      </dsp:txXfrm>
    </dsp:sp>
    <dsp:sp modelId="{4F4D5FB0-96D3-4CDD-9BC7-B4B4C7F588AE}">
      <dsp:nvSpPr>
        <dsp:cNvPr id="0" name=""/>
        <dsp:cNvSpPr/>
      </dsp:nvSpPr>
      <dsp:spPr>
        <a:xfrm>
          <a:off x="4008326" y="1029842"/>
          <a:ext cx="2224724" cy="889889"/>
        </a:xfrm>
        <a:prstGeom prst="chevron">
          <a:avLst/>
        </a:prstGeom>
        <a:solidFill>
          <a:schemeClr val="accent3">
            <a:hueOff val="4961201"/>
            <a:satOff val="16902"/>
            <a:lumOff val="-1071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t>Established</a:t>
          </a:r>
        </a:p>
      </dsp:txBody>
      <dsp:txXfrm>
        <a:off x="4453271" y="1029842"/>
        <a:ext cx="1334835" cy="889889"/>
      </dsp:txXfrm>
    </dsp:sp>
    <dsp:sp modelId="{B4082619-5AF2-439F-B125-11B11515D6AF}">
      <dsp:nvSpPr>
        <dsp:cNvPr id="0" name=""/>
        <dsp:cNvSpPr/>
      </dsp:nvSpPr>
      <dsp:spPr>
        <a:xfrm>
          <a:off x="6010578" y="1029842"/>
          <a:ext cx="2224724" cy="889889"/>
        </a:xfrm>
        <a:prstGeom prst="chevron">
          <a:avLst/>
        </a:prstGeom>
        <a:solidFill>
          <a:schemeClr val="accent3">
            <a:hueOff val="7441802"/>
            <a:satOff val="25353"/>
            <a:lumOff val="-16077"/>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US" sz="1800" b="1" kern="1200" dirty="0"/>
            <a:t>Resolving</a:t>
          </a:r>
        </a:p>
      </dsp:txBody>
      <dsp:txXfrm>
        <a:off x="6455523" y="1029842"/>
        <a:ext cx="1334835" cy="88988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302" tIns="46151" rIns="92302" bIns="46151" rtlCol="0"/>
          <a:lstStyle>
            <a:lvl1pPr algn="l">
              <a:defRPr sz="1200"/>
            </a:lvl1pPr>
          </a:lstStyle>
          <a:p>
            <a:r>
              <a:rPr lang="en-US"/>
              <a:t>PRN Program: SCD</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09/12/17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7"/>
            <a:ext cx="2217040" cy="2877457"/>
          </a:xfrm>
          <a:prstGeom prst="rect">
            <a:avLst/>
          </a:prstGeom>
        </p:spPr>
        <p:txBody>
          <a:bodyPr vert="horz" lIns="92302" tIns="46151" rIns="92302" bIns="46151" rtlCol="0" anchor="ctr"/>
          <a:lstStyle>
            <a:lvl1pPr algn="l">
              <a:defRPr sz="2700" b="1">
                <a:solidFill>
                  <a:schemeClr val="tx1"/>
                </a:solidFill>
              </a:defRPr>
            </a:lvl1pPr>
          </a:lstStyle>
          <a:p>
            <a:r>
              <a:rPr lang="en-US"/>
              <a:t>PRN Program: SCD</a:t>
            </a:r>
            <a:endParaRPr lang="en-US" dirty="0"/>
          </a:p>
        </p:txBody>
      </p:sp>
      <p:sp>
        <p:nvSpPr>
          <p:cNvPr id="4" name="Slide Image Placeholder 3"/>
          <p:cNvSpPr>
            <a:spLocks noGrp="1" noRot="1" noChangeAspect="1"/>
          </p:cNvSpPr>
          <p:nvPr>
            <p:ph type="sldImg" idx="2"/>
          </p:nvPr>
        </p:nvSpPr>
        <p:spPr>
          <a:xfrm>
            <a:off x="2609850"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57226" y="3762830"/>
            <a:ext cx="5695950"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09/12/17</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icklecellkids.org/"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med.umich.edu/yourchild/topics/sicklecell.ht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29"/>
            <a:ext cx="6316592" cy="5207000"/>
          </a:xfrm>
        </p:spPr>
        <p:txBody>
          <a:bodyPr/>
          <a:lstStyle/>
          <a:p>
            <a:pPr marL="0" indent="0">
              <a:lnSpc>
                <a:spcPct val="100000"/>
              </a:lnSpc>
              <a:spcBef>
                <a:spcPts val="0"/>
              </a:spcBef>
              <a:spcAft>
                <a:spcPts val="600"/>
              </a:spcAft>
              <a:buNone/>
            </a:pPr>
            <a:r>
              <a:rPr lang="en-US" sz="1800" b="1" u="sng" dirty="0"/>
              <a:t>Materials</a:t>
            </a:r>
            <a:r>
              <a:rPr lang="en-US" sz="1800" b="1" u="none" dirty="0"/>
              <a:t>: </a:t>
            </a:r>
            <a:r>
              <a:rPr lang="en-US" sz="1800" dirty="0"/>
              <a:t>Flip chart or whiteboard and Markers</a:t>
            </a:r>
          </a:p>
          <a:p>
            <a:pPr marL="0" indent="0">
              <a:lnSpc>
                <a:spcPct val="100000"/>
              </a:lnSpc>
              <a:spcBef>
                <a:spcPts val="0"/>
              </a:spcBef>
              <a:buNone/>
            </a:pPr>
            <a:r>
              <a:rPr lang="en-US" sz="1800" b="1" u="sng" dirty="0"/>
              <a:t>Room Setup</a:t>
            </a:r>
            <a:r>
              <a:rPr lang="en-US" sz="1800" b="1" dirty="0"/>
              <a:t>: </a:t>
            </a:r>
            <a:r>
              <a:rPr lang="en-US" sz="1800" dirty="0"/>
              <a:t>In tables of 4 or 6-8 depending</a:t>
            </a:r>
            <a:r>
              <a:rPr lang="en-US" sz="1800" baseline="0" dirty="0"/>
              <a:t> on number of participants</a:t>
            </a:r>
            <a:endParaRPr lang="en-US" sz="1800" dirty="0"/>
          </a:p>
          <a:p>
            <a:pPr>
              <a:lnSpc>
                <a:spcPct val="100000"/>
              </a:lnSpc>
              <a:spcBef>
                <a:spcPts val="0"/>
              </a:spcBef>
            </a:pPr>
            <a:r>
              <a:rPr lang="en-US" sz="1800" dirty="0"/>
              <a:t>Display slide as participants walk in</a:t>
            </a:r>
          </a:p>
          <a:p>
            <a:pPr>
              <a:lnSpc>
                <a:spcPct val="100000"/>
              </a:lnSpc>
              <a:spcBef>
                <a:spcPts val="0"/>
              </a:spcBef>
            </a:pPr>
            <a:r>
              <a:rPr lang="en-US" sz="1800" dirty="0"/>
              <a:t>This session is </a:t>
            </a:r>
            <a:r>
              <a:rPr lang="en-US" sz="1800" b="1" dirty="0"/>
              <a:t>45 minutes</a:t>
            </a:r>
            <a:endParaRPr lang="en-US" sz="1800" b="1" baseline="0" dirty="0"/>
          </a:p>
          <a:p>
            <a:pPr marL="0" indent="0">
              <a:lnSpc>
                <a:spcPct val="100000"/>
              </a:lnSpc>
              <a:spcBef>
                <a:spcPts val="600"/>
              </a:spcBef>
              <a:spcAft>
                <a:spcPts val="600"/>
              </a:spcAft>
              <a:buNone/>
            </a:pPr>
            <a:r>
              <a:rPr lang="en-US" sz="1600" b="1" u="sng" dirty="0"/>
              <a:t>Welcome and Introductions</a:t>
            </a:r>
            <a:r>
              <a:rPr lang="en-US" sz="1600" b="1" u="none" dirty="0"/>
              <a:t>: </a:t>
            </a:r>
            <a:r>
              <a:rPr lang="en-US" sz="1600" i="1" dirty="0"/>
              <a:t>Introduce facilitator</a:t>
            </a:r>
            <a:r>
              <a:rPr lang="en-US" sz="1600" i="1" baseline="0" dirty="0"/>
              <a:t> if necessary</a:t>
            </a:r>
          </a:p>
          <a:p>
            <a:pPr marL="0" indent="0">
              <a:lnSpc>
                <a:spcPct val="100000"/>
              </a:lnSpc>
              <a:spcBef>
                <a:spcPts val="600"/>
              </a:spcBef>
              <a:buNone/>
            </a:pPr>
            <a:r>
              <a:rPr lang="en-US" sz="1800" b="1" u="sng" dirty="0"/>
              <a:t>READ</a:t>
            </a:r>
            <a:r>
              <a:rPr lang="en-US" sz="1800" b="1" u="none" dirty="0"/>
              <a:t>: </a:t>
            </a:r>
          </a:p>
          <a:p>
            <a:pPr marL="0" indent="0">
              <a:lnSpc>
                <a:spcPct val="100000"/>
              </a:lnSpc>
              <a:spcBef>
                <a:spcPts val="600"/>
              </a:spcBef>
              <a:buNone/>
            </a:pPr>
            <a:r>
              <a:rPr lang="en-US" sz="1800" b="0" u="none" dirty="0"/>
              <a:t>The </a:t>
            </a:r>
            <a:r>
              <a:rPr lang="en-US" sz="1800" b="0" u="none" baseline="0" dirty="0"/>
              <a:t>learning objectives for this  content are to:</a:t>
            </a:r>
            <a:endParaRPr lang="en-US" sz="1800" b="0" u="none" dirty="0"/>
          </a:p>
          <a:p>
            <a:pPr>
              <a:lnSpc>
                <a:spcPct val="100000"/>
              </a:lnSpc>
              <a:spcBef>
                <a:spcPts val="0"/>
              </a:spcBef>
              <a:buClr>
                <a:schemeClr val="accent6"/>
              </a:buClr>
              <a:defRPr/>
            </a:pPr>
            <a:r>
              <a:rPr lang="en-US" sz="1800" dirty="0">
                <a:cs typeface="Arial" pitchFamily="34" charset="0"/>
              </a:rPr>
              <a:t>Apply a multimodal approach to care for children experiencing pain from Sickle Cell Disease</a:t>
            </a:r>
            <a:endParaRPr lang="en-US" sz="1800" dirty="0">
              <a:cs typeface="Microsoft New Tai Lue"/>
            </a:endParaRPr>
          </a:p>
          <a:p>
            <a:pPr>
              <a:lnSpc>
                <a:spcPct val="100000"/>
              </a:lnSpc>
              <a:spcBef>
                <a:spcPts val="0"/>
              </a:spcBef>
              <a:buClr>
                <a:schemeClr val="accent6"/>
              </a:buClr>
              <a:defRPr/>
            </a:pPr>
            <a:r>
              <a:rPr lang="en-US" sz="1800" dirty="0">
                <a:cs typeface="Arial" pitchFamily="34" charset="0"/>
              </a:rPr>
              <a:t>Describe age-specific pain assessment practices, diagnostic tools, and treatment strategies for pain related to </a:t>
            </a:r>
            <a:r>
              <a:rPr lang="en-US" sz="1800" dirty="0"/>
              <a:t>Sickle Cell Disease</a:t>
            </a:r>
            <a:endParaRPr lang="en-US" sz="1800" dirty="0">
              <a:cs typeface="Microsoft New Tai Lue"/>
            </a:endParaRPr>
          </a:p>
          <a:p>
            <a:pPr>
              <a:lnSpc>
                <a:spcPct val="100000"/>
              </a:lnSpc>
              <a:spcBef>
                <a:spcPts val="0"/>
              </a:spcBef>
              <a:buClr>
                <a:schemeClr val="accent6"/>
              </a:buClr>
              <a:defRPr/>
            </a:pPr>
            <a:r>
              <a:rPr lang="en-US" sz="1800" dirty="0">
                <a:cs typeface="Arial" pitchFamily="34" charset="0"/>
              </a:rPr>
              <a:t>Involve the patient, family and interdisciplinary care team in the management of pain from </a:t>
            </a:r>
            <a:r>
              <a:rPr lang="en-US" sz="1800" dirty="0"/>
              <a:t>Sickle Cell Disease</a:t>
            </a:r>
            <a:r>
              <a:rPr lang="en-US" sz="1800" dirty="0">
                <a:cs typeface="Arial" pitchFamily="34" charset="0"/>
              </a:rPr>
              <a:t> </a:t>
            </a:r>
            <a:endParaRPr lang="en-US" sz="1800" dirty="0">
              <a:cs typeface="Microsoft New Tai Lue"/>
            </a:endParaRPr>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SCD</a:t>
            </a:r>
          </a:p>
        </p:txBody>
      </p:sp>
      <p:sp>
        <p:nvSpPr>
          <p:cNvPr id="8"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4426857"/>
          </a:xfrm>
        </p:spPr>
        <p:txBody>
          <a:bodyPr/>
          <a:lstStyle/>
          <a:p>
            <a:pPr marL="0" indent="0">
              <a:buNone/>
            </a:pPr>
            <a:r>
              <a:rPr lang="en-US" sz="1800" b="1" u="sng" dirty="0"/>
              <a:t>READ</a:t>
            </a:r>
            <a:r>
              <a:rPr lang="en-US" sz="1800" b="1" dirty="0"/>
              <a:t>:</a:t>
            </a:r>
            <a:r>
              <a:rPr lang="en-US" sz="1800" dirty="0"/>
              <a:t> </a:t>
            </a:r>
          </a:p>
          <a:p>
            <a:pPr marL="0" indent="0">
              <a:buNone/>
            </a:pPr>
            <a:r>
              <a:rPr lang="en-US" sz="1800" dirty="0"/>
              <a:t>Pain experience and life expectancy is variable: </a:t>
            </a:r>
          </a:p>
          <a:p>
            <a:r>
              <a:rPr lang="en-US" sz="1800" dirty="0"/>
              <a:t>5-10% asymptomatic</a:t>
            </a:r>
          </a:p>
          <a:p>
            <a:r>
              <a:rPr lang="en-US" sz="1800" dirty="0"/>
              <a:t>10-20% seriously affected</a:t>
            </a:r>
          </a:p>
          <a:p>
            <a:r>
              <a:rPr lang="en-US" sz="1800" dirty="0"/>
              <a:t>Tremendous resilience, strength, and courage required on the part of patients and families to secure appropriate pain management despite racial, ethnic, disease and healthcare bias</a:t>
            </a:r>
          </a:p>
          <a:p>
            <a:r>
              <a:rPr lang="en-US" sz="1800" dirty="0"/>
              <a:t>Median life-expectancy is now</a:t>
            </a:r>
            <a:r>
              <a:rPr lang="en-US" sz="1800" baseline="0" dirty="0"/>
              <a:t> i</a:t>
            </a:r>
            <a:r>
              <a:rPr lang="en-US" sz="1800" dirty="0"/>
              <a:t>n the range of 40-50 years, but likely normal for many individuals.</a:t>
            </a:r>
          </a:p>
          <a:p>
            <a:pPr marL="0" indent="0">
              <a:buNone/>
            </a:pPr>
            <a:r>
              <a:rPr lang="en-US" sz="1800" dirty="0"/>
              <a:t>Unfortunately, increased frequency and severity of pain episodes are associated with early mortality. </a:t>
            </a:r>
          </a:p>
          <a:p>
            <a:pPr marL="0" indent="0">
              <a:buNone/>
            </a:pPr>
            <a:endParaRPr lang="en-US" sz="1800" dirty="0"/>
          </a:p>
          <a:p>
            <a:endParaRPr lang="en-US" sz="1100" dirty="0"/>
          </a:p>
          <a:p>
            <a:endParaRPr lang="en-US" sz="1100" dirty="0"/>
          </a:p>
          <a:p>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478282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474779" y="3762830"/>
            <a:ext cx="5988745" cy="4426857"/>
          </a:xfrm>
        </p:spPr>
        <p:txBody>
          <a:bodyPr/>
          <a:lstStyle/>
          <a:p>
            <a:pPr marL="0" lvl="0" indent="0">
              <a:lnSpc>
                <a:spcPct val="90000"/>
              </a:lnSpc>
              <a:buNone/>
            </a:pPr>
            <a:r>
              <a:rPr lang="en-US" sz="1800" b="1" u="sng" dirty="0"/>
              <a:t>READ</a:t>
            </a:r>
            <a:r>
              <a:rPr lang="en-US" sz="1800" b="1" dirty="0"/>
              <a:t>:</a:t>
            </a:r>
            <a:r>
              <a:rPr lang="en-US" sz="1800" dirty="0"/>
              <a:t> </a:t>
            </a:r>
          </a:p>
          <a:p>
            <a:pPr marL="0" lvl="0" indent="0">
              <a:lnSpc>
                <a:spcPct val="100000"/>
              </a:lnSpc>
              <a:spcBef>
                <a:spcPts val="600"/>
              </a:spcBef>
              <a:spcAft>
                <a:spcPts val="600"/>
              </a:spcAft>
              <a:buNone/>
            </a:pPr>
            <a:r>
              <a:rPr lang="en-US" altLang="en-US" sz="1800" dirty="0">
                <a:latin typeface="+mn-lt"/>
              </a:rPr>
              <a:t>A hallmark symptom of SCD is pain</a:t>
            </a:r>
          </a:p>
          <a:p>
            <a:pPr marL="0" lvl="1" indent="0">
              <a:lnSpc>
                <a:spcPct val="110000"/>
              </a:lnSpc>
              <a:spcBef>
                <a:spcPts val="0"/>
              </a:spcBef>
              <a:buClr>
                <a:schemeClr val="accent2"/>
              </a:buClr>
              <a:buNone/>
            </a:pPr>
            <a:r>
              <a:rPr lang="en-US" altLang="en-US" sz="1800" dirty="0">
                <a:latin typeface="+mn-lt"/>
              </a:rPr>
              <a:t>Pain associated with SCD is:</a:t>
            </a:r>
          </a:p>
          <a:p>
            <a:pPr>
              <a:spcBef>
                <a:spcPts val="0"/>
              </a:spcBef>
              <a:defRPr/>
            </a:pPr>
            <a:r>
              <a:rPr lang="en-US" altLang="en-US" sz="1800" dirty="0">
                <a:latin typeface="+mn-lt"/>
              </a:rPr>
              <a:t>Unpredictable</a:t>
            </a:r>
          </a:p>
          <a:p>
            <a:pPr>
              <a:spcBef>
                <a:spcPts val="0"/>
              </a:spcBef>
              <a:defRPr/>
            </a:pPr>
            <a:r>
              <a:rPr lang="en-US" altLang="en-US" sz="1800" dirty="0">
                <a:latin typeface="+mn-lt"/>
              </a:rPr>
              <a:t>Of Sudden Onset </a:t>
            </a:r>
          </a:p>
          <a:p>
            <a:pPr>
              <a:spcBef>
                <a:spcPts val="0"/>
              </a:spcBef>
              <a:defRPr/>
            </a:pPr>
            <a:r>
              <a:rPr lang="en-US" altLang="en-US" sz="1800" dirty="0">
                <a:latin typeface="+mn-lt"/>
              </a:rPr>
              <a:t>Recurrent </a:t>
            </a:r>
          </a:p>
          <a:p>
            <a:pPr marL="0" indent="0">
              <a:spcBef>
                <a:spcPts val="0"/>
              </a:spcBef>
              <a:buNone/>
              <a:defRPr/>
            </a:pPr>
            <a:r>
              <a:rPr lang="en-US" altLang="en-US" sz="1800" dirty="0">
                <a:latin typeface="+mn-lt"/>
              </a:rPr>
              <a:t>and</a:t>
            </a:r>
          </a:p>
          <a:p>
            <a:pPr>
              <a:spcBef>
                <a:spcPts val="0"/>
              </a:spcBef>
              <a:defRPr/>
            </a:pPr>
            <a:r>
              <a:rPr lang="en-US" sz="1800" dirty="0">
                <a:latin typeface="+mn-lt"/>
              </a:rPr>
              <a:t>Worse than postoperative pain. </a:t>
            </a:r>
          </a:p>
          <a:p>
            <a:pPr lvl="2">
              <a:defRPr/>
            </a:pPr>
            <a:endParaRPr lang="en-US" sz="1800" dirty="0">
              <a:latin typeface="+mn-lt"/>
            </a:endParaRPr>
          </a:p>
          <a:p>
            <a:pPr marL="0" indent="0">
              <a:buNone/>
            </a:pPr>
            <a:endParaRPr lang="en-US" b="1" dirty="0">
              <a:cs typeface="Microsoft New Tai Lue"/>
            </a:endParaRPr>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4072693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207716" y="3689532"/>
            <a:ext cx="6632061" cy="5338354"/>
          </a:xfrm>
        </p:spPr>
        <p:txBody>
          <a:bodyPr/>
          <a:lstStyle/>
          <a:p>
            <a:pPr marL="0" lvl="1" indent="0" fontAlgn="base">
              <a:spcBef>
                <a:spcPts val="0"/>
              </a:spcBef>
              <a:buNone/>
              <a:defRPr/>
            </a:pPr>
            <a:r>
              <a:rPr lang="en-US" sz="1600" b="1" u="sng" dirty="0"/>
              <a:t>READ</a:t>
            </a:r>
            <a:r>
              <a:rPr lang="en-US" sz="1600" b="1" dirty="0"/>
              <a:t>: </a:t>
            </a:r>
            <a:r>
              <a:rPr lang="en-US" sz="1600" dirty="0"/>
              <a:t>Christopher  is a 15 year old with SCD-SS who </a:t>
            </a:r>
            <a:r>
              <a:rPr lang="en-US" altLang="en-US" sz="1600" dirty="0"/>
              <a:t>arrives in the ED accompanied by his mom. She has to go to work and can not stay. Christopher looks younger than his age. </a:t>
            </a:r>
            <a:r>
              <a:rPr lang="ja-JP" altLang="en-US" sz="1600" dirty="0"/>
              <a:t> </a:t>
            </a:r>
            <a:r>
              <a:rPr lang="en-US" altLang="ja-JP" sz="1600" dirty="0"/>
              <a:t>He is glassy-eyed with yellow tinged sclera and dark circles under his eyes.</a:t>
            </a:r>
          </a:p>
          <a:p>
            <a:pPr marL="0" indent="0">
              <a:buNone/>
              <a:defRPr/>
            </a:pPr>
            <a:r>
              <a:rPr lang="en-US" sz="1800" b="1" u="sng" dirty="0"/>
              <a:t>ASK</a:t>
            </a:r>
            <a:r>
              <a:rPr lang="en-US" sz="1800" b="1" dirty="0"/>
              <a:t>: </a:t>
            </a:r>
            <a:r>
              <a:rPr lang="en-US" sz="1800" dirty="0"/>
              <a:t>What are your first impressions? </a:t>
            </a:r>
          </a:p>
          <a:p>
            <a:pPr marL="0" indent="0" algn="ctr">
              <a:lnSpc>
                <a:spcPct val="100000"/>
              </a:lnSpc>
              <a:spcBef>
                <a:spcPts val="600"/>
              </a:spcBef>
              <a:buNone/>
              <a:defRPr/>
            </a:pPr>
            <a:r>
              <a:rPr lang="en-US" sz="1600" i="1" dirty="0"/>
              <a:t>Select participants willing to share their answers to each question. </a:t>
            </a:r>
          </a:p>
          <a:p>
            <a:pPr marL="0" indent="0" algn="ctr">
              <a:lnSpc>
                <a:spcPct val="100000"/>
              </a:lnSpc>
              <a:spcBef>
                <a:spcPts val="0"/>
              </a:spcBef>
              <a:spcAft>
                <a:spcPts val="600"/>
              </a:spcAft>
              <a:buNone/>
              <a:defRPr/>
            </a:pPr>
            <a:r>
              <a:rPr lang="en-US" sz="1600" b="1" i="1" dirty="0"/>
              <a:t>[Limit discussion to 2 minutes/question, 5 minutes total]</a:t>
            </a:r>
          </a:p>
          <a:p>
            <a:pPr marL="0" indent="0">
              <a:lnSpc>
                <a:spcPct val="100000"/>
              </a:lnSpc>
              <a:spcBef>
                <a:spcPts val="0"/>
              </a:spcBef>
              <a:buNone/>
              <a:defRPr/>
            </a:pPr>
            <a:r>
              <a:rPr lang="en-US" sz="1600" i="1" u="sng" dirty="0"/>
              <a:t>Potential answer</a:t>
            </a:r>
            <a:r>
              <a:rPr lang="en-US" sz="1600" dirty="0"/>
              <a:t>: </a:t>
            </a:r>
          </a:p>
          <a:p>
            <a:pPr>
              <a:lnSpc>
                <a:spcPct val="100000"/>
              </a:lnSpc>
              <a:spcBef>
                <a:spcPts val="0"/>
              </a:spcBef>
              <a:defRPr/>
            </a:pPr>
            <a:r>
              <a:rPr lang="en-US" sz="1600" i="1" dirty="0"/>
              <a:t>Based on the dark circles under his eyes and the prevalence of sleep disturbances among individuals with SCD, he has probably not slept. </a:t>
            </a:r>
          </a:p>
          <a:p>
            <a:pPr marL="0" indent="0">
              <a:spcBef>
                <a:spcPts val="600"/>
              </a:spcBef>
              <a:spcAft>
                <a:spcPts val="600"/>
              </a:spcAft>
              <a:buNone/>
            </a:pPr>
            <a:r>
              <a:rPr lang="en-US" sz="1800" b="1" u="sng" dirty="0"/>
              <a:t>ASK</a:t>
            </a:r>
            <a:r>
              <a:rPr lang="en-US" sz="1800" b="1" dirty="0"/>
              <a:t>: </a:t>
            </a:r>
            <a:r>
              <a:rPr lang="en-US" sz="1800" dirty="0"/>
              <a:t>What pain </a:t>
            </a:r>
            <a:r>
              <a:rPr lang="en-US" altLang="en-US" sz="1800" dirty="0"/>
              <a:t>assessment strategies would you would use? </a:t>
            </a:r>
          </a:p>
          <a:p>
            <a:pPr marL="0" indent="0" algn="ctr">
              <a:lnSpc>
                <a:spcPct val="100000"/>
              </a:lnSpc>
              <a:spcBef>
                <a:spcPts val="600"/>
              </a:spcBef>
              <a:buNone/>
              <a:defRPr/>
            </a:pPr>
            <a:r>
              <a:rPr lang="en-US" sz="1600" i="1" dirty="0"/>
              <a:t>Select participants willing to share their answers to each question. </a:t>
            </a:r>
          </a:p>
          <a:p>
            <a:pPr marL="0" indent="0" algn="ctr">
              <a:lnSpc>
                <a:spcPct val="100000"/>
              </a:lnSpc>
              <a:spcBef>
                <a:spcPts val="0"/>
              </a:spcBef>
              <a:spcAft>
                <a:spcPts val="600"/>
              </a:spcAft>
              <a:buNone/>
              <a:defRPr/>
            </a:pPr>
            <a:r>
              <a:rPr lang="en-US" sz="1600" b="1" i="1" dirty="0"/>
              <a:t>[Limit discussion to 2 minutes/question, 5 minutes total]</a:t>
            </a:r>
          </a:p>
          <a:p>
            <a:pPr marL="0" indent="0">
              <a:buNone/>
            </a:pPr>
            <a:r>
              <a:rPr lang="en-US" sz="1600" i="1" u="sng" dirty="0"/>
              <a:t>Potential answers: </a:t>
            </a:r>
          </a:p>
          <a:p>
            <a:r>
              <a:rPr lang="en-US" altLang="en-US" sz="1600" i="1" dirty="0"/>
              <a:t>Is this your usual SCD pain? Or is location or quality new</a:t>
            </a:r>
            <a:r>
              <a:rPr lang="en-US" altLang="en-US" sz="1600" dirty="0"/>
              <a:t>? </a:t>
            </a:r>
          </a:p>
          <a:p>
            <a:r>
              <a:rPr lang="en-US" altLang="en-US" sz="1600" i="1" dirty="0"/>
              <a:t>What usually works to treat his pain when it is this intense?</a:t>
            </a:r>
          </a:p>
          <a:p>
            <a:pPr marL="0" marR="0"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600" b="1" i="1" cap="all" dirty="0"/>
              <a:t>[10 minutes </a:t>
            </a:r>
            <a:r>
              <a:rPr lang="en-US" sz="1600" b="1" i="1" dirty="0"/>
              <a:t>of 45 minute session is complete]</a:t>
            </a:r>
          </a:p>
          <a:p>
            <a:pPr marL="0" indent="0" algn="ctr">
              <a:buNone/>
            </a:pPr>
            <a:endParaRPr lang="en-US" altLang="en-US" sz="1600" dirty="0"/>
          </a:p>
          <a:p>
            <a:endParaRPr lang="en-US" altLang="en-US" sz="16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endParaRPr lang="en-US" sz="1100" dirty="0"/>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083418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8" y="3690260"/>
            <a:ext cx="6450124" cy="5366655"/>
          </a:xfrm>
        </p:spPr>
        <p:txBody>
          <a:bodyPr/>
          <a:lstStyle/>
          <a:p>
            <a:pPr marL="0" lvl="3" indent="0">
              <a:buNone/>
            </a:pPr>
            <a:r>
              <a:rPr lang="en-US" sz="1800" b="1" u="sng" dirty="0"/>
              <a:t>ASK</a:t>
            </a:r>
            <a:r>
              <a:rPr lang="en-US" sz="1800" b="1" dirty="0"/>
              <a:t>:</a:t>
            </a:r>
            <a:r>
              <a:rPr lang="en-US" sz="1800" dirty="0"/>
              <a:t> How do you provide: </a:t>
            </a:r>
            <a:r>
              <a:rPr lang="en-US" sz="1800" b="1" dirty="0"/>
              <a:t>Supportive management</a:t>
            </a:r>
            <a:r>
              <a:rPr lang="en-US" sz="1800" dirty="0"/>
              <a:t>:</a:t>
            </a:r>
          </a:p>
          <a:p>
            <a:pPr marL="0" lvl="3" indent="0" algn="ctr">
              <a:lnSpc>
                <a:spcPct val="100000"/>
              </a:lnSpc>
              <a:spcBef>
                <a:spcPts val="0"/>
              </a:spcBef>
              <a:buNone/>
            </a:pPr>
            <a:r>
              <a:rPr lang="en-US" sz="1400" i="1" dirty="0"/>
              <a:t>Select a participant willing to share their answer to this question. </a:t>
            </a:r>
          </a:p>
          <a:p>
            <a:pPr marL="0" indent="0" algn="ctr">
              <a:lnSpc>
                <a:spcPct val="100000"/>
              </a:lnSpc>
              <a:spcBef>
                <a:spcPts val="0"/>
              </a:spcBef>
              <a:spcAft>
                <a:spcPts val="200"/>
              </a:spcAft>
              <a:buNone/>
              <a:defRPr/>
            </a:pPr>
            <a:r>
              <a:rPr lang="en-US" sz="1400" b="1" i="1" dirty="0"/>
              <a:t>[Limit discussion to 1 minute/question)</a:t>
            </a:r>
          </a:p>
          <a:p>
            <a:pPr marL="114300" lvl="1" indent="0">
              <a:spcBef>
                <a:spcPts val="0"/>
              </a:spcBef>
              <a:buNone/>
              <a:defRPr/>
            </a:pPr>
            <a:r>
              <a:rPr lang="en-US" sz="1400" b="1" i="1" u="sng" dirty="0"/>
              <a:t>READ</a:t>
            </a:r>
            <a:r>
              <a:rPr lang="en-US" sz="1400" b="1" i="1" dirty="0"/>
              <a:t>: </a:t>
            </a:r>
            <a:r>
              <a:rPr lang="en-US" sz="1400" i="1" dirty="0"/>
              <a:t>these Key points (</a:t>
            </a:r>
            <a:r>
              <a:rPr lang="en-US" sz="1400" b="1" i="1" dirty="0"/>
              <a:t>if not included by participant)</a:t>
            </a:r>
            <a:r>
              <a:rPr lang="en-US" sz="1400" i="1" dirty="0"/>
              <a:t>:</a:t>
            </a:r>
          </a:p>
          <a:p>
            <a:pPr marL="114300" lvl="4" indent="0">
              <a:lnSpc>
                <a:spcPct val="100000"/>
              </a:lnSpc>
              <a:spcBef>
                <a:spcPts val="0"/>
              </a:spcBef>
              <a:spcAft>
                <a:spcPts val="600"/>
              </a:spcAft>
              <a:buNone/>
            </a:pPr>
            <a:r>
              <a:rPr lang="en-US" sz="1600" dirty="0"/>
              <a:t>Maintain the essential requirements for good health, such as balanced diet, sleep, hydration, folic acid, &amp; regular follow-ups</a:t>
            </a:r>
          </a:p>
          <a:p>
            <a:pPr marL="0" lvl="3" indent="0">
              <a:lnSpc>
                <a:spcPct val="100000"/>
              </a:lnSpc>
              <a:spcBef>
                <a:spcPts val="200"/>
              </a:spcBef>
              <a:buNone/>
            </a:pPr>
            <a:r>
              <a:rPr lang="en-US" sz="1800" b="1" u="sng" dirty="0"/>
              <a:t>ASK</a:t>
            </a:r>
            <a:r>
              <a:rPr lang="en-US" sz="1800" b="1" dirty="0"/>
              <a:t>:</a:t>
            </a:r>
            <a:r>
              <a:rPr lang="en-US" sz="1800" dirty="0"/>
              <a:t> How do you provide: </a:t>
            </a:r>
            <a:r>
              <a:rPr lang="en-US" sz="1800" b="1" dirty="0"/>
              <a:t>Symptomatic management</a:t>
            </a:r>
            <a:r>
              <a:rPr lang="en-US" sz="1800" dirty="0"/>
              <a:t>: </a:t>
            </a:r>
          </a:p>
          <a:p>
            <a:pPr marL="0" lvl="3" indent="0" algn="ctr">
              <a:lnSpc>
                <a:spcPct val="100000"/>
              </a:lnSpc>
              <a:spcBef>
                <a:spcPts val="0"/>
              </a:spcBef>
              <a:spcAft>
                <a:spcPts val="200"/>
              </a:spcAft>
              <a:buNone/>
            </a:pPr>
            <a:r>
              <a:rPr lang="en-US" sz="1400" i="1" dirty="0"/>
              <a:t>Select a participant willing to share their answer to this question. </a:t>
            </a:r>
            <a:r>
              <a:rPr lang="en-US" sz="1400" b="1" i="1" dirty="0"/>
              <a:t>[1 minute)</a:t>
            </a:r>
          </a:p>
          <a:p>
            <a:pPr marL="114300" lvl="1" indent="0">
              <a:spcBef>
                <a:spcPts val="0"/>
              </a:spcBef>
              <a:buNone/>
              <a:defRPr/>
            </a:pPr>
            <a:r>
              <a:rPr lang="en-US" sz="1400" b="1" i="1" u="sng" dirty="0"/>
              <a:t>READ</a:t>
            </a:r>
            <a:r>
              <a:rPr lang="en-US" sz="1400" b="1" i="1" dirty="0"/>
              <a:t>: </a:t>
            </a:r>
            <a:r>
              <a:rPr lang="en-US" sz="1400" i="1" dirty="0"/>
              <a:t>these Key points (</a:t>
            </a:r>
            <a:r>
              <a:rPr lang="en-US" sz="1400" b="1" i="1" dirty="0"/>
              <a:t>if not included by participant)</a:t>
            </a:r>
            <a:r>
              <a:rPr lang="en-US" sz="1400" i="1" dirty="0"/>
              <a:t>: </a:t>
            </a:r>
          </a:p>
          <a:p>
            <a:pPr marL="114300" lvl="1" indent="0">
              <a:spcBef>
                <a:spcPts val="0"/>
              </a:spcBef>
              <a:spcAft>
                <a:spcPts val="300"/>
              </a:spcAft>
              <a:buNone/>
              <a:defRPr/>
            </a:pPr>
            <a:r>
              <a:rPr lang="en-US" sz="1600" dirty="0"/>
              <a:t>To alleviate symptoms as they occur, such as analgesics for pain and blood transfusions for symptomatic anemia.</a:t>
            </a:r>
          </a:p>
          <a:p>
            <a:pPr marL="0" lvl="3" indent="0">
              <a:lnSpc>
                <a:spcPct val="100000"/>
              </a:lnSpc>
              <a:spcBef>
                <a:spcPts val="200"/>
              </a:spcBef>
              <a:buNone/>
            </a:pPr>
            <a:r>
              <a:rPr lang="en-US" sz="1800" b="1" u="sng" dirty="0"/>
              <a:t>READ</a:t>
            </a:r>
            <a:r>
              <a:rPr lang="en-US" sz="1800" b="1" dirty="0"/>
              <a:t>:</a:t>
            </a:r>
            <a:r>
              <a:rPr lang="en-US" sz="1800" dirty="0"/>
              <a:t> </a:t>
            </a:r>
          </a:p>
          <a:p>
            <a:pPr marL="0" lvl="3" indent="0">
              <a:lnSpc>
                <a:spcPct val="100000"/>
              </a:lnSpc>
              <a:spcBef>
                <a:spcPts val="200"/>
              </a:spcBef>
              <a:buNone/>
            </a:pPr>
            <a:r>
              <a:rPr lang="en-US" sz="1600" b="1" dirty="0"/>
              <a:t>Preventative management</a:t>
            </a:r>
            <a:r>
              <a:rPr lang="en-US" sz="1600" dirty="0"/>
              <a:t> is to prevent complications, such as vaccinations to prevent infection &amp; sepsis, teaching patients to avoid cold &amp; stress, and providing </a:t>
            </a:r>
            <a:r>
              <a:rPr lang="en-US" sz="1600" dirty="0" err="1"/>
              <a:t>HbF</a:t>
            </a:r>
            <a:r>
              <a:rPr lang="en-US" sz="1600" dirty="0"/>
              <a:t> induction with hydroxyurea. </a:t>
            </a:r>
            <a:r>
              <a:rPr lang="en-US" sz="1600" b="1" dirty="0"/>
              <a:t>Abortive management</a:t>
            </a:r>
            <a:r>
              <a:rPr lang="en-US" sz="1600" dirty="0"/>
              <a:t> are efforts to abort painful crisis and prevent worsening conditions or precipitating complications. </a:t>
            </a:r>
            <a:r>
              <a:rPr lang="en-US" sz="1600" b="1" dirty="0"/>
              <a:t>Finally, Curative therapy</a:t>
            </a:r>
            <a:r>
              <a:rPr lang="en-US" sz="1600" dirty="0"/>
              <a:t> is limited to stem cell transplantation, although gene therapy remains a possibility.</a:t>
            </a:r>
          </a:p>
          <a:p>
            <a:pPr marL="0" lvl="3" indent="0">
              <a:buNone/>
            </a:pPr>
            <a:endParaRPr lang="en-US" b="1" dirty="0"/>
          </a:p>
          <a:p>
            <a:endParaRPr lang="en-US" dirty="0"/>
          </a:p>
        </p:txBody>
      </p:sp>
      <p:sp>
        <p:nvSpPr>
          <p:cNvPr id="4" name="Header Placeholder 3"/>
          <p:cNvSpPr>
            <a:spLocks noGrp="1"/>
          </p:cNvSpPr>
          <p:nvPr>
            <p:ph type="hdr" sz="quarter" idx="10"/>
          </p:nvPr>
        </p:nvSpPr>
        <p:spPr/>
        <p:txBody>
          <a:bodyPr/>
          <a:lstStyle/>
          <a:p>
            <a:r>
              <a:rPr lang="en-US"/>
              <a:t>PRN Program: SCD</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926949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4426857"/>
          </a:xfrm>
        </p:spPr>
        <p:txBody>
          <a:bodyPr/>
          <a:lstStyle/>
          <a:p>
            <a:pPr marL="0" indent="0" defTabSz="873161">
              <a:spcBef>
                <a:spcPts val="286"/>
              </a:spcBef>
              <a:buNone/>
              <a:defRPr/>
            </a:pPr>
            <a:r>
              <a:rPr lang="en-US" sz="1800" b="1" i="1" u="sng" dirty="0"/>
              <a:t>READ</a:t>
            </a:r>
            <a:r>
              <a:rPr lang="en-US" sz="1800" b="1" i="1" dirty="0"/>
              <a:t>: </a:t>
            </a:r>
          </a:p>
          <a:p>
            <a:pPr marL="0" indent="0" defTabSz="873161">
              <a:spcBef>
                <a:spcPts val="286"/>
              </a:spcBef>
              <a:buNone/>
              <a:defRPr/>
            </a:pPr>
            <a:r>
              <a:rPr lang="en-US" sz="1800" dirty="0"/>
              <a:t>With documented efficacy and acceptable long-term safety profile, hydroxyurea treatment is considered standard of care for all young patients with SCD. </a:t>
            </a:r>
          </a:p>
          <a:p>
            <a:pPr marL="0" indent="0" defTabSz="873161">
              <a:spcBef>
                <a:spcPts val="286"/>
              </a:spcBef>
              <a:buNone/>
              <a:defRPr/>
            </a:pPr>
            <a:endParaRPr lang="en-US" sz="1800" dirty="0"/>
          </a:p>
          <a:p>
            <a:pPr marL="0" indent="0" defTabSz="873161">
              <a:spcBef>
                <a:spcPts val="286"/>
              </a:spcBef>
              <a:buNone/>
              <a:defRPr/>
            </a:pPr>
            <a:r>
              <a:rPr lang="en-US" sz="1800" b="1" i="1" cap="all" dirty="0"/>
              <a:t>[15 minutes </a:t>
            </a:r>
            <a:r>
              <a:rPr lang="en-US" sz="1800" b="1" i="1" dirty="0"/>
              <a:t>of 45 minute session is complete]</a:t>
            </a:r>
          </a:p>
          <a:p>
            <a:pPr marL="0" indent="0" defTabSz="873161">
              <a:spcBef>
                <a:spcPts val="286"/>
              </a:spcBef>
              <a:buNone/>
              <a:defRPr/>
            </a:pPr>
            <a:endParaRPr lang="en-US" sz="1800" dirty="0"/>
          </a:p>
          <a:p>
            <a:endParaRPr lang="en-US" sz="1100" dirty="0"/>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042635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192879" y="3646715"/>
            <a:ext cx="6587551" cy="5424714"/>
          </a:xfrm>
        </p:spPr>
        <p:txBody>
          <a:bodyPr/>
          <a:lstStyle/>
          <a:p>
            <a:pPr marL="0" indent="0">
              <a:lnSpc>
                <a:spcPct val="100000"/>
              </a:lnSpc>
              <a:spcBef>
                <a:spcPts val="0"/>
              </a:spcBef>
              <a:spcAft>
                <a:spcPts val="0"/>
              </a:spcAft>
              <a:buClr>
                <a:srgbClr val="3E4D9A"/>
              </a:buClr>
              <a:buSzPct val="150000"/>
              <a:buNone/>
            </a:pPr>
            <a:r>
              <a:rPr lang="en-US" sz="1800" b="1" u="sng" dirty="0"/>
              <a:t>ASK</a:t>
            </a:r>
            <a:r>
              <a:rPr lang="en-US" sz="1800" b="1" dirty="0"/>
              <a:t>:</a:t>
            </a:r>
            <a:r>
              <a:rPr lang="en-US" sz="1800" dirty="0"/>
              <a:t> </a:t>
            </a:r>
            <a:r>
              <a:rPr lang="en-US" sz="1800" b="0" dirty="0">
                <a:cs typeface="Microsoft New Tai Lue" panose="020B0502040204020203" pitchFamily="34" charset="0"/>
              </a:rPr>
              <a:t>What are </a:t>
            </a:r>
            <a:r>
              <a:rPr lang="en-US" sz="1800" dirty="0"/>
              <a:t>the goals of managing SCD associated pain?</a:t>
            </a:r>
          </a:p>
          <a:p>
            <a:pPr marL="0" indent="0" algn="ctr">
              <a:lnSpc>
                <a:spcPct val="100000"/>
              </a:lnSpc>
              <a:spcBef>
                <a:spcPts val="200"/>
              </a:spcBef>
              <a:buNone/>
              <a:defRPr/>
            </a:pPr>
            <a:r>
              <a:rPr lang="en-US" sz="1400" i="1" dirty="0"/>
              <a:t>Select participants willing to share their answers to this question. </a:t>
            </a:r>
          </a:p>
          <a:p>
            <a:pPr marL="0" indent="0" algn="ctr">
              <a:lnSpc>
                <a:spcPct val="100000"/>
              </a:lnSpc>
              <a:spcBef>
                <a:spcPts val="0"/>
              </a:spcBef>
              <a:spcAft>
                <a:spcPts val="200"/>
              </a:spcAft>
              <a:buNone/>
              <a:defRPr/>
            </a:pPr>
            <a:r>
              <a:rPr lang="en-US" sz="1400" i="1" dirty="0"/>
              <a:t>Write on flipchart or whiteboard </a:t>
            </a:r>
            <a:r>
              <a:rPr lang="en-US" sz="1400" b="1" i="1" dirty="0"/>
              <a:t>[Limit discussion to 1 minutes]</a:t>
            </a:r>
          </a:p>
          <a:p>
            <a:pPr marL="115888" lvl="2" indent="0">
              <a:lnSpc>
                <a:spcPct val="90000"/>
              </a:lnSpc>
              <a:spcBef>
                <a:spcPts val="0"/>
              </a:spcBef>
              <a:buNone/>
              <a:defRPr/>
            </a:pPr>
            <a:r>
              <a:rPr lang="en-US" sz="1400" b="1" i="1" u="sng" dirty="0"/>
              <a:t>READ</a:t>
            </a:r>
            <a:r>
              <a:rPr lang="en-US" sz="1400" b="1" i="1" dirty="0"/>
              <a:t>: </a:t>
            </a:r>
            <a:r>
              <a:rPr lang="en-US" sz="1400" i="1" dirty="0"/>
              <a:t>these Key points (</a:t>
            </a:r>
            <a:r>
              <a:rPr lang="en-US" sz="1400" b="1" i="1" dirty="0"/>
              <a:t>if not included by participants)</a:t>
            </a:r>
            <a:r>
              <a:rPr lang="en-US" sz="1400" i="1" dirty="0"/>
              <a:t>:</a:t>
            </a:r>
          </a:p>
          <a:p>
            <a:pPr marL="115888" lvl="2" indent="0">
              <a:lnSpc>
                <a:spcPct val="90000"/>
              </a:lnSpc>
              <a:spcBef>
                <a:spcPts val="0"/>
              </a:spcBef>
              <a:buClr>
                <a:srgbClr val="3E4D9A"/>
              </a:buClr>
              <a:buSzPct val="150000"/>
            </a:pPr>
            <a:r>
              <a:rPr lang="en-US" altLang="en-US" sz="1400" i="1" dirty="0"/>
              <a:t>Prevent</a:t>
            </a:r>
            <a:r>
              <a:rPr lang="en-US" altLang="en-US" sz="1400" i="1" baseline="0" dirty="0"/>
              <a:t> VOC</a:t>
            </a:r>
          </a:p>
          <a:p>
            <a:pPr marL="115888" lvl="2" indent="0">
              <a:lnSpc>
                <a:spcPct val="90000"/>
              </a:lnSpc>
              <a:spcBef>
                <a:spcPts val="0"/>
              </a:spcBef>
              <a:buClr>
                <a:srgbClr val="3E4D9A"/>
              </a:buClr>
              <a:buSzPct val="150000"/>
            </a:pPr>
            <a:r>
              <a:rPr lang="en-US" altLang="en-US" sz="1400" i="1" dirty="0"/>
              <a:t>Decrease pain</a:t>
            </a:r>
          </a:p>
          <a:p>
            <a:pPr marL="115888" lvl="2" indent="0">
              <a:lnSpc>
                <a:spcPct val="90000"/>
              </a:lnSpc>
              <a:spcBef>
                <a:spcPts val="0"/>
              </a:spcBef>
              <a:buClr>
                <a:srgbClr val="3E4D9A"/>
              </a:buClr>
              <a:buSzPct val="150000"/>
            </a:pPr>
            <a:r>
              <a:rPr lang="en-US" altLang="en-US" sz="1400" i="1" dirty="0"/>
              <a:t>Prevent/manage adverse effects associated with treatment</a:t>
            </a:r>
          </a:p>
          <a:p>
            <a:pPr marL="115888" lvl="2" indent="0">
              <a:lnSpc>
                <a:spcPct val="90000"/>
              </a:lnSpc>
              <a:spcBef>
                <a:spcPts val="0"/>
              </a:spcBef>
              <a:buClr>
                <a:srgbClr val="3E4D9A"/>
              </a:buClr>
              <a:buSzPct val="150000"/>
            </a:pPr>
            <a:r>
              <a:rPr lang="en-US" altLang="en-US" sz="1400" i="1" dirty="0"/>
              <a:t>Promote patient safety and function</a:t>
            </a:r>
          </a:p>
          <a:p>
            <a:pPr marL="115888" lvl="2" indent="0">
              <a:lnSpc>
                <a:spcPct val="90000"/>
              </a:lnSpc>
              <a:spcBef>
                <a:spcPts val="0"/>
              </a:spcBef>
              <a:buClr>
                <a:srgbClr val="3E4D9A"/>
              </a:buClr>
              <a:buSzPct val="150000"/>
            </a:pPr>
            <a:r>
              <a:rPr lang="en-US" altLang="en-US" sz="1400" i="1" dirty="0"/>
              <a:t>Enhance quality of life</a:t>
            </a:r>
            <a:endParaRPr lang="en-US" sz="1400" dirty="0"/>
          </a:p>
          <a:p>
            <a:pPr marL="0" indent="0">
              <a:lnSpc>
                <a:spcPct val="90000"/>
              </a:lnSpc>
              <a:buNone/>
            </a:pPr>
            <a:r>
              <a:rPr lang="en-US" sz="1800" b="1" u="sng" dirty="0"/>
              <a:t>ASK</a:t>
            </a:r>
            <a:r>
              <a:rPr lang="en-US" sz="1800" b="1" dirty="0"/>
              <a:t>:</a:t>
            </a:r>
            <a:r>
              <a:rPr lang="en-US" sz="1800" dirty="0"/>
              <a:t>  What is</a:t>
            </a:r>
            <a:r>
              <a:rPr lang="en-US" sz="1800" baseline="0" dirty="0"/>
              <a:t> the significance </a:t>
            </a:r>
            <a:r>
              <a:rPr lang="en-US" sz="1800" dirty="0"/>
              <a:t>of the pain phases with the principles and goals</a:t>
            </a:r>
            <a:r>
              <a:rPr lang="en-US" sz="1800" baseline="0" dirty="0"/>
              <a:t> or pain management? </a:t>
            </a:r>
          </a:p>
          <a:p>
            <a:pPr marL="0" indent="0" algn="ctr">
              <a:lnSpc>
                <a:spcPct val="100000"/>
              </a:lnSpc>
              <a:spcBef>
                <a:spcPts val="200"/>
              </a:spcBef>
              <a:buNone/>
              <a:defRPr/>
            </a:pPr>
            <a:r>
              <a:rPr lang="en-US" sz="1400" i="1" dirty="0"/>
              <a:t>Select participants willing to share their answers to this question. Write on flipchart or whiteboard </a:t>
            </a:r>
            <a:r>
              <a:rPr lang="en-US" sz="1400" b="1" i="1" dirty="0"/>
              <a:t>[Limit discussion to 1 minutes @ 15secounds/phase]</a:t>
            </a:r>
          </a:p>
          <a:p>
            <a:pPr marL="115888" lvl="1" indent="0">
              <a:lnSpc>
                <a:spcPct val="95000"/>
              </a:lnSpc>
              <a:spcBef>
                <a:spcPts val="0"/>
              </a:spcBef>
              <a:buFont typeface="Arial" panose="020B0604020202020204" pitchFamily="34" charset="0"/>
              <a:buNone/>
            </a:pPr>
            <a:r>
              <a:rPr lang="en-US" sz="1400" b="1" i="1" u="sng" dirty="0"/>
              <a:t>READ</a:t>
            </a:r>
            <a:r>
              <a:rPr lang="en-US" sz="1400" b="1" i="1" dirty="0"/>
              <a:t>: </a:t>
            </a:r>
            <a:r>
              <a:rPr lang="en-US" sz="1400" i="1" dirty="0"/>
              <a:t>these Key points (</a:t>
            </a:r>
            <a:r>
              <a:rPr lang="en-US" sz="1400" b="1" i="1" dirty="0"/>
              <a:t>if not included by participants)</a:t>
            </a:r>
            <a:r>
              <a:rPr lang="en-US" sz="1400" i="1" dirty="0"/>
              <a:t>:</a:t>
            </a:r>
          </a:p>
          <a:p>
            <a:pPr marL="115888" lvl="5">
              <a:lnSpc>
                <a:spcPct val="95000"/>
              </a:lnSpc>
              <a:buFont typeface="+mj-lt"/>
              <a:buAutoNum type="arabicPeriod"/>
            </a:pPr>
            <a:r>
              <a:rPr lang="en-US" sz="1400" b="1" i="1" dirty="0"/>
              <a:t> Prodromal</a:t>
            </a:r>
            <a:r>
              <a:rPr lang="en-US" sz="1400" i="1" dirty="0"/>
              <a:t> phase lasts 1-2 days. Individuals with SCD describe symptoms of numbness, paresthesia or aches at the location of subsequent pain.</a:t>
            </a:r>
          </a:p>
          <a:p>
            <a:pPr marL="115888" lvl="5">
              <a:lnSpc>
                <a:spcPct val="95000"/>
              </a:lnSpc>
              <a:buFont typeface="+mj-lt"/>
              <a:buAutoNum type="arabicPeriod"/>
            </a:pPr>
            <a:r>
              <a:rPr lang="en-US" sz="1400" b="1" i="1" dirty="0"/>
              <a:t> Initial</a:t>
            </a:r>
            <a:r>
              <a:rPr lang="en-US" sz="1400" i="1" dirty="0"/>
              <a:t> phase lasts about 2 days. Individuals with SCD report increasing pain. Inflammatory markers, like (erythrocyte sedimentation rate (ESR) &amp; C-reactive protein (CRP) ) are also increased.</a:t>
            </a:r>
            <a:endParaRPr lang="en-US" sz="1400" i="1" dirty="0">
              <a:cs typeface="Microsoft New Tai Lue"/>
            </a:endParaRPr>
          </a:p>
          <a:p>
            <a:pPr marL="115888" lvl="5">
              <a:lnSpc>
                <a:spcPct val="95000"/>
              </a:lnSpc>
              <a:buFont typeface="+mj-lt"/>
              <a:buAutoNum type="arabicPeriod"/>
            </a:pPr>
            <a:r>
              <a:rPr lang="en-US" sz="1400" b="1" i="1" dirty="0">
                <a:cs typeface="Microsoft New Tai Lue"/>
              </a:rPr>
              <a:t> </a:t>
            </a:r>
            <a:r>
              <a:rPr lang="en-US" sz="1400" b="1" i="1" dirty="0"/>
              <a:t>Established</a:t>
            </a:r>
            <a:r>
              <a:rPr lang="en-US" sz="1400" i="1" dirty="0"/>
              <a:t> phase lasts approximately 4 days and is associated with maximum pain severity, increasing ESR and peak CRP. </a:t>
            </a:r>
            <a:endParaRPr lang="en-US" sz="1400" i="1" dirty="0">
              <a:cs typeface="Microsoft New Tai Lue"/>
            </a:endParaRPr>
          </a:p>
          <a:p>
            <a:pPr marL="115888" lvl="5">
              <a:lnSpc>
                <a:spcPct val="95000"/>
              </a:lnSpc>
              <a:buFont typeface="+mj-lt"/>
              <a:buAutoNum type="arabicPeriod"/>
            </a:pPr>
            <a:r>
              <a:rPr lang="en-US" sz="1400" b="1" i="1" dirty="0">
                <a:cs typeface="Microsoft New Tai Lue"/>
              </a:rPr>
              <a:t> </a:t>
            </a:r>
            <a:r>
              <a:rPr lang="en-US" sz="1400" b="1" i="1" dirty="0"/>
              <a:t>Resolving</a:t>
            </a:r>
            <a:r>
              <a:rPr lang="en-US" sz="1400" i="1" dirty="0"/>
              <a:t> phase is characterized by lessening pain, ESR peak &amp; decreasing CRP.</a:t>
            </a:r>
            <a:endParaRPr lang="en-US" sz="1400" i="1" dirty="0">
              <a:cs typeface="Microsoft New Tai Lue"/>
            </a:endParaRPr>
          </a:p>
          <a:p>
            <a:pPr marL="0" lvl="4" indent="0">
              <a:spcBef>
                <a:spcPts val="0"/>
              </a:spcBef>
              <a:buNone/>
            </a:pPr>
            <a:r>
              <a:rPr lang="en-US" sz="1400" i="1" dirty="0"/>
              <a:t>Despite escalating doses of opioid analgesics, pain intensity scores do not significantly decrease during hospitalization.</a:t>
            </a:r>
          </a:p>
          <a:p>
            <a:pPr marL="0" lvl="4" indent="0">
              <a:lnSpc>
                <a:spcPct val="100000"/>
              </a:lnSpc>
              <a:spcBef>
                <a:spcPts val="0"/>
              </a:spcBef>
              <a:spcAft>
                <a:spcPts val="0"/>
              </a:spcAft>
              <a:buNone/>
            </a:pPr>
            <a:endParaRPr lang="en-US" sz="1400" i="1" dirty="0"/>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22115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4426857"/>
          </a:xfrm>
        </p:spPr>
        <p:txBody>
          <a:bodyPr/>
          <a:lstStyle/>
          <a:p>
            <a:pPr marL="0" marR="0" lvl="1"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b="1" i="0" u="sng" dirty="0"/>
              <a:t>READ</a:t>
            </a:r>
            <a:r>
              <a:rPr lang="en-US" sz="1800" b="1" i="0" dirty="0"/>
              <a:t>: </a:t>
            </a:r>
          </a:p>
          <a:p>
            <a:pPr marL="0" marR="0" lvl="1"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dirty="0"/>
              <a:t>Christopher reports that  at home he</a:t>
            </a:r>
            <a:r>
              <a:rPr lang="en-US" sz="1800" baseline="0" dirty="0"/>
              <a:t> took the </a:t>
            </a:r>
            <a:r>
              <a:rPr lang="en-US" sz="1800" dirty="0"/>
              <a:t>pain control steps listed on</a:t>
            </a:r>
            <a:r>
              <a:rPr lang="en-US" sz="1800" baseline="0" dirty="0"/>
              <a:t> this slide. </a:t>
            </a:r>
            <a:endParaRPr lang="en-US" sz="1800" dirty="0"/>
          </a:p>
          <a:p>
            <a:pPr marL="0" marR="0" lvl="2"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b="1" u="sng" dirty="0"/>
              <a:t>ASK</a:t>
            </a:r>
            <a:r>
              <a:rPr lang="en-US" sz="1800" b="1" dirty="0"/>
              <a:t>:</a:t>
            </a:r>
            <a:r>
              <a:rPr lang="en-US" sz="1800" dirty="0"/>
              <a:t> </a:t>
            </a:r>
            <a:r>
              <a:rPr lang="en-US" sz="1800" b="0" dirty="0">
                <a:cs typeface="Microsoft New Tai Lue" panose="020B0502040204020203" pitchFamily="34" charset="0"/>
              </a:rPr>
              <a:t>What would you recommend next?</a:t>
            </a:r>
          </a:p>
          <a:p>
            <a:pPr marL="0" indent="0" algn="ctr">
              <a:lnSpc>
                <a:spcPct val="100000"/>
              </a:lnSpc>
              <a:spcBef>
                <a:spcPts val="600"/>
              </a:spcBef>
              <a:buNone/>
              <a:defRPr/>
            </a:pPr>
            <a:r>
              <a:rPr lang="en-US" sz="1600" i="1" dirty="0"/>
              <a:t>Select participants willing to share their answers to this question. </a:t>
            </a:r>
          </a:p>
          <a:p>
            <a:pPr marL="0" indent="0" algn="ctr">
              <a:lnSpc>
                <a:spcPct val="100000"/>
              </a:lnSpc>
              <a:spcBef>
                <a:spcPts val="600"/>
              </a:spcBef>
              <a:buNone/>
              <a:defRPr/>
            </a:pPr>
            <a:r>
              <a:rPr lang="en-US" sz="1800" i="1" dirty="0"/>
              <a:t>Write on flipchart or whiteboard </a:t>
            </a:r>
          </a:p>
          <a:p>
            <a:pPr marL="0" indent="0" algn="ctr">
              <a:lnSpc>
                <a:spcPct val="100000"/>
              </a:lnSpc>
              <a:spcBef>
                <a:spcPts val="600"/>
              </a:spcBef>
              <a:buNone/>
              <a:defRPr/>
            </a:pPr>
            <a:r>
              <a:rPr lang="en-US" sz="1800" b="1" i="1" dirty="0"/>
              <a:t>[Limit discussion to 3 minutes]</a:t>
            </a:r>
          </a:p>
          <a:p>
            <a:pPr marL="0" indent="0" algn="ctr">
              <a:lnSpc>
                <a:spcPct val="100000"/>
              </a:lnSpc>
              <a:spcBef>
                <a:spcPts val="600"/>
              </a:spcBef>
              <a:buNone/>
              <a:defRPr/>
            </a:pPr>
            <a:r>
              <a:rPr lang="en-US" sz="1800" b="1" i="1" cap="all" dirty="0"/>
              <a:t>[20 minutes </a:t>
            </a:r>
            <a:r>
              <a:rPr lang="en-US" sz="1800" b="1" i="1" dirty="0"/>
              <a:t>of 45 minute session is complete]</a:t>
            </a:r>
          </a:p>
          <a:p>
            <a:pPr marL="0" indent="0" algn="ctr">
              <a:lnSpc>
                <a:spcPct val="100000"/>
              </a:lnSpc>
              <a:spcBef>
                <a:spcPts val="600"/>
              </a:spcBef>
              <a:buNone/>
              <a:defRPr/>
            </a:pPr>
            <a:endParaRPr lang="en-US" sz="1800" b="1" i="1" dirty="0"/>
          </a:p>
          <a:p>
            <a:pPr marL="0" marR="0" lvl="2"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endParaRPr lang="en-US" sz="2000" b="0" dirty="0">
              <a:solidFill>
                <a:schemeClr val="accent4"/>
              </a:solidFill>
              <a:latin typeface="Microsoft New Tai Lue" panose="020B0502040204020203" pitchFamily="34" charset="0"/>
              <a:cs typeface="Microsoft New Tai Lue" panose="020B0502040204020203" pitchFamily="34" charset="0"/>
            </a:endParaRPr>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8</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840517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148056" cy="4426857"/>
          </a:xfrm>
        </p:spPr>
        <p:txBody>
          <a:bodyPr/>
          <a:lstStyle/>
          <a:p>
            <a:pPr marL="0" indent="0" defTabSz="873161">
              <a:spcBef>
                <a:spcPts val="286"/>
              </a:spcBef>
              <a:buNone/>
              <a:defRPr/>
            </a:pPr>
            <a:r>
              <a:rPr lang="en-US" sz="1800" b="1" u="sng" dirty="0"/>
              <a:t>READ:</a:t>
            </a:r>
          </a:p>
          <a:p>
            <a:pPr marL="0" indent="0" defTabSz="873161">
              <a:spcBef>
                <a:spcPts val="286"/>
              </a:spcBef>
              <a:buNone/>
              <a:defRPr/>
            </a:pPr>
            <a:r>
              <a:rPr lang="en-US" sz="1800" dirty="0"/>
              <a:t>The NIH-NHLBI expert panel recommends for VOC pain management:</a:t>
            </a:r>
          </a:p>
          <a:p>
            <a:pPr defTabSz="873161">
              <a:spcBef>
                <a:spcPts val="286"/>
              </a:spcBef>
              <a:defRPr/>
            </a:pPr>
            <a:r>
              <a:rPr lang="en-US" sz="1800" dirty="0"/>
              <a:t>Give IV analgesic within 30 minutes of triage or within 60 minutes of registration. </a:t>
            </a:r>
          </a:p>
          <a:p>
            <a:pPr defTabSz="873161">
              <a:spcBef>
                <a:spcPts val="286"/>
              </a:spcBef>
              <a:defRPr/>
            </a:pPr>
            <a:r>
              <a:rPr lang="en-US" sz="1800" dirty="0"/>
              <a:t>Reassess pain and titrate opioid analgesics every 15-30 minutes until pain is under control. </a:t>
            </a:r>
          </a:p>
          <a:p>
            <a:pPr defTabSz="873161">
              <a:spcBef>
                <a:spcPts val="286"/>
              </a:spcBef>
              <a:defRPr/>
            </a:pPr>
            <a:r>
              <a:rPr lang="en-US" sz="1800" dirty="0"/>
              <a:t>Since obtaining IV access may delay prompt treatment of severe acute pain, intranasal opioid administration with a particulate diffuser may be an acceptable alternative for the child with VOC. </a:t>
            </a:r>
          </a:p>
          <a:p>
            <a:endParaRPr lang="en-US" sz="1100" dirty="0"/>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308658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8" y="3748314"/>
            <a:ext cx="6316593" cy="5488417"/>
          </a:xfrm>
        </p:spPr>
        <p:txBody>
          <a:bodyPr/>
          <a:lstStyle/>
          <a:p>
            <a:pPr marL="0" marR="0" indent="0" algn="l" defTabSz="914400" rtl="0" eaLnBrk="1" fontAlgn="auto" latinLnBrk="0" hangingPunct="1">
              <a:lnSpc>
                <a:spcPct val="100000"/>
              </a:lnSpc>
              <a:spcBef>
                <a:spcPts val="0"/>
              </a:spcBef>
              <a:buClrTx/>
              <a:buSzTx/>
              <a:buFont typeface="Arial" panose="020B0604020202020204" pitchFamily="34" charset="0"/>
              <a:buNone/>
              <a:tabLst/>
              <a:defRPr/>
            </a:pPr>
            <a:r>
              <a:rPr lang="en-US" sz="1800" b="1" u="sng" dirty="0"/>
              <a:t>READ:</a:t>
            </a:r>
            <a:r>
              <a:rPr lang="en-US" sz="1800" b="1" baseline="0" dirty="0"/>
              <a:t> </a:t>
            </a:r>
            <a:r>
              <a:rPr lang="en-US" sz="1800" b="0" u="none" baseline="0" dirty="0"/>
              <a:t>B</a:t>
            </a:r>
            <a:r>
              <a:rPr lang="en-US" sz="1800" dirty="0"/>
              <a:t>iobehavioral treatments include:</a:t>
            </a:r>
          </a:p>
          <a:p>
            <a:pPr marL="0" indent="0">
              <a:lnSpc>
                <a:spcPct val="100000"/>
              </a:lnSpc>
              <a:spcBef>
                <a:spcPts val="600"/>
              </a:spcBef>
              <a:buNone/>
            </a:pPr>
            <a:r>
              <a:rPr lang="en-US" sz="1800" dirty="0"/>
              <a:t>Physical techniques:</a:t>
            </a:r>
          </a:p>
          <a:p>
            <a:pPr lvl="1">
              <a:spcBef>
                <a:spcPts val="0"/>
              </a:spcBef>
            </a:pPr>
            <a:r>
              <a:rPr lang="en-US" altLang="en-US" sz="1600" dirty="0">
                <a:ea typeface="Tahoma" panose="020B0604030504040204" pitchFamily="34" charset="0"/>
                <a:cs typeface="Tahoma" panose="020B0604030504040204" pitchFamily="34" charset="0"/>
              </a:rPr>
              <a:t>Heat</a:t>
            </a:r>
          </a:p>
          <a:p>
            <a:pPr lvl="1">
              <a:spcBef>
                <a:spcPts val="0"/>
              </a:spcBef>
            </a:pPr>
            <a:r>
              <a:rPr lang="en-US" altLang="en-US" sz="1600" dirty="0">
                <a:ea typeface="Tahoma" panose="020B0604030504040204" pitchFamily="34" charset="0"/>
                <a:cs typeface="Tahoma" panose="020B0604030504040204" pitchFamily="34" charset="0"/>
              </a:rPr>
              <a:t>Massage</a:t>
            </a:r>
          </a:p>
          <a:p>
            <a:pPr lvl="1">
              <a:spcBef>
                <a:spcPts val="0"/>
              </a:spcBef>
            </a:pPr>
            <a:r>
              <a:rPr lang="en-US" altLang="en-US" sz="1600" dirty="0">
                <a:ea typeface="Tahoma" panose="020B0604030504040204" pitchFamily="34" charset="0"/>
                <a:cs typeface="Tahoma" panose="020B0604030504040204" pitchFamily="34" charset="0"/>
              </a:rPr>
              <a:t>Transcutaneous Nerve Stimulation (TENs)</a:t>
            </a:r>
          </a:p>
          <a:p>
            <a:pPr marL="0" indent="0" algn="ctr">
              <a:lnSpc>
                <a:spcPct val="100000"/>
              </a:lnSpc>
              <a:spcBef>
                <a:spcPts val="200"/>
              </a:spcBef>
              <a:buNone/>
            </a:pPr>
            <a:r>
              <a:rPr lang="en-US" altLang="en-US" sz="1800" dirty="0"/>
              <a:t>COLD is </a:t>
            </a:r>
            <a:r>
              <a:rPr lang="en-US" altLang="en-US" sz="1800" b="1" dirty="0"/>
              <a:t>contraindicated </a:t>
            </a:r>
            <a:r>
              <a:rPr lang="en-US" altLang="en-US" sz="1800" dirty="0"/>
              <a:t>and may precipitate VOC.</a:t>
            </a:r>
          </a:p>
          <a:p>
            <a:pPr marL="0" indent="0">
              <a:lnSpc>
                <a:spcPct val="100000"/>
              </a:lnSpc>
              <a:spcBef>
                <a:spcPts val="600"/>
              </a:spcBef>
              <a:buNone/>
            </a:pPr>
            <a:r>
              <a:rPr lang="en-US" altLang="en-US" sz="1800" dirty="0"/>
              <a:t>Cognitive/behavioral therapies:</a:t>
            </a:r>
          </a:p>
          <a:p>
            <a:pPr lvl="1">
              <a:spcBef>
                <a:spcPts val="0"/>
              </a:spcBef>
            </a:pPr>
            <a:r>
              <a:rPr lang="en-US" altLang="en-US" sz="1600" dirty="0">
                <a:ea typeface="Tahoma" panose="020B0604030504040204" pitchFamily="34" charset="0"/>
                <a:cs typeface="Tahoma" panose="020B0604030504040204" pitchFamily="34" charset="0"/>
              </a:rPr>
              <a:t>Relaxation/distraction/guided imagery/self-hypnosis</a:t>
            </a:r>
          </a:p>
          <a:p>
            <a:pPr lvl="1">
              <a:spcBef>
                <a:spcPts val="0"/>
              </a:spcBef>
            </a:pPr>
            <a:r>
              <a:rPr lang="en-US" altLang="en-US" sz="1600" dirty="0">
                <a:ea typeface="Tahoma" panose="020B0604030504040204" pitchFamily="34" charset="0"/>
                <a:cs typeface="Tahoma" panose="020B0604030504040204" pitchFamily="34" charset="0"/>
              </a:rPr>
              <a:t>Expressive arts/music</a:t>
            </a:r>
          </a:p>
          <a:p>
            <a:pPr lvl="1">
              <a:spcBef>
                <a:spcPts val="0"/>
              </a:spcBef>
            </a:pPr>
            <a:r>
              <a:rPr lang="en-US" altLang="en-US" sz="1600" dirty="0">
                <a:ea typeface="Tahoma" panose="020B0604030504040204" pitchFamily="34" charset="0"/>
                <a:cs typeface="Tahoma" panose="020B0604030504040204" pitchFamily="34" charset="0"/>
              </a:rPr>
              <a:t>Cognitive reframing</a:t>
            </a:r>
          </a:p>
          <a:p>
            <a:pPr lvl="1">
              <a:spcBef>
                <a:spcPts val="0"/>
              </a:spcBef>
            </a:pPr>
            <a:r>
              <a:rPr lang="en-US" altLang="en-US" sz="1600" dirty="0">
                <a:ea typeface="Tahoma" panose="020B0604030504040204" pitchFamily="34" charset="0"/>
                <a:cs typeface="Tahoma" panose="020B0604030504040204" pitchFamily="34" charset="0"/>
              </a:rPr>
              <a:t>Prayer</a:t>
            </a:r>
          </a:p>
          <a:p>
            <a:pPr lvl="1">
              <a:spcBef>
                <a:spcPts val="0"/>
              </a:spcBef>
            </a:pPr>
            <a:r>
              <a:rPr lang="en-US" altLang="en-US" sz="1600" dirty="0">
                <a:ea typeface="Tahoma" panose="020B0604030504040204" pitchFamily="34" charset="0"/>
                <a:cs typeface="Tahoma" panose="020B0604030504040204" pitchFamily="34" charset="0"/>
              </a:rPr>
              <a:t>Support from a friend/peer support/support groups</a:t>
            </a:r>
          </a:p>
          <a:p>
            <a:pPr marL="0" indent="0">
              <a:lnSpc>
                <a:spcPct val="100000"/>
              </a:lnSpc>
              <a:spcBef>
                <a:spcPts val="600"/>
              </a:spcBef>
              <a:buNone/>
            </a:pPr>
            <a:r>
              <a:rPr lang="en-US" altLang="en-US" sz="1800" dirty="0">
                <a:ea typeface="Tahoma" panose="020B0604030504040204" pitchFamily="34" charset="0"/>
                <a:cs typeface="Tahoma" panose="020B0604030504040204" pitchFamily="34" charset="0"/>
              </a:rPr>
              <a:t>Coping strategies</a:t>
            </a:r>
          </a:p>
          <a:p>
            <a:pPr lvl="1">
              <a:spcBef>
                <a:spcPts val="0"/>
              </a:spcBef>
            </a:pPr>
            <a:r>
              <a:rPr lang="en-US" altLang="en-US" sz="1600" dirty="0"/>
              <a:t>Some strategies put the child who is hurting in control and others are more passive techniques. </a:t>
            </a:r>
          </a:p>
          <a:p>
            <a:pPr lvl="1">
              <a:spcBef>
                <a:spcPts val="0"/>
              </a:spcBef>
            </a:pPr>
            <a:r>
              <a:rPr lang="en-US" altLang="en-US" sz="1600" dirty="0"/>
              <a:t>Active coping involves doing something to help, like</a:t>
            </a:r>
          </a:p>
          <a:p>
            <a:pPr lvl="2">
              <a:spcBef>
                <a:spcPts val="0"/>
              </a:spcBef>
            </a:pPr>
            <a:r>
              <a:rPr lang="en-US" altLang="en-US" sz="1600" dirty="0"/>
              <a:t>Playing a video game</a:t>
            </a:r>
          </a:p>
          <a:p>
            <a:pPr lvl="2">
              <a:spcBef>
                <a:spcPts val="0"/>
              </a:spcBef>
            </a:pPr>
            <a:r>
              <a:rPr lang="en-US" altLang="en-US" sz="1600" dirty="0"/>
              <a:t>Listening to music</a:t>
            </a:r>
          </a:p>
          <a:p>
            <a:pPr lvl="2">
              <a:spcBef>
                <a:spcPts val="0"/>
              </a:spcBef>
            </a:pPr>
            <a:r>
              <a:rPr lang="en-US" altLang="en-US" sz="1600" dirty="0"/>
              <a:t>Gaining control - using positive self talk statements</a:t>
            </a:r>
          </a:p>
          <a:p>
            <a:pPr lvl="2">
              <a:spcBef>
                <a:spcPts val="0"/>
              </a:spcBef>
            </a:pPr>
            <a:r>
              <a:rPr lang="en-US" altLang="en-US" sz="1600" dirty="0"/>
              <a:t>Even, engaging others to get help</a:t>
            </a:r>
            <a:endParaRPr lang="en-US" sz="1600" dirty="0"/>
          </a:p>
        </p:txBody>
      </p:sp>
      <p:sp>
        <p:nvSpPr>
          <p:cNvPr id="4" name="Header Placeholder 3"/>
          <p:cNvSpPr>
            <a:spLocks noGrp="1"/>
          </p:cNvSpPr>
          <p:nvPr>
            <p:ph type="hdr" sz="quarter" idx="10"/>
          </p:nvPr>
        </p:nvSpPr>
        <p:spPr/>
        <p:txBody>
          <a:bodyPr/>
          <a:lstStyle/>
          <a:p>
            <a:r>
              <a:rPr lang="en-US" dirty="0"/>
              <a:t>PRN Program: SCD</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4286664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8" y="3673587"/>
            <a:ext cx="6346266" cy="5323114"/>
          </a:xfrm>
        </p:spPr>
        <p:txBody>
          <a:bodyPr/>
          <a:lstStyle/>
          <a:p>
            <a:pPr marL="0" marR="0" lvl="2" indent="0" algn="l" defTabSz="87316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u="sng" dirty="0"/>
              <a:t>ASK</a:t>
            </a:r>
            <a:r>
              <a:rPr lang="en-US" sz="1800" b="1" dirty="0"/>
              <a:t>:</a:t>
            </a:r>
            <a:r>
              <a:rPr lang="en-US" sz="1800" dirty="0"/>
              <a:t> </a:t>
            </a:r>
            <a:r>
              <a:rPr lang="en-US" sz="1800" b="0" dirty="0">
                <a:cs typeface="Microsoft New Tai Lue" panose="020B0502040204020203" pitchFamily="34" charset="0"/>
              </a:rPr>
              <a:t>What would you expect to do for Christopher’s pain?</a:t>
            </a:r>
          </a:p>
          <a:p>
            <a:pPr marL="0" indent="0" algn="ctr">
              <a:lnSpc>
                <a:spcPct val="100000"/>
              </a:lnSpc>
              <a:spcBef>
                <a:spcPts val="600"/>
              </a:spcBef>
              <a:buNone/>
              <a:defRPr/>
            </a:pPr>
            <a:r>
              <a:rPr lang="en-US" sz="1600" i="1" dirty="0"/>
              <a:t>Select participants willing to share their answers to this question. </a:t>
            </a:r>
          </a:p>
          <a:p>
            <a:pPr marL="0" indent="0" algn="ctr">
              <a:lnSpc>
                <a:spcPct val="100000"/>
              </a:lnSpc>
              <a:spcBef>
                <a:spcPts val="0"/>
              </a:spcBef>
              <a:buNone/>
              <a:defRPr/>
            </a:pPr>
            <a:r>
              <a:rPr lang="en-US" sz="1600" i="1" dirty="0"/>
              <a:t>Write on flipchart or whiteboard </a:t>
            </a:r>
            <a:r>
              <a:rPr lang="en-US" sz="1600" b="1" i="1" dirty="0"/>
              <a:t>[Limit discussion to 3 minutes]</a:t>
            </a:r>
          </a:p>
          <a:p>
            <a:pPr marL="0" indent="0" defTabSz="873161">
              <a:lnSpc>
                <a:spcPct val="100000"/>
              </a:lnSpc>
              <a:spcBef>
                <a:spcPts val="200"/>
              </a:spcBef>
              <a:buNone/>
              <a:defRPr/>
            </a:pPr>
            <a:r>
              <a:rPr lang="en-US" sz="1800" b="1" u="sng" dirty="0"/>
              <a:t>READ:</a:t>
            </a:r>
          </a:p>
          <a:p>
            <a:pPr>
              <a:lnSpc>
                <a:spcPct val="100000"/>
              </a:lnSpc>
              <a:spcBef>
                <a:spcPts val="0"/>
              </a:spcBef>
            </a:pPr>
            <a:r>
              <a:rPr lang="en-US" sz="1800" dirty="0">
                <a:ea typeface="ＭＳ Ｐゴシック" charset="0"/>
                <a:cs typeface="ＭＳ Ｐゴシック" charset="0"/>
              </a:rPr>
              <a:t>Opioids &amp; NSAIDs are the analgesics of choice for the treatment of pain from SCD. </a:t>
            </a:r>
          </a:p>
          <a:p>
            <a:pPr>
              <a:lnSpc>
                <a:spcPct val="100000"/>
              </a:lnSpc>
              <a:spcBef>
                <a:spcPts val="0"/>
              </a:spcBef>
            </a:pPr>
            <a:r>
              <a:rPr lang="en-US" sz="1800" dirty="0">
                <a:ea typeface="ＭＳ Ｐゴシック" charset="0"/>
                <a:cs typeface="ＭＳ Ｐゴシック" charset="0"/>
              </a:rPr>
              <a:t>Start with a short-acting opioid and titrate aggressively until pain relief is obtained. </a:t>
            </a:r>
            <a:r>
              <a:rPr lang="en-US" sz="1600" dirty="0">
                <a:ea typeface="ＭＳ Ｐゴシック" charset="0"/>
                <a:cs typeface="ＭＳ Ｐゴシック" charset="0"/>
              </a:rPr>
              <a:t>For example, start with 15 mg of short-acting morphine, every 3 hours PRN. Convert to extended release morphine once the effective 24 hour dose of short-acting morphine is determined. </a:t>
            </a:r>
          </a:p>
          <a:p>
            <a:pPr>
              <a:lnSpc>
                <a:spcPct val="100000"/>
              </a:lnSpc>
              <a:spcBef>
                <a:spcPts val="0"/>
              </a:spcBef>
            </a:pPr>
            <a:r>
              <a:rPr lang="en-US" sz="1800" dirty="0">
                <a:ea typeface="ＭＳ Ｐゴシック" charset="0"/>
                <a:cs typeface="ＭＳ Ｐゴシック" charset="0"/>
              </a:rPr>
              <a:t>It is essential to begin a bowel regimen, </a:t>
            </a:r>
            <a:r>
              <a:rPr lang="en-US" sz="1600" dirty="0">
                <a:ea typeface="ＭＳ Ｐゴシック" charset="0"/>
                <a:cs typeface="ＭＳ Ｐゴシック" charset="0"/>
              </a:rPr>
              <a:t>e.g., Mirilax or </a:t>
            </a:r>
            <a:r>
              <a:rPr lang="en-US" sz="1600" dirty="0" err="1">
                <a:ea typeface="ＭＳ Ｐゴシック" charset="0"/>
                <a:cs typeface="ＭＳ Ｐゴシック" charset="0"/>
              </a:rPr>
              <a:t>senna</a:t>
            </a:r>
            <a:r>
              <a:rPr lang="en-US" sz="1600" dirty="0">
                <a:ea typeface="ＭＳ Ｐゴシック" charset="0"/>
                <a:cs typeface="ＭＳ Ｐゴシック" charset="0"/>
              </a:rPr>
              <a:t> </a:t>
            </a:r>
            <a:r>
              <a:rPr lang="en-US" sz="1800" dirty="0">
                <a:ea typeface="ＭＳ Ｐゴシック" charset="0"/>
                <a:cs typeface="ＭＳ Ｐゴシック" charset="0"/>
              </a:rPr>
              <a:t>and titrate as needed to produce a daily bowel movement. </a:t>
            </a:r>
            <a:endParaRPr lang="en-US" sz="1800" dirty="0">
              <a:ea typeface="ＭＳ Ｐゴシック" charset="0"/>
            </a:endParaRPr>
          </a:p>
          <a:p>
            <a:pPr marL="0" indent="0">
              <a:lnSpc>
                <a:spcPct val="100000"/>
              </a:lnSpc>
              <a:spcBef>
                <a:spcPts val="200"/>
              </a:spcBef>
              <a:buNone/>
            </a:pPr>
            <a:r>
              <a:rPr lang="en-US" sz="1800" dirty="0">
                <a:ea typeface="ＭＳ Ｐゴシック" charset="0"/>
              </a:rPr>
              <a:t>IN </a:t>
            </a:r>
            <a:r>
              <a:rPr lang="en-US" sz="1800" dirty="0"/>
              <a:t>a</a:t>
            </a:r>
            <a:r>
              <a:rPr lang="en-US" altLang="en-US" sz="1800" dirty="0"/>
              <a:t> secondary analysis of data from 204 youth </a:t>
            </a:r>
            <a:r>
              <a:rPr lang="en-US" altLang="en-US" sz="1600" dirty="0"/>
              <a:t>(mean age 13.6 years) </a:t>
            </a:r>
            <a:r>
              <a:rPr lang="en-US" altLang="en-US" sz="1800" dirty="0"/>
              <a:t>with </a:t>
            </a:r>
            <a:r>
              <a:rPr lang="en-US" sz="1800" dirty="0">
                <a:ea typeface="ＭＳ Ｐゴシック" charset="0"/>
                <a:cs typeface="ＭＳ Ｐゴシック" charset="0"/>
              </a:rPr>
              <a:t>pain from SCD who </a:t>
            </a:r>
            <a:r>
              <a:rPr lang="en-US" altLang="en-US" sz="1800" dirty="0"/>
              <a:t>presented to 8 different EDs and were then admitted to the hospitals, earlier start of oral opioids was highly associated with shorter hospital lengths of stay and higher health-related quality of life. </a:t>
            </a:r>
          </a:p>
          <a:p>
            <a:pPr marL="0" indent="0" algn="ctr">
              <a:lnSpc>
                <a:spcPct val="100000"/>
              </a:lnSpc>
              <a:spcBef>
                <a:spcPts val="200"/>
              </a:spcBef>
              <a:buNone/>
            </a:pPr>
            <a:r>
              <a:rPr lang="en-US" sz="1600" b="1" i="1" cap="all" dirty="0"/>
              <a:t>[25 minutes </a:t>
            </a:r>
            <a:r>
              <a:rPr lang="en-US" sz="1600" b="1" i="1" dirty="0"/>
              <a:t>of 45 minute session is complete]</a:t>
            </a:r>
          </a:p>
          <a:p>
            <a:pPr lvl="1" algn="l" fontAlgn="base">
              <a:defRPr/>
            </a:pPr>
            <a:endParaRPr lang="en-US" dirty="0"/>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11</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343536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222552" y="3646716"/>
            <a:ext cx="6557877" cy="5395684"/>
          </a:xfrm>
        </p:spPr>
        <p:txBody>
          <a:bodyPr/>
          <a:lstStyle/>
          <a:p>
            <a:pPr marL="0" indent="0">
              <a:lnSpc>
                <a:spcPct val="100000"/>
              </a:lnSpc>
              <a:spcBef>
                <a:spcPts val="0"/>
              </a:spcBef>
              <a:spcAft>
                <a:spcPts val="100"/>
              </a:spcAft>
              <a:buNone/>
            </a:pPr>
            <a:r>
              <a:rPr lang="en-US" sz="1800" b="1" u="sng" dirty="0"/>
              <a:t>READ</a:t>
            </a:r>
            <a:r>
              <a:rPr lang="en-US" sz="1800" b="1" u="none" dirty="0"/>
              <a:t>: </a:t>
            </a:r>
            <a:r>
              <a:rPr lang="en-US" sz="1800" b="0" u="none" dirty="0"/>
              <a:t>Pair</a:t>
            </a:r>
            <a:r>
              <a:rPr lang="en-US" sz="1800" b="0" u="none" baseline="0" dirty="0"/>
              <a:t> up for this “</a:t>
            </a:r>
            <a:r>
              <a:rPr lang="en-US" sz="1800" b="0" dirty="0"/>
              <a:t>Pair and share activity.” </a:t>
            </a:r>
          </a:p>
          <a:p>
            <a:pPr marL="0" marR="0" lvl="2" indent="0" algn="l" defTabSz="914400" rtl="0" eaLnBrk="1" fontAlgn="auto" latinLnBrk="0" hangingPunct="1">
              <a:spcBef>
                <a:spcPts val="0"/>
              </a:spcBef>
              <a:buClrTx/>
              <a:buSzTx/>
              <a:buFont typeface="Arial" panose="020B0604020202020204" pitchFamily="34" charset="0"/>
              <a:buNone/>
              <a:tabLst/>
              <a:defRPr/>
            </a:pPr>
            <a:r>
              <a:rPr lang="en-US" sz="1600" dirty="0"/>
              <a:t>You have</a:t>
            </a:r>
            <a:r>
              <a:rPr lang="en-US" sz="1600" baseline="0" dirty="0"/>
              <a:t> 2 minutes each to discuss h</a:t>
            </a:r>
            <a:r>
              <a:rPr lang="en-US" sz="1600" dirty="0"/>
              <a:t>ow your personal experiences, beliefs, and attitudes influence your pain care for patients with SCD?</a:t>
            </a:r>
          </a:p>
          <a:p>
            <a:pPr marL="0" marR="0" indent="0" algn="ctr" defTabSz="914400" rtl="0" eaLnBrk="1" fontAlgn="auto" latinLnBrk="0" hangingPunct="1">
              <a:lnSpc>
                <a:spcPct val="90000"/>
              </a:lnSpc>
              <a:spcBef>
                <a:spcPts val="200"/>
              </a:spcBef>
              <a:buClrTx/>
              <a:buSzTx/>
              <a:buFont typeface="Arial" panose="020B0604020202020204" pitchFamily="34" charset="0"/>
              <a:buNone/>
              <a:tabLst/>
              <a:defRPr/>
            </a:pPr>
            <a:r>
              <a:rPr lang="en-US" sz="1600" dirty="0"/>
              <a:t> </a:t>
            </a:r>
            <a:r>
              <a:rPr lang="en-US" sz="1400" b="1" i="1" dirty="0"/>
              <a:t>[Limit discussion to  4 minutes, announce switch at 2 minutes]</a:t>
            </a:r>
            <a:r>
              <a:rPr lang="en-US" sz="1400" i="1" dirty="0"/>
              <a:t> </a:t>
            </a:r>
          </a:p>
          <a:p>
            <a:pPr marL="0" indent="0" algn="ctr">
              <a:lnSpc>
                <a:spcPct val="90000"/>
              </a:lnSpc>
              <a:spcBef>
                <a:spcPts val="0"/>
              </a:spcBef>
              <a:buNone/>
              <a:defRPr/>
            </a:pPr>
            <a:r>
              <a:rPr lang="en-US" sz="1400" i="1" dirty="0"/>
              <a:t>Select participants</a:t>
            </a:r>
            <a:r>
              <a:rPr lang="en-US" sz="1400" i="1" baseline="0" dirty="0"/>
              <a:t> willing to</a:t>
            </a:r>
            <a:r>
              <a:rPr lang="en-US" sz="1400" i="1" dirty="0"/>
              <a:t> share their answers. Write on flipchart or whiteboard labeled: </a:t>
            </a:r>
            <a:r>
              <a:rPr lang="en-US" sz="1400" b="1" i="1" u="sng" dirty="0"/>
              <a:t>Provider bias </a:t>
            </a:r>
            <a:r>
              <a:rPr lang="en-US" sz="1400" i="1" dirty="0"/>
              <a:t>&amp; </a:t>
            </a:r>
            <a:r>
              <a:rPr lang="en-US" sz="1400" b="1" i="1" u="sng" dirty="0"/>
              <a:t>Patient bias</a:t>
            </a:r>
          </a:p>
          <a:p>
            <a:pPr marL="0" marR="0" indent="0" algn="ctr" defTabSz="914400" rtl="0" eaLnBrk="1" fontAlgn="auto" latinLnBrk="0" hangingPunct="1">
              <a:lnSpc>
                <a:spcPct val="90000"/>
              </a:lnSpc>
              <a:spcBef>
                <a:spcPts val="0"/>
              </a:spcBef>
              <a:spcAft>
                <a:spcPts val="600"/>
              </a:spcAft>
              <a:buClrTx/>
              <a:buSzTx/>
              <a:buFont typeface="Arial" panose="020B0604020202020204" pitchFamily="34" charset="0"/>
              <a:buNone/>
              <a:tabLst/>
              <a:defRPr/>
            </a:pPr>
            <a:r>
              <a:rPr lang="en-US" sz="1400" i="1" dirty="0"/>
              <a:t> </a:t>
            </a:r>
            <a:r>
              <a:rPr lang="en-US" sz="1400" b="1" i="1" dirty="0"/>
              <a:t>[Limit discussion to 5 minutes]</a:t>
            </a:r>
            <a:r>
              <a:rPr lang="en-US" sz="1400" i="1" dirty="0"/>
              <a:t> </a:t>
            </a:r>
            <a:endParaRPr lang="en-US" sz="1400" dirty="0"/>
          </a:p>
          <a:p>
            <a:pPr marL="0" lvl="2" indent="0">
              <a:lnSpc>
                <a:spcPct val="90000"/>
              </a:lnSpc>
              <a:spcBef>
                <a:spcPts val="0"/>
              </a:spcBef>
              <a:spcAft>
                <a:spcPts val="300"/>
              </a:spcAft>
              <a:buNone/>
            </a:pPr>
            <a:r>
              <a:rPr lang="en-US" sz="1400" b="1" i="1" u="sng" dirty="0"/>
              <a:t>READ</a:t>
            </a:r>
            <a:r>
              <a:rPr lang="en-US" sz="1400" b="1" i="1" dirty="0"/>
              <a:t>: </a:t>
            </a:r>
            <a:r>
              <a:rPr lang="en-US" sz="1400" i="1" dirty="0"/>
              <a:t>these Key points (</a:t>
            </a:r>
            <a:r>
              <a:rPr lang="en-US" sz="1400" b="1" i="1" dirty="0"/>
              <a:t>if not included by participants)</a:t>
            </a:r>
            <a:r>
              <a:rPr lang="en-US" sz="1400" i="1" dirty="0"/>
              <a:t>:</a:t>
            </a:r>
          </a:p>
          <a:p>
            <a:pPr marL="0" indent="0">
              <a:lnSpc>
                <a:spcPct val="90000"/>
              </a:lnSpc>
              <a:spcBef>
                <a:spcPts val="0"/>
              </a:spcBef>
              <a:buNone/>
            </a:pPr>
            <a:r>
              <a:rPr lang="en-US" sz="1400" b="1" i="1" u="sng" dirty="0"/>
              <a:t>Provider bias:</a:t>
            </a:r>
            <a:r>
              <a:rPr lang="en-US" sz="1400" b="1" i="1" dirty="0"/>
              <a:t> </a:t>
            </a:r>
            <a:r>
              <a:rPr lang="en-US" altLang="en-US" sz="1400" i="1" dirty="0"/>
              <a:t>Believing or not believing  pain self report. Contributing factors:</a:t>
            </a:r>
          </a:p>
          <a:p>
            <a:pPr>
              <a:lnSpc>
                <a:spcPct val="90000"/>
              </a:lnSpc>
              <a:spcBef>
                <a:spcPts val="0"/>
              </a:spcBef>
            </a:pPr>
            <a:r>
              <a:rPr lang="en-US" altLang="en-US" sz="1400" i="1" dirty="0"/>
              <a:t>Racial or ethnic bias, </a:t>
            </a:r>
          </a:p>
          <a:p>
            <a:pPr>
              <a:lnSpc>
                <a:spcPct val="90000"/>
              </a:lnSpc>
              <a:spcBef>
                <a:spcPts val="0"/>
              </a:spcBef>
            </a:pPr>
            <a:r>
              <a:rPr lang="en-US" altLang="en-US" sz="1400" i="1" dirty="0"/>
              <a:t>High pain intensity scores with minimal outward signs of pain, </a:t>
            </a:r>
          </a:p>
          <a:p>
            <a:pPr>
              <a:lnSpc>
                <a:spcPct val="90000"/>
              </a:lnSpc>
              <a:spcBef>
                <a:spcPts val="0"/>
              </a:spcBef>
            </a:pPr>
            <a:r>
              <a:rPr lang="en-US" altLang="en-US" sz="1400" i="1" dirty="0"/>
              <a:t>Concern about drug addiction or drug seeking. </a:t>
            </a:r>
          </a:p>
          <a:p>
            <a:pPr marL="0" indent="0">
              <a:lnSpc>
                <a:spcPct val="90000"/>
              </a:lnSpc>
              <a:spcBef>
                <a:spcPts val="0"/>
              </a:spcBef>
              <a:buNone/>
            </a:pPr>
            <a:r>
              <a:rPr lang="en-US" altLang="en-US" sz="1400" i="1" dirty="0"/>
              <a:t>VOC pain intensity judgement introduces bias that affects pain treatment.</a:t>
            </a:r>
          </a:p>
          <a:p>
            <a:pPr marL="0" indent="0">
              <a:lnSpc>
                <a:spcPct val="90000"/>
              </a:lnSpc>
              <a:spcBef>
                <a:spcPts val="0"/>
              </a:spcBef>
              <a:buNone/>
            </a:pPr>
            <a:r>
              <a:rPr lang="en-US" sz="1400" b="1" i="1" dirty="0"/>
              <a:t>Provider bias solutions, Recognize:</a:t>
            </a:r>
          </a:p>
          <a:p>
            <a:pPr>
              <a:lnSpc>
                <a:spcPct val="90000"/>
              </a:lnSpc>
              <a:spcBef>
                <a:spcPts val="0"/>
              </a:spcBef>
            </a:pPr>
            <a:r>
              <a:rPr lang="en-US" altLang="en-US" sz="1400" i="1" dirty="0"/>
              <a:t>Bias creates lack of trust &amp; poor communication of patient(s) &amp; provider(s) </a:t>
            </a:r>
          </a:p>
          <a:p>
            <a:pPr>
              <a:lnSpc>
                <a:spcPct val="90000"/>
              </a:lnSpc>
              <a:spcBef>
                <a:spcPts val="0"/>
              </a:spcBef>
              <a:spcAft>
                <a:spcPts val="600"/>
              </a:spcAft>
            </a:pPr>
            <a:r>
              <a:rPr lang="en-US" altLang="en-US" sz="1400" i="1" dirty="0"/>
              <a:t>Most patients try to manage their care at home and come to the hospital only as a last resort when in need of more pain treatment. </a:t>
            </a:r>
          </a:p>
          <a:p>
            <a:pPr marL="0" indent="0">
              <a:lnSpc>
                <a:spcPct val="90000"/>
              </a:lnSpc>
              <a:spcBef>
                <a:spcPts val="100"/>
              </a:spcBef>
              <a:buNone/>
            </a:pPr>
            <a:r>
              <a:rPr lang="en-US" sz="1400" b="1" i="1" u="sng" dirty="0"/>
              <a:t>Patient bias:</a:t>
            </a:r>
            <a:r>
              <a:rPr lang="en-US" sz="1400" b="1" i="1" dirty="0"/>
              <a:t> </a:t>
            </a:r>
            <a:r>
              <a:rPr lang="en-US" altLang="en-US" sz="1400" i="1" dirty="0"/>
              <a:t>Because SCD pain is a life long condition, and episodes increase over time, consequences of inadequate care and distrust can build up.</a:t>
            </a:r>
          </a:p>
          <a:p>
            <a:pPr marL="0" indent="0">
              <a:lnSpc>
                <a:spcPct val="90000"/>
              </a:lnSpc>
              <a:spcBef>
                <a:spcPts val="0"/>
              </a:spcBef>
              <a:buNone/>
            </a:pPr>
            <a:r>
              <a:rPr lang="en-US" sz="1400" b="1" i="1" dirty="0"/>
              <a:t>Patient bias solutions, </a:t>
            </a:r>
          </a:p>
          <a:p>
            <a:pPr lvl="1">
              <a:lnSpc>
                <a:spcPct val="90000"/>
              </a:lnSpc>
              <a:spcBef>
                <a:spcPts val="0"/>
              </a:spcBef>
            </a:pPr>
            <a:r>
              <a:rPr lang="en-US" altLang="en-US" sz="1400" i="1" dirty="0"/>
              <a:t>Consistent  provider relationships, </a:t>
            </a:r>
          </a:p>
          <a:p>
            <a:pPr lvl="1">
              <a:lnSpc>
                <a:spcPct val="90000"/>
              </a:lnSpc>
              <a:spcBef>
                <a:spcPts val="0"/>
              </a:spcBef>
            </a:pPr>
            <a:r>
              <a:rPr lang="en-US" altLang="en-US" sz="1400" i="1" dirty="0"/>
              <a:t>Consistent use of established evidence-based pain management protocols </a:t>
            </a:r>
          </a:p>
          <a:p>
            <a:pPr lvl="1">
              <a:lnSpc>
                <a:spcPct val="90000"/>
              </a:lnSpc>
              <a:spcBef>
                <a:spcPts val="0"/>
              </a:spcBef>
            </a:pPr>
            <a:r>
              <a:rPr lang="en-US" altLang="en-US" sz="1400" i="1" dirty="0"/>
              <a:t>Individualize protocols for pain management</a:t>
            </a:r>
          </a:p>
          <a:p>
            <a:pPr>
              <a:lnSpc>
                <a:spcPct val="90000"/>
              </a:lnSpc>
              <a:spcBef>
                <a:spcPts val="0"/>
              </a:spcBef>
            </a:pPr>
            <a:r>
              <a:rPr lang="en-US" altLang="en-US" sz="1400" i="1" dirty="0"/>
              <a:t>Keep a home diary or record of how pain is managed at home prior to coming to the ED</a:t>
            </a:r>
            <a:r>
              <a:rPr lang="en-US" altLang="en-US" sz="1600" i="1" dirty="0"/>
              <a:t>.               </a:t>
            </a:r>
            <a:endParaRPr lang="en-US" dirty="0"/>
          </a:p>
          <a:p>
            <a:pPr marL="0" indent="0">
              <a:buNone/>
            </a:pPr>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12</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542048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30"/>
            <a:ext cx="6375940" cy="4426857"/>
          </a:xfrm>
        </p:spPr>
        <p:txBody>
          <a:bodyPr/>
          <a:lstStyle/>
          <a:p>
            <a:pPr marL="0" indent="0" defTabSz="873161">
              <a:lnSpc>
                <a:spcPct val="100000"/>
              </a:lnSpc>
              <a:spcBef>
                <a:spcPts val="200"/>
              </a:spcBef>
              <a:buNone/>
              <a:defRPr/>
            </a:pPr>
            <a:r>
              <a:rPr lang="en-US" sz="1800" b="1" u="sng" dirty="0"/>
              <a:t>READ: </a:t>
            </a:r>
            <a:r>
              <a:rPr lang="en-US" sz="1600" dirty="0"/>
              <a:t>Note that different hospitals may have different practices,</a:t>
            </a:r>
            <a:r>
              <a:rPr lang="en-US" sz="1600" baseline="0" dirty="0"/>
              <a:t> but this is another solution to limit bias:</a:t>
            </a:r>
            <a:endParaRPr lang="en-US" sz="1800" dirty="0"/>
          </a:p>
          <a:p>
            <a:pPr marL="0" indent="0">
              <a:buNone/>
            </a:pPr>
            <a:r>
              <a:rPr lang="en-US" sz="1800" dirty="0"/>
              <a:t>In some settings, there is an option for a short stay unit or day hospital setting, often open until 5 or 6 pm, where patients can be treated without hospital admission or overnight stay rather than in the ED. </a:t>
            </a:r>
          </a:p>
          <a:p>
            <a:pPr marL="0" indent="0">
              <a:buNone/>
            </a:pPr>
            <a:r>
              <a:rPr lang="en-US" sz="1800" dirty="0"/>
              <a:t>These settings are focus on providing  care to patients with VOC pain and are often staffed with clinicians who know the patients and their pain care.</a:t>
            </a:r>
          </a:p>
          <a:p>
            <a:pPr marL="0" marR="0"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1" cap="all" dirty="0"/>
              <a:t>[35 minutes </a:t>
            </a:r>
            <a:r>
              <a:rPr lang="en-US" sz="1800" b="1" i="1" dirty="0"/>
              <a:t>of 45 minute session is complete]</a:t>
            </a:r>
          </a:p>
          <a:p>
            <a:pPr marL="0" indent="0">
              <a:buNone/>
            </a:pPr>
            <a:endParaRPr lang="en-US" sz="1800" dirty="0"/>
          </a:p>
        </p:txBody>
      </p:sp>
      <p:sp>
        <p:nvSpPr>
          <p:cNvPr id="4" name="Header Placeholder 3"/>
          <p:cNvSpPr>
            <a:spLocks noGrp="1"/>
          </p:cNvSpPr>
          <p:nvPr>
            <p:ph type="hdr" sz="quarter" idx="10"/>
          </p:nvPr>
        </p:nvSpPr>
        <p:spPr/>
        <p:txBody>
          <a:bodyPr/>
          <a:lstStyle/>
          <a:p>
            <a:r>
              <a:rPr lang="en-US"/>
              <a:t>PRN Program: SCD</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13</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4008196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p:txBody>
          <a:bodyPr/>
          <a:lstStyle/>
          <a:p>
            <a:pPr marL="0" indent="0">
              <a:buNone/>
            </a:pPr>
            <a:r>
              <a:rPr lang="en-US" sz="1800" b="1" u="sng" dirty="0"/>
              <a:t>READ: </a:t>
            </a:r>
          </a:p>
          <a:p>
            <a:pPr marL="0" indent="0">
              <a:buNone/>
            </a:pPr>
            <a:r>
              <a:rPr lang="en-US" sz="1800" b="0" u="none" dirty="0"/>
              <a:t>Painful</a:t>
            </a:r>
            <a:r>
              <a:rPr lang="en-US" sz="1800" b="0" u="none" baseline="0" dirty="0"/>
              <a:t> SCD VOC negatively impacts </a:t>
            </a:r>
            <a:r>
              <a:rPr lang="en-US" sz="1800" b="0" u="none" dirty="0"/>
              <a:t>Health-related quality of life </a:t>
            </a:r>
          </a:p>
        </p:txBody>
      </p:sp>
      <p:sp>
        <p:nvSpPr>
          <p:cNvPr id="4" name="Header Placeholder 3"/>
          <p:cNvSpPr>
            <a:spLocks noGrp="1"/>
          </p:cNvSpPr>
          <p:nvPr>
            <p:ph type="hdr" sz="quarter" idx="10"/>
          </p:nvPr>
        </p:nvSpPr>
        <p:spPr/>
        <p:txBody>
          <a:bodyPr/>
          <a:lstStyle/>
          <a:p>
            <a:r>
              <a:rPr lang="en-US"/>
              <a:t>PRN Program: SCD</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491340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62829"/>
            <a:ext cx="6148056" cy="4993842"/>
          </a:xfrm>
        </p:spPr>
        <p:txBody>
          <a:bodyPr/>
          <a:lstStyle/>
          <a:p>
            <a:pPr marL="0" lvl="2" indent="0" algn="l">
              <a:buNone/>
            </a:pPr>
            <a:r>
              <a:rPr lang="en-US" sz="1800" b="1" u="sng" dirty="0"/>
              <a:t>ASK</a:t>
            </a:r>
            <a:r>
              <a:rPr lang="en-US" sz="1800" b="1" dirty="0"/>
              <a:t>:</a:t>
            </a:r>
            <a:r>
              <a:rPr lang="en-US" sz="1800" dirty="0"/>
              <a:t> </a:t>
            </a:r>
          </a:p>
          <a:p>
            <a:pPr marL="0" lvl="2" indent="0" algn="l">
              <a:buNone/>
            </a:pPr>
            <a:r>
              <a:rPr lang="en-US" sz="1800" dirty="0"/>
              <a:t>What barriers may prevent Christopher from adhering to this discharge plan? And how can you break</a:t>
            </a:r>
            <a:r>
              <a:rPr lang="en-US" sz="1800" baseline="0" dirty="0"/>
              <a:t> down these barriers?</a:t>
            </a:r>
            <a:endParaRPr lang="en-US" sz="1800" dirty="0"/>
          </a:p>
          <a:p>
            <a:pPr marL="0" indent="0" algn="ctr">
              <a:lnSpc>
                <a:spcPct val="100000"/>
              </a:lnSpc>
              <a:spcBef>
                <a:spcPts val="600"/>
              </a:spcBef>
              <a:buNone/>
              <a:defRPr/>
            </a:pPr>
            <a:r>
              <a:rPr lang="en-US" sz="1600" i="1" dirty="0"/>
              <a:t>Select participants willing to share their answers to this question. </a:t>
            </a:r>
          </a:p>
          <a:p>
            <a:pPr marL="0" indent="0" algn="ctr">
              <a:lnSpc>
                <a:spcPct val="100000"/>
              </a:lnSpc>
              <a:spcBef>
                <a:spcPts val="0"/>
              </a:spcBef>
              <a:buNone/>
              <a:defRPr/>
            </a:pPr>
            <a:r>
              <a:rPr lang="en-US" sz="1600" i="1" dirty="0"/>
              <a:t>Write on flipchart or whiteboard </a:t>
            </a:r>
          </a:p>
          <a:p>
            <a:pPr marL="0" indent="0" algn="ctr">
              <a:lnSpc>
                <a:spcPct val="100000"/>
              </a:lnSpc>
              <a:spcBef>
                <a:spcPts val="0"/>
              </a:spcBef>
              <a:buNone/>
              <a:defRPr/>
            </a:pPr>
            <a:r>
              <a:rPr lang="en-US" sz="1600" b="1" i="1" dirty="0"/>
              <a:t>[Limit discussion to 2 minutes]</a:t>
            </a:r>
          </a:p>
          <a:p>
            <a:pPr marL="0" indent="0">
              <a:buNone/>
            </a:pPr>
            <a:endParaRPr lang="en-US" altLang="en-US" sz="1100" dirty="0"/>
          </a:p>
          <a:p>
            <a:pPr marL="0" lvl="2" indent="0">
              <a:lnSpc>
                <a:spcPct val="90000"/>
              </a:lnSpc>
              <a:spcBef>
                <a:spcPts val="0"/>
              </a:spcBef>
              <a:spcAft>
                <a:spcPts val="300"/>
              </a:spcAft>
              <a:buNone/>
            </a:pPr>
            <a:r>
              <a:rPr lang="en-US" sz="1800" b="1" i="1" u="sng" dirty="0"/>
              <a:t>READ</a:t>
            </a:r>
            <a:r>
              <a:rPr lang="en-US" sz="1800" b="1" i="1" dirty="0"/>
              <a:t>: </a:t>
            </a:r>
            <a:r>
              <a:rPr lang="en-US" sz="1600" i="1" dirty="0"/>
              <a:t>these Key points (</a:t>
            </a:r>
            <a:r>
              <a:rPr lang="en-US" sz="1600" b="1" i="1" dirty="0"/>
              <a:t>if not included by participants)</a:t>
            </a:r>
            <a:r>
              <a:rPr lang="en-US" sz="1600" i="1" dirty="0"/>
              <a:t>:</a:t>
            </a:r>
          </a:p>
          <a:p>
            <a:pPr marL="109145" indent="-109145">
              <a:lnSpc>
                <a:spcPct val="100000"/>
              </a:lnSpc>
              <a:spcBef>
                <a:spcPts val="0"/>
              </a:spcBef>
            </a:pPr>
            <a:r>
              <a:rPr lang="en-US" altLang="en-US" sz="1800" dirty="0"/>
              <a:t>Current climate about opioid abuse and diversion must be considered. </a:t>
            </a:r>
          </a:p>
          <a:p>
            <a:pPr>
              <a:lnSpc>
                <a:spcPct val="100000"/>
              </a:lnSpc>
              <a:spcBef>
                <a:spcPts val="0"/>
              </a:spcBef>
            </a:pPr>
            <a:r>
              <a:rPr lang="en-US" altLang="en-US" sz="1800" dirty="0"/>
              <a:t>Issues relevant to patients with SCD separate from other populations are real and related to poverty, including access to treatment, attitudes and beliefs of caregivers, documented inadequate pain treatment of those from minority populations. </a:t>
            </a:r>
          </a:p>
          <a:p>
            <a:pPr>
              <a:lnSpc>
                <a:spcPct val="100000"/>
              </a:lnSpc>
              <a:spcBef>
                <a:spcPts val="0"/>
              </a:spcBef>
            </a:pPr>
            <a:r>
              <a:rPr lang="en-US" altLang="en-US" sz="1800" dirty="0"/>
              <a:t>For Christopher, access to medication in the community where he and his mother live may be difficult</a:t>
            </a:r>
          </a:p>
          <a:p>
            <a:pPr>
              <a:lnSpc>
                <a:spcPct val="100000"/>
              </a:lnSpc>
              <a:spcBef>
                <a:spcPts val="0"/>
              </a:spcBef>
            </a:pPr>
            <a:endParaRPr lang="en-US" sz="1800" dirty="0"/>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15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0743919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09850" y="463550"/>
            <a:ext cx="3813175" cy="2859088"/>
          </a:xfrm>
        </p:spPr>
      </p:sp>
      <p:sp>
        <p:nvSpPr>
          <p:cNvPr id="3" name="Notes Placeholder 2"/>
          <p:cNvSpPr>
            <a:spLocks noGrp="1"/>
          </p:cNvSpPr>
          <p:nvPr>
            <p:ph type="body" idx="1"/>
          </p:nvPr>
        </p:nvSpPr>
        <p:spPr>
          <a:xfrm>
            <a:off x="315469" y="3704772"/>
            <a:ext cx="6148056" cy="5337628"/>
          </a:xfrm>
        </p:spPr>
        <p:txBody>
          <a:bodyPr/>
          <a:lstStyle/>
          <a:p>
            <a:pPr marL="0" lvl="2" indent="0">
              <a:buNone/>
            </a:pPr>
            <a:r>
              <a:rPr lang="en-US" sz="1800" b="1" u="sng" dirty="0"/>
              <a:t>ASK</a:t>
            </a:r>
            <a:r>
              <a:rPr lang="en-US" sz="1800" b="1" dirty="0"/>
              <a:t>:</a:t>
            </a:r>
            <a:r>
              <a:rPr lang="en-US" sz="1800" dirty="0"/>
              <a:t> What education should be provided?</a:t>
            </a:r>
          </a:p>
          <a:p>
            <a:pPr marL="0" indent="0" algn="ctr">
              <a:lnSpc>
                <a:spcPct val="100000"/>
              </a:lnSpc>
              <a:spcBef>
                <a:spcPts val="600"/>
              </a:spcBef>
              <a:buNone/>
              <a:defRPr/>
            </a:pPr>
            <a:r>
              <a:rPr lang="en-US" sz="1600" i="1" dirty="0"/>
              <a:t>Select participants willing to share their answers to this question. </a:t>
            </a:r>
          </a:p>
          <a:p>
            <a:pPr marL="0" indent="0" algn="ctr">
              <a:lnSpc>
                <a:spcPct val="100000"/>
              </a:lnSpc>
              <a:spcBef>
                <a:spcPts val="0"/>
              </a:spcBef>
              <a:buNone/>
              <a:defRPr/>
            </a:pPr>
            <a:r>
              <a:rPr lang="en-US" sz="1600" i="1" dirty="0"/>
              <a:t>Write on flipchart or whiteboard </a:t>
            </a:r>
          </a:p>
          <a:p>
            <a:pPr marL="0" indent="0" algn="ctr">
              <a:lnSpc>
                <a:spcPct val="100000"/>
              </a:lnSpc>
              <a:spcBef>
                <a:spcPts val="0"/>
              </a:spcBef>
              <a:spcAft>
                <a:spcPts val="600"/>
              </a:spcAft>
              <a:buNone/>
              <a:defRPr/>
            </a:pPr>
            <a:r>
              <a:rPr lang="en-US" sz="1600" b="1" i="1" dirty="0"/>
              <a:t>[Limit discussion to 2 minutes]</a:t>
            </a:r>
          </a:p>
          <a:p>
            <a:pPr marL="0" lvl="2" indent="0">
              <a:lnSpc>
                <a:spcPct val="90000"/>
              </a:lnSpc>
              <a:spcBef>
                <a:spcPts val="0"/>
              </a:spcBef>
              <a:buNone/>
            </a:pPr>
            <a:r>
              <a:rPr lang="en-US" sz="1800" b="1" i="1" u="sng" dirty="0"/>
              <a:t>READ</a:t>
            </a:r>
            <a:r>
              <a:rPr lang="en-US" sz="1800" b="1" i="1" dirty="0"/>
              <a:t>: </a:t>
            </a:r>
            <a:r>
              <a:rPr lang="en-US" sz="1600" i="1" dirty="0"/>
              <a:t>these Key points (</a:t>
            </a:r>
            <a:r>
              <a:rPr lang="en-US" sz="1600" b="1" i="1" dirty="0"/>
              <a:t>if not included by participants)</a:t>
            </a:r>
            <a:r>
              <a:rPr lang="en-US" sz="1600" i="1" dirty="0"/>
              <a:t>:</a:t>
            </a:r>
          </a:p>
          <a:p>
            <a:pPr>
              <a:lnSpc>
                <a:spcPct val="100000"/>
              </a:lnSpc>
              <a:spcBef>
                <a:spcPts val="0"/>
              </a:spcBef>
            </a:pPr>
            <a:r>
              <a:rPr lang="en-US" altLang="en-US" sz="1600" i="1" dirty="0"/>
              <a:t>Safety issues regarding storage of opioid analgesics and other drugs should be addressed. </a:t>
            </a:r>
          </a:p>
          <a:p>
            <a:pPr>
              <a:lnSpc>
                <a:spcPct val="100000"/>
              </a:lnSpc>
              <a:spcBef>
                <a:spcPts val="0"/>
              </a:spcBef>
            </a:pPr>
            <a:r>
              <a:rPr lang="en-US" altLang="en-US" sz="1600" i="1" dirty="0"/>
              <a:t>Teach additional age appropriate (“new” )coping skills to help his HRQOL (guided imagery).</a:t>
            </a:r>
          </a:p>
          <a:p>
            <a:pPr>
              <a:lnSpc>
                <a:spcPct val="100000"/>
              </a:lnSpc>
              <a:spcBef>
                <a:spcPts val="0"/>
              </a:spcBef>
            </a:pPr>
            <a:r>
              <a:rPr lang="en-US" altLang="en-US" sz="1600" i="1" dirty="0"/>
              <a:t>Education should include written instructions about Christopher’s analgesic plan and contact information for healthcare professionals should he or his mother have questions about his diagnosis and treatment plan. </a:t>
            </a:r>
            <a:endParaRPr lang="en-US" altLang="en-US" sz="1600" dirty="0"/>
          </a:p>
          <a:p>
            <a:pPr>
              <a:lnSpc>
                <a:spcPct val="100000"/>
              </a:lnSpc>
              <a:spcBef>
                <a:spcPts val="0"/>
              </a:spcBef>
            </a:pPr>
            <a:r>
              <a:rPr lang="en-US" altLang="en-US" sz="1600" i="1" dirty="0"/>
              <a:t>Resources that</a:t>
            </a:r>
            <a:r>
              <a:rPr lang="en-US" sz="1600" i="1" dirty="0"/>
              <a:t> might provide assistance with coping: </a:t>
            </a:r>
          </a:p>
          <a:p>
            <a:pPr marL="0" indent="0">
              <a:spcBef>
                <a:spcPts val="0"/>
              </a:spcBef>
              <a:buNone/>
            </a:pPr>
            <a:r>
              <a:rPr lang="en-US" sz="1600" b="1" i="1" dirty="0">
                <a:cs typeface="Arial" pitchFamily="34" charset="0"/>
              </a:rPr>
              <a:t>Starlight Children’s Foundation </a:t>
            </a:r>
            <a:r>
              <a:rPr lang="en-US" sz="1600" i="1" u="sng" dirty="0">
                <a:cs typeface="Arial" pitchFamily="34" charset="0"/>
              </a:rPr>
              <a:t>https://www.starlight.org/</a:t>
            </a:r>
          </a:p>
          <a:p>
            <a:pPr marL="0" indent="0">
              <a:spcBef>
                <a:spcPts val="0"/>
              </a:spcBef>
              <a:buNone/>
            </a:pPr>
            <a:r>
              <a:rPr lang="en-US" sz="1600" b="1" i="1" dirty="0">
                <a:cs typeface="Arial" pitchFamily="34" charset="0"/>
              </a:rPr>
              <a:t>Sickle Cell Kids </a:t>
            </a:r>
            <a:r>
              <a:rPr lang="en-US" sz="1600" i="1" u="sng" dirty="0">
                <a:solidFill>
                  <a:schemeClr val="tx2"/>
                </a:solidFill>
                <a:cs typeface="Arial" pitchFamily="34" charset="0"/>
                <a:hlinkClick r:id="rId3"/>
              </a:rPr>
              <a:t>http://Sicklecellkids.org</a:t>
            </a:r>
            <a:endParaRPr lang="en-US" sz="1600" i="1" u="sng" dirty="0">
              <a:solidFill>
                <a:schemeClr val="tx2"/>
              </a:solidFill>
              <a:cs typeface="Arial" pitchFamily="34" charset="0"/>
            </a:endParaRPr>
          </a:p>
          <a:p>
            <a:pPr marL="0" indent="0">
              <a:spcBef>
                <a:spcPts val="0"/>
              </a:spcBef>
              <a:buNone/>
            </a:pPr>
            <a:r>
              <a:rPr lang="en-US" sz="1600" b="1" i="1" dirty="0">
                <a:cs typeface="Arial" pitchFamily="34" charset="0"/>
              </a:rPr>
              <a:t>University of Michigan Medicine: Pain in Sickle Cell Disease </a:t>
            </a:r>
            <a:r>
              <a:rPr lang="en-US" sz="1600" i="1" dirty="0">
                <a:cs typeface="Arial" pitchFamily="34" charset="0"/>
                <a:hlinkClick r:id="rId4"/>
              </a:rPr>
              <a:t>http://www.med.umich.edu/yourchild/topics/sicklecell.htm</a:t>
            </a:r>
            <a:endParaRPr lang="en-US" sz="1600" i="1" dirty="0">
              <a:cs typeface="Arial" pitchFamily="34" charset="0"/>
            </a:endParaRPr>
          </a:p>
          <a:p>
            <a:pPr marL="0" indent="0" algn="ctr">
              <a:spcBef>
                <a:spcPts val="600"/>
              </a:spcBef>
              <a:buNone/>
            </a:pPr>
            <a:r>
              <a:rPr lang="en-US" sz="1800" b="1" i="1" cap="all" dirty="0"/>
              <a:t>[40 minutes </a:t>
            </a:r>
            <a:r>
              <a:rPr lang="en-US" sz="1800" b="1" i="1" dirty="0"/>
              <a:t>of 45 minute session is complete]</a:t>
            </a:r>
          </a:p>
          <a:p>
            <a:pPr marL="0" indent="0">
              <a:buNone/>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16</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SCD</a:t>
            </a:r>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632542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sz="1800" b="1" u="sng" dirty="0"/>
              <a:t>ASK</a:t>
            </a:r>
            <a:r>
              <a:rPr lang="en-US" sz="1800" b="1" dirty="0"/>
              <a:t>:  </a:t>
            </a:r>
            <a:r>
              <a:rPr lang="en-US" sz="1800" dirty="0"/>
              <a:t>Are there any questions?</a:t>
            </a:r>
          </a:p>
          <a:p>
            <a:pPr marL="0" indent="0" algn="ctr">
              <a:lnSpc>
                <a:spcPct val="100000"/>
              </a:lnSpc>
              <a:spcBef>
                <a:spcPts val="0"/>
              </a:spcBef>
              <a:spcAft>
                <a:spcPts val="600"/>
              </a:spcAft>
              <a:buNone/>
              <a:defRPr/>
            </a:pPr>
            <a:r>
              <a:rPr lang="en-US" sz="1600" b="1" i="1" dirty="0"/>
              <a:t>[Limit to 3 minutes]</a:t>
            </a:r>
          </a:p>
          <a:p>
            <a:endParaRPr lang="en-US" dirty="0"/>
          </a:p>
        </p:txBody>
      </p:sp>
      <p:sp>
        <p:nvSpPr>
          <p:cNvPr id="4" name="Header Placeholder 3"/>
          <p:cNvSpPr>
            <a:spLocks noGrp="1"/>
          </p:cNvSpPr>
          <p:nvPr>
            <p:ph type="hdr" sz="quarter" idx="10"/>
          </p:nvPr>
        </p:nvSpPr>
        <p:spPr/>
        <p:txBody>
          <a:bodyPr/>
          <a:lstStyle/>
          <a:p>
            <a:r>
              <a:rPr lang="en-US"/>
              <a:t>PRN Program: SCD</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17</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7449466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4788" y="479425"/>
            <a:ext cx="3938587" cy="2952750"/>
          </a:xfrm>
        </p:spPr>
      </p:sp>
      <p:sp>
        <p:nvSpPr>
          <p:cNvPr id="3" name="Notes Placeholder 2"/>
          <p:cNvSpPr>
            <a:spLocks noGrp="1"/>
          </p:cNvSpPr>
          <p:nvPr>
            <p:ph type="body" idx="1"/>
          </p:nvPr>
        </p:nvSpPr>
        <p:spPr/>
        <p:txBody>
          <a:bodyPr/>
          <a:lstStyle/>
          <a:p>
            <a:pPr marL="0" lvl="1" indent="0" algn="ctr">
              <a:spcBef>
                <a:spcPts val="0"/>
              </a:spcBef>
              <a:buNone/>
            </a:pPr>
            <a:r>
              <a:rPr lang="en-US" sz="1800" b="1" i="1" cap="all" dirty="0"/>
              <a:t>[45 minute </a:t>
            </a:r>
            <a:r>
              <a:rPr lang="en-US" sz="1800" b="1" i="1" dirty="0"/>
              <a:t>SESSION COMPLETE]</a:t>
            </a:r>
          </a:p>
          <a:p>
            <a:endParaRPr lang="en-US"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fld id="{F19303DE-3E45-4DD3-9505-92EF4803EF97}" type="slidenum">
              <a:rPr lang="en-US" smtClean="0"/>
              <a:t>18</a:t>
            </a:fld>
            <a:endParaRPr lang="en-US" dirty="0"/>
          </a:p>
        </p:txBody>
      </p:sp>
      <p:sp>
        <p:nvSpPr>
          <p:cNvPr id="7" name="Slide Number Placeholder 3"/>
          <p:cNvSpPr txBox="1">
            <a:spLocks/>
          </p:cNvSpPr>
          <p:nvPr/>
        </p:nvSpPr>
        <p:spPr>
          <a:xfrm>
            <a:off x="4026630" y="8756671"/>
            <a:ext cx="2926456"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592554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2017 Renee CB </a:t>
            </a:r>
            <a:r>
              <a:rPr lang="en-US" sz="1050" dirty="0" err="1">
                <a:solidFill>
                  <a:schemeClr val="bg1"/>
                </a:solidFill>
              </a:rPr>
              <a:t>Manworren</a:t>
            </a:r>
            <a:r>
              <a:rPr lang="en-US" sz="1050" dirty="0">
                <a:solidFill>
                  <a:schemeClr val="bg1"/>
                </a:solidFill>
              </a:rPr>
              <a:t>, PhD, APRN, FAAN and </a:t>
            </a:r>
            <a:r>
              <a:rPr lang="en-US" sz="1050">
                <a:solidFill>
                  <a:schemeClr val="bg1"/>
                </a:solidFill>
              </a:rPr>
              <a:t>Ann &amp; </a:t>
            </a:r>
            <a:r>
              <a:rPr lang="en-US" sz="1050" dirty="0">
                <a:solidFill>
                  <a:schemeClr val="bg1"/>
                </a:solidFill>
              </a:rPr>
              <a:t>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icklecellkids.org/"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hyperlink" Target="http://www.med.umich.edu/yourchild/topics/sicklecell.htm"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0.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250073" cy="2742289"/>
          </a:xfrm>
        </p:spPr>
        <p:txBody>
          <a:bodyPr/>
          <a:lstStyle/>
          <a:p>
            <a:r>
              <a:rPr lang="en-US" dirty="0"/>
              <a:t>Management of Pain from Sickle Cell Disease</a:t>
            </a:r>
          </a:p>
        </p:txBody>
      </p:sp>
      <p:sp>
        <p:nvSpPr>
          <p:cNvPr id="3" name="Text Placeholder 2"/>
          <p:cNvSpPr>
            <a:spLocks noGrp="1"/>
          </p:cNvSpPr>
          <p:nvPr>
            <p:ph type="body" sz="quarter" idx="10"/>
          </p:nvPr>
        </p:nvSpPr>
        <p:spPr/>
        <p:txBody>
          <a:bodyPr/>
          <a:lstStyle/>
          <a:p>
            <a:r>
              <a:rPr lang="en-US" dirty="0"/>
              <a:t>Pediatric </a:t>
            </a:r>
            <a:r>
              <a:rPr lang="en-US"/>
              <a:t>Pain PRN Curriculum</a:t>
            </a:r>
            <a:endParaRPr lang="en-US" dirty="0"/>
          </a:p>
          <a:p>
            <a:endParaRPr lang="en-US" dirty="0"/>
          </a:p>
        </p:txBody>
      </p:sp>
      <p:sp>
        <p:nvSpPr>
          <p:cNvPr id="4" name="TextBox 3">
            <a:extLst>
              <a:ext uri="{FF2B5EF4-FFF2-40B4-BE49-F238E27FC236}">
                <a16:creationId xmlns:a16="http://schemas.microsoft.com/office/drawing/2014/main" id="{FCCA4F05-B1BD-78A0-1F7E-BB7D2A812046}"/>
              </a:ext>
              <a:ext uri="{C183D7F6-B498-43B3-948B-1728B52AA6E4}">
                <adec:decorative xmlns:adec="http://schemas.microsoft.com/office/drawing/2017/decorative" val="1"/>
              </a:ext>
            </a:extLst>
          </p:cNvPr>
          <p:cNvSpPr txBox="1"/>
          <p:nvPr/>
        </p:nvSpPr>
        <p:spPr>
          <a:xfrm>
            <a:off x="6773333" y="3903133"/>
            <a:ext cx="2370667" cy="1913467"/>
          </a:xfrm>
          <a:prstGeom prst="rect">
            <a:avLst/>
          </a:prstGeom>
          <a:solidFill>
            <a:srgbClr val="31CCE8"/>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8217BBD8-6FFF-2B2A-8378-D3EC49E4B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14F214-E4CC-41EF-9807-0E5A46305517}"/>
              </a:ext>
            </a:extLst>
          </p:cNvPr>
          <p:cNvSpPr>
            <a:spLocks noGrp="1"/>
          </p:cNvSpPr>
          <p:nvPr>
            <p:ph type="title"/>
          </p:nvPr>
        </p:nvSpPr>
        <p:spPr/>
        <p:txBody>
          <a:bodyPr/>
          <a:lstStyle/>
          <a:p>
            <a:r>
              <a:rPr lang="en-US" dirty="0"/>
              <a:t>Sickle Cell Disease:</a:t>
            </a:r>
            <a:br>
              <a:rPr lang="en-US" dirty="0"/>
            </a:br>
            <a:r>
              <a:rPr lang="en-US" dirty="0"/>
              <a:t>Prevalence</a:t>
            </a:r>
          </a:p>
        </p:txBody>
      </p:sp>
      <p:sp>
        <p:nvSpPr>
          <p:cNvPr id="7" name="Content Placeholder 6">
            <a:extLst>
              <a:ext uri="{FF2B5EF4-FFF2-40B4-BE49-F238E27FC236}">
                <a16:creationId xmlns:a16="http://schemas.microsoft.com/office/drawing/2014/main" id="{B6A09E2A-EF9D-BF6A-4735-C28CDDE26B4D}"/>
              </a:ext>
            </a:extLst>
          </p:cNvPr>
          <p:cNvSpPr>
            <a:spLocks noGrp="1"/>
          </p:cNvSpPr>
          <p:nvPr>
            <p:ph idx="13"/>
          </p:nvPr>
        </p:nvSpPr>
        <p:spPr/>
        <p:txBody>
          <a:bodyPr/>
          <a:lstStyle/>
          <a:p>
            <a:endParaRPr lang="en-US"/>
          </a:p>
        </p:txBody>
      </p:sp>
      <p:sp>
        <p:nvSpPr>
          <p:cNvPr id="6" name="Content Placeholder 4">
            <a:extLst>
              <a:ext uri="{FF2B5EF4-FFF2-40B4-BE49-F238E27FC236}">
                <a16:creationId xmlns:a16="http://schemas.microsoft.com/office/drawing/2014/main" id="{9F04FC66-9A28-40AC-BCAB-D2FC4EBF1807}"/>
              </a:ext>
            </a:extLst>
          </p:cNvPr>
          <p:cNvSpPr txBox="1">
            <a:spLocks/>
          </p:cNvSpPr>
          <p:nvPr/>
        </p:nvSpPr>
        <p:spPr>
          <a:xfrm>
            <a:off x="409743" y="4898827"/>
            <a:ext cx="3276965" cy="1201903"/>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lnSpc>
                <a:spcPct val="90000"/>
              </a:lnSpc>
            </a:pPr>
            <a:r>
              <a:rPr lang="en-US" altLang="en-US" sz="2400" b="1" dirty="0"/>
              <a:t>Sickle cell disease (SCD) </a:t>
            </a:r>
            <a:r>
              <a:rPr lang="en-US" sz="2400" dirty="0"/>
              <a:t>is an i</a:t>
            </a:r>
            <a:r>
              <a:rPr lang="en-US" altLang="en-US" sz="2400" dirty="0"/>
              <a:t>nherited, autosomal, recessive disorder </a:t>
            </a:r>
            <a:r>
              <a:rPr lang="en-US" sz="2400" dirty="0"/>
              <a:t>that causes red blood cells to assume a sickled shape</a:t>
            </a:r>
          </a:p>
          <a:p>
            <a:pPr lvl="4"/>
            <a:endParaRPr lang="en-US" sz="2000" dirty="0"/>
          </a:p>
          <a:p>
            <a:pPr lvl="4"/>
            <a:endParaRPr lang="en-US" sz="2000" dirty="0"/>
          </a:p>
          <a:p>
            <a:pPr>
              <a:lnSpc>
                <a:spcPct val="90000"/>
              </a:lnSpc>
            </a:pPr>
            <a:endParaRPr lang="en-US" sz="2000" dirty="0"/>
          </a:p>
          <a:p>
            <a:endParaRPr lang="en-US" sz="2000" dirty="0"/>
          </a:p>
        </p:txBody>
      </p:sp>
      <p:sp>
        <p:nvSpPr>
          <p:cNvPr id="5" name="Content Placeholder 4">
            <a:extLst>
              <a:ext uri="{FF2B5EF4-FFF2-40B4-BE49-F238E27FC236}">
                <a16:creationId xmlns:a16="http://schemas.microsoft.com/office/drawing/2014/main" id="{9F04FC66-9A28-40AC-BCAB-D2FC4EBF1807}"/>
              </a:ext>
            </a:extLst>
          </p:cNvPr>
          <p:cNvSpPr>
            <a:spLocks noGrp="1"/>
          </p:cNvSpPr>
          <p:nvPr>
            <p:ph idx="1"/>
          </p:nvPr>
        </p:nvSpPr>
        <p:spPr>
          <a:xfrm>
            <a:off x="3988340" y="685800"/>
            <a:ext cx="4698460" cy="5492750"/>
          </a:xfrm>
        </p:spPr>
        <p:txBody>
          <a:bodyPr/>
          <a:lstStyle/>
          <a:p>
            <a:pPr lvl="3"/>
            <a:r>
              <a:rPr lang="en-US" sz="2400" dirty="0"/>
              <a:t>In the US, the disease effects:</a:t>
            </a:r>
          </a:p>
          <a:p>
            <a:pPr lvl="4"/>
            <a:r>
              <a:rPr lang="en-US" sz="2000" dirty="0"/>
              <a:t>100,000 people</a:t>
            </a:r>
          </a:p>
          <a:p>
            <a:pPr lvl="4"/>
            <a:r>
              <a:rPr lang="en-US" sz="2000" dirty="0"/>
              <a:t>1:500 African Americans </a:t>
            </a:r>
          </a:p>
          <a:p>
            <a:pPr lvl="4"/>
            <a:r>
              <a:rPr lang="en-US" sz="2000" dirty="0"/>
              <a:t>1:1,000-1,400 Hispanic Americans </a:t>
            </a:r>
          </a:p>
          <a:p>
            <a:pPr lvl="4"/>
            <a:endParaRPr lang="en-US" sz="2000" dirty="0"/>
          </a:p>
          <a:p>
            <a:pPr lvl="4"/>
            <a:r>
              <a:rPr lang="en-US" altLang="en-US" sz="2000" dirty="0"/>
              <a:t>Symptoms associated with SCD do not usually present during first 6 months</a:t>
            </a:r>
          </a:p>
          <a:p>
            <a:pPr lvl="4"/>
            <a:r>
              <a:rPr lang="en-US" sz="2000" dirty="0"/>
              <a:t>Acute pain is the hallmark and most frequent reason for hospitalization of children with SCD</a:t>
            </a:r>
          </a:p>
          <a:p>
            <a:pPr lvl="4"/>
            <a:r>
              <a:rPr lang="en-US" sz="2000" dirty="0"/>
              <a:t>In 1973, the average lifespan of a person with SCD in the US 14. </a:t>
            </a:r>
          </a:p>
          <a:p>
            <a:pPr lvl="4"/>
            <a:r>
              <a:rPr lang="en-US" sz="2000" dirty="0"/>
              <a:t>The only available cure is hematopoietic stem cell transplant. </a:t>
            </a:r>
          </a:p>
          <a:p>
            <a:pPr lvl="4"/>
            <a:endParaRPr lang="en-US" sz="2000" dirty="0"/>
          </a:p>
          <a:p>
            <a:pPr lvl="4"/>
            <a:endParaRPr lang="en-US" sz="2000" dirty="0"/>
          </a:p>
          <a:p>
            <a:pPr>
              <a:lnSpc>
                <a:spcPct val="90000"/>
              </a:lnSpc>
            </a:pPr>
            <a:endParaRPr lang="en-US" sz="2000" dirty="0"/>
          </a:p>
          <a:p>
            <a:endParaRPr lang="en-US" sz="2000" dirty="0"/>
          </a:p>
        </p:txBody>
      </p:sp>
    </p:spTree>
    <p:extLst>
      <p:ext uri="{BB962C8B-B14F-4D97-AF65-F5344CB8AC3E}">
        <p14:creationId xmlns:p14="http://schemas.microsoft.com/office/powerpoint/2010/main" val="323309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8746C-2D70-43F3-BD17-52DF77BEB1B1}"/>
              </a:ext>
            </a:extLst>
          </p:cNvPr>
          <p:cNvSpPr>
            <a:spLocks noGrp="1"/>
          </p:cNvSpPr>
          <p:nvPr>
            <p:ph type="title"/>
          </p:nvPr>
        </p:nvSpPr>
        <p:spPr/>
        <p:txBody>
          <a:bodyPr/>
          <a:lstStyle/>
          <a:p>
            <a:r>
              <a:rPr lang="en-US" dirty="0"/>
              <a:t>Sickle Cell Disease:</a:t>
            </a:r>
            <a:br>
              <a:rPr lang="en-US" dirty="0"/>
            </a:br>
            <a:r>
              <a:rPr lang="en-US" dirty="0"/>
              <a:t>Pain prevalence</a:t>
            </a:r>
          </a:p>
        </p:txBody>
      </p:sp>
      <p:sp>
        <p:nvSpPr>
          <p:cNvPr id="5" name="Content Placeholder 4">
            <a:extLst>
              <a:ext uri="{FF2B5EF4-FFF2-40B4-BE49-F238E27FC236}">
                <a16:creationId xmlns:a16="http://schemas.microsoft.com/office/drawing/2014/main" id="{9F04FC66-9A28-40AC-BCAB-D2FC4EBF1807}"/>
              </a:ext>
            </a:extLst>
          </p:cNvPr>
          <p:cNvSpPr txBox="1">
            <a:spLocks/>
          </p:cNvSpPr>
          <p:nvPr/>
        </p:nvSpPr>
        <p:spPr>
          <a:xfrm>
            <a:off x="457200" y="5531752"/>
            <a:ext cx="3276965" cy="1201903"/>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nSpc>
                <a:spcPct val="90000"/>
              </a:lnSpc>
            </a:pPr>
            <a:r>
              <a:rPr lang="en-US" altLang="en-US" sz="2800" i="1" dirty="0">
                <a:solidFill>
                  <a:schemeClr val="accent1"/>
                </a:solidFill>
                <a:latin typeface="Corbel" panose="020B0503020204020204" pitchFamily="34" charset="0"/>
              </a:rPr>
              <a:t>A hallmark symptom of SCD is PAIN!</a:t>
            </a:r>
          </a:p>
          <a:p>
            <a:pPr lvl="4"/>
            <a:endParaRPr lang="en-US" sz="2000" dirty="0"/>
          </a:p>
          <a:p>
            <a:pPr lvl="4"/>
            <a:endParaRPr lang="en-US" sz="2000" dirty="0"/>
          </a:p>
          <a:p>
            <a:pPr>
              <a:lnSpc>
                <a:spcPct val="90000"/>
              </a:lnSpc>
            </a:pPr>
            <a:endParaRPr lang="en-US" sz="2000" dirty="0"/>
          </a:p>
          <a:p>
            <a:endParaRPr lang="en-US" sz="2000" dirty="0"/>
          </a:p>
        </p:txBody>
      </p:sp>
      <p:sp>
        <p:nvSpPr>
          <p:cNvPr id="3" name="Content Placeholder 2">
            <a:extLst>
              <a:ext uri="{FF2B5EF4-FFF2-40B4-BE49-F238E27FC236}">
                <a16:creationId xmlns:a16="http://schemas.microsoft.com/office/drawing/2014/main" id="{EC361583-D56E-4082-BD7A-FDC5E7463702}"/>
              </a:ext>
            </a:extLst>
          </p:cNvPr>
          <p:cNvSpPr>
            <a:spLocks noGrp="1"/>
          </p:cNvSpPr>
          <p:nvPr>
            <p:ph idx="1"/>
          </p:nvPr>
        </p:nvSpPr>
        <p:spPr>
          <a:xfrm>
            <a:off x="3829078" y="685800"/>
            <a:ext cx="5081458" cy="5492750"/>
          </a:xfrm>
        </p:spPr>
        <p:txBody>
          <a:bodyPr/>
          <a:lstStyle/>
          <a:p>
            <a:pPr lvl="3">
              <a:lnSpc>
                <a:spcPct val="90000"/>
              </a:lnSpc>
              <a:buClr>
                <a:schemeClr val="accent2"/>
              </a:buClr>
            </a:pPr>
            <a:r>
              <a:rPr lang="en-US" altLang="en-US" sz="2400" b="1" dirty="0">
                <a:solidFill>
                  <a:schemeClr val="accent4"/>
                </a:solidFill>
              </a:rPr>
              <a:t>Pain associated with SCD is:</a:t>
            </a:r>
          </a:p>
          <a:p>
            <a:pPr lvl="4">
              <a:defRPr/>
            </a:pPr>
            <a:r>
              <a:rPr lang="en-US" altLang="en-US" sz="2000" dirty="0">
                <a:latin typeface="+mn-lt"/>
              </a:rPr>
              <a:t>Unpredictable</a:t>
            </a:r>
          </a:p>
          <a:p>
            <a:pPr lvl="4">
              <a:defRPr/>
            </a:pPr>
            <a:r>
              <a:rPr lang="en-US" altLang="en-US" sz="2000" dirty="0">
                <a:latin typeface="+mn-lt"/>
              </a:rPr>
              <a:t>Sudden Onset </a:t>
            </a:r>
          </a:p>
          <a:p>
            <a:pPr lvl="4">
              <a:defRPr/>
            </a:pPr>
            <a:r>
              <a:rPr lang="en-US" altLang="en-US" sz="2000" dirty="0">
                <a:latin typeface="+mn-lt"/>
              </a:rPr>
              <a:t>Recurrent </a:t>
            </a:r>
          </a:p>
          <a:p>
            <a:pPr lvl="4">
              <a:defRPr/>
            </a:pPr>
            <a:r>
              <a:rPr lang="en-US" altLang="en-US" sz="2000" dirty="0">
                <a:latin typeface="+mn-lt"/>
              </a:rPr>
              <a:t>Any and all locations</a:t>
            </a:r>
          </a:p>
          <a:p>
            <a:pPr lvl="4">
              <a:defRPr/>
            </a:pPr>
            <a:r>
              <a:rPr lang="en-US" sz="2000" dirty="0">
                <a:latin typeface="+mn-lt"/>
              </a:rPr>
              <a:t>Worse than postoperative pain and is as intense as terminal cancer pain. </a:t>
            </a:r>
          </a:p>
          <a:p>
            <a:pPr marL="342900" lvl="3" indent="-342900">
              <a:lnSpc>
                <a:spcPct val="90000"/>
              </a:lnSpc>
              <a:spcBef>
                <a:spcPts val="1800"/>
              </a:spcBef>
              <a:buNone/>
            </a:pPr>
            <a:r>
              <a:rPr lang="en-US" sz="2400" b="1" dirty="0">
                <a:solidFill>
                  <a:schemeClr val="accent4"/>
                </a:solidFill>
              </a:rPr>
              <a:t>Children with SCD experience:</a:t>
            </a:r>
          </a:p>
          <a:p>
            <a:pPr lvl="4">
              <a:defRPr/>
            </a:pPr>
            <a:r>
              <a:rPr lang="en-US" sz="2000" dirty="0">
                <a:latin typeface="+mn-lt"/>
              </a:rPr>
              <a:t>VOC</a:t>
            </a:r>
          </a:p>
          <a:p>
            <a:pPr lvl="4">
              <a:defRPr/>
            </a:pPr>
            <a:r>
              <a:rPr lang="en-US" sz="2000" dirty="0">
                <a:latin typeface="+mn-lt"/>
              </a:rPr>
              <a:t>Everyday pain as other children</a:t>
            </a:r>
          </a:p>
          <a:p>
            <a:pPr lvl="4">
              <a:defRPr/>
            </a:pPr>
            <a:r>
              <a:rPr lang="en-US" sz="2000" dirty="0">
                <a:latin typeface="+mn-lt"/>
              </a:rPr>
              <a:t>Post-operative pain with increased frequency of surgical procedures</a:t>
            </a:r>
          </a:p>
          <a:p>
            <a:pPr lvl="4">
              <a:defRPr/>
            </a:pPr>
            <a:r>
              <a:rPr lang="en-US" sz="2000" dirty="0">
                <a:latin typeface="+mn-lt"/>
              </a:rPr>
              <a:t>Abdominal pain from splenic sequestration</a:t>
            </a:r>
          </a:p>
          <a:p>
            <a:pPr lvl="4">
              <a:defRPr/>
            </a:pPr>
            <a:r>
              <a:rPr lang="en-US" sz="2000" dirty="0">
                <a:latin typeface="+mn-lt"/>
              </a:rPr>
              <a:t>Chest pain from Acute Chest Syndrome with respiratory infections, asthma exacerbation or after surgery</a:t>
            </a:r>
          </a:p>
          <a:p>
            <a:pPr marL="342900" lvl="0" indent="-342900">
              <a:lnSpc>
                <a:spcPct val="90000"/>
              </a:lnSpc>
              <a:buFontTx/>
              <a:buNone/>
            </a:pPr>
            <a:endParaRPr lang="en-US" sz="1800" dirty="0">
              <a:latin typeface="+mn-lt"/>
              <a:cs typeface="Arial" pitchFamily="34" charset="0"/>
            </a:endParaRPr>
          </a:p>
          <a:p>
            <a:pPr>
              <a:lnSpc>
                <a:spcPct val="90000"/>
              </a:lnSpc>
            </a:pPr>
            <a:endParaRPr lang="en-US" sz="1800" dirty="0">
              <a:latin typeface="+mn-lt"/>
              <a:ea typeface="ＭＳ Ｐゴシック" charset="0"/>
              <a:cs typeface="ＭＳ Ｐゴシック" charset="0"/>
            </a:endParaRPr>
          </a:p>
          <a:p>
            <a:pPr>
              <a:lnSpc>
                <a:spcPct val="90000"/>
              </a:lnSpc>
            </a:pPr>
            <a:endParaRPr lang="en-US" sz="1800" dirty="0">
              <a:latin typeface="+mn-lt"/>
              <a:ea typeface="ＭＳ Ｐゴシック" charset="0"/>
              <a:cs typeface="ＭＳ Ｐゴシック" charset="0"/>
            </a:endParaRPr>
          </a:p>
          <a:p>
            <a:endParaRPr lang="en-US" sz="2000" dirty="0">
              <a:latin typeface="+mn-lt"/>
            </a:endParaRPr>
          </a:p>
        </p:txBody>
      </p:sp>
    </p:spTree>
    <p:extLst>
      <p:ext uri="{BB962C8B-B14F-4D97-AF65-F5344CB8AC3E}">
        <p14:creationId xmlns:p14="http://schemas.microsoft.com/office/powerpoint/2010/main" val="1867547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1832075"/>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6600" b="0" i="0" u="none" strike="noStrike" kern="1200" cap="none" spc="0" normalizeH="0" baseline="0" noProof="0" dirty="0">
                <a:ln>
                  <a:noFill/>
                </a:ln>
                <a:solidFill>
                  <a:schemeClr val="tx2"/>
                </a:solidFill>
                <a:effectLst/>
                <a:uLnTx/>
                <a:uFillTx/>
                <a:latin typeface="+mn-lt"/>
                <a:ea typeface="+mn-ea"/>
                <a:cs typeface="+mn-cs"/>
              </a:rPr>
              <a:t>Christopher</a:t>
            </a:r>
          </a:p>
        </p:txBody>
      </p:sp>
      <p:sp>
        <p:nvSpPr>
          <p:cNvPr id="6" name="Text Placeholder 2">
            <a:extLst>
              <a:ext uri="{FF2B5EF4-FFF2-40B4-BE49-F238E27FC236}">
                <a16:creationId xmlns:a16="http://schemas.microsoft.com/office/drawing/2014/main" id="{27A26C2E-0163-448D-9151-FE757194275E}"/>
              </a:ext>
            </a:extLst>
          </p:cNvPr>
          <p:cNvSpPr txBox="1">
            <a:spLocks/>
          </p:cNvSpPr>
          <p:nvPr/>
        </p:nvSpPr>
        <p:spPr>
          <a:xfrm>
            <a:off x="486383" y="3098959"/>
            <a:ext cx="3190672"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spcBef>
                <a:spcPts val="0"/>
              </a:spcBef>
            </a:pPr>
            <a:r>
              <a:rPr lang="en-US" sz="2400" dirty="0"/>
              <a:t>What are your first impressions?</a:t>
            </a:r>
          </a:p>
          <a:p>
            <a:pPr lvl="2" algn="l">
              <a:spcBef>
                <a:spcPts val="0"/>
              </a:spcBef>
            </a:pPr>
            <a:endParaRPr lang="en-US" sz="2400" dirty="0"/>
          </a:p>
          <a:p>
            <a:pPr lvl="2" algn="l">
              <a:spcBef>
                <a:spcPts val="0"/>
              </a:spcBef>
            </a:pPr>
            <a:r>
              <a:rPr lang="en-US" sz="2400" dirty="0"/>
              <a:t>Which pain assessment strategies or approaches would you use?</a:t>
            </a:r>
          </a:p>
        </p:txBody>
      </p:sp>
      <p:sp>
        <p:nvSpPr>
          <p:cNvPr id="3" name="Text Placeholder 2"/>
          <p:cNvSpPr>
            <a:spLocks noGrp="1"/>
          </p:cNvSpPr>
          <p:nvPr>
            <p:ph type="body" sz="quarter" idx="11"/>
          </p:nvPr>
        </p:nvSpPr>
        <p:spPr>
          <a:xfrm>
            <a:off x="3938841" y="3124933"/>
            <a:ext cx="4876389" cy="3203609"/>
          </a:xfrm>
        </p:spPr>
        <p:txBody>
          <a:bodyPr/>
          <a:lstStyle/>
          <a:p>
            <a:pPr lvl="1" algn="l">
              <a:buClr>
                <a:srgbClr val="3333CC"/>
              </a:buClr>
              <a:buSzPct val="90000"/>
            </a:pPr>
            <a:r>
              <a:rPr lang="en-US" altLang="ja-JP" sz="2400" dirty="0"/>
              <a:t>Vital Signs: </a:t>
            </a:r>
            <a:r>
              <a:rPr lang="en-US" altLang="ja-JP" sz="2200" dirty="0"/>
              <a:t>HR 100, BP 140/86, RR 24 T 37</a:t>
            </a:r>
          </a:p>
          <a:p>
            <a:pPr lvl="1" algn="l">
              <a:buClr>
                <a:srgbClr val="3333CC"/>
              </a:buClr>
              <a:buSzPct val="90000"/>
            </a:pPr>
            <a:r>
              <a:rPr lang="en-US" altLang="en-US" sz="2400" dirty="0"/>
              <a:t>Pain location: </a:t>
            </a:r>
            <a:r>
              <a:rPr lang="en-US" altLang="en-US" sz="2200" dirty="0"/>
              <a:t>Headache &amp; both legs and lower back </a:t>
            </a:r>
          </a:p>
          <a:p>
            <a:pPr lvl="1" algn="l">
              <a:buClr>
                <a:srgbClr val="3333CC"/>
              </a:buClr>
              <a:buSzPct val="90000"/>
            </a:pPr>
            <a:r>
              <a:rPr lang="en-US" altLang="en-US" sz="2400" dirty="0"/>
              <a:t>Pain Intensity: </a:t>
            </a:r>
            <a:r>
              <a:rPr lang="ja-JP" altLang="en-US" sz="2200" dirty="0"/>
              <a:t>“</a:t>
            </a:r>
            <a:r>
              <a:rPr lang="en-US" altLang="ja-JP" sz="2200" dirty="0"/>
              <a:t>12</a:t>
            </a:r>
            <a:r>
              <a:rPr lang="ja-JP" altLang="en-US" sz="2200" dirty="0"/>
              <a:t>”</a:t>
            </a:r>
            <a:r>
              <a:rPr lang="en-US" altLang="ja-JP" sz="2200" dirty="0"/>
              <a:t> on a 0-10 scale</a:t>
            </a:r>
          </a:p>
          <a:p>
            <a:pPr lvl="1" algn="l">
              <a:buClr>
                <a:srgbClr val="3333CC"/>
              </a:buClr>
              <a:buSzPct val="90000"/>
            </a:pPr>
            <a:r>
              <a:rPr lang="en-US" altLang="en-US" sz="2400" dirty="0"/>
              <a:t>Pain Quality: </a:t>
            </a:r>
            <a:r>
              <a:rPr lang="en-US" altLang="en-US" sz="2200" dirty="0"/>
              <a:t>“Like I need to be in the hospital” Constant</a:t>
            </a:r>
          </a:p>
          <a:p>
            <a:pPr lvl="1" algn="l">
              <a:buClr>
                <a:srgbClr val="3333CC"/>
              </a:buClr>
              <a:buSzPct val="90000"/>
            </a:pPr>
            <a:r>
              <a:rPr lang="en-US" altLang="en-US" sz="2400" dirty="0"/>
              <a:t>Aggravating factors : </a:t>
            </a:r>
            <a:r>
              <a:rPr lang="en-US" altLang="en-US" sz="2200" dirty="0"/>
              <a:t>“Moving, walking” </a:t>
            </a:r>
            <a:r>
              <a:rPr lang="en-US" altLang="en-US" sz="2400" dirty="0"/>
              <a:t>Alleviating factors</a:t>
            </a:r>
            <a:r>
              <a:rPr lang="en-US" altLang="en-US" sz="2200" dirty="0"/>
              <a:t>: “nothing”</a:t>
            </a:r>
          </a:p>
          <a:p>
            <a:pPr lvl="1" algn="l" fontAlgn="base">
              <a:defRPr/>
            </a:pPr>
            <a:endParaRPr lang="en-US" sz="2000" dirty="0"/>
          </a:p>
          <a:p>
            <a:endParaRPr lang="en-US" sz="1400" dirty="0"/>
          </a:p>
        </p:txBody>
      </p:sp>
    </p:spTree>
    <p:extLst>
      <p:ext uri="{BB962C8B-B14F-4D97-AF65-F5344CB8AC3E}">
        <p14:creationId xmlns:p14="http://schemas.microsoft.com/office/powerpoint/2010/main" val="445459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6493-C610-4352-AE03-313AA394DA64}"/>
              </a:ext>
            </a:extLst>
          </p:cNvPr>
          <p:cNvSpPr>
            <a:spLocks noGrp="1"/>
          </p:cNvSpPr>
          <p:nvPr>
            <p:ph type="title"/>
          </p:nvPr>
        </p:nvSpPr>
        <p:spPr/>
        <p:txBody>
          <a:bodyPr/>
          <a:lstStyle/>
          <a:p>
            <a:r>
              <a:rPr lang="en-US" dirty="0"/>
              <a:t>Sickle Cell Disease Management</a:t>
            </a:r>
          </a:p>
        </p:txBody>
      </p:sp>
      <p:pic>
        <p:nvPicPr>
          <p:cNvPr id="4" name="Picture 3" descr="A red heart with a white cross&#10;">
            <a:extLst>
              <a:ext uri="{FF2B5EF4-FFF2-40B4-BE49-F238E27FC236}">
                <a16:creationId xmlns:a16="http://schemas.microsoft.com/office/drawing/2014/main" id="{7865A00F-1A35-40AC-9911-01E26ED68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37430"/>
            <a:ext cx="1371600" cy="1284316"/>
          </a:xfrm>
          <a:prstGeom prst="heart">
            <a:avLst/>
          </a:prstGeom>
        </p:spPr>
      </p:pic>
      <p:sp>
        <p:nvSpPr>
          <p:cNvPr id="3" name="Content Placeholder 2">
            <a:extLst>
              <a:ext uri="{FF2B5EF4-FFF2-40B4-BE49-F238E27FC236}">
                <a16:creationId xmlns:a16="http://schemas.microsoft.com/office/drawing/2014/main" id="{A06CA4EF-2382-478D-884F-CE49DD85162A}"/>
              </a:ext>
            </a:extLst>
          </p:cNvPr>
          <p:cNvSpPr>
            <a:spLocks noGrp="1"/>
          </p:cNvSpPr>
          <p:nvPr>
            <p:ph idx="1"/>
          </p:nvPr>
        </p:nvSpPr>
        <p:spPr/>
        <p:txBody>
          <a:bodyPr/>
          <a:lstStyle/>
          <a:p>
            <a:pPr marL="228600" lvl="3" indent="-228600">
              <a:lnSpc>
                <a:spcPct val="110000"/>
              </a:lnSpc>
              <a:spcBef>
                <a:spcPts val="0"/>
              </a:spcBef>
              <a:buFont typeface="+mj-lt"/>
              <a:buAutoNum type="arabicPeriod"/>
            </a:pPr>
            <a:r>
              <a:rPr lang="en-US" sz="2400" b="1" dirty="0"/>
              <a:t> Supportive management</a:t>
            </a:r>
            <a:endParaRPr lang="en-US" sz="2400" dirty="0"/>
          </a:p>
          <a:p>
            <a:pPr marL="228600" lvl="3" indent="-228600">
              <a:lnSpc>
                <a:spcPct val="110000"/>
              </a:lnSpc>
              <a:spcBef>
                <a:spcPts val="0"/>
              </a:spcBef>
              <a:buFont typeface="+mj-lt"/>
              <a:buAutoNum type="arabicPeriod"/>
            </a:pPr>
            <a:r>
              <a:rPr lang="en-US" sz="2400" b="1" dirty="0"/>
              <a:t> Symptomatic management</a:t>
            </a:r>
          </a:p>
          <a:p>
            <a:pPr marL="228600" lvl="3" indent="-228600">
              <a:lnSpc>
                <a:spcPct val="110000"/>
              </a:lnSpc>
              <a:spcBef>
                <a:spcPts val="0"/>
              </a:spcBef>
              <a:buFont typeface="+mj-lt"/>
              <a:buAutoNum type="arabicPeriod"/>
            </a:pPr>
            <a:r>
              <a:rPr lang="en-US" sz="2400" b="1" dirty="0"/>
              <a:t> Preventative management</a:t>
            </a:r>
          </a:p>
          <a:p>
            <a:pPr marL="228600" lvl="3" indent="-228600">
              <a:lnSpc>
                <a:spcPct val="110000"/>
              </a:lnSpc>
              <a:spcBef>
                <a:spcPts val="0"/>
              </a:spcBef>
              <a:buFont typeface="+mj-lt"/>
              <a:buAutoNum type="arabicPeriod"/>
            </a:pPr>
            <a:r>
              <a:rPr lang="en-US" sz="2400" b="1" dirty="0"/>
              <a:t> Abortive management</a:t>
            </a:r>
            <a:endParaRPr lang="en-US" sz="2400" dirty="0"/>
          </a:p>
          <a:p>
            <a:pPr marL="228600" lvl="3" indent="-228600">
              <a:lnSpc>
                <a:spcPct val="110000"/>
              </a:lnSpc>
              <a:spcBef>
                <a:spcPts val="0"/>
              </a:spcBef>
              <a:buFont typeface="+mj-lt"/>
              <a:buAutoNum type="arabicPeriod"/>
            </a:pPr>
            <a:r>
              <a:rPr lang="en-US" sz="2400" b="1" dirty="0"/>
              <a:t> Curative therapy</a:t>
            </a:r>
          </a:p>
          <a:p>
            <a:pPr marL="228600" lvl="3" indent="-228600">
              <a:buFont typeface="+mj-lt"/>
              <a:buAutoNum type="arabicPeriod"/>
            </a:pPr>
            <a:endParaRPr lang="en-US" sz="2000" b="1" dirty="0"/>
          </a:p>
          <a:p>
            <a:pPr lvl="3">
              <a:buNone/>
            </a:pPr>
            <a:endParaRPr lang="en-US" sz="2000" dirty="0"/>
          </a:p>
        </p:txBody>
      </p:sp>
    </p:spTree>
    <p:extLst>
      <p:ext uri="{BB962C8B-B14F-4D97-AF65-F5344CB8AC3E}">
        <p14:creationId xmlns:p14="http://schemas.microsoft.com/office/powerpoint/2010/main" val="378300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244316-85F5-44C5-B05F-8C92E826ABA3}"/>
              </a:ext>
            </a:extLst>
          </p:cNvPr>
          <p:cNvSpPr>
            <a:spLocks noGrp="1"/>
          </p:cNvSpPr>
          <p:nvPr>
            <p:ph type="title"/>
          </p:nvPr>
        </p:nvSpPr>
        <p:spPr/>
        <p:txBody>
          <a:bodyPr/>
          <a:lstStyle/>
          <a:p>
            <a:r>
              <a:rPr lang="en-US" dirty="0">
                <a:solidFill>
                  <a:schemeClr val="tx1"/>
                </a:solidFill>
              </a:rPr>
              <a:t>Hydroxyurea </a:t>
            </a:r>
            <a:br>
              <a:rPr lang="en-US" dirty="0">
                <a:solidFill>
                  <a:schemeClr val="tx1"/>
                </a:solidFill>
              </a:rPr>
            </a:br>
            <a:r>
              <a:rPr lang="en-US" dirty="0">
                <a:solidFill>
                  <a:schemeClr val="tx1"/>
                </a:solidFill>
              </a:rPr>
              <a:t>for prevention </a:t>
            </a:r>
            <a:br>
              <a:rPr lang="en-US" dirty="0">
                <a:solidFill>
                  <a:schemeClr val="tx1"/>
                </a:solidFill>
              </a:rPr>
            </a:br>
            <a:r>
              <a:rPr lang="en-US" dirty="0">
                <a:solidFill>
                  <a:schemeClr val="tx1"/>
                </a:solidFill>
              </a:rPr>
              <a:t>of VOC and other SCD complications</a:t>
            </a:r>
          </a:p>
        </p:txBody>
      </p:sp>
      <p:sp>
        <p:nvSpPr>
          <p:cNvPr id="6" name="Content Placeholder 5">
            <a:extLst>
              <a:ext uri="{FF2B5EF4-FFF2-40B4-BE49-F238E27FC236}">
                <a16:creationId xmlns:a16="http://schemas.microsoft.com/office/drawing/2014/main" id="{6C94AF7B-7981-4EC5-9103-CD7C4E85BD76}"/>
              </a:ext>
            </a:extLst>
          </p:cNvPr>
          <p:cNvSpPr>
            <a:spLocks noGrp="1"/>
          </p:cNvSpPr>
          <p:nvPr>
            <p:ph idx="1"/>
          </p:nvPr>
        </p:nvSpPr>
        <p:spPr/>
        <p:txBody>
          <a:bodyPr/>
          <a:lstStyle/>
          <a:p>
            <a:pPr lvl="3"/>
            <a:r>
              <a:rPr lang="en-US" sz="2000" dirty="0"/>
              <a:t>Utility of hydroxyurea for all patients with Sickle Cell Anemia is </a:t>
            </a:r>
            <a:r>
              <a:rPr lang="en-US" sz="2000" b="1" dirty="0">
                <a:solidFill>
                  <a:schemeClr val="accent4"/>
                </a:solidFill>
                <a:latin typeface="+mn-lt"/>
              </a:rPr>
              <a:t>clear &amp; indisputable</a:t>
            </a:r>
          </a:p>
          <a:p>
            <a:pPr lvl="3"/>
            <a:r>
              <a:rPr lang="en-US" sz="2000" b="1" dirty="0"/>
              <a:t>Hydroxyurea</a:t>
            </a:r>
            <a:r>
              <a:rPr lang="en-US" sz="2000" dirty="0"/>
              <a:t> is an antineoplastic agent and a potent inducer of fetal hemoglobin.</a:t>
            </a:r>
          </a:p>
          <a:p>
            <a:pPr lvl="4"/>
            <a:r>
              <a:rPr lang="en-US" sz="2000" dirty="0"/>
              <a:t>Adult SCD patient clinical trials demonstrated effectiveness for increasing fetal hemoglobin production and decreasing total WBC without significant bone marrow suppression. </a:t>
            </a:r>
          </a:p>
          <a:p>
            <a:pPr lvl="4"/>
            <a:r>
              <a:rPr lang="en-US" sz="2000" dirty="0"/>
              <a:t>BABY HUG study - Phase 3 clinical trial testing Hydroxyurea versus placebo in young children with SCD (ages 9-18 months at start of trial).</a:t>
            </a:r>
          </a:p>
        </p:txBody>
      </p:sp>
    </p:spTree>
    <p:extLst>
      <p:ext uri="{BB962C8B-B14F-4D97-AF65-F5344CB8AC3E}">
        <p14:creationId xmlns:p14="http://schemas.microsoft.com/office/powerpoint/2010/main" val="4046087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35D74-A6A6-4C5C-B168-B708AF2D866D}"/>
              </a:ext>
            </a:extLst>
          </p:cNvPr>
          <p:cNvSpPr>
            <a:spLocks noGrp="1"/>
          </p:cNvSpPr>
          <p:nvPr>
            <p:ph type="title"/>
          </p:nvPr>
        </p:nvSpPr>
        <p:spPr/>
        <p:txBody>
          <a:bodyPr/>
          <a:lstStyle/>
          <a:p>
            <a:r>
              <a:rPr lang="en-US" dirty="0"/>
              <a:t>Sickle Cell Disease</a:t>
            </a:r>
            <a:br>
              <a:rPr lang="en-US" dirty="0"/>
            </a:br>
            <a:r>
              <a:rPr lang="en-US" dirty="0"/>
              <a:t>Pain Management</a:t>
            </a:r>
          </a:p>
        </p:txBody>
      </p:sp>
      <p:sp>
        <p:nvSpPr>
          <p:cNvPr id="9" name="Content Placeholder 8">
            <a:extLst>
              <a:ext uri="{FF2B5EF4-FFF2-40B4-BE49-F238E27FC236}">
                <a16:creationId xmlns:a16="http://schemas.microsoft.com/office/drawing/2014/main" id="{67F949DE-D142-45E0-B2CF-54CD1B142F62}"/>
              </a:ext>
            </a:extLst>
          </p:cNvPr>
          <p:cNvSpPr>
            <a:spLocks noGrp="1"/>
          </p:cNvSpPr>
          <p:nvPr>
            <p:ph idx="13"/>
          </p:nvPr>
        </p:nvSpPr>
        <p:spPr/>
        <p:txBody>
          <a:bodyPr anchor="ctr"/>
          <a:lstStyle/>
          <a:p>
            <a:r>
              <a:rPr lang="en-US" sz="2000" dirty="0"/>
              <a:t>Pain phases</a:t>
            </a:r>
          </a:p>
        </p:txBody>
      </p:sp>
      <p:graphicFrame>
        <p:nvGraphicFramePr>
          <p:cNvPr id="8" name="Diagram 7" descr="Pain Phases">
            <a:extLst>
              <a:ext uri="{FF2B5EF4-FFF2-40B4-BE49-F238E27FC236}">
                <a16:creationId xmlns:a16="http://schemas.microsoft.com/office/drawing/2014/main" id="{3E13E47D-29B2-42B6-8C9E-6F5644FE60B4}"/>
              </a:ext>
            </a:extLst>
          </p:cNvPr>
          <p:cNvGraphicFramePr/>
          <p:nvPr>
            <p:extLst>
              <p:ext uri="{D42A27DB-BD31-4B8C-83A1-F6EECF244321}">
                <p14:modId xmlns:p14="http://schemas.microsoft.com/office/powerpoint/2010/main" val="465608348"/>
              </p:ext>
            </p:extLst>
          </p:nvPr>
        </p:nvGraphicFramePr>
        <p:xfrm>
          <a:off x="457200" y="4333875"/>
          <a:ext cx="8239125" cy="2949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94325A5B-776D-4438-B577-D03549B602D4}"/>
              </a:ext>
            </a:extLst>
          </p:cNvPr>
          <p:cNvSpPr>
            <a:spLocks noGrp="1"/>
          </p:cNvSpPr>
          <p:nvPr>
            <p:ph idx="1"/>
          </p:nvPr>
        </p:nvSpPr>
        <p:spPr/>
        <p:txBody>
          <a:bodyPr/>
          <a:lstStyle/>
          <a:p>
            <a:pPr lvl="2">
              <a:spcAft>
                <a:spcPts val="600"/>
              </a:spcAft>
              <a:buClr>
                <a:srgbClr val="3E4D9A"/>
              </a:buClr>
              <a:buSzPct val="150000"/>
            </a:pPr>
            <a:r>
              <a:rPr lang="en-US" sz="2400" dirty="0">
                <a:latin typeface="+mn-lt"/>
              </a:rPr>
              <a:t>Principles of pain management </a:t>
            </a:r>
          </a:p>
          <a:p>
            <a:pPr lvl="4">
              <a:lnSpc>
                <a:spcPct val="90000"/>
              </a:lnSpc>
              <a:buClr>
                <a:srgbClr val="3E4D9A"/>
              </a:buClr>
              <a:buSzPct val="150000"/>
            </a:pPr>
            <a:r>
              <a:rPr lang="en-US" altLang="en-US" sz="2000" dirty="0"/>
              <a:t>Use developmentally appropriate pain assessment strategies</a:t>
            </a:r>
          </a:p>
          <a:p>
            <a:pPr lvl="4">
              <a:lnSpc>
                <a:spcPct val="90000"/>
              </a:lnSpc>
              <a:buClr>
                <a:srgbClr val="3E4D9A"/>
              </a:buClr>
              <a:buSzPct val="150000"/>
            </a:pPr>
            <a:r>
              <a:rPr lang="en-US" altLang="en-US" sz="2000" dirty="0"/>
              <a:t>Conduct a thorough pain assessment</a:t>
            </a:r>
          </a:p>
          <a:p>
            <a:pPr lvl="4">
              <a:lnSpc>
                <a:spcPct val="90000"/>
              </a:lnSpc>
              <a:buClr>
                <a:srgbClr val="3E4D9A"/>
              </a:buClr>
              <a:buSzPct val="150000"/>
            </a:pPr>
            <a:r>
              <a:rPr lang="en-US" altLang="en-US" sz="2000" dirty="0"/>
              <a:t>Determine the patient’s</a:t>
            </a:r>
            <a:r>
              <a:rPr lang="en-US" altLang="ja-JP" sz="2000" dirty="0"/>
              <a:t> and family’s goals of care</a:t>
            </a:r>
          </a:p>
          <a:p>
            <a:pPr lvl="4">
              <a:lnSpc>
                <a:spcPct val="90000"/>
              </a:lnSpc>
              <a:buClr>
                <a:srgbClr val="3E4D9A"/>
              </a:buClr>
              <a:buSzPct val="150000"/>
            </a:pPr>
            <a:r>
              <a:rPr lang="en-US" altLang="en-US" sz="2000" dirty="0"/>
              <a:t>Incorporate multimodal therapies</a:t>
            </a:r>
          </a:p>
          <a:p>
            <a:pPr lvl="4">
              <a:lnSpc>
                <a:spcPct val="90000"/>
              </a:lnSpc>
              <a:buClr>
                <a:srgbClr val="3E4D9A"/>
              </a:buClr>
              <a:buSzPct val="150000"/>
            </a:pPr>
            <a:r>
              <a:rPr lang="en-US" altLang="en-US" sz="2000" dirty="0"/>
              <a:t>Prevent or rapidly treat adverse effects</a:t>
            </a:r>
          </a:p>
          <a:p>
            <a:pPr lvl="4">
              <a:lnSpc>
                <a:spcPct val="90000"/>
              </a:lnSpc>
              <a:buClr>
                <a:srgbClr val="3E4D9A"/>
              </a:buClr>
              <a:buSzPct val="150000"/>
            </a:pPr>
            <a:r>
              <a:rPr lang="en-US" altLang="en-US" sz="2000" dirty="0"/>
              <a:t>Reassess frequently and change therapies if needed</a:t>
            </a:r>
          </a:p>
          <a:p>
            <a:pPr lvl="4">
              <a:lnSpc>
                <a:spcPct val="90000"/>
              </a:lnSpc>
              <a:buClr>
                <a:srgbClr val="3E4D9A"/>
              </a:buClr>
              <a:buSzPct val="150000"/>
            </a:pPr>
            <a:r>
              <a:rPr lang="en-US" altLang="en-US" sz="2000" dirty="0"/>
              <a:t>Educate patients, families, other caregivers </a:t>
            </a:r>
          </a:p>
          <a:p>
            <a:endParaRPr lang="en-US" altLang="en-US" sz="2000" dirty="0">
              <a:latin typeface="+mn-lt"/>
              <a:ea typeface="ＭＳ Ｐゴシック" pitchFamily="50" charset="-128"/>
            </a:endParaRPr>
          </a:p>
          <a:p>
            <a:endParaRPr lang="en-US" sz="2000" dirty="0">
              <a:latin typeface="+mn-lt"/>
            </a:endParaRPr>
          </a:p>
        </p:txBody>
      </p:sp>
    </p:spTree>
    <p:extLst>
      <p:ext uri="{BB962C8B-B14F-4D97-AF65-F5344CB8AC3E}">
        <p14:creationId xmlns:p14="http://schemas.microsoft.com/office/powerpoint/2010/main" val="2594376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65BB7C-2C83-76A2-D9EE-8A2FAA48FB36}"/>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Christopher next steps</a:t>
            </a:r>
          </a:p>
        </p:txBody>
      </p:sp>
      <p:sp>
        <p:nvSpPr>
          <p:cNvPr id="2" name="Rectangle 1"/>
          <p:cNvSpPr/>
          <p:nvPr/>
        </p:nvSpPr>
        <p:spPr>
          <a:xfrm>
            <a:off x="933855" y="3844499"/>
            <a:ext cx="2723746" cy="1200329"/>
          </a:xfrm>
          <a:prstGeom prst="rect">
            <a:avLst/>
          </a:prstGeom>
        </p:spPr>
        <p:txBody>
          <a:bodyPr wrap="square">
            <a:spAutoFit/>
          </a:bodyPr>
          <a:lstStyle/>
          <a:p>
            <a:pPr marL="174625" lvl="2"/>
            <a:r>
              <a:rPr lang="en-US" sz="2400" b="1" dirty="0">
                <a:solidFill>
                  <a:schemeClr val="accent4"/>
                </a:solidFill>
                <a:latin typeface="Microsoft New Tai Lue" panose="020B0502040204020203" pitchFamily="34" charset="0"/>
                <a:cs typeface="Microsoft New Tai Lue" panose="020B0502040204020203" pitchFamily="34" charset="0"/>
              </a:rPr>
              <a:t>What next steps would you recommend?</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832075"/>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Christopher</a:t>
            </a:r>
          </a:p>
        </p:txBody>
      </p:sp>
      <p:sp>
        <p:nvSpPr>
          <p:cNvPr id="3" name="Text Placeholder 2"/>
          <p:cNvSpPr>
            <a:spLocks noGrp="1"/>
          </p:cNvSpPr>
          <p:nvPr>
            <p:ph type="body" sz="quarter" idx="11"/>
          </p:nvPr>
        </p:nvSpPr>
        <p:spPr>
          <a:xfrm>
            <a:off x="3910519" y="2913182"/>
            <a:ext cx="4904712" cy="3721082"/>
          </a:xfrm>
        </p:spPr>
        <p:txBody>
          <a:bodyPr/>
          <a:lstStyle/>
          <a:p>
            <a:pPr lvl="1" algn="l" fontAlgn="base">
              <a:lnSpc>
                <a:spcPct val="90000"/>
              </a:lnSpc>
              <a:spcAft>
                <a:spcPts val="300"/>
              </a:spcAft>
              <a:buClr>
                <a:srgbClr val="3333CC"/>
              </a:buClr>
              <a:buSzPct val="90000"/>
              <a:buNone/>
              <a:defRPr/>
            </a:pPr>
            <a:r>
              <a:rPr lang="en-US" altLang="en-US" sz="2000" dirty="0"/>
              <a:t>Christopher says he needs 5mg of IV hydromorphone and diphenhydramine</a:t>
            </a:r>
            <a:endParaRPr lang="en-US" altLang="en-US" sz="2000" dirty="0">
              <a:cs typeface="Microsoft New Tai Lue"/>
            </a:endParaRPr>
          </a:p>
          <a:p>
            <a:pPr marL="285750" lvl="1" indent="-285750" algn="l" fontAlgn="base">
              <a:lnSpc>
                <a:spcPct val="90000"/>
              </a:lnSpc>
              <a:spcAft>
                <a:spcPts val="300"/>
              </a:spcAft>
              <a:buClr>
                <a:srgbClr val="3333CC"/>
              </a:buClr>
              <a:buSzPct val="90000"/>
              <a:buFont typeface="Wingdings" panose="05000000000000000000" pitchFamily="2" charset="2"/>
              <a:buChar char="§"/>
              <a:defRPr/>
            </a:pPr>
            <a:r>
              <a:rPr lang="en-US" altLang="en-US" sz="2000" dirty="0"/>
              <a:t>He went to school everyday, but was too tired to do homework and just tried to rest on a heating pad.</a:t>
            </a:r>
          </a:p>
          <a:p>
            <a:pPr marL="285750" lvl="1" indent="-285750" algn="l" fontAlgn="base">
              <a:lnSpc>
                <a:spcPct val="90000"/>
              </a:lnSpc>
              <a:spcAft>
                <a:spcPts val="300"/>
              </a:spcAft>
              <a:buClr>
                <a:srgbClr val="3333CC"/>
              </a:buClr>
              <a:buSzPct val="90000"/>
              <a:buFont typeface="Wingdings" panose="05000000000000000000" pitchFamily="2" charset="2"/>
              <a:buChar char="§"/>
              <a:defRPr/>
            </a:pPr>
            <a:r>
              <a:rPr lang="en-US" altLang="en-US" sz="2000" dirty="0"/>
              <a:t>He took ibuprofen everyday this week. Today he also took more than a dozen  morphine pills that did not relieve his pain.</a:t>
            </a:r>
          </a:p>
          <a:p>
            <a:pPr marL="285750" lvl="1" indent="-285750" algn="l" fontAlgn="base">
              <a:lnSpc>
                <a:spcPct val="90000"/>
              </a:lnSpc>
              <a:spcAft>
                <a:spcPts val="300"/>
              </a:spcAft>
              <a:buClr>
                <a:srgbClr val="3333CC"/>
              </a:buClr>
              <a:buSzPct val="90000"/>
              <a:buFont typeface="Wingdings" panose="05000000000000000000" pitchFamily="2" charset="2"/>
              <a:buChar char="§"/>
              <a:defRPr/>
            </a:pPr>
            <a:r>
              <a:rPr lang="en-US" altLang="en-US" sz="2000" dirty="0"/>
              <a:t>His prescription drug monitoring program record shows he was prescribed hydrocodone &amp; it  was dispensed 3 weeks ago . He has not been prescribed morphine in the past  year. </a:t>
            </a:r>
            <a:endParaRPr lang="en-US" sz="2000" dirty="0"/>
          </a:p>
          <a:p>
            <a:pPr lvl="1" algn="l" fontAlgn="base">
              <a:defRPr/>
            </a:pPr>
            <a:endParaRPr lang="en-US" altLang="en-US" sz="1400" dirty="0"/>
          </a:p>
          <a:p>
            <a:pPr lvl="1" algn="l" fontAlgn="base">
              <a:defRPr/>
            </a:pPr>
            <a:endParaRPr lang="en-US" sz="1400" dirty="0"/>
          </a:p>
          <a:p>
            <a:endParaRPr lang="en-US" sz="1400" dirty="0"/>
          </a:p>
        </p:txBody>
      </p:sp>
      <p:sp>
        <p:nvSpPr>
          <p:cNvPr id="6" name="Text Placeholder 2">
            <a:extLst>
              <a:ext uri="{FF2B5EF4-FFF2-40B4-BE49-F238E27FC236}">
                <a16:creationId xmlns:a16="http://schemas.microsoft.com/office/drawing/2014/main" id="{57E9F3DE-2757-4FD2-97E5-FD419B629C8F}"/>
              </a:ext>
              <a:ext uri="{C183D7F6-B498-43B3-948B-1728B52AA6E4}">
                <adec:decorative xmlns:adec="http://schemas.microsoft.com/office/drawing/2017/decorative" val="1"/>
              </a:ext>
            </a:extLst>
          </p:cNvPr>
          <p:cNvSpPr txBox="1">
            <a:spLocks/>
          </p:cNvSpPr>
          <p:nvPr/>
        </p:nvSpPr>
        <p:spPr>
          <a:xfrm>
            <a:off x="4075029" y="3076722"/>
            <a:ext cx="4587802"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endParaRPr lang="en-US" sz="2400" dirty="0"/>
          </a:p>
        </p:txBody>
      </p:sp>
    </p:spTree>
    <p:extLst>
      <p:ext uri="{BB962C8B-B14F-4D97-AF65-F5344CB8AC3E}">
        <p14:creationId xmlns:p14="http://schemas.microsoft.com/office/powerpoint/2010/main" val="141256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02DF53-5EA3-4117-A629-DC374893CE70}"/>
              </a:ext>
            </a:extLst>
          </p:cNvPr>
          <p:cNvSpPr>
            <a:spLocks noGrp="1"/>
          </p:cNvSpPr>
          <p:nvPr>
            <p:ph type="title"/>
          </p:nvPr>
        </p:nvSpPr>
        <p:spPr>
          <a:xfrm>
            <a:off x="683312" y="685800"/>
            <a:ext cx="2955940" cy="1228028"/>
          </a:xfrm>
        </p:spPr>
        <p:txBody>
          <a:bodyPr/>
          <a:lstStyle/>
          <a:p>
            <a:r>
              <a:rPr lang="en-US" dirty="0"/>
              <a:t>Pharmacologic treatment</a:t>
            </a:r>
          </a:p>
        </p:txBody>
      </p:sp>
      <p:sp>
        <p:nvSpPr>
          <p:cNvPr id="11" name="Content Placeholder 3">
            <a:extLst>
              <a:ext uri="{FF2B5EF4-FFF2-40B4-BE49-F238E27FC236}">
                <a16:creationId xmlns:a16="http://schemas.microsoft.com/office/drawing/2014/main" id="{0CA4A5F4-B7DC-4671-A041-CFBED7E0FFB2}"/>
              </a:ext>
            </a:extLst>
          </p:cNvPr>
          <p:cNvSpPr>
            <a:spLocks noGrp="1"/>
          </p:cNvSpPr>
          <p:nvPr>
            <p:ph idx="1"/>
          </p:nvPr>
        </p:nvSpPr>
        <p:spPr>
          <a:xfrm>
            <a:off x="683312" y="1712068"/>
            <a:ext cx="2955940" cy="5342626"/>
          </a:xfrm>
        </p:spPr>
        <p:txBody>
          <a:bodyPr/>
          <a:lstStyle/>
          <a:p>
            <a:pPr lvl="2">
              <a:lnSpc>
                <a:spcPct val="90000"/>
              </a:lnSpc>
            </a:pPr>
            <a:r>
              <a:rPr lang="en-US" sz="2000" b="0" i="1" dirty="0">
                <a:solidFill>
                  <a:schemeClr val="accent1"/>
                </a:solidFill>
                <a:latin typeface="Corbel" panose="020B0503020204020204" pitchFamily="34" charset="0"/>
                <a:cs typeface="+mn-cs"/>
              </a:rPr>
              <a:t>Anticipate opioid doses will be higher in patients with SCD who have been routinely treated with opioids. than recommended starting doses for children.</a:t>
            </a:r>
            <a:endParaRPr lang="en-US" sz="2000" dirty="0"/>
          </a:p>
        </p:txBody>
      </p:sp>
      <p:sp>
        <p:nvSpPr>
          <p:cNvPr id="4" name="Content Placeholder 3">
            <a:extLst>
              <a:ext uri="{FF2B5EF4-FFF2-40B4-BE49-F238E27FC236}">
                <a16:creationId xmlns:a16="http://schemas.microsoft.com/office/drawing/2014/main" id="{0CA4A5F4-B7DC-4671-A041-CFBED7E0FFB2}"/>
              </a:ext>
            </a:extLst>
          </p:cNvPr>
          <p:cNvSpPr>
            <a:spLocks noGrp="1"/>
          </p:cNvSpPr>
          <p:nvPr>
            <p:ph idx="1"/>
          </p:nvPr>
        </p:nvSpPr>
        <p:spPr/>
        <p:txBody>
          <a:bodyPr/>
          <a:lstStyle/>
          <a:p>
            <a:pPr lvl="3">
              <a:lnSpc>
                <a:spcPct val="90000"/>
              </a:lnSpc>
              <a:buClr>
                <a:srgbClr val="3E4D9A"/>
              </a:buClr>
              <a:buSzPct val="150000"/>
            </a:pPr>
            <a:r>
              <a:rPr lang="en-US" sz="2400" dirty="0">
                <a:latin typeface="+mn-lt"/>
              </a:rPr>
              <a:t>Acute VOC is </a:t>
            </a:r>
            <a:r>
              <a:rPr lang="en-US" sz="2400" dirty="0"/>
              <a:t>routinely treated with:</a:t>
            </a:r>
          </a:p>
          <a:p>
            <a:pPr lvl="4">
              <a:lnSpc>
                <a:spcPct val="90000"/>
              </a:lnSpc>
              <a:buClr>
                <a:srgbClr val="3E4D9A"/>
              </a:buClr>
              <a:buSzPct val="150000"/>
            </a:pPr>
            <a:r>
              <a:rPr lang="en-US" sz="2000" dirty="0"/>
              <a:t>Corticosteroids and ketoprofen</a:t>
            </a:r>
          </a:p>
          <a:p>
            <a:pPr lvl="4">
              <a:lnSpc>
                <a:spcPct val="90000"/>
              </a:lnSpc>
              <a:buClr>
                <a:srgbClr val="3E4D9A"/>
              </a:buClr>
              <a:buSzPct val="150000"/>
            </a:pPr>
            <a:r>
              <a:rPr lang="en-US" sz="2000" dirty="0"/>
              <a:t>NSAIDS and aspirin </a:t>
            </a:r>
          </a:p>
          <a:p>
            <a:pPr lvl="4">
              <a:lnSpc>
                <a:spcPct val="90000"/>
              </a:lnSpc>
              <a:buClr>
                <a:srgbClr val="3E4D9A"/>
              </a:buClr>
              <a:buSzPct val="150000"/>
            </a:pPr>
            <a:r>
              <a:rPr lang="en-US" sz="2000" dirty="0"/>
              <a:t>Antihistamines</a:t>
            </a:r>
          </a:p>
          <a:p>
            <a:pPr lvl="4">
              <a:lnSpc>
                <a:spcPct val="90000"/>
              </a:lnSpc>
              <a:buClr>
                <a:srgbClr val="3E4D9A"/>
              </a:buClr>
              <a:buSzPct val="150000"/>
            </a:pPr>
            <a:r>
              <a:rPr lang="en-US" sz="2000" dirty="0"/>
              <a:t>Opioids </a:t>
            </a:r>
          </a:p>
          <a:p>
            <a:pPr lvl="4">
              <a:lnSpc>
                <a:spcPct val="90000"/>
              </a:lnSpc>
              <a:buClr>
                <a:srgbClr val="3E4D9A"/>
              </a:buClr>
              <a:buSzPct val="150000"/>
            </a:pPr>
            <a:r>
              <a:rPr lang="en-US" sz="2000" dirty="0"/>
              <a:t>Antidepressants </a:t>
            </a:r>
          </a:p>
          <a:p>
            <a:pPr lvl="4">
              <a:lnSpc>
                <a:spcPct val="90000"/>
              </a:lnSpc>
              <a:buClr>
                <a:srgbClr val="3E4D9A"/>
              </a:buClr>
              <a:buSzPct val="150000"/>
            </a:pPr>
            <a:r>
              <a:rPr lang="en-US" sz="2000" dirty="0"/>
              <a:t>Alpha 2 adrenergic agonists </a:t>
            </a:r>
          </a:p>
          <a:p>
            <a:pPr lvl="4">
              <a:lnSpc>
                <a:spcPct val="90000"/>
              </a:lnSpc>
              <a:buClr>
                <a:srgbClr val="3E4D9A"/>
              </a:buClr>
              <a:buSzPct val="150000"/>
            </a:pPr>
            <a:r>
              <a:rPr lang="en-US" sz="2000" dirty="0"/>
              <a:t>Benzodiazepines</a:t>
            </a:r>
          </a:p>
          <a:p>
            <a:pPr lvl="4">
              <a:lnSpc>
                <a:spcPct val="90000"/>
              </a:lnSpc>
              <a:buClr>
                <a:srgbClr val="3E4D9A"/>
              </a:buClr>
              <a:buSzPct val="150000"/>
            </a:pPr>
            <a:r>
              <a:rPr lang="en-US" sz="2000" dirty="0"/>
              <a:t>Ketamine</a:t>
            </a:r>
          </a:p>
          <a:p>
            <a:pPr lvl="4">
              <a:lnSpc>
                <a:spcPct val="90000"/>
              </a:lnSpc>
              <a:spcBef>
                <a:spcPts val="600"/>
              </a:spcBef>
              <a:buClr>
                <a:srgbClr val="3E4D9A"/>
              </a:buClr>
              <a:buSzPct val="150000"/>
            </a:pPr>
            <a:endParaRPr lang="en-US" sz="2000" dirty="0">
              <a:latin typeface="+mn-lt"/>
            </a:endParaRPr>
          </a:p>
          <a:p>
            <a:endParaRPr lang="en-US" sz="2000" dirty="0"/>
          </a:p>
        </p:txBody>
      </p:sp>
      <p:grpSp>
        <p:nvGrpSpPr>
          <p:cNvPr id="6" name="Group 5" descr="An icon of a medicinal bottle">
            <a:extLst>
              <a:ext uri="{FF2B5EF4-FFF2-40B4-BE49-F238E27FC236}">
                <a16:creationId xmlns:a16="http://schemas.microsoft.com/office/drawing/2014/main" id="{36C9278E-9D1B-4148-95C3-5B4E4C0CECC0}"/>
              </a:ext>
            </a:extLst>
          </p:cNvPr>
          <p:cNvGrpSpPr/>
          <p:nvPr/>
        </p:nvGrpSpPr>
        <p:grpSpPr>
          <a:xfrm>
            <a:off x="6606461" y="4016086"/>
            <a:ext cx="1828800" cy="1828800"/>
            <a:chOff x="4036979" y="3644180"/>
            <a:chExt cx="1371600" cy="1371600"/>
          </a:xfrm>
        </p:grpSpPr>
        <p:sp>
          <p:nvSpPr>
            <p:cNvPr id="7" name="Oval 6">
              <a:extLst>
                <a:ext uri="{FF2B5EF4-FFF2-40B4-BE49-F238E27FC236}">
                  <a16:creationId xmlns:a16="http://schemas.microsoft.com/office/drawing/2014/main" id="{5E77BBBE-2CA0-448B-9FE7-DB5D60B5488F}"/>
                </a:ext>
              </a:extLst>
            </p:cNvPr>
            <p:cNvSpPr/>
            <p:nvPr/>
          </p:nvSpPr>
          <p:spPr>
            <a:xfrm>
              <a:off x="4036979" y="3644180"/>
              <a:ext cx="1371600" cy="1371600"/>
            </a:xfrm>
            <a:prstGeom prst="ellips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Rounded Corners 7">
              <a:extLst>
                <a:ext uri="{FF2B5EF4-FFF2-40B4-BE49-F238E27FC236}">
                  <a16:creationId xmlns:a16="http://schemas.microsoft.com/office/drawing/2014/main" id="{6E3E9D3A-828F-4553-A059-88DA69ED4A9B}"/>
                </a:ext>
              </a:extLst>
            </p:cNvPr>
            <p:cNvSpPr/>
            <p:nvPr/>
          </p:nvSpPr>
          <p:spPr>
            <a:xfrm>
              <a:off x="4459010" y="4094556"/>
              <a:ext cx="527538" cy="627797"/>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Rounded Corners 8">
              <a:extLst>
                <a:ext uri="{FF2B5EF4-FFF2-40B4-BE49-F238E27FC236}">
                  <a16:creationId xmlns:a16="http://schemas.microsoft.com/office/drawing/2014/main" id="{6B146B38-DFAC-45C6-955A-A99FB8D31A46}"/>
                </a:ext>
              </a:extLst>
            </p:cNvPr>
            <p:cNvSpPr/>
            <p:nvPr/>
          </p:nvSpPr>
          <p:spPr>
            <a:xfrm>
              <a:off x="4586302" y="3889840"/>
              <a:ext cx="272955" cy="204716"/>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0" name="Rectangle 9">
              <a:extLst>
                <a:ext uri="{FF2B5EF4-FFF2-40B4-BE49-F238E27FC236}">
                  <a16:creationId xmlns:a16="http://schemas.microsoft.com/office/drawing/2014/main" id="{D6D072B6-C159-4A57-8A71-C6565F13F61E}"/>
                </a:ext>
              </a:extLst>
            </p:cNvPr>
            <p:cNvSpPr/>
            <p:nvPr/>
          </p:nvSpPr>
          <p:spPr>
            <a:xfrm>
              <a:off x="4522656" y="4312624"/>
              <a:ext cx="400246" cy="20501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Tree>
    <p:extLst>
      <p:ext uri="{BB962C8B-B14F-4D97-AF65-F5344CB8AC3E}">
        <p14:creationId xmlns:p14="http://schemas.microsoft.com/office/powerpoint/2010/main" val="1220489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0D31A5FA-12F0-498E-ADEE-0A248F9D133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684297060"/>
              </p:ext>
            </p:extLst>
          </p:nvPr>
        </p:nvGraphicFramePr>
        <p:xfrm>
          <a:off x="403860" y="556172"/>
          <a:ext cx="8740140" cy="578747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D09FC0A-D5C4-45CA-ACCB-DE91D6193C7A}"/>
              </a:ext>
            </a:extLst>
          </p:cNvPr>
          <p:cNvSpPr>
            <a:spLocks noGrp="1"/>
          </p:cNvSpPr>
          <p:nvPr>
            <p:ph type="title"/>
          </p:nvPr>
        </p:nvSpPr>
        <p:spPr/>
        <p:txBody>
          <a:bodyPr/>
          <a:lstStyle/>
          <a:p>
            <a:pPr lvl="2">
              <a:spcAft>
                <a:spcPts val="600"/>
              </a:spcAft>
            </a:pPr>
            <a:r>
              <a:rPr lang="en-US" sz="2800" b="1" dirty="0"/>
              <a:t>Biobehavioral treatments</a:t>
            </a:r>
            <a:endParaRPr lang="en-US" dirty="0"/>
          </a:p>
        </p:txBody>
      </p:sp>
    </p:spTree>
    <p:extLst>
      <p:ext uri="{BB962C8B-B14F-4D97-AF65-F5344CB8AC3E}">
        <p14:creationId xmlns:p14="http://schemas.microsoft.com/office/powerpoint/2010/main" val="3428882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4C7F-7885-ED8D-B78B-5881325BCF36}"/>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Christopher Questions</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832075"/>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Christopher</a:t>
            </a:r>
          </a:p>
        </p:txBody>
      </p:sp>
      <p:sp>
        <p:nvSpPr>
          <p:cNvPr id="3" name="Text Placeholder 2">
            <a:extLst>
              <a:ext uri="{C183D7F6-B498-43B3-948B-1728B52AA6E4}">
                <adec:decorative xmlns:adec="http://schemas.microsoft.com/office/drawing/2017/decorative" val="1"/>
              </a:ext>
            </a:extLst>
          </p:cNvPr>
          <p:cNvSpPr>
            <a:spLocks noGrp="1"/>
          </p:cNvSpPr>
          <p:nvPr>
            <p:ph type="body" sz="quarter" idx="11"/>
          </p:nvPr>
        </p:nvSpPr>
        <p:spPr>
          <a:xfrm>
            <a:off x="4075029" y="2594075"/>
            <a:ext cx="4587802" cy="2946231"/>
          </a:xfrm>
        </p:spPr>
        <p:txBody>
          <a:bodyPr/>
          <a:lstStyle/>
          <a:p>
            <a:pPr lvl="1" algn="l" fontAlgn="base">
              <a:defRPr/>
            </a:pPr>
            <a:endParaRPr lang="en-US" altLang="en-US" sz="1400" dirty="0"/>
          </a:p>
          <a:p>
            <a:pPr lvl="1" algn="l" fontAlgn="base">
              <a:defRPr/>
            </a:pPr>
            <a:endParaRPr lang="en-US" sz="1400" dirty="0"/>
          </a:p>
          <a:p>
            <a:endParaRPr lang="en-US" sz="1400" dirty="0"/>
          </a:p>
        </p:txBody>
      </p:sp>
      <p:sp>
        <p:nvSpPr>
          <p:cNvPr id="6" name="Text Placeholder 2">
            <a:extLst>
              <a:ext uri="{FF2B5EF4-FFF2-40B4-BE49-F238E27FC236}">
                <a16:creationId xmlns:a16="http://schemas.microsoft.com/office/drawing/2014/main" id="{D9B21B5A-662E-461C-95CD-19FC4D86E141}"/>
              </a:ext>
            </a:extLst>
          </p:cNvPr>
          <p:cNvSpPr txBox="1">
            <a:spLocks/>
          </p:cNvSpPr>
          <p:nvPr/>
        </p:nvSpPr>
        <p:spPr>
          <a:xfrm>
            <a:off x="4075029" y="3076722"/>
            <a:ext cx="4587802"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sz="2400" dirty="0"/>
              <a:t>What would you expect to do for his pain?</a:t>
            </a:r>
          </a:p>
        </p:txBody>
      </p:sp>
    </p:spTree>
    <p:extLst>
      <p:ext uri="{BB962C8B-B14F-4D97-AF65-F5344CB8AC3E}">
        <p14:creationId xmlns:p14="http://schemas.microsoft.com/office/powerpoint/2010/main" val="1004217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4ACE7216-9351-4EFE-9495-DEC9663C4E1A}"/>
              </a:ext>
            </a:extLst>
          </p:cNvPr>
          <p:cNvSpPr>
            <a:spLocks noGrp="1"/>
          </p:cNvSpPr>
          <p:nvPr>
            <p:ph type="title" idx="4294967295"/>
          </p:nvPr>
        </p:nvSpPr>
        <p:spPr>
          <a:xfrm>
            <a:off x="4075113" y="307657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do your personal experiences, beliefs, and/or attitudes influence your pain assessment and care for patients with SCD?</a:t>
            </a:r>
          </a:p>
        </p:txBody>
      </p:sp>
      <p:pic>
        <p:nvPicPr>
          <p:cNvPr id="1026" name="Picture 2" descr="Image result for icon for pain">
            <a:extLst>
              <a:ext uri="{FF2B5EF4-FFF2-40B4-BE49-F238E27FC236}">
                <a16:creationId xmlns:a16="http://schemas.microsoft.com/office/drawing/2014/main" id="{289C22B0-479F-4E97-8CE5-EDE8B3407251}"/>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3635437"/>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46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CC01C-4EFD-4791-A3FB-4AAA55F7B03E}"/>
              </a:ext>
            </a:extLst>
          </p:cNvPr>
          <p:cNvSpPr>
            <a:spLocks noGrp="1"/>
          </p:cNvSpPr>
          <p:nvPr>
            <p:ph type="title"/>
          </p:nvPr>
        </p:nvSpPr>
        <p:spPr/>
        <p:txBody>
          <a:bodyPr/>
          <a:lstStyle/>
          <a:p>
            <a:r>
              <a:rPr lang="en-US" dirty="0"/>
              <a:t>Admit or Discharge?</a:t>
            </a:r>
          </a:p>
        </p:txBody>
      </p:sp>
      <p:pic>
        <p:nvPicPr>
          <p:cNvPr id="8" name="Picture 7">
            <a:extLst>
              <a:ext uri="{FF2B5EF4-FFF2-40B4-BE49-F238E27FC236}">
                <a16:creationId xmlns:a16="http://schemas.microsoft.com/office/drawing/2014/main" id="{F983CF55-2C27-4A36-AE70-3DD38D54756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7200" y="1683506"/>
            <a:ext cx="8229600" cy="4855778"/>
          </a:xfrm>
          <a:prstGeom prst="rect">
            <a:avLst/>
          </a:prstGeom>
        </p:spPr>
      </p:pic>
    </p:spTree>
    <p:extLst>
      <p:ext uri="{BB962C8B-B14F-4D97-AF65-F5344CB8AC3E}">
        <p14:creationId xmlns:p14="http://schemas.microsoft.com/office/powerpoint/2010/main" val="405424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827A-EF50-4E84-8CE5-CFA750D9AD4F}"/>
              </a:ext>
            </a:extLst>
          </p:cNvPr>
          <p:cNvSpPr>
            <a:spLocks noGrp="1"/>
          </p:cNvSpPr>
          <p:nvPr>
            <p:ph type="title"/>
          </p:nvPr>
        </p:nvSpPr>
        <p:spPr/>
        <p:txBody>
          <a:bodyPr/>
          <a:lstStyle/>
          <a:p>
            <a:r>
              <a:rPr lang="en-US" dirty="0"/>
              <a:t>Health-related quality of life (HRQOL)</a:t>
            </a:r>
          </a:p>
        </p:txBody>
      </p:sp>
      <p:sp>
        <p:nvSpPr>
          <p:cNvPr id="6" name="Content Placeholder 5">
            <a:extLst>
              <a:ext uri="{FF2B5EF4-FFF2-40B4-BE49-F238E27FC236}">
                <a16:creationId xmlns:a16="http://schemas.microsoft.com/office/drawing/2014/main" id="{8FB7D610-98DB-4B2F-9977-67BEE08BC6E8}"/>
              </a:ext>
            </a:extLst>
          </p:cNvPr>
          <p:cNvSpPr>
            <a:spLocks noGrp="1"/>
          </p:cNvSpPr>
          <p:nvPr>
            <p:ph idx="13"/>
          </p:nvPr>
        </p:nvSpPr>
        <p:spPr>
          <a:xfrm>
            <a:off x="914400" y="3429000"/>
            <a:ext cx="2708617" cy="2749550"/>
          </a:xfrm>
        </p:spPr>
        <p:txBody>
          <a:bodyPr/>
          <a:lstStyle/>
          <a:p>
            <a:r>
              <a:rPr lang="en-US" sz="2400" dirty="0"/>
              <a:t>Consider sociodemographic variables and barriers </a:t>
            </a:r>
            <a:br>
              <a:rPr lang="en-US" sz="2400" dirty="0"/>
            </a:br>
            <a:r>
              <a:rPr lang="en-US" sz="2400" dirty="0"/>
              <a:t>to care</a:t>
            </a:r>
          </a:p>
          <a:p>
            <a:endParaRPr lang="en-US" sz="1800" dirty="0"/>
          </a:p>
        </p:txBody>
      </p:sp>
      <p:sp>
        <p:nvSpPr>
          <p:cNvPr id="3" name="Content Placeholder 2">
            <a:extLst>
              <a:ext uri="{FF2B5EF4-FFF2-40B4-BE49-F238E27FC236}">
                <a16:creationId xmlns:a16="http://schemas.microsoft.com/office/drawing/2014/main" id="{B3189523-1300-4135-89FA-173FD32DF626}"/>
              </a:ext>
            </a:extLst>
          </p:cNvPr>
          <p:cNvSpPr>
            <a:spLocks noGrp="1"/>
          </p:cNvSpPr>
          <p:nvPr>
            <p:ph idx="1"/>
          </p:nvPr>
        </p:nvSpPr>
        <p:spPr/>
        <p:txBody>
          <a:bodyPr/>
          <a:lstStyle/>
          <a:p>
            <a:pPr lvl="2">
              <a:spcAft>
                <a:spcPts val="600"/>
              </a:spcAft>
              <a:buClr>
                <a:schemeClr val="accent2"/>
              </a:buClr>
            </a:pPr>
            <a:r>
              <a:rPr lang="en-US" altLang="en-US" sz="2400" dirty="0"/>
              <a:t>VOC negatively impacts HRQOL</a:t>
            </a:r>
          </a:p>
          <a:p>
            <a:pPr marL="342900" lvl="3" indent="-342900">
              <a:buClr>
                <a:schemeClr val="accent2"/>
              </a:buClr>
              <a:buFont typeface="Arial" panose="020B0604020202020204" pitchFamily="34" charset="0"/>
              <a:buChar char="•"/>
            </a:pPr>
            <a:r>
              <a:rPr lang="en-US" altLang="en-US" sz="2000" dirty="0"/>
              <a:t>Decreased functioning</a:t>
            </a:r>
          </a:p>
          <a:p>
            <a:pPr marL="342900" lvl="3" indent="-342900">
              <a:buClr>
                <a:schemeClr val="accent2"/>
              </a:buClr>
              <a:buFont typeface="Arial" panose="020B0604020202020204" pitchFamily="34" charset="0"/>
              <a:buChar char="•"/>
            </a:pPr>
            <a:r>
              <a:rPr lang="en-US" altLang="en-US" sz="2000" dirty="0"/>
              <a:t>Increased fatigue</a:t>
            </a:r>
          </a:p>
          <a:p>
            <a:pPr marL="342900" lvl="3" indent="-342900">
              <a:buClr>
                <a:schemeClr val="accent2"/>
              </a:buClr>
              <a:buFont typeface="Arial" panose="020B0604020202020204" pitchFamily="34" charset="0"/>
              <a:buChar char="•"/>
            </a:pPr>
            <a:r>
              <a:rPr lang="en-US" altLang="en-US" sz="2000" dirty="0"/>
              <a:t>Decreases in school performance.</a:t>
            </a:r>
          </a:p>
          <a:p>
            <a:pPr marL="342900" lvl="3" indent="-342900">
              <a:buClr>
                <a:schemeClr val="accent2"/>
              </a:buClr>
              <a:buFont typeface="Arial" panose="020B0604020202020204" pitchFamily="34" charset="0"/>
              <a:buChar char="•"/>
            </a:pPr>
            <a:r>
              <a:rPr lang="en-US" sz="2000" dirty="0"/>
              <a:t>Emotional distress </a:t>
            </a:r>
          </a:p>
        </p:txBody>
      </p:sp>
    </p:spTree>
    <p:extLst>
      <p:ext uri="{BB962C8B-B14F-4D97-AF65-F5344CB8AC3E}">
        <p14:creationId xmlns:p14="http://schemas.microsoft.com/office/powerpoint/2010/main" val="1617209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9B6D56-4248-8C77-402E-4F3AC4B75FE3}"/>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Christopher Questions ?</a:t>
            </a:r>
          </a:p>
        </p:txBody>
      </p:sp>
      <p:sp>
        <p:nvSpPr>
          <p:cNvPr id="7" name="Text Placeholder 2">
            <a:extLst>
              <a:ext uri="{FF2B5EF4-FFF2-40B4-BE49-F238E27FC236}">
                <a16:creationId xmlns:a16="http://schemas.microsoft.com/office/drawing/2014/main" id="{5A9CFC22-5D13-4F4A-A542-6E7A01439119}"/>
              </a:ext>
            </a:extLst>
          </p:cNvPr>
          <p:cNvSpPr txBox="1">
            <a:spLocks/>
          </p:cNvSpPr>
          <p:nvPr/>
        </p:nvSpPr>
        <p:spPr>
          <a:xfrm>
            <a:off x="486382" y="2971547"/>
            <a:ext cx="3190673"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spcBef>
                <a:spcPts val="0"/>
              </a:spcBef>
              <a:spcAft>
                <a:spcPts val="1200"/>
              </a:spcAft>
            </a:pPr>
            <a:r>
              <a:rPr lang="en-US" sz="2400" dirty="0"/>
              <a:t>What barriers may prevent Christopher from adhering to this discharge plan?</a:t>
            </a:r>
          </a:p>
          <a:p>
            <a:pPr lvl="2" algn="l"/>
            <a:r>
              <a:rPr lang="en-US" sz="2400" dirty="0"/>
              <a:t>How can you break down these barriers?</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832075"/>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Christopher</a:t>
            </a:r>
          </a:p>
        </p:txBody>
      </p:sp>
      <p:sp>
        <p:nvSpPr>
          <p:cNvPr id="6" name="Text Placeholder 2">
            <a:extLst>
              <a:ext uri="{FF2B5EF4-FFF2-40B4-BE49-F238E27FC236}">
                <a16:creationId xmlns:a16="http://schemas.microsoft.com/office/drawing/2014/main" id="{594FDCE4-DFF1-41CB-A852-9A6E376E45AD}"/>
              </a:ext>
              <a:ext uri="{C183D7F6-B498-43B3-948B-1728B52AA6E4}">
                <adec:decorative xmlns:adec="http://schemas.microsoft.com/office/drawing/2017/decorative" val="1"/>
              </a:ext>
            </a:extLst>
          </p:cNvPr>
          <p:cNvSpPr>
            <a:spLocks noGrp="1"/>
          </p:cNvSpPr>
          <p:nvPr>
            <p:ph type="body" sz="quarter" idx="11"/>
          </p:nvPr>
        </p:nvSpPr>
        <p:spPr>
          <a:xfrm>
            <a:off x="4075029" y="2594075"/>
            <a:ext cx="4587802" cy="2946231"/>
          </a:xfrm>
        </p:spPr>
        <p:txBody>
          <a:bodyPr/>
          <a:lstStyle/>
          <a:p>
            <a:pPr lvl="1" algn="l" fontAlgn="base">
              <a:defRPr/>
            </a:pPr>
            <a:endParaRPr lang="en-US" sz="1400" dirty="0"/>
          </a:p>
          <a:p>
            <a:pPr lvl="1" algn="l" fontAlgn="base">
              <a:defRPr/>
            </a:pPr>
            <a:endParaRPr lang="en-US" altLang="en-US" sz="1400" dirty="0"/>
          </a:p>
          <a:p>
            <a:pPr lvl="1" algn="l" fontAlgn="base">
              <a:defRPr/>
            </a:pPr>
            <a:endParaRPr lang="en-US" sz="1400" dirty="0"/>
          </a:p>
          <a:p>
            <a:endParaRPr lang="en-US" sz="1400" dirty="0"/>
          </a:p>
        </p:txBody>
      </p:sp>
      <p:sp>
        <p:nvSpPr>
          <p:cNvPr id="2" name="Rectangle 1"/>
          <p:cNvSpPr/>
          <p:nvPr/>
        </p:nvSpPr>
        <p:spPr>
          <a:xfrm>
            <a:off x="3929973" y="3099316"/>
            <a:ext cx="4732857" cy="2831544"/>
          </a:xfrm>
          <a:prstGeom prst="rect">
            <a:avLst/>
          </a:prstGeom>
        </p:spPr>
        <p:txBody>
          <a:bodyPr wrap="square">
            <a:spAutoFit/>
          </a:bodyPr>
          <a:lstStyle/>
          <a:p>
            <a:pPr marL="117475" lvl="1" fontAlgn="base">
              <a:spcAft>
                <a:spcPts val="600"/>
              </a:spcAft>
              <a:defRPr/>
            </a:pPr>
            <a:r>
              <a:rPr lang="en-US" sz="2400" i="1" dirty="0">
                <a:solidFill>
                  <a:schemeClr val="tx2"/>
                </a:solidFill>
                <a:latin typeface="Corbel" panose="020B0503020204020204" pitchFamily="34" charset="0"/>
              </a:rPr>
              <a:t>Christopher is discharge from the ED</a:t>
            </a:r>
          </a:p>
          <a:p>
            <a:pPr marL="460375" lvl="1" indent="-342900" fontAlgn="base">
              <a:spcAft>
                <a:spcPts val="600"/>
              </a:spcAft>
              <a:buFont typeface="Arial" panose="020B0604020202020204" pitchFamily="34" charset="0"/>
              <a:buChar char="•"/>
              <a:defRPr/>
            </a:pPr>
            <a:r>
              <a:rPr lang="en-US" sz="2400" i="1" dirty="0">
                <a:solidFill>
                  <a:schemeClr val="tx2"/>
                </a:solidFill>
                <a:latin typeface="Corbel" panose="020B0503020204020204" pitchFamily="34" charset="0"/>
              </a:rPr>
              <a:t>A follow-up appointment is arranged with Hematology in 3-5 days unless symptoms worsen.</a:t>
            </a:r>
          </a:p>
          <a:p>
            <a:pPr marL="460375" lvl="1" indent="-342900" fontAlgn="base">
              <a:spcAft>
                <a:spcPts val="600"/>
              </a:spcAft>
              <a:buFont typeface="Arial" panose="020B0604020202020204" pitchFamily="34" charset="0"/>
              <a:buChar char="•"/>
              <a:defRPr/>
            </a:pPr>
            <a:r>
              <a:rPr lang="en-US" sz="2400" i="1" dirty="0">
                <a:solidFill>
                  <a:schemeClr val="tx2"/>
                </a:solidFill>
                <a:latin typeface="Corbel" panose="020B0503020204020204" pitchFamily="34" charset="0"/>
              </a:rPr>
              <a:t>Christopher is sent home with prescriptions for an opioid and ibuprofen as needed.</a:t>
            </a:r>
          </a:p>
        </p:txBody>
      </p:sp>
    </p:spTree>
    <p:extLst>
      <p:ext uri="{BB962C8B-B14F-4D97-AF65-F5344CB8AC3E}">
        <p14:creationId xmlns:p14="http://schemas.microsoft.com/office/powerpoint/2010/main" val="3966680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71913" y="3269961"/>
            <a:ext cx="5072062" cy="26007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altLang="en-US" sz="2400" b="0" i="1" u="none" strike="noStrike" kern="100" cap="none" spc="-50" normalizeH="0" baseline="0" noProof="0" dirty="0">
                <a:ln>
                  <a:noFill/>
                </a:ln>
                <a:solidFill>
                  <a:schemeClr val="accent1"/>
                </a:solidFill>
                <a:effectLst/>
                <a:uLnTx/>
                <a:uFillTx/>
                <a:latin typeface="Corbel" panose="020B0503020204020204" pitchFamily="34" charset="0"/>
                <a:ea typeface="+mn-ea"/>
                <a:cs typeface="+mn-cs"/>
              </a:rPr>
              <a:t>Resources that</a:t>
            </a:r>
            <a:r>
              <a:rPr kumimoji="0" lang="en-US" sz="2400" b="0" i="1" u="none" strike="noStrike" kern="100" cap="none" spc="-50" normalizeH="0" baseline="0" noProof="0" dirty="0">
                <a:ln>
                  <a:noFill/>
                </a:ln>
                <a:solidFill>
                  <a:schemeClr val="accent1"/>
                </a:solidFill>
                <a:effectLst/>
                <a:uLnTx/>
                <a:uFillTx/>
                <a:latin typeface="Corbel" panose="020B0503020204020204" pitchFamily="34" charset="0"/>
                <a:ea typeface="+mn-ea"/>
                <a:cs typeface="+mn-cs"/>
              </a:rPr>
              <a:t> might be of assistance:</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1" u="none" strike="noStrike" kern="1200" cap="none" spc="0" normalizeH="0" baseline="0" noProof="0" dirty="0">
                <a:ln>
                  <a:noFill/>
                </a:ln>
                <a:solidFill>
                  <a:schemeClr val="tx1"/>
                </a:solidFill>
                <a:effectLst/>
                <a:uLnTx/>
                <a:uFillTx/>
                <a:latin typeface="+mn-lt"/>
                <a:ea typeface="+mn-ea"/>
                <a:cs typeface="Arial" pitchFamily="34" charset="0"/>
              </a:rPr>
              <a:t>Starlight Children’s Foundation </a:t>
            </a:r>
            <a:r>
              <a:rPr kumimoji="0" lang="en-US" sz="2000" b="0" i="1" u="sng" strike="noStrike" kern="1200" cap="none" spc="0" normalizeH="0" baseline="0" noProof="0" dirty="0" err="1">
                <a:ln>
                  <a:noFill/>
                </a:ln>
                <a:solidFill>
                  <a:schemeClr val="tx1"/>
                </a:solidFill>
                <a:effectLst/>
                <a:uLnTx/>
                <a:uFillTx/>
                <a:latin typeface="+mn-lt"/>
                <a:ea typeface="+mn-ea"/>
                <a:cs typeface="Arial" pitchFamily="34" charset="0"/>
              </a:rPr>
              <a:t>www.starlight.org</a:t>
            </a:r>
            <a:endParaRPr kumimoji="0" lang="en-US" sz="2000" b="0" i="1" u="sng" strike="noStrike" kern="1200" cap="none" spc="0" normalizeH="0" baseline="0" noProof="0" dirty="0">
              <a:ln>
                <a:noFill/>
              </a:ln>
              <a:solidFill>
                <a:schemeClr val="tx1"/>
              </a:solidFill>
              <a:effectLst/>
              <a:uLnTx/>
              <a:uFillTx/>
              <a:latin typeface="+mn-lt"/>
              <a:ea typeface="+mn-ea"/>
              <a:cs typeface="Arial"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1" u="none" strike="noStrike" kern="1200" cap="none" spc="0" normalizeH="0" baseline="0" noProof="0" dirty="0">
                <a:ln>
                  <a:noFill/>
                </a:ln>
                <a:solidFill>
                  <a:schemeClr val="tx1"/>
                </a:solidFill>
                <a:effectLst/>
                <a:uLnTx/>
                <a:uFillTx/>
                <a:latin typeface="+mn-lt"/>
                <a:ea typeface="+mn-ea"/>
                <a:cs typeface="Arial" pitchFamily="34" charset="0"/>
              </a:rPr>
              <a:t>Sickle Cell Kids </a:t>
            </a:r>
            <a:r>
              <a:rPr kumimoji="0" lang="en-US" sz="2000" b="0" i="1" u="sng" strike="noStrike" kern="1200" cap="none" spc="0" normalizeH="0" baseline="0" noProof="0" dirty="0">
                <a:ln>
                  <a:noFill/>
                </a:ln>
                <a:solidFill>
                  <a:schemeClr val="tx2"/>
                </a:solidFill>
                <a:effectLst/>
                <a:uLnTx/>
                <a:uFillTx/>
                <a:latin typeface="+mn-lt"/>
                <a:ea typeface="+mn-ea"/>
                <a:cs typeface="Arial" pitchFamily="34" charset="0"/>
                <a:hlinkClick r:id="rId3"/>
              </a:rPr>
              <a:t>Sicklecellkids.org</a:t>
            </a:r>
            <a:endParaRPr kumimoji="0" lang="en-US" sz="2000" b="0" i="1" u="sng" strike="noStrike" kern="1200" cap="none" spc="0" normalizeH="0" baseline="0" noProof="0" dirty="0">
              <a:ln>
                <a:noFill/>
              </a:ln>
              <a:solidFill>
                <a:schemeClr val="tx2"/>
              </a:solidFill>
              <a:effectLst/>
              <a:uLnTx/>
              <a:uFillTx/>
              <a:latin typeface="+mn-lt"/>
              <a:ea typeface="+mn-ea"/>
              <a:cs typeface="Arial" pitchFamily="34" charset="0"/>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1" i="1" u="none" strike="noStrike" kern="1200" cap="none" spc="0" normalizeH="0" baseline="0" noProof="0" dirty="0">
                <a:ln>
                  <a:noFill/>
                </a:ln>
                <a:solidFill>
                  <a:schemeClr val="tx1"/>
                </a:solidFill>
                <a:effectLst/>
                <a:uLnTx/>
                <a:uFillTx/>
                <a:latin typeface="+mn-lt"/>
                <a:ea typeface="+mn-ea"/>
                <a:cs typeface="Arial" pitchFamily="34" charset="0"/>
              </a:rPr>
              <a:t>University of Michigan Medicine: Pain in Sickle Cell Disease </a:t>
            </a:r>
            <a:r>
              <a:rPr kumimoji="0" lang="en-US" sz="1800" b="0" i="1" u="none" strike="noStrike" kern="1200" cap="none" spc="0" normalizeH="0" baseline="0" noProof="0" dirty="0">
                <a:ln>
                  <a:noFill/>
                </a:ln>
                <a:solidFill>
                  <a:schemeClr val="tx1"/>
                </a:solidFill>
                <a:effectLst/>
                <a:uLnTx/>
                <a:uFillTx/>
                <a:latin typeface="+mn-lt"/>
                <a:ea typeface="+mn-ea"/>
                <a:cs typeface="Arial" pitchFamily="34" charset="0"/>
                <a:hlinkClick r:id="rId4"/>
              </a:rPr>
              <a:t>med.umich.edu/yourchild/topics/sicklecell.htm</a:t>
            </a:r>
            <a:endParaRPr kumimoji="0" lang="en-US" sz="1800" b="0" i="1" u="none" strike="noStrike" kern="1200" cap="none" spc="0" normalizeH="0" baseline="0" noProof="0" dirty="0">
              <a:ln>
                <a:noFill/>
              </a:ln>
              <a:solidFill>
                <a:schemeClr val="tx1"/>
              </a:solidFill>
              <a:effectLst/>
              <a:uLnTx/>
              <a:uFillTx/>
              <a:latin typeface="+mn-lt"/>
              <a:ea typeface="+mn-ea"/>
              <a:cs typeface="Arial" pitchFamily="34" charset="0"/>
            </a:endParaRPr>
          </a:p>
        </p:txBody>
      </p:sp>
      <p:sp>
        <p:nvSpPr>
          <p:cNvPr id="7" name="Text Placeholder 2">
            <a:extLst>
              <a:ext uri="{FF2B5EF4-FFF2-40B4-BE49-F238E27FC236}">
                <a16:creationId xmlns:a16="http://schemas.microsoft.com/office/drawing/2014/main" id="{801BCCD4-0D80-4434-9267-A00B3BF5DBFD}"/>
              </a:ext>
            </a:extLst>
          </p:cNvPr>
          <p:cNvSpPr txBox="1">
            <a:spLocks/>
          </p:cNvSpPr>
          <p:nvPr/>
        </p:nvSpPr>
        <p:spPr>
          <a:xfrm>
            <a:off x="600074" y="3276747"/>
            <a:ext cx="3057525"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r>
              <a:rPr lang="en-US" sz="2400" dirty="0"/>
              <a:t>What education should be provided to Christopher and his family?</a:t>
            </a:r>
          </a:p>
        </p:txBody>
      </p:sp>
      <p:sp>
        <p:nvSpPr>
          <p:cNvPr id="2" name="Text Placeholder 1">
            <a:extLst>
              <a:ext uri="{C183D7F6-B498-43B3-948B-1728B52AA6E4}">
                <adec:decorative xmlns:adec="http://schemas.microsoft.com/office/drawing/2017/decorative" val="1"/>
              </a:ext>
            </a:extLst>
          </p:cNvPr>
          <p:cNvSpPr>
            <a:spLocks noGrp="1"/>
          </p:cNvSpPr>
          <p:nvPr>
            <p:ph type="body" sz="quarter" idx="10"/>
          </p:nvPr>
        </p:nvSpPr>
        <p:spPr>
          <a:xfrm>
            <a:off x="475488" y="3840226"/>
            <a:ext cx="2810136" cy="2746756"/>
          </a:xfrm>
        </p:spPr>
        <p:txBody>
          <a:bodyPr/>
          <a:lstStyle/>
          <a:p>
            <a:pPr lvl="2"/>
            <a:endParaRPr lang="en-US" sz="1400" dirty="0"/>
          </a:p>
          <a:p>
            <a:pPr lvl="2"/>
            <a:endParaRPr lang="en-US" sz="1400" dirty="0"/>
          </a:p>
          <a:p>
            <a:endParaRPr lang="en-US" sz="1600" dirty="0"/>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227429" y="1832075"/>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sz="6600" dirty="0"/>
              <a:t>Christopher</a:t>
            </a:r>
          </a:p>
        </p:txBody>
      </p:sp>
      <p:sp>
        <p:nvSpPr>
          <p:cNvPr id="6" name="Text Placeholder 2">
            <a:extLst>
              <a:ext uri="{FF2B5EF4-FFF2-40B4-BE49-F238E27FC236}">
                <a16:creationId xmlns:a16="http://schemas.microsoft.com/office/drawing/2014/main" id="{594FDCE4-DFF1-41CB-A852-9A6E376E45AD}"/>
              </a:ext>
              <a:ext uri="{C183D7F6-B498-43B3-948B-1728B52AA6E4}">
                <adec:decorative xmlns:adec="http://schemas.microsoft.com/office/drawing/2017/decorative" val="1"/>
              </a:ext>
            </a:extLst>
          </p:cNvPr>
          <p:cNvSpPr>
            <a:spLocks noGrp="1"/>
          </p:cNvSpPr>
          <p:nvPr>
            <p:ph type="body" sz="quarter" idx="11"/>
          </p:nvPr>
        </p:nvSpPr>
        <p:spPr>
          <a:xfrm>
            <a:off x="4075029" y="2594075"/>
            <a:ext cx="4587802" cy="2946231"/>
          </a:xfrm>
        </p:spPr>
        <p:txBody>
          <a:bodyPr/>
          <a:lstStyle/>
          <a:p>
            <a:pPr lvl="1" algn="l" fontAlgn="base">
              <a:spcBef>
                <a:spcPts val="1200"/>
              </a:spcBef>
              <a:defRPr/>
            </a:pPr>
            <a:endParaRPr lang="en-US" sz="1400" dirty="0"/>
          </a:p>
          <a:p>
            <a:pPr lvl="1" algn="l" fontAlgn="base">
              <a:defRPr/>
            </a:pPr>
            <a:endParaRPr lang="en-US" altLang="en-US" sz="1400" dirty="0"/>
          </a:p>
          <a:p>
            <a:pPr lvl="1" algn="l" fontAlgn="base">
              <a:defRPr/>
            </a:pPr>
            <a:endParaRPr lang="en-US" sz="1400" dirty="0"/>
          </a:p>
          <a:p>
            <a:endParaRPr lang="en-US" sz="1400" dirty="0"/>
          </a:p>
        </p:txBody>
      </p:sp>
    </p:spTree>
    <p:extLst>
      <p:ext uri="{BB962C8B-B14F-4D97-AF65-F5344CB8AC3E}">
        <p14:creationId xmlns:p14="http://schemas.microsoft.com/office/powerpoint/2010/main" val="310698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graphicFrame>
        <p:nvGraphicFramePr>
          <p:cNvPr id="118" name="Table 117"/>
          <p:cNvGraphicFramePr>
            <a:graphicFrameLocks noGrp="1"/>
          </p:cNvGraphicFramePr>
          <p:nvPr>
            <p:extLst>
              <p:ext uri="{D42A27DB-BD31-4B8C-83A1-F6EECF244321}">
                <p14:modId xmlns:p14="http://schemas.microsoft.com/office/powerpoint/2010/main" val="3646900912"/>
              </p:ext>
            </p:extLst>
          </p:nvPr>
        </p:nvGraphicFramePr>
        <p:xfrm>
          <a:off x="457200" y="1600200"/>
          <a:ext cx="2328163" cy="2011680"/>
        </p:xfrm>
        <a:graphic>
          <a:graphicData uri="http://schemas.openxmlformats.org/drawingml/2006/table">
            <a:tbl>
              <a:tblPr firstRow="1">
                <a:tableStyleId>{5C22544A-7EE6-4342-B048-85BDC9FD1C3A}</a:tableStyleId>
              </a:tblPr>
              <a:tblGrid>
                <a:gridCol w="2328163">
                  <a:extLst>
                    <a:ext uri="{9D8B030D-6E8A-4147-A177-3AD203B41FA5}">
                      <a16:colId xmlns:a16="http://schemas.microsoft.com/office/drawing/2014/main" val="20000"/>
                    </a:ext>
                  </a:extLst>
                </a:gridCol>
              </a:tblGrid>
              <a:tr h="2213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1" kern="100" spc="-50" baseline="0" dirty="0">
                          <a:solidFill>
                            <a:schemeClr val="accent1"/>
                          </a:solidFill>
                          <a:latin typeface="Corbel" panose="020B0503020204020204" pitchFamily="34" charset="0"/>
                          <a:ea typeface="+mn-ea"/>
                          <a:cs typeface="+mn-cs"/>
                        </a:rPr>
                        <a:t>Acute pain is the hallmark and most frequent reason for hospitalization of children with  sickle cell disease (SCD). </a:t>
                      </a:r>
                    </a:p>
                  </a:txBody>
                  <a:tcPr marL="0" marR="0" marT="91440" marB="9144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7" name="Content Placeholder 5"/>
          <p:cNvSpPr txBox="1">
            <a:spLocks/>
          </p:cNvSpPr>
          <p:nvPr/>
        </p:nvSpPr>
        <p:spPr>
          <a:xfrm>
            <a:off x="1214444" y="3848341"/>
            <a:ext cx="2443162" cy="2120290"/>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lvl="4" indent="0">
              <a:lnSpc>
                <a:spcPct val="100000"/>
              </a:lnSpc>
              <a:spcAft>
                <a:spcPts val="0"/>
              </a:spcAft>
              <a:buFont typeface="Arial" panose="020B0604020202020204" pitchFamily="34" charset="0"/>
              <a:buNone/>
            </a:pPr>
            <a:r>
              <a:rPr lang="en-US" altLang="en-US" sz="2000" b="1" dirty="0">
                <a:solidFill>
                  <a:schemeClr val="accent4"/>
                </a:solidFill>
              </a:rPr>
              <a:t>SCD Management</a:t>
            </a:r>
          </a:p>
          <a:p>
            <a:pPr marL="228600" lvl="3" indent="-228600">
              <a:spcAft>
                <a:spcPts val="0"/>
              </a:spcAft>
              <a:buFont typeface="+mj-lt"/>
              <a:buAutoNum type="arabicPeriod"/>
            </a:pPr>
            <a:r>
              <a:rPr lang="en-US" sz="2000" b="1" dirty="0"/>
              <a:t> Supportive</a:t>
            </a:r>
          </a:p>
          <a:p>
            <a:pPr marL="228600" lvl="3" indent="-228600">
              <a:spcAft>
                <a:spcPts val="0"/>
              </a:spcAft>
              <a:buFont typeface="+mj-lt"/>
              <a:buAutoNum type="arabicPeriod"/>
            </a:pPr>
            <a:r>
              <a:rPr lang="en-US" sz="2000" b="1" dirty="0"/>
              <a:t> Symptomatic</a:t>
            </a:r>
          </a:p>
          <a:p>
            <a:pPr marL="228600" lvl="3" indent="-228600">
              <a:spcAft>
                <a:spcPts val="0"/>
              </a:spcAft>
              <a:buFont typeface="+mj-lt"/>
              <a:buAutoNum type="arabicPeriod"/>
            </a:pPr>
            <a:r>
              <a:rPr lang="en-US" sz="2000" b="1" dirty="0"/>
              <a:t> Preventative</a:t>
            </a:r>
          </a:p>
          <a:p>
            <a:pPr marL="228600" lvl="3" indent="-228600">
              <a:spcAft>
                <a:spcPts val="0"/>
              </a:spcAft>
              <a:buFont typeface="+mj-lt"/>
              <a:buAutoNum type="arabicPeriod"/>
            </a:pPr>
            <a:r>
              <a:rPr lang="en-US" sz="2000" b="1" dirty="0"/>
              <a:t> Abortive </a:t>
            </a:r>
          </a:p>
          <a:p>
            <a:pPr marL="228600" lvl="3" indent="-228600">
              <a:spcAft>
                <a:spcPts val="0"/>
              </a:spcAft>
              <a:buFont typeface="+mj-lt"/>
              <a:buAutoNum type="arabicPeriod"/>
            </a:pPr>
            <a:r>
              <a:rPr lang="en-US" sz="2000" b="1" dirty="0"/>
              <a:t> Curative therapy</a:t>
            </a:r>
            <a:endParaRPr lang="en-US" sz="2000" dirty="0">
              <a:latin typeface="+mn-lt"/>
            </a:endParaRPr>
          </a:p>
        </p:txBody>
      </p:sp>
      <p:sp>
        <p:nvSpPr>
          <p:cNvPr id="6" name="Content Placeholder 5"/>
          <p:cNvSpPr>
            <a:spLocks noGrp="1"/>
          </p:cNvSpPr>
          <p:nvPr>
            <p:ph idx="1"/>
          </p:nvPr>
        </p:nvSpPr>
        <p:spPr>
          <a:xfrm>
            <a:off x="3827585" y="685799"/>
            <a:ext cx="2321755" cy="5757863"/>
          </a:xfrm>
        </p:spPr>
        <p:txBody>
          <a:bodyPr/>
          <a:lstStyle/>
          <a:p>
            <a:pPr lvl="2">
              <a:spcAft>
                <a:spcPts val="600"/>
              </a:spcAft>
            </a:pPr>
            <a:r>
              <a:rPr lang="en-US" sz="1800" dirty="0"/>
              <a:t>Pain prevalence</a:t>
            </a:r>
          </a:p>
          <a:p>
            <a:pPr lvl="4">
              <a:lnSpc>
                <a:spcPct val="110000"/>
              </a:lnSpc>
            </a:pPr>
            <a:r>
              <a:rPr lang="en-US" sz="1800" dirty="0"/>
              <a:t>Pain from SCD is primarily due to somatic and visceral tissue injury from </a:t>
            </a:r>
            <a:r>
              <a:rPr lang="en-US" sz="1800" dirty="0" err="1"/>
              <a:t>vaso</a:t>
            </a:r>
            <a:r>
              <a:rPr lang="en-US" sz="1800" dirty="0"/>
              <a:t>-occlusive (VOC) events. </a:t>
            </a:r>
          </a:p>
          <a:p>
            <a:pPr lvl="4">
              <a:lnSpc>
                <a:spcPct val="110000"/>
              </a:lnSpc>
              <a:spcAft>
                <a:spcPts val="0"/>
              </a:spcAft>
            </a:pPr>
            <a:r>
              <a:rPr lang="en-US" altLang="en-US" sz="1800" dirty="0"/>
              <a:t>Pain associated with SCD is:</a:t>
            </a:r>
          </a:p>
          <a:p>
            <a:pPr lvl="5">
              <a:lnSpc>
                <a:spcPct val="110000"/>
              </a:lnSpc>
              <a:spcBef>
                <a:spcPts val="0"/>
              </a:spcBef>
              <a:spcAft>
                <a:spcPts val="0"/>
              </a:spcAft>
              <a:buFont typeface="Wingdings" panose="05000000000000000000" pitchFamily="2" charset="2"/>
              <a:buChar char="ü"/>
            </a:pPr>
            <a:r>
              <a:rPr lang="en-US" altLang="en-US" sz="1800" dirty="0"/>
              <a:t>unpredictable, </a:t>
            </a:r>
          </a:p>
          <a:p>
            <a:pPr lvl="5">
              <a:lnSpc>
                <a:spcPct val="110000"/>
              </a:lnSpc>
              <a:spcBef>
                <a:spcPts val="0"/>
              </a:spcBef>
              <a:spcAft>
                <a:spcPts val="0"/>
              </a:spcAft>
              <a:buFont typeface="Wingdings" panose="05000000000000000000" pitchFamily="2" charset="2"/>
              <a:buChar char="ü"/>
            </a:pPr>
            <a:r>
              <a:rPr lang="en-US" altLang="en-US" sz="1800" dirty="0"/>
              <a:t>of sudden onset, </a:t>
            </a:r>
          </a:p>
          <a:p>
            <a:pPr lvl="5">
              <a:lnSpc>
                <a:spcPct val="110000"/>
              </a:lnSpc>
              <a:spcBef>
                <a:spcPts val="0"/>
              </a:spcBef>
              <a:spcAft>
                <a:spcPts val="0"/>
              </a:spcAft>
              <a:buFont typeface="Wingdings" panose="05000000000000000000" pitchFamily="2" charset="2"/>
              <a:buChar char="ü"/>
            </a:pPr>
            <a:r>
              <a:rPr lang="en-US" altLang="en-US" sz="1800" dirty="0"/>
              <a:t>recurrent, </a:t>
            </a:r>
          </a:p>
          <a:p>
            <a:pPr lvl="5">
              <a:lnSpc>
                <a:spcPct val="110000"/>
              </a:lnSpc>
              <a:spcBef>
                <a:spcPts val="0"/>
              </a:spcBef>
              <a:spcAft>
                <a:spcPts val="0"/>
              </a:spcAft>
              <a:buFont typeface="Wingdings" panose="05000000000000000000" pitchFamily="2" charset="2"/>
              <a:buChar char="ü"/>
            </a:pPr>
            <a:r>
              <a:rPr lang="en-US" altLang="en-US" sz="1800" dirty="0"/>
              <a:t>At any and all locations (joints, abdomen, limbs, back, headache), </a:t>
            </a:r>
          </a:p>
          <a:p>
            <a:pPr lvl="5">
              <a:lnSpc>
                <a:spcPct val="110000"/>
              </a:lnSpc>
              <a:spcBef>
                <a:spcPts val="0"/>
              </a:spcBef>
              <a:spcAft>
                <a:spcPts val="0"/>
              </a:spcAft>
              <a:buFont typeface="Wingdings" panose="05000000000000000000" pitchFamily="2" charset="2"/>
              <a:buChar char="ü"/>
            </a:pPr>
            <a:r>
              <a:rPr lang="en-US" altLang="en-US" sz="1800" dirty="0"/>
              <a:t>and  more intense </a:t>
            </a:r>
            <a:r>
              <a:rPr lang="en-US" sz="1800" dirty="0"/>
              <a:t>than postoperative pain</a:t>
            </a:r>
          </a:p>
        </p:txBody>
      </p:sp>
      <p:sp>
        <p:nvSpPr>
          <p:cNvPr id="16" name="Content Placeholder 15"/>
          <p:cNvSpPr>
            <a:spLocks noGrp="1"/>
          </p:cNvSpPr>
          <p:nvPr>
            <p:ph idx="10"/>
          </p:nvPr>
        </p:nvSpPr>
        <p:spPr>
          <a:xfrm>
            <a:off x="6353907" y="685800"/>
            <a:ext cx="2427021" cy="5492750"/>
          </a:xfrm>
        </p:spPr>
        <p:txBody>
          <a:bodyPr/>
          <a:lstStyle/>
          <a:p>
            <a:pPr lvl="2">
              <a:spcAft>
                <a:spcPts val="600"/>
              </a:spcAft>
              <a:buClr>
                <a:srgbClr val="3E4D9A"/>
              </a:buClr>
              <a:buSzPct val="150000"/>
            </a:pPr>
            <a:r>
              <a:rPr lang="en-US" sz="1800" dirty="0"/>
              <a:t>Goals of pain management </a:t>
            </a:r>
          </a:p>
          <a:p>
            <a:pPr lvl="3">
              <a:lnSpc>
                <a:spcPct val="100000"/>
              </a:lnSpc>
              <a:spcBef>
                <a:spcPts val="0"/>
              </a:spcBef>
            </a:pPr>
            <a:r>
              <a:rPr lang="en-US" altLang="en-US" sz="1800" dirty="0"/>
              <a:t>Pain management  is focused on efforts to prevent, eliminate, and/or reduce painful sensations.</a:t>
            </a:r>
          </a:p>
          <a:p>
            <a:pPr lvl="3">
              <a:lnSpc>
                <a:spcPct val="100000"/>
              </a:lnSpc>
            </a:pPr>
            <a:r>
              <a:rPr lang="en-US" altLang="en-US" sz="1800" dirty="0"/>
              <a:t>Pain  management  includes both pharmacological and biobehavioral methods to effectively control or alleviate pain so patients can live life with optimal quality.</a:t>
            </a:r>
          </a:p>
          <a:p>
            <a:pPr lvl="3">
              <a:lnSpc>
                <a:spcPct val="110000"/>
              </a:lnSpc>
            </a:pPr>
            <a:r>
              <a:rPr lang="en-US" sz="1800" b="1" dirty="0">
                <a:solidFill>
                  <a:schemeClr val="accent4"/>
                </a:solidFill>
              </a:rPr>
              <a:t>Provider, patient, &amp; societal bias threaten achievement of these goals</a:t>
            </a:r>
          </a:p>
          <a:p>
            <a:pPr lvl="3">
              <a:lnSpc>
                <a:spcPct val="110000"/>
              </a:lnSpc>
            </a:pPr>
            <a:endParaRPr lang="en-US" altLang="en-US" sz="1800" dirty="0"/>
          </a:p>
          <a:p>
            <a:pPr lvl="4"/>
            <a:endParaRPr lang="en-US" dirty="0"/>
          </a:p>
          <a:p>
            <a:pPr lvl="4"/>
            <a:endParaRPr lang="en-US" dirty="0"/>
          </a:p>
          <a:p>
            <a:pPr lvl="4"/>
            <a:endParaRPr lang="en-US" dirty="0"/>
          </a:p>
        </p:txBody>
      </p:sp>
    </p:spTree>
    <p:extLst>
      <p:ext uri="{BB962C8B-B14F-4D97-AF65-F5344CB8AC3E}">
        <p14:creationId xmlns:p14="http://schemas.microsoft.com/office/powerpoint/2010/main" val="2290236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title" idx="4294967295"/>
          </p:nvPr>
        </p:nvSpPr>
        <p:spPr>
          <a:xfrm>
            <a:off x="3957638" y="3057525"/>
            <a:ext cx="4743450"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would you rate your ability to care for children with pain associated with SCD? </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will you address bias? </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resources do you need for your team?</a:t>
            </a:r>
          </a:p>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is your next step?</a:t>
            </a: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1048238"/>
            <a:ext cx="182880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8" descr="A black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5">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866143" y="754549"/>
            <a:ext cx="2143125" cy="2143125"/>
          </a:xfrm>
          <a:prstGeom prst="ellipse">
            <a:avLst/>
          </a:prstGeom>
        </p:spPr>
      </p:pic>
    </p:spTree>
    <p:extLst>
      <p:ext uri="{BB962C8B-B14F-4D97-AF65-F5344CB8AC3E}">
        <p14:creationId xmlns:p14="http://schemas.microsoft.com/office/powerpoint/2010/main" val="1657434391"/>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5036</TotalTime>
  <Words>3262</Words>
  <Application>Microsoft Macintosh PowerPoint</Application>
  <PresentationFormat>On-screen Show (4:3)</PresentationFormat>
  <Paragraphs>401</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ＭＳ Ｐゴシック</vt:lpstr>
      <vt:lpstr>Arial</vt:lpstr>
      <vt:lpstr>Corbel</vt:lpstr>
      <vt:lpstr>Franklin Gothic Demi Cond</vt:lpstr>
      <vt:lpstr>Microsoft New Tai Lue</vt:lpstr>
      <vt:lpstr>Tahoma</vt:lpstr>
      <vt:lpstr>Wingdings</vt:lpstr>
      <vt:lpstr>Modern Swiss</vt:lpstr>
      <vt:lpstr>Management of Pain from Sickle Cell Disease</vt:lpstr>
      <vt:lpstr>Sickle Cell Disease: Prevalence</vt:lpstr>
      <vt:lpstr>Sickle Cell Disease: Pain prevalence</vt:lpstr>
      <vt:lpstr>Christopher</vt:lpstr>
      <vt:lpstr>Sickle Cell Disease Management</vt:lpstr>
      <vt:lpstr>Hydroxyurea  for prevention  of VOC and other SCD complications</vt:lpstr>
      <vt:lpstr>Sickle Cell Disease Pain Management</vt:lpstr>
      <vt:lpstr>Christopher next steps</vt:lpstr>
      <vt:lpstr>Pharmacologic treatment</vt:lpstr>
      <vt:lpstr>Biobehavioral treatments</vt:lpstr>
      <vt:lpstr>Christopher Questions</vt:lpstr>
      <vt:lpstr>How do your personal experiences, beliefs, and/or attitudes influence your pain assessment and care for patients with SCD?</vt:lpstr>
      <vt:lpstr>Admit or Discharge?</vt:lpstr>
      <vt:lpstr>Health-related quality of life (HRQOL)</vt:lpstr>
      <vt:lpstr>Christopher Questions ?</vt:lpstr>
      <vt:lpstr>Resources that might be of assistance: Starlight Children’s Foundation www.starlight.org Sickle Cell Kids Sicklecellkids.org University of Michigan Medicine: Pain in Sickle Cell Disease med.umich.edu/yourchild/topics/sicklecell.htm</vt:lpstr>
      <vt:lpstr>Key Points</vt:lpstr>
      <vt:lpstr>How would you rate your ability to care for children with pain associated with SCD?  How will you address bias?  What resources do you need for your team? What is your next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589</cp:revision>
  <cp:lastPrinted>2019-06-01T15:49:28Z</cp:lastPrinted>
  <dcterms:created xsi:type="dcterms:W3CDTF">2014-02-07T03:47:22Z</dcterms:created>
  <dcterms:modified xsi:type="dcterms:W3CDTF">2026-05-29T16:35:32Z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