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6" r:id="rId1"/>
  </p:sldMasterIdLst>
  <p:notesMasterIdLst>
    <p:notesMasterId r:id="rId12"/>
  </p:notesMasterIdLst>
  <p:sldIdLst>
    <p:sldId id="256" r:id="rId2"/>
    <p:sldId id="399" r:id="rId3"/>
    <p:sldId id="400" r:id="rId4"/>
    <p:sldId id="396" r:id="rId5"/>
    <p:sldId id="373" r:id="rId6"/>
    <p:sldId id="382" r:id="rId7"/>
    <p:sldId id="408" r:id="rId8"/>
    <p:sldId id="414" r:id="rId9"/>
    <p:sldId id="336" r:id="rId10"/>
    <p:sldId id="265" r:id="rId11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Donn" initials="JD" lastIdx="16" clrIdx="0"/>
  <p:cmAuthor id="2" name="Renee Manworren" initials="RM" lastIdx="1" clrIdx="1"/>
  <p:cmAuthor id="3" name="Bart Wyman" initials="BW" lastIdx="1" clrIdx="2"/>
  <p:cmAuthor id="4" name="Bart Wyman" initials="BW [2]" lastIdx="1" clrIdx="3"/>
  <p:cmAuthor id="5" name="Bart Wyman" initials="BW [3]" lastIdx="1" clrIdx="4"/>
  <p:cmAuthor id="6" name="Bart Wyman" initials="BW [4]" lastIdx="1" clrIdx="5"/>
  <p:cmAuthor id="7" name="Bart Wyman" initials="BW [5]" lastIdx="1" clrIdx="6"/>
  <p:cmAuthor id="8" name="Bart Wyman" initials="BW [6]" lastIdx="1" clrIdx="7"/>
  <p:cmAuthor id="9" name="Bart Wyman" initials="BW [7]" lastIdx="1" clrIdx="8"/>
  <p:cmAuthor id="10" name="Bart Wyman" initials="BW [8]" lastIdx="1" clrIdx="9"/>
  <p:cmAuthor id="11" name="Bart Wyman" initials="BW [9]" lastIdx="1" clrIdx="10"/>
  <p:cmAuthor id="12" name="Bart Wyman" initials="BW [10]" lastIdx="1" clrIdx="11"/>
  <p:cmAuthor id="13" name="Bart Wyman" initials="BW [11]" lastIdx="1" clrIdx="12"/>
  <p:cmAuthor id="14" name="Bart Wyman" initials="BW [12]" lastIdx="1" clrIdx="13"/>
  <p:cmAuthor id="15" name="Bart Wyman" initials="BW [13]" lastIdx="1" clrIdx="14"/>
  <p:cmAuthor id="16" name="Bart Wyman" initials="BW [14]" lastIdx="1" clrIdx="15"/>
  <p:cmAuthor id="17" name="Bart Wyman" initials="BW [15]" lastIdx="1" clrIdx="16"/>
  <p:cmAuthor id="18" name="Bart Wyman" initials="BW [16]" lastIdx="1" clrIdx="17"/>
  <p:cmAuthor id="19" name="Bart Wyman" initials="BW [17]" lastIdx="1" clrIdx="18"/>
  <p:cmAuthor id="20" name="Bart Wyman" initials="BW [18]" lastIdx="1" clrIdx="19"/>
  <p:cmAuthor id="21" name="Bart Wyman" initials="BW [19]" lastIdx="1" clrIdx="20"/>
  <p:cmAuthor id="22" name="Bart Wyman" initials="BW [20]" lastIdx="1" clrIdx="21"/>
  <p:cmAuthor id="23" name="Bart Wyman" initials="BW [21]" lastIdx="1" clrIdx="22"/>
  <p:cmAuthor id="24" name="Bart Wyman" initials="BW [22]" lastIdx="1" clrIdx="2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C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113" autoAdjust="0"/>
    <p:restoredTop sz="93750" autoAdjust="0"/>
  </p:normalViewPr>
  <p:slideViewPr>
    <p:cSldViewPr snapToGrid="0">
      <p:cViewPr varScale="1">
        <p:scale>
          <a:sx n="127" d="100"/>
          <a:sy n="127" d="100"/>
        </p:scale>
        <p:origin x="107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28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46" d="100"/>
          <a:sy n="46" d="100"/>
        </p:scale>
        <p:origin x="2664" y="3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3F8B4675-CA36-4668-AD6C-3AF45F85F4B6}" type="datetimeFigureOut">
              <a:rPr lang="en-US" smtClean="0"/>
              <a:t>5/29/26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347663"/>
            <a:ext cx="4321175" cy="3241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r>
              <a:rPr lang="en-US" dirty="0" err="1"/>
              <a:t>ce</a:t>
            </a:r>
            <a:r>
              <a:rPr lang="en-US" dirty="0"/>
              <a:t> </a:t>
            </a: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55414" y="3758803"/>
            <a:ext cx="6448213" cy="5427345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4AA5E3B5-8073-4374-99E5-563787E28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873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96239" y="4132516"/>
            <a:ext cx="6810587" cy="5392885"/>
          </a:xfrm>
        </p:spPr>
        <p:txBody>
          <a:bodyPr/>
          <a:lstStyle/>
          <a:p>
            <a:r>
              <a:rPr lang="en-US" sz="1700" b="1" u="sng" dirty="0"/>
              <a:t>Materials</a:t>
            </a:r>
            <a:r>
              <a:rPr lang="en-US" sz="1700" b="1" dirty="0"/>
              <a:t>: </a:t>
            </a:r>
            <a:r>
              <a:rPr lang="en-US" sz="1700" dirty="0"/>
              <a:t>Flip chart or Whiteboard</a:t>
            </a:r>
            <a:r>
              <a:rPr lang="en-US" sz="1700" dirty="0">
                <a:solidFill>
                  <a:srgbClr val="FF0000"/>
                </a:solidFill>
              </a:rPr>
              <a:t> </a:t>
            </a:r>
            <a:r>
              <a:rPr lang="en-US" sz="1700" dirty="0"/>
              <a:t>and Markers</a:t>
            </a:r>
          </a:p>
          <a:p>
            <a:r>
              <a:rPr lang="en-US" sz="1700" b="1" u="sng" dirty="0"/>
              <a:t>Room Setup</a:t>
            </a:r>
            <a:r>
              <a:rPr lang="en-US" sz="1700" b="1" dirty="0"/>
              <a:t>: </a:t>
            </a:r>
            <a:r>
              <a:rPr lang="en-US" sz="1700" dirty="0"/>
              <a:t>In tables of 4 or 6-8 depending on number of participants</a:t>
            </a:r>
          </a:p>
          <a:p>
            <a:pPr>
              <a:lnSpc>
                <a:spcPct val="100000"/>
              </a:lnSpc>
            </a:pPr>
            <a:r>
              <a:rPr lang="en-US" sz="1700" dirty="0"/>
              <a:t>Display slide as participants walk in</a:t>
            </a:r>
          </a:p>
          <a:p>
            <a:pPr>
              <a:spcAft>
                <a:spcPts val="634"/>
              </a:spcAft>
            </a:pPr>
            <a:r>
              <a:rPr lang="en-US" sz="1700" dirty="0"/>
              <a:t>This session is </a:t>
            </a:r>
            <a:r>
              <a:rPr lang="en-US" sz="1700" b="1" dirty="0"/>
              <a:t>45 minutes</a:t>
            </a:r>
          </a:p>
          <a:p>
            <a:pPr>
              <a:spcBef>
                <a:spcPts val="634"/>
              </a:spcBef>
              <a:spcAft>
                <a:spcPts val="634"/>
              </a:spcAft>
            </a:pPr>
            <a:r>
              <a:rPr lang="en-US" sz="1700" b="1" u="sng" dirty="0"/>
              <a:t>Welcome &amp; Introductions</a:t>
            </a:r>
            <a:r>
              <a:rPr lang="en-US" sz="1700" b="1" dirty="0"/>
              <a:t>: </a:t>
            </a:r>
            <a:r>
              <a:rPr lang="en-US" sz="1700" i="1" dirty="0"/>
              <a:t>Introduce facilitator if necessary.</a:t>
            </a:r>
            <a:endParaRPr lang="en-US" sz="1700" dirty="0"/>
          </a:p>
          <a:p>
            <a:r>
              <a:rPr lang="en-US" sz="1700" b="1" u="sng" dirty="0"/>
              <a:t>READ</a:t>
            </a:r>
            <a:r>
              <a:rPr lang="en-US" sz="1700" b="1" dirty="0"/>
              <a:t>: </a:t>
            </a:r>
            <a:r>
              <a:rPr lang="en-US" sz="1700" dirty="0"/>
              <a:t>The learning objectives for this content are to:</a:t>
            </a:r>
          </a:p>
          <a:p>
            <a:pPr marL="226550" indent="-226550">
              <a:lnSpc>
                <a:spcPct val="95000"/>
              </a:lnSpc>
              <a:spcAft>
                <a:spcPts val="476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Describe different populations of children who benefit from pediatric palliative care</a:t>
            </a:r>
          </a:p>
          <a:p>
            <a:pPr marL="226550" indent="-226550">
              <a:lnSpc>
                <a:spcPct val="95000"/>
              </a:lnSpc>
              <a:spcAft>
                <a:spcPts val="476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Explain the benefits of pediatric palliative care for children suffering from serious life limiting or life-threatening illness and their families.</a:t>
            </a:r>
          </a:p>
          <a:p>
            <a:pPr marL="226550" indent="-226550">
              <a:lnSpc>
                <a:spcPct val="95000"/>
              </a:lnSpc>
              <a:spcAft>
                <a:spcPts val="476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Discuss palliative care pain and symptom management strategies for children with serious illness and at end of life.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5E3B5-8073-4374-99E5-563787E28042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34AF7-6D82-4F54-AB8C-5492FE57199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3953087" y="9037340"/>
            <a:ext cx="3550921" cy="488061"/>
          </a:xfrm>
        </p:spPr>
        <p:txBody>
          <a:bodyPr/>
          <a:lstStyle/>
          <a:p>
            <a:r>
              <a:rPr lang="en-US" i="1" dirty="0"/>
              <a:t>© 2019 Manworren &amp; Lurie Children’s Hospital </a:t>
            </a:r>
          </a:p>
          <a:p>
            <a:r>
              <a:rPr lang="en-US" i="1" dirty="0"/>
              <a:t>All rights reserved.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001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62560" y="3920491"/>
            <a:ext cx="7098453" cy="5620703"/>
          </a:xfrm>
        </p:spPr>
        <p:txBody>
          <a:bodyPr/>
          <a:lstStyle/>
          <a:p>
            <a:pPr algn="ctr">
              <a:lnSpc>
                <a:spcPct val="110000"/>
              </a:lnSpc>
              <a:spcBef>
                <a:spcPts val="317"/>
              </a:spcBef>
              <a:defRPr/>
            </a:pPr>
            <a:r>
              <a:rPr lang="en-US" sz="1900" b="1" u="sng" dirty="0"/>
              <a:t>ASK</a:t>
            </a:r>
            <a:r>
              <a:rPr lang="en-US" sz="1900" b="1" dirty="0"/>
              <a:t>: Is treatment causing more suffering than relief?</a:t>
            </a:r>
          </a:p>
          <a:p>
            <a:pPr algn="ctr">
              <a:lnSpc>
                <a:spcPct val="110000"/>
              </a:lnSpc>
              <a:spcBef>
                <a:spcPts val="317"/>
              </a:spcBef>
              <a:defRPr/>
            </a:pPr>
            <a:endParaRPr lang="en-US" sz="1900" b="1" dirty="0"/>
          </a:p>
          <a:p>
            <a:pPr algn="ctr">
              <a:defRPr/>
            </a:pPr>
            <a:r>
              <a:rPr lang="en-US" sz="1500" i="1" dirty="0"/>
              <a:t>Select participants willing to share their answers to this question. </a:t>
            </a:r>
          </a:p>
          <a:p>
            <a:pPr algn="ctr">
              <a:defRPr/>
            </a:pPr>
            <a:endParaRPr lang="en-US" sz="1900" i="1" dirty="0"/>
          </a:p>
          <a:p>
            <a:pPr algn="ctr">
              <a:defRPr/>
            </a:pPr>
            <a:r>
              <a:rPr lang="en-US" sz="1900" b="1" i="1" dirty="0"/>
              <a:t>[Limit to 5 of 45 minutes]</a:t>
            </a:r>
            <a:r>
              <a:rPr lang="en-US" sz="1900" i="1" dirty="0"/>
              <a:t> </a:t>
            </a:r>
            <a:endParaRPr lang="en-US" sz="19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5E3B5-8073-4374-99E5-563787E28042}" type="slidenum">
              <a:rPr lang="en-US" smtClean="0"/>
              <a:t>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21CE5-703F-407C-B4EF-C90DA341946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4076700" y="9113139"/>
            <a:ext cx="3550921" cy="488061"/>
          </a:xfrm>
        </p:spPr>
        <p:txBody>
          <a:bodyPr/>
          <a:lstStyle/>
          <a:p>
            <a:r>
              <a:rPr lang="en-US" i="1" dirty="0"/>
              <a:t>© 2019 Manworren &amp; Lurie Children’s Hospital </a:t>
            </a:r>
          </a:p>
          <a:p>
            <a:r>
              <a:rPr lang="en-US" i="1" dirty="0"/>
              <a:t>All rights reserved.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316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0463" y="627063"/>
            <a:ext cx="4994275" cy="3746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1520" y="4620577"/>
            <a:ext cx="6509174" cy="4885874"/>
          </a:xfrm>
        </p:spPr>
        <p:txBody>
          <a:bodyPr/>
          <a:lstStyle/>
          <a:p>
            <a:r>
              <a:rPr lang="en-US" sz="1700" b="1" u="sng" dirty="0"/>
              <a:t>READ</a:t>
            </a:r>
            <a:r>
              <a:rPr lang="en-US" sz="1700" b="1" dirty="0"/>
              <a:t>: </a:t>
            </a:r>
            <a:r>
              <a:rPr lang="en-US" sz="1700" dirty="0"/>
              <a:t>Pair up for this “Pair and share activity.” Each group should discuss these four questions. </a:t>
            </a:r>
            <a:r>
              <a:rPr lang="en-US" sz="1700" b="1" i="1" dirty="0"/>
              <a:t>[Limit to 5 minutes]</a:t>
            </a:r>
            <a:r>
              <a:rPr lang="en-US" sz="1700" i="1" dirty="0"/>
              <a:t> </a:t>
            </a:r>
          </a:p>
          <a:p>
            <a:pPr algn="ctr">
              <a:spcBef>
                <a:spcPts val="634"/>
              </a:spcBef>
              <a:spcAft>
                <a:spcPts val="634"/>
              </a:spcAft>
              <a:defRPr/>
            </a:pPr>
            <a:r>
              <a:rPr lang="en-US" sz="1500" i="1" dirty="0"/>
              <a:t>Select participants from each group to share their answers to this question. </a:t>
            </a:r>
          </a:p>
          <a:p>
            <a:pPr algn="ctr">
              <a:spcBef>
                <a:spcPts val="634"/>
              </a:spcBef>
              <a:spcAft>
                <a:spcPts val="634"/>
              </a:spcAft>
              <a:defRPr/>
            </a:pPr>
            <a:r>
              <a:rPr lang="en-US" sz="1900" i="1" dirty="0"/>
              <a:t>Write on flipchart or board </a:t>
            </a:r>
            <a:r>
              <a:rPr lang="en-US" sz="1900" b="1" i="1" dirty="0"/>
              <a:t>[Limit to 3 minute]</a:t>
            </a:r>
            <a:r>
              <a:rPr lang="en-US" sz="1900" i="1" dirty="0"/>
              <a:t> </a:t>
            </a:r>
            <a:endParaRPr lang="en-US" sz="1900" dirty="0"/>
          </a:p>
          <a:p>
            <a:pPr>
              <a:defRPr/>
            </a:pPr>
            <a:endParaRPr lang="en-US" sz="1100" b="1" i="1" dirty="0"/>
          </a:p>
          <a:p>
            <a:pPr>
              <a:defRPr/>
            </a:pPr>
            <a:endParaRPr lang="en-US" b="1" i="1" dirty="0"/>
          </a:p>
          <a:p>
            <a:pPr>
              <a:defRPr/>
            </a:pPr>
            <a:endParaRPr lang="en-US" b="1" i="1" dirty="0"/>
          </a:p>
          <a:p>
            <a:pPr>
              <a:defRPr/>
            </a:pPr>
            <a:endParaRPr lang="en-US" b="1" i="1" dirty="0"/>
          </a:p>
          <a:p>
            <a:pPr>
              <a:defRPr/>
            </a:pPr>
            <a:endParaRPr lang="en-US" sz="1100" b="1" i="1" dirty="0"/>
          </a:p>
          <a:p>
            <a:pPr>
              <a:defRPr/>
            </a:pPr>
            <a:endParaRPr lang="en-US" b="1" i="1" dirty="0"/>
          </a:p>
          <a:p>
            <a:pPr>
              <a:defRPr/>
            </a:pPr>
            <a:endParaRPr lang="en-US" sz="1100" b="1" i="1" dirty="0"/>
          </a:p>
          <a:p>
            <a:pPr>
              <a:defRPr/>
            </a:pPr>
            <a:endParaRPr lang="en-US" b="1" i="1" dirty="0"/>
          </a:p>
          <a:p>
            <a:pPr>
              <a:defRPr/>
            </a:pPr>
            <a:endParaRPr lang="en-US" sz="1100" b="1" i="1" dirty="0"/>
          </a:p>
          <a:p>
            <a:pPr>
              <a:defRPr/>
            </a:pPr>
            <a:endParaRPr lang="en-US" b="1" i="1" dirty="0"/>
          </a:p>
          <a:p>
            <a:pPr>
              <a:defRPr/>
            </a:pPr>
            <a:endParaRPr lang="en-US" sz="1100" b="1" i="1" dirty="0"/>
          </a:p>
          <a:p>
            <a:pPr>
              <a:defRPr/>
            </a:pPr>
            <a:endParaRPr lang="en-US" sz="1100" b="1" i="1" dirty="0"/>
          </a:p>
          <a:p>
            <a:pPr algn="ctr"/>
            <a:r>
              <a:rPr lang="en-US" sz="1900" b="1" i="1" cap="all" dirty="0"/>
              <a:t>[15 minutes </a:t>
            </a:r>
            <a:r>
              <a:rPr lang="en-US" sz="1900" b="1" i="1" dirty="0"/>
              <a:t>of 45 minute session is complete]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A5E3B5-8073-4374-99E5-563787E28042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080FE-01EE-4292-B4C1-5EDA9D38FE9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4076700" y="9018389"/>
            <a:ext cx="3550921" cy="488061"/>
          </a:xfrm>
        </p:spPr>
        <p:txBody>
          <a:bodyPr/>
          <a:lstStyle/>
          <a:p>
            <a:r>
              <a:rPr lang="en-US" i="1" dirty="0"/>
              <a:t>© 2019 Manworren &amp; Lurie Children’s Hospital </a:t>
            </a:r>
          </a:p>
          <a:p>
            <a:r>
              <a:rPr lang="en-US" i="1" dirty="0"/>
              <a:t>All rights reserved.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044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30263" y="454025"/>
            <a:ext cx="5494337" cy="4119563"/>
          </a:xfrm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xfrm>
            <a:off x="564682" y="4620577"/>
            <a:ext cx="6262838" cy="492728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900" b="1" u="sng" dirty="0">
                <a:cs typeface="Microsoft New Tai Lue" panose="020B0502040204020203" pitchFamily="34" charset="0"/>
              </a:rPr>
              <a:t>READ: </a:t>
            </a:r>
            <a:r>
              <a:rPr lang="en-US" sz="1700" dirty="0">
                <a:cs typeface="Microsoft New Tai Lue" panose="020B0502040204020203" pitchFamily="34" charset="0"/>
              </a:rPr>
              <a:t>42,328 USA children aged 0-19 died in 2013</a:t>
            </a:r>
          </a:p>
          <a:p>
            <a:r>
              <a:rPr lang="en-US" sz="1700" dirty="0"/>
              <a:t>              55% of these deaths were neonates &amp; infants</a:t>
            </a:r>
          </a:p>
          <a:p>
            <a:pPr marL="302066" indent="-302066">
              <a:buFont typeface="Arial" panose="020B0604020202020204" pitchFamily="34" charset="0"/>
              <a:buChar char="•"/>
            </a:pPr>
            <a:r>
              <a:rPr lang="en-US" sz="1500" dirty="0"/>
              <a:t>Neonatal mortality rate (0-30 days) = 4.2/1000 live births</a:t>
            </a:r>
          </a:p>
          <a:p>
            <a:pPr marL="302066" indent="-302066">
              <a:buFont typeface="Arial" panose="020B0604020202020204" pitchFamily="34" charset="0"/>
              <a:buChar char="•"/>
            </a:pPr>
            <a:r>
              <a:rPr lang="en-US" sz="1500" dirty="0"/>
              <a:t>Infant mortality rate= 6.42/1000 live births</a:t>
            </a:r>
          </a:p>
          <a:p>
            <a:pPr>
              <a:spcBef>
                <a:spcPts val="634"/>
              </a:spcBef>
            </a:pPr>
            <a:r>
              <a:rPr lang="en-US" sz="1900" b="1" u="sng" dirty="0"/>
              <a:t>ASK</a:t>
            </a:r>
            <a:r>
              <a:rPr lang="en-US" sz="1900" b="1" dirty="0"/>
              <a:t>: What are the common causes? </a:t>
            </a:r>
          </a:p>
          <a:p>
            <a:pPr algn="ctr">
              <a:defRPr/>
            </a:pPr>
            <a:r>
              <a:rPr lang="en-US" sz="1500" i="1" dirty="0"/>
              <a:t>Select participants willing to share their answers to this question. </a:t>
            </a:r>
          </a:p>
          <a:p>
            <a:r>
              <a:rPr lang="en-US" sz="1500" b="1" i="1" u="sng" dirty="0"/>
              <a:t>READ </a:t>
            </a:r>
            <a:r>
              <a:rPr lang="en-US" sz="1500" i="1" u="sng" dirty="0"/>
              <a:t>these Key points (</a:t>
            </a:r>
            <a:r>
              <a:rPr lang="en-US" sz="1500" b="1" i="1" u="sng" dirty="0"/>
              <a:t>if not included by participants):</a:t>
            </a:r>
          </a:p>
          <a:p>
            <a:pPr marL="302066" indent="-302066">
              <a:buFont typeface="Arial" panose="020B0604020202020204" pitchFamily="34" charset="0"/>
              <a:buChar char="•"/>
            </a:pPr>
            <a:r>
              <a:rPr lang="en-US" sz="1500" dirty="0"/>
              <a:t>20% of deaths are due to congenital malformations with congenital heart disease (&gt;4%) the most common c</a:t>
            </a:r>
            <a:r>
              <a:rPr lang="en-US" altLang="en-US" sz="1500" dirty="0"/>
              <a:t>ongenital/chromosomal anomaly</a:t>
            </a:r>
          </a:p>
          <a:p>
            <a:pPr marL="302066" indent="-302066">
              <a:buFont typeface="Arial" panose="020B0604020202020204" pitchFamily="34" charset="0"/>
              <a:buChar char="•"/>
            </a:pPr>
            <a:r>
              <a:rPr lang="en-US" altLang="en-US" sz="1500" dirty="0"/>
              <a:t>Gestational age/Low birth weight</a:t>
            </a:r>
          </a:p>
          <a:p>
            <a:pPr marL="302066" indent="-302066">
              <a:buFont typeface="Arial" panose="020B0604020202020204" pitchFamily="34" charset="0"/>
              <a:buChar char="•"/>
            </a:pPr>
            <a:r>
              <a:rPr lang="en-US" altLang="en-US" sz="1500" dirty="0"/>
              <a:t>Sudden infant death</a:t>
            </a:r>
          </a:p>
          <a:p>
            <a:pPr>
              <a:spcBef>
                <a:spcPts val="634"/>
              </a:spcBef>
            </a:pPr>
            <a:r>
              <a:rPr lang="en-US" sz="1900" b="1" u="sng" dirty="0"/>
              <a:t>ASK: </a:t>
            </a:r>
            <a:r>
              <a:rPr lang="en-US" sz="1900" b="1" dirty="0"/>
              <a:t>What are the common causes after 1 year of age? </a:t>
            </a:r>
          </a:p>
          <a:p>
            <a:pPr algn="ctr">
              <a:defRPr/>
            </a:pPr>
            <a:r>
              <a:rPr lang="en-US" sz="1500" i="1" dirty="0"/>
              <a:t>Select participants willing to share their answers to this question. </a:t>
            </a:r>
          </a:p>
          <a:p>
            <a:r>
              <a:rPr lang="en-US" sz="1500" b="1" i="1" u="sng" dirty="0"/>
              <a:t>READ </a:t>
            </a:r>
            <a:r>
              <a:rPr lang="en-US" sz="1500" i="1" u="sng" dirty="0"/>
              <a:t>these Key points (</a:t>
            </a:r>
            <a:r>
              <a:rPr lang="en-US" sz="1500" b="1" i="1" u="sng" dirty="0"/>
              <a:t>if not included by participants):</a:t>
            </a:r>
          </a:p>
          <a:p>
            <a:pPr marL="226550" indent="-226550">
              <a:buFont typeface="Arial" panose="020B0604020202020204" pitchFamily="34" charset="0"/>
              <a:buChar char="•"/>
            </a:pPr>
            <a:r>
              <a:rPr lang="en-US" altLang="en-US" sz="1500" dirty="0"/>
              <a:t>Congenital anomalies </a:t>
            </a:r>
          </a:p>
          <a:p>
            <a:pPr marL="226550" indent="-226550">
              <a:buFont typeface="Arial" panose="020B0604020202020204" pitchFamily="34" charset="0"/>
              <a:buChar char="•"/>
            </a:pPr>
            <a:r>
              <a:rPr lang="en-US" altLang="en-US" sz="1500" dirty="0"/>
              <a:t>Malignant neoplasms</a:t>
            </a:r>
          </a:p>
          <a:p>
            <a:endParaRPr lang="en-US" sz="1500" b="1" i="1" dirty="0"/>
          </a:p>
          <a:p>
            <a:pPr algn="ctr">
              <a:spcBef>
                <a:spcPts val="634"/>
              </a:spcBef>
            </a:pPr>
            <a:r>
              <a:rPr lang="en-US" sz="1500" b="1" i="1" dirty="0"/>
              <a:t>[Limit to 20 of 45 minutes]</a:t>
            </a:r>
            <a:r>
              <a:rPr lang="en-US" sz="1500" i="1" dirty="0"/>
              <a:t> </a:t>
            </a:r>
            <a:endParaRPr lang="en-US" sz="1500" dirty="0"/>
          </a:p>
          <a:p>
            <a:pPr marL="226550" indent="-226550">
              <a:buFont typeface="Arial" panose="020B0604020202020204" pitchFamily="34" charset="0"/>
              <a:buChar char="•"/>
            </a:pPr>
            <a:endParaRPr lang="en-US" altLang="en-US" sz="1500" dirty="0"/>
          </a:p>
          <a:p>
            <a:endParaRPr lang="en-US" altLang="en-US" dirty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Arial" pitchFamily="34" charset="0"/>
              </a:defRPr>
            </a:lvl1pPr>
            <a:lvl2pPr marL="785372" indent="-302066" eaLnBrk="0" hangingPunct="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Arial" pitchFamily="34" charset="0"/>
              </a:defRPr>
            </a:lvl2pPr>
            <a:lvl3pPr marL="1208265" indent="-241653" eaLnBrk="0" hangingPunct="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Arial" pitchFamily="34" charset="0"/>
              </a:defRPr>
            </a:lvl3pPr>
            <a:lvl4pPr marL="1691571" indent="-241653" eaLnBrk="0" hangingPunct="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Arial" pitchFamily="34" charset="0"/>
              </a:defRPr>
            </a:lvl4pPr>
            <a:lvl5pPr marL="2174878" indent="-241653" eaLnBrk="0" hangingPunct="0">
              <a:spcBef>
                <a:spcPct val="30000"/>
              </a:spcBef>
              <a:defRPr kumimoji="1" sz="1300">
                <a:solidFill>
                  <a:schemeClr val="tx1"/>
                </a:solidFill>
                <a:latin typeface="Arial" pitchFamily="34" charset="0"/>
              </a:defRPr>
            </a:lvl5pPr>
            <a:lvl6pPr marL="2658184" indent="-241653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Arial" pitchFamily="34" charset="0"/>
              </a:defRPr>
            </a:lvl6pPr>
            <a:lvl7pPr marL="3141490" indent="-241653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Arial" pitchFamily="34" charset="0"/>
              </a:defRPr>
            </a:lvl7pPr>
            <a:lvl8pPr marL="3624796" indent="-241653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Arial" pitchFamily="34" charset="0"/>
              </a:defRPr>
            </a:lvl8pPr>
            <a:lvl9pPr marL="4108102" indent="-241653" eaLnBrk="0" fontAlgn="base" hangingPunct="0">
              <a:spcBef>
                <a:spcPct val="30000"/>
              </a:spcBef>
              <a:spcAft>
                <a:spcPct val="0"/>
              </a:spcAft>
              <a:defRPr kumimoji="1" sz="13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D11BFC18-3924-4745-98D6-47B9AAB62552}" type="slidenum">
              <a:rPr kumimoji="0" lang="en-US" altLang="en-US" smtClean="0">
                <a:latin typeface="Tahoma" pitchFamily="34" charset="0"/>
              </a:rPr>
              <a:pPr eaLnBrk="1" hangingPunct="1">
                <a:spcBef>
                  <a:spcPct val="0"/>
                </a:spcBef>
                <a:defRPr/>
              </a:pPr>
              <a:t>4</a:t>
            </a:fld>
            <a:endParaRPr kumimoji="0" lang="en-US" altLang="en-US" dirty="0">
              <a:latin typeface="Tahoma" pitchFamily="34" charset="0"/>
            </a:endParaRPr>
          </a:p>
        </p:txBody>
      </p:sp>
      <p:sp>
        <p:nvSpPr>
          <p:cNvPr id="5" name="Notes Placeholder 2">
            <a:extLst>
              <a:ext uri="{FF2B5EF4-FFF2-40B4-BE49-F238E27FC236}">
                <a16:creationId xmlns:a16="http://schemas.microsoft.com/office/drawing/2014/main" id="{443499AA-491B-40A4-BB40-525957CD1DE7}"/>
              </a:ext>
            </a:extLst>
          </p:cNvPr>
          <p:cNvSpPr txBox="1">
            <a:spLocks/>
          </p:cNvSpPr>
          <p:nvPr/>
        </p:nvSpPr>
        <p:spPr>
          <a:xfrm>
            <a:off x="3696101" y="6870026"/>
            <a:ext cx="6262838" cy="378047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6661" tIns="48331" rIns="96661" bIns="48331" rtlCol="0"/>
          <a:lstStyle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2066" indent="-302066">
              <a:buFont typeface="Arial" panose="020B0604020202020204" pitchFamily="34" charset="0"/>
              <a:buChar char="•"/>
            </a:pPr>
            <a:r>
              <a:rPr lang="en-US" altLang="en-US" sz="1500" dirty="0"/>
              <a:t>Unintentional injury</a:t>
            </a:r>
          </a:p>
          <a:p>
            <a:pPr marL="302066" indent="-302066">
              <a:buFont typeface="Arial" panose="020B0604020202020204" pitchFamily="34" charset="0"/>
              <a:buChar char="•"/>
            </a:pPr>
            <a:r>
              <a:rPr lang="en-US" altLang="en-US" sz="1500" dirty="0"/>
              <a:t>Birth complications</a:t>
            </a:r>
          </a:p>
          <a:p>
            <a:pPr marL="226550" indent="-226550">
              <a:buFont typeface="Arial" panose="020B0604020202020204" pitchFamily="34" charset="0"/>
              <a:buChar char="•"/>
            </a:pPr>
            <a:endParaRPr lang="en-US" altLang="en-US" sz="1100" dirty="0"/>
          </a:p>
          <a:p>
            <a:pPr marL="226550" indent="-226550">
              <a:buFont typeface="Arial" panose="020B0604020202020204" pitchFamily="34" charset="0"/>
              <a:buChar char="•"/>
            </a:pPr>
            <a:endParaRPr lang="en-US" altLang="en-US" sz="1500" dirty="0"/>
          </a:p>
          <a:p>
            <a:pPr marL="226550" indent="-226550">
              <a:buFont typeface="Arial" panose="020B0604020202020204" pitchFamily="34" charset="0"/>
              <a:buChar char="•"/>
            </a:pPr>
            <a:endParaRPr lang="en-US" altLang="en-US" sz="1500" dirty="0"/>
          </a:p>
          <a:p>
            <a:pPr marL="226550" indent="-226550">
              <a:buFont typeface="Arial" panose="020B0604020202020204" pitchFamily="34" charset="0"/>
              <a:buChar char="•"/>
            </a:pPr>
            <a:endParaRPr lang="en-US" altLang="en-US" sz="1100" dirty="0"/>
          </a:p>
          <a:p>
            <a:pPr marL="226550" indent="-226550">
              <a:buFont typeface="Arial" panose="020B0604020202020204" pitchFamily="34" charset="0"/>
              <a:buChar char="•"/>
            </a:pPr>
            <a:r>
              <a:rPr lang="en-US" altLang="en-US" sz="1500" dirty="0"/>
              <a:t>Assault </a:t>
            </a:r>
          </a:p>
          <a:p>
            <a:pPr marL="226550" indent="-226550">
              <a:buFont typeface="Arial" panose="020B0604020202020204" pitchFamily="34" charset="0"/>
              <a:buChar char="•"/>
            </a:pPr>
            <a:r>
              <a:rPr lang="en-US" altLang="en-US" sz="1500" dirty="0"/>
              <a:t>Unintentional injury</a:t>
            </a:r>
          </a:p>
          <a:p>
            <a:pPr marL="226550" indent="-226550">
              <a:buFont typeface="Arial" panose="020B0604020202020204" pitchFamily="34" charset="0"/>
              <a:buChar char="•"/>
            </a:pPr>
            <a:r>
              <a:rPr lang="en-US" altLang="en-US" sz="1500" dirty="0"/>
              <a:t>Cardiac disease</a:t>
            </a:r>
          </a:p>
          <a:p>
            <a:r>
              <a:rPr lang="en-US" sz="1500" i="1" dirty="0"/>
              <a:t> </a:t>
            </a:r>
            <a:endParaRPr lang="en-US" sz="1500" dirty="0"/>
          </a:p>
          <a:p>
            <a:pPr marL="226550" indent="-226550">
              <a:buFont typeface="Arial" panose="020B0604020202020204" pitchFamily="34" charset="0"/>
              <a:buChar char="•"/>
            </a:pPr>
            <a:endParaRPr lang="en-US" altLang="en-US" sz="1500" dirty="0"/>
          </a:p>
          <a:p>
            <a:endParaRPr lang="en-US" alt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B0FBFF3-A370-48FA-B1DE-4EAFFCB3A15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4303561" y="9113139"/>
            <a:ext cx="3550921" cy="488061"/>
          </a:xfrm>
        </p:spPr>
        <p:txBody>
          <a:bodyPr/>
          <a:lstStyle/>
          <a:p>
            <a:r>
              <a:rPr lang="en-US" sz="1200" i="1" dirty="0"/>
              <a:t>© 2019 Manworren &amp; Lurie Children’s Hospital </a:t>
            </a:r>
          </a:p>
          <a:p>
            <a:r>
              <a:rPr lang="en-US" sz="1200" i="1" dirty="0"/>
              <a:t>All rights reserved.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9583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16063" y="333375"/>
            <a:ext cx="4545012" cy="34083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29185" y="3749041"/>
            <a:ext cx="6801443" cy="5864422"/>
          </a:xfrm>
        </p:spPr>
        <p:txBody>
          <a:bodyPr/>
          <a:lstStyle/>
          <a:p>
            <a:pPr defTabSz="923018">
              <a:lnSpc>
                <a:spcPct val="104000"/>
              </a:lnSpc>
              <a:defRPr/>
            </a:pPr>
            <a:r>
              <a:rPr lang="en-US" altLang="en-US" sz="1700" b="1" u="sng" dirty="0"/>
              <a:t>READ</a:t>
            </a:r>
            <a:r>
              <a:rPr lang="en-US" altLang="en-US" sz="1700" b="1" dirty="0"/>
              <a:t>:</a:t>
            </a:r>
            <a:r>
              <a:rPr lang="en-US" altLang="en-US" sz="1700" b="1" dirty="0">
                <a:cs typeface="Microsoft New Tai Lue"/>
              </a:rPr>
              <a:t> </a:t>
            </a:r>
            <a:r>
              <a:rPr lang="en-US" sz="1700" dirty="0">
                <a:ea typeface="Calibri" panose="020F0502020204030204" pitchFamily="34" charset="0"/>
              </a:rPr>
              <a:t>These terms are often used interchangeably despite their different definitions, which contributes to confusion among healthcare professionals.</a:t>
            </a:r>
          </a:p>
          <a:p>
            <a:pPr defTabSz="923018">
              <a:lnSpc>
                <a:spcPct val="104000"/>
              </a:lnSpc>
              <a:defRPr/>
            </a:pPr>
            <a:r>
              <a:rPr lang="en-US" sz="1700" b="1" u="sng" dirty="0"/>
              <a:t>ASK </a:t>
            </a:r>
            <a:r>
              <a:rPr lang="en-US" sz="1700" b="1" dirty="0"/>
              <a:t>: </a:t>
            </a:r>
            <a:r>
              <a:rPr lang="en-US" sz="1700" dirty="0"/>
              <a:t>How do you define </a:t>
            </a:r>
            <a:r>
              <a:rPr lang="en-US" sz="1700" dirty="0">
                <a:cs typeface="Microsoft New Tai Lue"/>
              </a:rPr>
              <a:t>the following terms:</a:t>
            </a:r>
            <a:endParaRPr lang="en-US" sz="1700" dirty="0"/>
          </a:p>
          <a:p>
            <a:pPr marL="302066" indent="-302066" defTabSz="923018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1700" b="1" dirty="0"/>
              <a:t>Palliative Care </a:t>
            </a:r>
            <a:r>
              <a:rPr lang="en-US" i="1" dirty="0"/>
              <a:t>Select participants willing to share their responses </a:t>
            </a:r>
            <a:r>
              <a:rPr lang="en-US" b="1" i="1" dirty="0"/>
              <a:t>[Limit to 1 minute]</a:t>
            </a:r>
            <a:endParaRPr lang="en-US" dirty="0"/>
          </a:p>
          <a:p>
            <a:pPr marL="302066" indent="-302066" defTabSz="923018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sz="1700" b="1" dirty="0"/>
              <a:t>Hospice</a:t>
            </a:r>
            <a:r>
              <a:rPr lang="en-US" sz="1700" dirty="0"/>
              <a:t> </a:t>
            </a:r>
            <a:r>
              <a:rPr lang="en-US" i="1" dirty="0"/>
              <a:t>Select participants willing to share their responses </a:t>
            </a:r>
            <a:r>
              <a:rPr lang="en-US" b="1" i="1" dirty="0"/>
              <a:t>[Limit to 1 minute]</a:t>
            </a:r>
            <a:endParaRPr lang="en-US" dirty="0"/>
          </a:p>
          <a:p>
            <a:pPr defTabSz="923018">
              <a:lnSpc>
                <a:spcPct val="90000"/>
              </a:lnSpc>
              <a:spcAft>
                <a:spcPts val="106"/>
              </a:spcAft>
              <a:defRPr/>
            </a:pPr>
            <a:r>
              <a:rPr lang="en-US" sz="1700" b="1" i="1" u="sng" dirty="0"/>
              <a:t>These are the specific differences If clarification is needed:</a:t>
            </a:r>
            <a:endParaRPr lang="en-US" sz="1700" i="1" u="sng" dirty="0">
              <a:cs typeface="Microsoft New Tai Lue"/>
            </a:endParaRPr>
          </a:p>
          <a:p>
            <a:pPr>
              <a:lnSpc>
                <a:spcPct val="90000"/>
              </a:lnSpc>
              <a:spcAft>
                <a:spcPts val="106"/>
              </a:spcAft>
            </a:pPr>
            <a:r>
              <a:rPr lang="en-US" altLang="en-US" sz="1500" b="1" i="1" dirty="0">
                <a:latin typeface="Corbel" panose="020B0503020204020204" pitchFamily="34" charset="0"/>
              </a:rPr>
              <a:t>Palliative  care  </a:t>
            </a:r>
            <a:r>
              <a:rPr lang="en-US" altLang="en-US" sz="1500" i="1" dirty="0">
                <a:latin typeface="Corbel" panose="020B0503020204020204" pitchFamily="34" charset="0"/>
              </a:rPr>
              <a:t>is  an  interdisciplinary  team  approach  to  optimize  symptom  management  and  physical,  psychosocial,  and  spiritual  needs,  quality  of  life,  and patient/family  preferences.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altLang="en-US" sz="1500" i="1" dirty="0">
                <a:latin typeface="Corbel" panose="020B0503020204020204" pitchFamily="34" charset="0"/>
              </a:rPr>
              <a:t>Palliative  care  </a:t>
            </a:r>
            <a:r>
              <a:rPr lang="en-US" altLang="en-US" sz="1500" b="1" i="1" dirty="0">
                <a:latin typeface="Corbel" panose="020B0503020204020204" pitchFamily="34" charset="0"/>
              </a:rPr>
              <a:t>does  not  exclude  any  medical  therapy  </a:t>
            </a:r>
            <a:r>
              <a:rPr lang="en-US" altLang="en-US" sz="1500" i="1" dirty="0">
                <a:latin typeface="Corbel" panose="020B0503020204020204" pitchFamily="34" charset="0"/>
              </a:rPr>
              <a:t>or  life-prolonging  treatment.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altLang="en-US" sz="1500" i="1" dirty="0">
                <a:latin typeface="Corbel" panose="020B0503020204020204" pitchFamily="34" charset="0"/>
              </a:rPr>
              <a:t>Used when a patient has a life-limiting or threatening illness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altLang="en-US" sz="1500" i="1" dirty="0">
                <a:latin typeface="Corbel" panose="020B0503020204020204" pitchFamily="34" charset="0"/>
              </a:rPr>
              <a:t>Supports patient and family’s hopes for peace and dignity throughout the course of illness, during the dying process, and after death. 	</a:t>
            </a:r>
          </a:p>
          <a:p>
            <a:pPr marL="181240" indent="-181240">
              <a:spcAft>
                <a:spcPts val="634"/>
              </a:spcAft>
              <a:buFont typeface="Arial" panose="020B0604020202020204" pitchFamily="34" charset="0"/>
              <a:buChar char="•"/>
            </a:pPr>
            <a:r>
              <a:rPr lang="en-US" altLang="en-US" sz="1500" i="1" dirty="0">
                <a:latin typeface="Corbel" panose="020B0503020204020204" pitchFamily="34" charset="0"/>
              </a:rPr>
              <a:t>Works collaboratively with primary care team to provides an added layer of support.</a:t>
            </a:r>
          </a:p>
          <a:p>
            <a:pPr>
              <a:lnSpc>
                <a:spcPct val="90000"/>
              </a:lnSpc>
              <a:spcAft>
                <a:spcPts val="106"/>
              </a:spcAft>
            </a:pPr>
            <a:r>
              <a:rPr lang="en-US" altLang="en-US" sz="1500" b="1" i="1" dirty="0">
                <a:latin typeface="Corbel" panose="020B0503020204020204" pitchFamily="34" charset="0"/>
              </a:rPr>
              <a:t>Hospice  care  </a:t>
            </a:r>
            <a:r>
              <a:rPr lang="en-US" altLang="en-US" sz="1500" i="1" dirty="0">
                <a:latin typeface="Corbel" panose="020B0503020204020204" pitchFamily="34" charset="0"/>
              </a:rPr>
              <a:t>is  specific to the terminal phase of illness, the dying process. </a:t>
            </a:r>
          </a:p>
          <a:p>
            <a:r>
              <a:rPr lang="en-US" sz="1500" b="1" i="1" dirty="0">
                <a:latin typeface="Corbel" panose="020B0503020204020204" pitchFamily="34" charset="0"/>
              </a:rPr>
              <a:t>Beneﬁcence</a:t>
            </a:r>
            <a:r>
              <a:rPr lang="en-US" sz="1500" b="1" dirty="0"/>
              <a:t> </a:t>
            </a:r>
            <a:r>
              <a:rPr lang="en-US" sz="1500" dirty="0"/>
              <a:t>-  </a:t>
            </a:r>
            <a:r>
              <a:rPr lang="en-US" sz="1500" i="1" dirty="0">
                <a:latin typeface="Corbel" panose="020B0503020204020204" pitchFamily="34" charset="0"/>
              </a:rPr>
              <a:t>Acting from a spirit of compassion and kindness to beneﬁt others</a:t>
            </a:r>
          </a:p>
          <a:p>
            <a:r>
              <a:rPr lang="en-US" sz="1500" b="1" dirty="0"/>
              <a:t>Nonmaleﬁcence </a:t>
            </a:r>
            <a:r>
              <a:rPr lang="en-US" sz="1500" dirty="0"/>
              <a:t>- </a:t>
            </a:r>
            <a:r>
              <a:rPr lang="en-US" sz="1500" i="1" dirty="0">
                <a:latin typeface="Corbel" panose="020B0503020204020204" pitchFamily="34" charset="0"/>
              </a:rPr>
              <a:t>Non-harming or inﬂicting the least harm possible to reach a</a:t>
            </a:r>
          </a:p>
          <a:p>
            <a:r>
              <a:rPr lang="en-US" sz="1500" i="1" dirty="0">
                <a:latin typeface="Corbel" panose="020B0503020204020204" pitchFamily="34" charset="0"/>
              </a:rPr>
              <a:t>beneﬁcial outcome</a:t>
            </a:r>
          </a:p>
          <a:p>
            <a:r>
              <a:rPr lang="en-US" sz="1500" b="1" i="1" dirty="0">
                <a:latin typeface="Corbel" panose="020B0503020204020204" pitchFamily="34" charset="0"/>
              </a:rPr>
              <a:t>Autonomy</a:t>
            </a:r>
            <a:r>
              <a:rPr lang="en-US" sz="1500" b="1" dirty="0"/>
              <a:t> </a:t>
            </a:r>
            <a:r>
              <a:rPr lang="en-US" sz="1500" i="1" dirty="0">
                <a:latin typeface="Corbel" panose="020B0503020204020204" pitchFamily="34" charset="0"/>
              </a:rPr>
              <a:t>Self-determination; encompasses veracity, disclosure/informed</a:t>
            </a:r>
          </a:p>
          <a:p>
            <a:r>
              <a:rPr lang="en-US" sz="1500" i="1" dirty="0">
                <a:latin typeface="Corbel" panose="020B0503020204020204" pitchFamily="34" charset="0"/>
              </a:rPr>
              <a:t>consent, conﬁdentiality, and promise keeping</a:t>
            </a:r>
          </a:p>
          <a:p>
            <a:r>
              <a:rPr lang="en-US" sz="1500" b="1" dirty="0"/>
              <a:t>Justice </a:t>
            </a:r>
            <a:r>
              <a:rPr lang="en-US" sz="1500" dirty="0"/>
              <a:t>-  </a:t>
            </a:r>
            <a:r>
              <a:rPr lang="en-US" sz="1500" i="1" dirty="0">
                <a:latin typeface="Corbel" panose="020B0503020204020204" pitchFamily="34" charset="0"/>
              </a:rPr>
              <a:t>Acting out of sense of equality for all, fair allocation of resources</a:t>
            </a:r>
          </a:p>
          <a:p>
            <a:pPr>
              <a:lnSpc>
                <a:spcPct val="90000"/>
              </a:lnSpc>
              <a:spcAft>
                <a:spcPts val="106"/>
              </a:spcAft>
            </a:pPr>
            <a:endParaRPr lang="en-US" altLang="en-US" sz="1500" i="1" dirty="0">
              <a:latin typeface="Corbel" panose="020B0503020204020204" pitchFamily="34" charset="0"/>
            </a:endParaRPr>
          </a:p>
          <a:p>
            <a:pPr>
              <a:lnSpc>
                <a:spcPct val="90000"/>
              </a:lnSpc>
              <a:spcAft>
                <a:spcPts val="106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60707" y="9131737"/>
            <a:ext cx="3169920" cy="481726"/>
          </a:xfrm>
        </p:spPr>
        <p:txBody>
          <a:bodyPr/>
          <a:lstStyle/>
          <a:p>
            <a:fld id="{F19303DE-3E45-4DD3-9505-92EF4803EF97}" type="slidenum">
              <a:rPr lang="en-US" smtClean="0"/>
              <a:t>5</a:t>
            </a:fld>
            <a:endParaRPr lang="en-US" dirty="0"/>
          </a:p>
        </p:txBody>
      </p:sp>
      <p:sp>
        <p:nvSpPr>
          <p:cNvPr id="8" name="Slide Number Placeholder 6"/>
          <p:cNvSpPr txBox="1">
            <a:spLocks/>
          </p:cNvSpPr>
          <p:nvPr/>
        </p:nvSpPr>
        <p:spPr>
          <a:xfrm>
            <a:off x="3855116" y="9131737"/>
            <a:ext cx="3597850" cy="488061"/>
          </a:xfrm>
          <a:prstGeom prst="rect">
            <a:avLst/>
          </a:prstGeom>
        </p:spPr>
        <p:txBody>
          <a:bodyPr vert="horz" lIns="97572" tIns="48786" rIns="97572" bIns="48786" rtlCol="0" anchor="b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74"/>
              </a:lnSpc>
            </a:pPr>
            <a:r>
              <a:rPr lang="en-US" i="1" dirty="0"/>
              <a:t>© 2019 Manworren &amp; Lurie Children’s Hospital </a:t>
            </a:r>
          </a:p>
          <a:p>
            <a:pPr algn="l">
              <a:lnSpc>
                <a:spcPts val="1374"/>
              </a:lnSpc>
            </a:pPr>
            <a:r>
              <a:rPr lang="en-US" i="1" dirty="0"/>
              <a:t>All rights reserved.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1841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9650" y="307975"/>
            <a:ext cx="5295900" cy="39719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55414" y="4480560"/>
            <a:ext cx="6448213" cy="4705588"/>
          </a:xfrm>
        </p:spPr>
        <p:txBody>
          <a:bodyPr/>
          <a:lstStyle/>
          <a:p>
            <a:r>
              <a:rPr lang="en-US" altLang="en-US" sz="1900" b="1" u="sng" dirty="0"/>
              <a:t>READ</a:t>
            </a:r>
            <a:r>
              <a:rPr lang="en-US" altLang="en-US" sz="1900" b="1" dirty="0"/>
              <a:t>:</a:t>
            </a:r>
            <a:r>
              <a:rPr lang="en-US" altLang="en-US" sz="1900" b="1" dirty="0">
                <a:cs typeface="Microsoft New Tai Lue"/>
              </a:rPr>
              <a:t> </a:t>
            </a:r>
            <a:r>
              <a:rPr lang="en-US" sz="1900" dirty="0">
                <a:ea typeface="Calibri" panose="020F0502020204030204" pitchFamily="34" charset="0"/>
              </a:rPr>
              <a:t>The biggest barrier to palliative care is a misunderstanding of the definition – healthcare providers and families avoid “the talk,” and struggle with the “correct” timing of the talk. </a:t>
            </a:r>
          </a:p>
          <a:p>
            <a:r>
              <a:rPr lang="en-US" sz="1900" dirty="0">
                <a:ea typeface="Calibri" panose="020F0502020204030204" pitchFamily="34" charset="0"/>
              </a:rPr>
              <a:t>But is there ever a wrong time to promote quality of life? </a:t>
            </a:r>
          </a:p>
          <a:p>
            <a:endParaRPr lang="en-US" dirty="0">
              <a:ea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5E3B5-8073-4374-99E5-563787E28042}" type="slidenum">
              <a:rPr lang="en-US" smtClean="0"/>
              <a:t>6</a:t>
            </a:fld>
            <a:endParaRPr lang="en-US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62C1284-6AC9-4778-9E8F-555082C2A739}"/>
              </a:ext>
            </a:extLst>
          </p:cNvPr>
          <p:cNvSpPr txBox="1">
            <a:spLocks/>
          </p:cNvSpPr>
          <p:nvPr/>
        </p:nvSpPr>
        <p:spPr>
          <a:xfrm>
            <a:off x="3929622" y="9052798"/>
            <a:ext cx="3597850" cy="488061"/>
          </a:xfrm>
          <a:prstGeom prst="rect">
            <a:avLst/>
          </a:prstGeom>
        </p:spPr>
        <p:txBody>
          <a:bodyPr vert="horz" lIns="97572" tIns="48786" rIns="97572" bIns="48786" rtlCol="0" anchor="b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74"/>
              </a:lnSpc>
            </a:pPr>
            <a:r>
              <a:rPr lang="en-US" i="1" dirty="0"/>
              <a:t>© 2019 Manworren &amp; Lurie Children’s Hospital </a:t>
            </a:r>
          </a:p>
          <a:p>
            <a:pPr algn="l">
              <a:lnSpc>
                <a:spcPts val="1374"/>
              </a:lnSpc>
            </a:pPr>
            <a:r>
              <a:rPr lang="en-US" i="1" dirty="0"/>
              <a:t>All rights reserved. 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13AE12-ADB2-4A11-AEF1-8081571BC7C1}"/>
              </a:ext>
            </a:extLst>
          </p:cNvPr>
          <p:cNvSpPr/>
          <p:nvPr/>
        </p:nvSpPr>
        <p:spPr>
          <a:xfrm>
            <a:off x="2543876" y="8331916"/>
            <a:ext cx="2771492" cy="374605"/>
          </a:xfrm>
          <a:prstGeom prst="rect">
            <a:avLst/>
          </a:prstGeom>
        </p:spPr>
        <p:txBody>
          <a:bodyPr wrap="none" lIns="96661" tIns="48331" rIns="96661" bIns="48331">
            <a:spAutoFit/>
          </a:bodyPr>
          <a:lstStyle/>
          <a:p>
            <a:pPr algn="ctr">
              <a:spcBef>
                <a:spcPts val="634"/>
              </a:spcBef>
            </a:pPr>
            <a:r>
              <a:rPr lang="en-US" b="1" i="1" dirty="0"/>
              <a:t>[Limit to 25 of 45 minutes]</a:t>
            </a:r>
            <a:r>
              <a:rPr lang="en-US" i="1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6524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20775" y="333375"/>
            <a:ext cx="4905375" cy="36798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06400" y="4013835"/>
            <a:ext cx="6827520" cy="5520690"/>
          </a:xfrm>
        </p:spPr>
        <p:txBody>
          <a:bodyPr/>
          <a:lstStyle/>
          <a:p>
            <a:r>
              <a:rPr lang="en-US" sz="1900" b="1" u="sng" dirty="0"/>
              <a:t>ASK</a:t>
            </a:r>
            <a:r>
              <a:rPr lang="en-US" sz="1900" b="1" dirty="0"/>
              <a:t>: </a:t>
            </a:r>
            <a:r>
              <a:rPr lang="en-US" sz="1700" b="1" dirty="0"/>
              <a:t>Which of these families need pediatric palliative care?</a:t>
            </a:r>
          </a:p>
          <a:p>
            <a:r>
              <a:rPr lang="en-US" sz="1900" b="1" u="sng" dirty="0"/>
              <a:t>READ</a:t>
            </a:r>
            <a:r>
              <a:rPr lang="en-US" sz="1900" b="1" dirty="0"/>
              <a:t>: </a:t>
            </a:r>
            <a:r>
              <a:rPr lang="en-US" sz="1700" dirty="0"/>
              <a:t>Each table should choose 1 of the 8 cases, each table a different case. You have 5 minutes to formulate a plan of care. </a:t>
            </a:r>
            <a:endParaRPr lang="en-US" sz="1700" b="1" u="sng" dirty="0">
              <a:cs typeface="Microsoft New Tai Lue" panose="020B0502040204020203" pitchFamily="34" charset="0"/>
            </a:endParaRPr>
          </a:p>
          <a:p>
            <a:r>
              <a:rPr lang="en-US" sz="1700" b="1" dirty="0">
                <a:cs typeface="Microsoft New Tai Lue" panose="020B0502040204020203" pitchFamily="34" charset="0"/>
              </a:rPr>
              <a:t>First consider the ethical principles:</a:t>
            </a:r>
          </a:p>
          <a:p>
            <a:r>
              <a:rPr lang="en-US" sz="1700" b="1" dirty="0">
                <a:cs typeface="Microsoft New Tai Lue" panose="020B0502040204020203" pitchFamily="34" charset="0"/>
              </a:rPr>
              <a:t>Then determine:</a:t>
            </a:r>
          </a:p>
          <a:p>
            <a:pPr marL="241653" indent="-241653" defTabSz="966612">
              <a:buFont typeface="Arial" panose="020B0604020202020204" pitchFamily="34" charset="0"/>
              <a:buAutoNum type="arabicPeriod"/>
              <a:defRPr/>
            </a:pPr>
            <a:r>
              <a:rPr lang="en-US" sz="1500" dirty="0"/>
              <a:t>When you would recommend a palliative care consult or referral (PG provides several prompts for referral). </a:t>
            </a:r>
          </a:p>
          <a:p>
            <a:pPr marL="241653" indent="-241653" defTabSz="966612">
              <a:buFont typeface="Arial" panose="020B0604020202020204" pitchFamily="34" charset="0"/>
              <a:buAutoNum type="arabicPeriod"/>
              <a:defRPr/>
            </a:pPr>
            <a:r>
              <a:rPr lang="en-US" sz="1500" dirty="0"/>
              <a:t>What barriers to a palliative care consult would you anticipate? </a:t>
            </a:r>
          </a:p>
          <a:p>
            <a:pPr marL="241653" indent="-241653" defTabSz="966612">
              <a:buFont typeface="Arial" panose="020B0604020202020204" pitchFamily="34" charset="0"/>
              <a:buAutoNum type="arabicPeriod"/>
              <a:defRPr/>
            </a:pPr>
            <a:r>
              <a:rPr lang="en-US" sz="1500" dirty="0"/>
              <a:t>What goals of palliative care do you think might be important for this case? </a:t>
            </a:r>
          </a:p>
          <a:p>
            <a:pPr marL="785372" lvl="1" indent="-302066" defTabSz="966612">
              <a:lnSpc>
                <a:spcPct val="110000"/>
              </a:lnSpc>
              <a:spcBef>
                <a:spcPts val="634"/>
              </a:spcBef>
              <a:buFont typeface="Wingdings" panose="05000000000000000000" pitchFamily="2" charset="2"/>
              <a:buChar char="§"/>
              <a:defRPr/>
            </a:pPr>
            <a:r>
              <a:rPr lang="en-US" sz="1500" dirty="0"/>
              <a:t>Pain and symptom management</a:t>
            </a:r>
          </a:p>
          <a:p>
            <a:pPr marL="785372" lvl="2" indent="-302066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altLang="en-US" sz="1500" dirty="0"/>
              <a:t>Care coordination </a:t>
            </a:r>
          </a:p>
          <a:p>
            <a:pPr marL="785372" lvl="2" indent="-302066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altLang="en-US" sz="1500" dirty="0"/>
              <a:t>Advanced care planning and continual re-assessment of care goals.</a:t>
            </a:r>
          </a:p>
          <a:p>
            <a:pPr marL="785372" lvl="2" indent="-302066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altLang="en-US" sz="1500" dirty="0"/>
              <a:t>Emotional, social, and spiritual support that respects cultural &amp; family values.</a:t>
            </a:r>
            <a:r>
              <a:rPr lang="en-US" sz="1500" dirty="0"/>
              <a:t> </a:t>
            </a:r>
          </a:p>
          <a:p>
            <a:pPr marL="785372" lvl="2" indent="-302066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1500" dirty="0"/>
              <a:t>Support for providers &amp; staff caring for seriously ill  children</a:t>
            </a:r>
          </a:p>
          <a:p>
            <a:pPr marL="785372" lvl="2" indent="-302066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1500" dirty="0"/>
              <a:t>Facilitate difficult conversations and decision making</a:t>
            </a:r>
          </a:p>
          <a:p>
            <a:pPr marL="785372" lvl="2" indent="-302066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altLang="en-US" sz="1500" dirty="0"/>
              <a:t>Provide bereavement care as needed. </a:t>
            </a:r>
          </a:p>
          <a:p>
            <a:pPr defTabSz="966612">
              <a:lnSpc>
                <a:spcPct val="110000"/>
              </a:lnSpc>
              <a:spcBef>
                <a:spcPts val="634"/>
              </a:spcBef>
              <a:defRPr/>
            </a:pPr>
            <a:r>
              <a:rPr lang="en-US" i="0" dirty="0"/>
              <a:t>Choose a table</a:t>
            </a:r>
            <a:r>
              <a:rPr lang="en-US" i="0" baseline="0" dirty="0"/>
              <a:t> representative willing to share your plan with the other groups  </a:t>
            </a:r>
            <a:r>
              <a:rPr lang="en-US" b="1" i="1" dirty="0"/>
              <a:t>[Limit discussion</a:t>
            </a:r>
            <a:r>
              <a:rPr lang="en-US" b="1" i="1" baseline="0" dirty="0"/>
              <a:t> </a:t>
            </a:r>
            <a:r>
              <a:rPr lang="en-US" b="1" i="1" dirty="0"/>
              <a:t>to 5 minutes]</a:t>
            </a:r>
            <a:r>
              <a:rPr lang="en-US" i="1" dirty="0"/>
              <a:t> 		Walk and eavesdrop on each table and coach </a:t>
            </a:r>
          </a:p>
          <a:p>
            <a:pPr algn="ctr">
              <a:defRPr/>
            </a:pPr>
            <a:r>
              <a:rPr lang="en-US" sz="1900" b="1" i="1" dirty="0"/>
              <a:t>[Limit to 35 of 45 minutes]</a:t>
            </a:r>
            <a:r>
              <a:rPr lang="en-US" sz="1900" i="1" dirty="0"/>
              <a:t> </a:t>
            </a:r>
            <a:endParaRPr lang="en-US" sz="1900" dirty="0"/>
          </a:p>
          <a:p>
            <a:pPr defTabSz="966612">
              <a:lnSpc>
                <a:spcPct val="110000"/>
              </a:lnSpc>
              <a:spcBef>
                <a:spcPts val="634"/>
              </a:spcBef>
              <a:defRPr/>
            </a:pPr>
            <a:endParaRPr lang="en-US" i="1" dirty="0"/>
          </a:p>
          <a:p>
            <a:endParaRPr lang="en-US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9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5E3B5-8073-4374-99E5-563787E28042}" type="slidenum">
              <a:rPr lang="en-US" smtClean="0"/>
              <a:t>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C4E2AC-6848-4127-9797-2374190FD12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4290015" y="9046464"/>
            <a:ext cx="3550921" cy="488061"/>
          </a:xfrm>
        </p:spPr>
        <p:txBody>
          <a:bodyPr/>
          <a:lstStyle/>
          <a:p>
            <a:r>
              <a:rPr lang="en-US" sz="1200" i="1" dirty="0"/>
              <a:t>© 2019 Manworren &amp; Lurie Children’s Hospital </a:t>
            </a:r>
          </a:p>
          <a:p>
            <a:r>
              <a:rPr lang="en-US" sz="1200" i="1" dirty="0"/>
              <a:t>All rights reserved.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025122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900" b="1" u="sng" dirty="0"/>
              <a:t>ASK</a:t>
            </a:r>
            <a:r>
              <a:rPr lang="en-US" altLang="en-US" sz="1900" b="1" dirty="0"/>
              <a:t>:</a:t>
            </a:r>
            <a:r>
              <a:rPr lang="en-US" altLang="en-US" sz="1900" b="1" dirty="0">
                <a:cs typeface="Microsoft New Tai Lue"/>
              </a:rPr>
              <a:t> How does palliative care symptom management differ from acute symptom management for:</a:t>
            </a:r>
          </a:p>
          <a:p>
            <a:pPr marL="302066" indent="-302066">
              <a:buFont typeface="Arial" panose="020B0604020202020204" pitchFamily="34" charset="0"/>
              <a:buChar char="•"/>
            </a:pPr>
            <a:r>
              <a:rPr lang="en-US" altLang="en-US" sz="1900" dirty="0">
                <a:cs typeface="Microsoft New Tai Lue"/>
              </a:rPr>
              <a:t>Pain? </a:t>
            </a:r>
            <a:r>
              <a:rPr lang="en-US" sz="1900" dirty="0">
                <a:ea typeface="Calibri" panose="020F0502020204030204" pitchFamily="34" charset="0"/>
              </a:rPr>
              <a:t> </a:t>
            </a:r>
          </a:p>
          <a:p>
            <a:pPr marL="302066" indent="-302066">
              <a:buFont typeface="Arial" panose="020B0604020202020204" pitchFamily="34" charset="0"/>
              <a:buChar char="•"/>
            </a:pPr>
            <a:r>
              <a:rPr lang="en-US" sz="1900" dirty="0">
                <a:cs typeface="Microsoft New Tai Lue"/>
              </a:rPr>
              <a:t>Dyspnea?</a:t>
            </a:r>
          </a:p>
          <a:p>
            <a:pPr marL="302066" indent="-302066">
              <a:buFont typeface="Arial" panose="020B0604020202020204" pitchFamily="34" charset="0"/>
              <a:buChar char="•"/>
            </a:pPr>
            <a:r>
              <a:rPr lang="en-US" sz="1900" dirty="0">
                <a:cs typeface="Microsoft New Tai Lue"/>
              </a:rPr>
              <a:t>Secretion management?</a:t>
            </a:r>
          </a:p>
          <a:p>
            <a:pPr marL="302066" indent="-302066">
              <a:buFont typeface="Arial" panose="020B0604020202020204" pitchFamily="34" charset="0"/>
              <a:buChar char="•"/>
            </a:pPr>
            <a:r>
              <a:rPr lang="en-US" sz="1900" dirty="0">
                <a:cs typeface="Microsoft New Tai Lue"/>
              </a:rPr>
              <a:t>Neurologic Impairment such as seizures, spasticity?</a:t>
            </a:r>
          </a:p>
          <a:p>
            <a:pPr marL="302066" indent="-302066">
              <a:buFont typeface="Arial" panose="020B0604020202020204" pitchFamily="34" charset="0"/>
              <a:buChar char="•"/>
            </a:pPr>
            <a:r>
              <a:rPr lang="en-US" sz="1900" dirty="0">
                <a:cs typeface="Microsoft New Tai Lue"/>
              </a:rPr>
              <a:t>Anxiety, agitation, delirium? </a:t>
            </a:r>
          </a:p>
          <a:p>
            <a:pPr marL="302066" indent="-302066">
              <a:buFont typeface="Arial" panose="020B0604020202020204" pitchFamily="34" charset="0"/>
              <a:buChar char="•"/>
            </a:pPr>
            <a:r>
              <a:rPr lang="en-US" sz="1900" dirty="0">
                <a:cs typeface="Microsoft New Tai Lue"/>
              </a:rPr>
              <a:t>End of Life? </a:t>
            </a:r>
          </a:p>
          <a:p>
            <a:pPr marL="302066" indent="-302066">
              <a:buFont typeface="Arial" panose="020B0604020202020204" pitchFamily="34" charset="0"/>
              <a:buChar char="•"/>
            </a:pPr>
            <a:endParaRPr lang="en-US" sz="1900" b="1" i="1" dirty="0"/>
          </a:p>
          <a:p>
            <a:r>
              <a:rPr lang="en-US" sz="1900" i="1" dirty="0"/>
              <a:t>Select participants willing to share their responses </a:t>
            </a:r>
            <a:r>
              <a:rPr lang="en-US" sz="1900" b="1" i="1" dirty="0"/>
              <a:t>[Limit to 1 minute]</a:t>
            </a:r>
          </a:p>
          <a:p>
            <a:pPr algn="ctr"/>
            <a:r>
              <a:rPr lang="en-US" sz="1900" b="1" i="1" dirty="0"/>
              <a:t>[Limit to 41 of 45 minutes]</a:t>
            </a:r>
            <a:r>
              <a:rPr lang="en-US" sz="1900" i="1" dirty="0"/>
              <a:t> </a:t>
            </a:r>
            <a:endParaRPr lang="en-US" sz="1900" dirty="0"/>
          </a:p>
          <a:p>
            <a:pPr marL="302066" indent="-302066">
              <a:buFont typeface="Arial" panose="020B0604020202020204" pitchFamily="34" charset="0"/>
              <a:buChar char="•"/>
            </a:pPr>
            <a:endParaRPr lang="en-US" sz="1900" dirty="0">
              <a:cs typeface="Microsoft New Tai Lue"/>
            </a:endParaRPr>
          </a:p>
          <a:p>
            <a:endParaRPr lang="en-US" sz="1900" b="1" dirty="0">
              <a:cs typeface="Microsoft New Tai Lue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5E3B5-8073-4374-99E5-563787E28042}" type="slidenum">
              <a:rPr lang="en-US" smtClean="0"/>
              <a:t>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4D76CF-169A-4D04-8A6A-4FD0D1BA747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4290015" y="9046464"/>
            <a:ext cx="3550921" cy="488061"/>
          </a:xfrm>
        </p:spPr>
        <p:txBody>
          <a:bodyPr/>
          <a:lstStyle/>
          <a:p>
            <a:r>
              <a:rPr lang="en-US" sz="1200" i="1" dirty="0"/>
              <a:t>© 2019 Manworren &amp; Lurie Children’s Hospital </a:t>
            </a:r>
          </a:p>
          <a:p>
            <a:r>
              <a:rPr lang="en-US" sz="1200" i="1" dirty="0"/>
              <a:t>All rights reserved.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419763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14438" y="347663"/>
            <a:ext cx="5153025" cy="38655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55414" y="4280535"/>
            <a:ext cx="6651413" cy="5253990"/>
          </a:xfrm>
        </p:spPr>
        <p:txBody>
          <a:bodyPr/>
          <a:lstStyle/>
          <a:p>
            <a:pPr marL="51603"/>
            <a:r>
              <a:rPr lang="en-US" sz="1700" b="1" u="sng" dirty="0"/>
              <a:t>READ</a:t>
            </a:r>
            <a:r>
              <a:rPr lang="en-US" sz="1700" b="1" dirty="0"/>
              <a:t>: </a:t>
            </a:r>
            <a:r>
              <a:rPr lang="en-US" altLang="en-US" sz="1900" dirty="0"/>
              <a:t>All healthcare providers worry about cause and effect; risks and benefits to treatments and procedures </a:t>
            </a:r>
          </a:p>
          <a:p>
            <a:pPr marL="51603">
              <a:spcBef>
                <a:spcPts val="634"/>
              </a:spcBef>
            </a:pPr>
            <a:r>
              <a:rPr lang="en-US" altLang="en-US" sz="1900" b="1" dirty="0"/>
              <a:t>Some interventions can have both good and bad effects</a:t>
            </a:r>
          </a:p>
          <a:p>
            <a:pPr marL="368774" lvl="1"/>
            <a:r>
              <a:rPr lang="en-US" altLang="en-US" sz="1700" dirty="0"/>
              <a:t>For Example: </a:t>
            </a:r>
            <a:r>
              <a:rPr lang="en-US" sz="1700" dirty="0"/>
              <a:t>The treatments that we use to decrease suffering sometimes have side effects that could be considered “dangerous”. </a:t>
            </a:r>
          </a:p>
          <a:p>
            <a:pPr marL="51603">
              <a:spcBef>
                <a:spcPts val="634"/>
              </a:spcBef>
            </a:pPr>
            <a:r>
              <a:rPr lang="en-US" altLang="en-US" sz="1900" b="1" dirty="0"/>
              <a:t>INTENT is important</a:t>
            </a:r>
          </a:p>
          <a:p>
            <a:pPr marL="425410" lvl="1"/>
            <a:r>
              <a:rPr lang="en-US" altLang="en-US" sz="1700" dirty="0"/>
              <a:t>It is ethically allowed to give medication if the INTENT is to relieve suffering not to cause death</a:t>
            </a:r>
          </a:p>
          <a:p>
            <a:pPr>
              <a:spcBef>
                <a:spcPts val="634"/>
              </a:spcBef>
            </a:pPr>
            <a:r>
              <a:rPr lang="en-US" sz="1900" b="1" dirty="0"/>
              <a:t>There will always be a last dose.</a:t>
            </a:r>
          </a:p>
          <a:p>
            <a:pPr lvl="1">
              <a:buNone/>
            </a:pPr>
            <a:r>
              <a:rPr lang="en-US" sz="1700" dirty="0"/>
              <a:t>But it is the disease taking the child’s life not the medication, parent or provider. </a:t>
            </a:r>
          </a:p>
          <a:p>
            <a:pPr lvl="1">
              <a:buNone/>
            </a:pPr>
            <a:endParaRPr lang="en-US" sz="1700" dirty="0"/>
          </a:p>
          <a:p>
            <a:pPr algn="ctr"/>
            <a:endParaRPr lang="en-US" dirty="0"/>
          </a:p>
          <a:p>
            <a:pPr algn="ctr"/>
            <a:r>
              <a:rPr lang="en-US" sz="1900" b="1" i="1" dirty="0"/>
              <a:t>[Limit to 42 of 45 minutes]</a:t>
            </a:r>
            <a:r>
              <a:rPr lang="en-US" sz="1900" i="1" dirty="0"/>
              <a:t> </a:t>
            </a:r>
            <a:endParaRPr lang="en-US" sz="19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5E3B5-8073-4374-99E5-563787E28042}" type="slidenum">
              <a:rPr lang="en-US" smtClean="0"/>
              <a:t>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B99EE-6ECD-4315-B9C0-A33AFD34C59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4290015" y="9046464"/>
            <a:ext cx="3550921" cy="488061"/>
          </a:xfrm>
        </p:spPr>
        <p:txBody>
          <a:bodyPr/>
          <a:lstStyle/>
          <a:p>
            <a:r>
              <a:rPr lang="en-US" sz="1200" i="1" dirty="0"/>
              <a:t>© 2019 Manworren &amp; Lurie Children’s Hospital </a:t>
            </a:r>
          </a:p>
          <a:p>
            <a:r>
              <a:rPr lang="en-US" sz="1200" i="1" dirty="0"/>
              <a:t>All rights reserved.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786853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92188" y="414338"/>
            <a:ext cx="5330825" cy="39989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55414" y="4973955"/>
            <a:ext cx="6448213" cy="4212193"/>
          </a:xfrm>
        </p:spPr>
        <p:txBody>
          <a:bodyPr/>
          <a:lstStyle/>
          <a:p>
            <a:pPr>
              <a:lnSpc>
                <a:spcPct val="110000"/>
              </a:lnSpc>
              <a:spcBef>
                <a:spcPts val="317"/>
              </a:spcBef>
              <a:defRPr/>
            </a:pPr>
            <a:r>
              <a:rPr lang="en-US" sz="2100" b="1" u="sng" dirty="0"/>
              <a:t>ASK</a:t>
            </a:r>
            <a:r>
              <a:rPr lang="en-US" sz="2100" b="1" dirty="0"/>
              <a:t>:  </a:t>
            </a:r>
            <a:r>
              <a:rPr lang="en-US" sz="2100" dirty="0"/>
              <a:t>Are there any questions related to treating Palliative care?</a:t>
            </a:r>
          </a:p>
          <a:p>
            <a:pPr algn="ctr"/>
            <a:endParaRPr lang="en-US" sz="1900" b="1" i="1" dirty="0"/>
          </a:p>
          <a:p>
            <a:pPr marL="0" lvl="1" algn="ctr"/>
            <a:r>
              <a:rPr lang="en-US" sz="1900" b="1" i="1" cap="all" dirty="0"/>
              <a:t>[45 minute </a:t>
            </a:r>
            <a:r>
              <a:rPr lang="en-US" sz="1900" b="1" i="1" dirty="0"/>
              <a:t>SESSION COMPLETE]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5E3B5-8073-4374-99E5-563787E28042}" type="slidenum">
              <a:rPr lang="en-US" smtClean="0"/>
              <a:t>10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74E5D-936E-479A-96D7-190491C25C9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4290015" y="9046464"/>
            <a:ext cx="3550921" cy="488061"/>
          </a:xfrm>
        </p:spPr>
        <p:txBody>
          <a:bodyPr/>
          <a:lstStyle/>
          <a:p>
            <a:r>
              <a:rPr lang="en-US" sz="1200" i="1" dirty="0"/>
              <a:t>© 2019 Manworren &amp; Lurie Children’s Hospital </a:t>
            </a:r>
          </a:p>
          <a:p>
            <a:r>
              <a:rPr lang="en-US" sz="1200" i="1" dirty="0"/>
              <a:t>All rights reserved.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68437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P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358926"/>
            <a:ext cx="8229600" cy="2742289"/>
          </a:xfrm>
        </p:spPr>
        <p:txBody>
          <a:bodyPr/>
          <a:lstStyle>
            <a:lvl1pPr>
              <a:lnSpc>
                <a:spcPct val="90000"/>
              </a:lnSpc>
              <a:defRPr sz="4950" kern="100" cap="all" spc="-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</a:t>
            </a:r>
            <a:r>
              <a:rPr lang="en-US" dirty="0" err="1"/>
              <a:t>slidedoc</a:t>
            </a:r>
            <a:r>
              <a:rPr lang="en-US" dirty="0"/>
              <a:t> title</a:t>
            </a:r>
          </a:p>
        </p:txBody>
      </p:sp>
      <p:sp>
        <p:nvSpPr>
          <p:cNvPr id="60" name="Text Placeholder 59"/>
          <p:cNvSpPr>
            <a:spLocks noGrp="1"/>
          </p:cNvSpPr>
          <p:nvPr>
            <p:ph type="body" sz="quarter" idx="10"/>
          </p:nvPr>
        </p:nvSpPr>
        <p:spPr>
          <a:xfrm>
            <a:off x="457201" y="3496727"/>
            <a:ext cx="1497013" cy="2512484"/>
          </a:xfrm>
        </p:spPr>
        <p:txBody>
          <a:bodyPr anchor="b"/>
          <a:lstStyle>
            <a:lvl1pPr>
              <a:lnSpc>
                <a:spcPct val="100000"/>
              </a:lnSpc>
              <a:defRPr sz="975">
                <a:solidFill>
                  <a:schemeClr val="tx2"/>
                </a:solidFill>
              </a:defRPr>
            </a:lvl1pPr>
            <a:lvl2pPr>
              <a:defRPr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62" name="Straight Connector 61"/>
          <p:cNvCxnSpPr/>
          <p:nvPr/>
        </p:nvCxnSpPr>
        <p:spPr>
          <a:xfrm>
            <a:off x="457200" y="6178550"/>
            <a:ext cx="149719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9" descr="Lurie_TM_White.png">
            <a:extLst>
              <a:ext uri="{FF2B5EF4-FFF2-40B4-BE49-F238E27FC236}">
                <a16:creationId xmlns:a16="http://schemas.microsoft.com/office/drawing/2014/main" id="{86B2F8BF-3B3F-4252-9C92-A136DBF507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7624" y="4036223"/>
            <a:ext cx="2186376" cy="73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AB9FFE6-7F99-44A9-BC7F-3954B29FA4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930" y="4785741"/>
            <a:ext cx="1381558" cy="7532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F15D68-A918-4116-A5B7-57FF152F8002}"/>
              </a:ext>
            </a:extLst>
          </p:cNvPr>
          <p:cNvSpPr txBox="1"/>
          <p:nvPr/>
        </p:nvSpPr>
        <p:spPr>
          <a:xfrm>
            <a:off x="457200" y="6400801"/>
            <a:ext cx="5809604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88">
                <a:solidFill>
                  <a:schemeClr val="bg1"/>
                </a:solidFill>
              </a:rPr>
              <a:t>© 2019 Renee CB Manworren, PhD, APRN, FAAN and Ann &amp; Robert H. Lurie Children’s Hospital of Chicago.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435141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3182052" cy="12280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4" name="Text Placeholder 33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1" y="2319872"/>
            <a:ext cx="1497013" cy="1083733"/>
          </a:xfrm>
        </p:spPr>
        <p:txBody>
          <a:bodyPr/>
          <a:lstStyle>
            <a:lvl1pPr>
              <a:buNone/>
              <a:defRPr sz="4950" b="1" i="0" spc="-225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28588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11"/>
          </p:nvPr>
        </p:nvSpPr>
        <p:spPr>
          <a:xfrm>
            <a:off x="3829050" y="685800"/>
            <a:ext cx="4857750" cy="12280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8" name="Text Placeholder 33"/>
          <p:cNvSpPr>
            <a:spLocks noGrp="1"/>
          </p:cNvSpPr>
          <p:nvPr>
            <p:ph type="body" sz="quarter" idx="12" hasCustomPrompt="1"/>
          </p:nvPr>
        </p:nvSpPr>
        <p:spPr>
          <a:xfrm>
            <a:off x="2140348" y="2319872"/>
            <a:ext cx="1497013" cy="1083733"/>
          </a:xfrm>
        </p:spPr>
        <p:txBody>
          <a:bodyPr/>
          <a:lstStyle>
            <a:lvl1pPr>
              <a:buNone/>
              <a:defRPr sz="4950" b="1" i="0" spc="-225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28588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40" name="Text Placeholder 33"/>
          <p:cNvSpPr>
            <a:spLocks noGrp="1"/>
          </p:cNvSpPr>
          <p:nvPr>
            <p:ph type="body" sz="quarter" idx="13" hasCustomPrompt="1"/>
          </p:nvPr>
        </p:nvSpPr>
        <p:spPr>
          <a:xfrm>
            <a:off x="3823495" y="2319872"/>
            <a:ext cx="1497013" cy="1083733"/>
          </a:xfrm>
        </p:spPr>
        <p:txBody>
          <a:bodyPr/>
          <a:lstStyle>
            <a:lvl1pPr>
              <a:buNone/>
              <a:defRPr sz="4950" b="1" i="0" spc="-225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28588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42" name="Text Placeholder 33"/>
          <p:cNvSpPr>
            <a:spLocks noGrp="1"/>
          </p:cNvSpPr>
          <p:nvPr>
            <p:ph type="body" sz="quarter" idx="14" hasCustomPrompt="1"/>
          </p:nvPr>
        </p:nvSpPr>
        <p:spPr>
          <a:xfrm>
            <a:off x="5506642" y="2319872"/>
            <a:ext cx="1497013" cy="1083733"/>
          </a:xfrm>
        </p:spPr>
        <p:txBody>
          <a:bodyPr/>
          <a:lstStyle>
            <a:lvl1pPr>
              <a:buNone/>
              <a:defRPr sz="4950" b="1" i="0" spc="-225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28588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44" name="Text Placeholder 33"/>
          <p:cNvSpPr>
            <a:spLocks noGrp="1"/>
          </p:cNvSpPr>
          <p:nvPr>
            <p:ph type="body" sz="quarter" idx="15" hasCustomPrompt="1"/>
          </p:nvPr>
        </p:nvSpPr>
        <p:spPr>
          <a:xfrm>
            <a:off x="7189788" y="2319872"/>
            <a:ext cx="1497013" cy="1083733"/>
          </a:xfrm>
        </p:spPr>
        <p:txBody>
          <a:bodyPr/>
          <a:lstStyle>
            <a:lvl1pPr>
              <a:buNone/>
              <a:defRPr sz="4950" b="1" i="0" spc="-225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28588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25" name="Text Placeholder 33"/>
          <p:cNvSpPr>
            <a:spLocks noGrp="1"/>
          </p:cNvSpPr>
          <p:nvPr>
            <p:ph type="body" sz="quarter" idx="21" hasCustomPrompt="1"/>
          </p:nvPr>
        </p:nvSpPr>
        <p:spPr>
          <a:xfrm>
            <a:off x="457201" y="2228136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200" b="0" i="1" spc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28588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  <p:sp>
        <p:nvSpPr>
          <p:cNvPr id="26" name="Text Placeholder 33"/>
          <p:cNvSpPr>
            <a:spLocks noGrp="1"/>
          </p:cNvSpPr>
          <p:nvPr>
            <p:ph type="body" sz="quarter" idx="22" hasCustomPrompt="1"/>
          </p:nvPr>
        </p:nvSpPr>
        <p:spPr>
          <a:xfrm>
            <a:off x="2140348" y="2228136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200" b="0" i="1" spc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28588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  <p:sp>
        <p:nvSpPr>
          <p:cNvPr id="27" name="Text Placeholder 33"/>
          <p:cNvSpPr>
            <a:spLocks noGrp="1"/>
          </p:cNvSpPr>
          <p:nvPr>
            <p:ph type="body" sz="quarter" idx="23" hasCustomPrompt="1"/>
          </p:nvPr>
        </p:nvSpPr>
        <p:spPr>
          <a:xfrm>
            <a:off x="3823495" y="2228136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200" b="0" i="1" spc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28588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  <p:sp>
        <p:nvSpPr>
          <p:cNvPr id="28" name="Text Placeholder 33"/>
          <p:cNvSpPr>
            <a:spLocks noGrp="1"/>
          </p:cNvSpPr>
          <p:nvPr>
            <p:ph type="body" sz="quarter" idx="24" hasCustomPrompt="1"/>
          </p:nvPr>
        </p:nvSpPr>
        <p:spPr>
          <a:xfrm>
            <a:off x="5506642" y="2228136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200" b="0" i="1" spc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28588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  <p:sp>
        <p:nvSpPr>
          <p:cNvPr id="29" name="Text Placeholder 33"/>
          <p:cNvSpPr>
            <a:spLocks noGrp="1"/>
          </p:cNvSpPr>
          <p:nvPr>
            <p:ph type="body" sz="quarter" idx="25" hasCustomPrompt="1"/>
          </p:nvPr>
        </p:nvSpPr>
        <p:spPr>
          <a:xfrm>
            <a:off x="7189788" y="2228136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200" b="0" i="1" spc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28588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  <p:sp>
        <p:nvSpPr>
          <p:cNvPr id="71" name="Text Placeholder 33"/>
          <p:cNvSpPr>
            <a:spLocks noGrp="1"/>
          </p:cNvSpPr>
          <p:nvPr>
            <p:ph type="body" sz="quarter" idx="31" hasCustomPrompt="1"/>
          </p:nvPr>
        </p:nvSpPr>
        <p:spPr>
          <a:xfrm>
            <a:off x="457201" y="4428071"/>
            <a:ext cx="1497013" cy="1083733"/>
          </a:xfrm>
        </p:spPr>
        <p:txBody>
          <a:bodyPr/>
          <a:lstStyle>
            <a:lvl1pPr>
              <a:buNone/>
              <a:defRPr sz="4950" b="1" i="0" spc="-225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28588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72" name="Text Placeholder 33"/>
          <p:cNvSpPr>
            <a:spLocks noGrp="1"/>
          </p:cNvSpPr>
          <p:nvPr>
            <p:ph type="body" sz="quarter" idx="32" hasCustomPrompt="1"/>
          </p:nvPr>
        </p:nvSpPr>
        <p:spPr>
          <a:xfrm>
            <a:off x="2140348" y="4428071"/>
            <a:ext cx="1497013" cy="1083733"/>
          </a:xfrm>
        </p:spPr>
        <p:txBody>
          <a:bodyPr/>
          <a:lstStyle>
            <a:lvl1pPr>
              <a:buNone/>
              <a:defRPr sz="4950" b="1" i="0" spc="-225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28588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73" name="Text Placeholder 33"/>
          <p:cNvSpPr>
            <a:spLocks noGrp="1"/>
          </p:cNvSpPr>
          <p:nvPr>
            <p:ph type="body" sz="quarter" idx="33" hasCustomPrompt="1"/>
          </p:nvPr>
        </p:nvSpPr>
        <p:spPr>
          <a:xfrm>
            <a:off x="3823495" y="4428071"/>
            <a:ext cx="1497013" cy="1083733"/>
          </a:xfrm>
        </p:spPr>
        <p:txBody>
          <a:bodyPr/>
          <a:lstStyle>
            <a:lvl1pPr>
              <a:buNone/>
              <a:defRPr sz="4950" b="1" i="0" spc="-225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28588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74" name="Text Placeholder 33"/>
          <p:cNvSpPr>
            <a:spLocks noGrp="1"/>
          </p:cNvSpPr>
          <p:nvPr>
            <p:ph type="body" sz="quarter" idx="34" hasCustomPrompt="1"/>
          </p:nvPr>
        </p:nvSpPr>
        <p:spPr>
          <a:xfrm>
            <a:off x="5506642" y="4428071"/>
            <a:ext cx="1497013" cy="1083733"/>
          </a:xfrm>
        </p:spPr>
        <p:txBody>
          <a:bodyPr/>
          <a:lstStyle>
            <a:lvl1pPr>
              <a:buNone/>
              <a:defRPr sz="4950" b="1" i="0" spc="-225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28588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75" name="Text Placeholder 33"/>
          <p:cNvSpPr>
            <a:spLocks noGrp="1"/>
          </p:cNvSpPr>
          <p:nvPr>
            <p:ph type="body" sz="quarter" idx="35" hasCustomPrompt="1"/>
          </p:nvPr>
        </p:nvSpPr>
        <p:spPr>
          <a:xfrm>
            <a:off x="7189788" y="4428071"/>
            <a:ext cx="1497013" cy="1083733"/>
          </a:xfrm>
        </p:spPr>
        <p:txBody>
          <a:bodyPr/>
          <a:lstStyle>
            <a:lvl1pPr>
              <a:buNone/>
              <a:defRPr sz="4950" b="1" i="0" spc="-225">
                <a:solidFill>
                  <a:schemeClr val="accent5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28588" indent="0">
              <a:buNone/>
              <a:defRPr/>
            </a:lvl5pPr>
          </a:lstStyle>
          <a:p>
            <a:pPr lvl="0"/>
            <a:r>
              <a:rPr lang="en-US" dirty="0"/>
              <a:t>##</a:t>
            </a:r>
          </a:p>
        </p:txBody>
      </p:sp>
      <p:sp>
        <p:nvSpPr>
          <p:cNvPr id="76" name="Text Placeholder 33"/>
          <p:cNvSpPr>
            <a:spLocks noGrp="1"/>
          </p:cNvSpPr>
          <p:nvPr>
            <p:ph type="body" sz="quarter" idx="36" hasCustomPrompt="1"/>
          </p:nvPr>
        </p:nvSpPr>
        <p:spPr>
          <a:xfrm>
            <a:off x="457201" y="4336335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200" b="0" i="1" spc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28588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  <p:sp>
        <p:nvSpPr>
          <p:cNvPr id="77" name="Text Placeholder 33"/>
          <p:cNvSpPr>
            <a:spLocks noGrp="1"/>
          </p:cNvSpPr>
          <p:nvPr>
            <p:ph type="body" sz="quarter" idx="37" hasCustomPrompt="1"/>
          </p:nvPr>
        </p:nvSpPr>
        <p:spPr>
          <a:xfrm>
            <a:off x="2140348" y="4336335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200" b="0" i="1" spc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28588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  <p:sp>
        <p:nvSpPr>
          <p:cNvPr id="78" name="Text Placeholder 33"/>
          <p:cNvSpPr>
            <a:spLocks noGrp="1"/>
          </p:cNvSpPr>
          <p:nvPr>
            <p:ph type="body" sz="quarter" idx="38" hasCustomPrompt="1"/>
          </p:nvPr>
        </p:nvSpPr>
        <p:spPr>
          <a:xfrm>
            <a:off x="3823495" y="4336335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200" b="0" i="1" spc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28588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  <p:sp>
        <p:nvSpPr>
          <p:cNvPr id="79" name="Text Placeholder 33"/>
          <p:cNvSpPr>
            <a:spLocks noGrp="1"/>
          </p:cNvSpPr>
          <p:nvPr>
            <p:ph type="body" sz="quarter" idx="39" hasCustomPrompt="1"/>
          </p:nvPr>
        </p:nvSpPr>
        <p:spPr>
          <a:xfrm>
            <a:off x="5506642" y="4336335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200" b="0" i="1" spc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28588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  <p:sp>
        <p:nvSpPr>
          <p:cNvPr id="80" name="Text Placeholder 33"/>
          <p:cNvSpPr>
            <a:spLocks noGrp="1"/>
          </p:cNvSpPr>
          <p:nvPr>
            <p:ph type="body" sz="quarter" idx="40" hasCustomPrompt="1"/>
          </p:nvPr>
        </p:nvSpPr>
        <p:spPr>
          <a:xfrm>
            <a:off x="7189788" y="4336335"/>
            <a:ext cx="1497013" cy="295466"/>
          </a:xfrm>
        </p:spPr>
        <p:txBody>
          <a:bodyPr anchor="b">
            <a:noAutofit/>
          </a:bodyPr>
          <a:lstStyle>
            <a:lvl1pPr>
              <a:buNone/>
              <a:defRPr sz="1200" b="0" i="1" spc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28588" indent="0">
              <a:buNone/>
              <a:defRPr/>
            </a:lvl5pPr>
          </a:lstStyle>
          <a:p>
            <a:pPr lvl="0"/>
            <a:r>
              <a:rPr lang="en-US" dirty="0"/>
              <a:t>Insert</a:t>
            </a:r>
          </a:p>
        </p:txBody>
      </p:sp>
    </p:spTree>
    <p:extLst>
      <p:ext uri="{BB962C8B-B14F-4D97-AF65-F5344CB8AC3E}">
        <p14:creationId xmlns:p14="http://schemas.microsoft.com/office/powerpoint/2010/main" val="1384739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1042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+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3"/>
          </p:nvPr>
        </p:nvSpPr>
        <p:spPr>
          <a:xfrm>
            <a:off x="1301263" y="3429000"/>
            <a:ext cx="2321755" cy="2749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350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7586" y="3429000"/>
            <a:ext cx="4859215" cy="2749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304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7586" y="685800"/>
            <a:ext cx="2321755" cy="5492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6" name="Content Placeholder 2"/>
          <p:cNvSpPr>
            <a:spLocks noGrp="1"/>
          </p:cNvSpPr>
          <p:nvPr>
            <p:ph idx="10"/>
          </p:nvPr>
        </p:nvSpPr>
        <p:spPr>
          <a:xfrm>
            <a:off x="6353908" y="685800"/>
            <a:ext cx="2332892" cy="5492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061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827586" y="3429000"/>
            <a:ext cx="2321755" cy="2749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6353908" y="3429000"/>
            <a:ext cx="2332892" cy="2749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903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3827586" y="3429000"/>
            <a:ext cx="2321755" cy="2749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0"/>
          </p:nvPr>
        </p:nvSpPr>
        <p:spPr>
          <a:xfrm>
            <a:off x="6353908" y="3429000"/>
            <a:ext cx="2332892" cy="2749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1"/>
          </p:nvPr>
        </p:nvSpPr>
        <p:spPr>
          <a:xfrm>
            <a:off x="1301263" y="3429000"/>
            <a:ext cx="2321755" cy="2749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985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7434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ter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48102"/>
            <a:ext cx="4229100" cy="1271887"/>
          </a:xfrm>
        </p:spPr>
        <p:txBody>
          <a:bodyPr>
            <a:spAutoFit/>
          </a:bodyPr>
          <a:lstStyle>
            <a:lvl1pPr>
              <a:defRPr sz="4350" kern="100" spc="-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832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cxnSp>
          <p:nvCxnSpPr>
            <p:cNvPr id="49" name="Straight Connector 48"/>
            <p:cNvCxnSpPr/>
            <p:nvPr/>
          </p:nvCxnSpPr>
          <p:spPr>
            <a:xfrm>
              <a:off x="457200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8686800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1113726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1300622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>
              <a:off x="1954396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>
              <a:off x="2143050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2796824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2990753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3639252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3829078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4478749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4670334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5324108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5512762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6166536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6355190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7008964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7197618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7851392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8040049" y="0"/>
              <a:ext cx="0" cy="685800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0" y="457200"/>
              <a:ext cx="9144000" cy="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0" y="685800"/>
              <a:ext cx="9144000" cy="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0" y="6178550"/>
              <a:ext cx="9144000" cy="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0" y="6407150"/>
              <a:ext cx="9144000" cy="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H="1">
              <a:off x="0" y="3429000"/>
              <a:ext cx="9144000" cy="0"/>
            </a:xfrm>
            <a:prstGeom prst="line">
              <a:avLst/>
            </a:prstGeom>
            <a:ln>
              <a:solidFill>
                <a:srgbClr val="FF006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772801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gu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-952500" y="2959101"/>
            <a:ext cx="65" cy="23891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endParaRPr lang="en-US" sz="1350">
              <a:solidFill>
                <a:schemeClr val="tx2"/>
              </a:solidFill>
            </a:endParaRPr>
          </a:p>
        </p:txBody>
      </p:sp>
      <p:sp>
        <p:nvSpPr>
          <p:cNvPr id="37" name="Text Placeholder 31"/>
          <p:cNvSpPr>
            <a:spLocks noGrp="1"/>
          </p:cNvSpPr>
          <p:nvPr>
            <p:ph type="body" sz="quarter" idx="10"/>
          </p:nvPr>
        </p:nvSpPr>
        <p:spPr>
          <a:xfrm>
            <a:off x="475488" y="3157834"/>
            <a:ext cx="2810136" cy="2746756"/>
          </a:xfrm>
        </p:spPr>
        <p:txBody>
          <a:bodyPr/>
          <a:lstStyle>
            <a:lvl1pPr marL="0" indent="0">
              <a:spcBef>
                <a:spcPts val="0"/>
              </a:spcBef>
              <a:spcAft>
                <a:spcPts val="0"/>
              </a:spcAft>
              <a:defRPr lang="en-US" sz="1275" dirty="0" smtClean="0">
                <a:solidFill>
                  <a:schemeClr val="accent1"/>
                </a:solidFill>
                <a:latin typeface="Franklin Gothic Demi Cond" panose="020B0706030402020204" pitchFamily="34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125">
                <a:solidFill>
                  <a:schemeClr val="tx2"/>
                </a:solidFill>
              </a:defRPr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125">
                <a:solidFill>
                  <a:schemeClr val="tx2"/>
                </a:solidFill>
              </a:defRPr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125">
                <a:solidFill>
                  <a:schemeClr val="tx2"/>
                </a:solidFill>
              </a:defRPr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1125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4075029" y="3058099"/>
            <a:ext cx="4587802" cy="2946231"/>
          </a:xfrm>
        </p:spPr>
        <p:txBody>
          <a:bodyPr/>
          <a:lstStyle>
            <a:lvl1pPr marL="0" algn="r" defTabSz="685800" rtl="0" eaLnBrk="1" latinLnBrk="0" hangingPunct="1">
              <a:lnSpc>
                <a:spcPct val="70000"/>
              </a:lnSpc>
              <a:buNone/>
              <a:defRPr lang="en-US" sz="60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/>
              <a:t>Edit text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3760403" y="3090635"/>
            <a:ext cx="0" cy="2881159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9187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DBB57-ED2E-1248-B524-207884E823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C0F861-8188-B642-BE59-BF9489D253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86E836-6630-B14A-B069-AD14F9CF6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BC68E3-0950-8344-A551-5CF1251C9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3F7284-70F5-AD4B-808F-1348066D0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1393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F22E1-D6DA-5940-937A-3B38392D9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13EFA-7408-B44F-8ADE-A8B1AA534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03C561-0FB5-9C45-B1D0-A1C33ABC7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C8C09B-C47F-1B4F-A809-1E703015D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4C118B-5989-5C49-9E1E-07468D569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012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3182052" cy="122802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US" dirty="0"/>
              <a:t>All Click To Edit Master Title </a:t>
            </a:r>
            <a:br>
              <a:rPr lang="en-US" dirty="0"/>
            </a:br>
            <a:r>
              <a:rPr lang="en-US" dirty="0"/>
              <a:t>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9078" y="685800"/>
            <a:ext cx="4857722" cy="54927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69" name="Straight Connector 68"/>
          <p:cNvCxnSpPr/>
          <p:nvPr/>
        </p:nvCxnSpPr>
        <p:spPr>
          <a:xfrm>
            <a:off x="457200" y="460057"/>
            <a:ext cx="3182052" cy="0"/>
          </a:xfrm>
          <a:prstGeom prst="line">
            <a:avLst/>
          </a:prstGeom>
          <a:ln w="12700">
            <a:solidFill>
              <a:schemeClr val="tx2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3829078" y="460057"/>
            <a:ext cx="4857722" cy="0"/>
          </a:xfrm>
          <a:prstGeom prst="line">
            <a:avLst/>
          </a:prstGeom>
          <a:ln w="12700">
            <a:solidFill>
              <a:schemeClr val="tx2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8593825" y="6397717"/>
            <a:ext cx="92975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fld id="{2385CB4A-7E96-44CA-B116-B71B544B697D}" type="slidenum">
              <a:rPr lang="en-US" sz="600" smtClean="0">
                <a:solidFill>
                  <a:schemeClr val="bg2"/>
                </a:solidFill>
              </a:rPr>
              <a:pPr algn="r"/>
              <a:t>‹#›</a:t>
            </a:fld>
            <a:endParaRPr lang="en-US" sz="600">
              <a:solidFill>
                <a:schemeClr val="bg2"/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8338301" y="6397717"/>
            <a:ext cx="17634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600">
                <a:solidFill>
                  <a:schemeClr val="bg2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2942239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</p:sldLayoutIdLst>
  <p:txStyles>
    <p:titleStyle>
      <a:lvl1pPr algn="l" defTabSz="685800" rtl="0" eaLnBrk="1" latinLnBrk="0" hangingPunct="1">
        <a:lnSpc>
          <a:spcPct val="95000"/>
        </a:lnSpc>
        <a:spcBef>
          <a:spcPct val="0"/>
        </a:spcBef>
        <a:buNone/>
        <a:defRPr sz="2100" b="1" kern="1200" spc="-113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20000"/>
        </a:lnSpc>
        <a:spcBef>
          <a:spcPts val="450"/>
        </a:spcBef>
        <a:spcAft>
          <a:spcPts val="900"/>
        </a:spcAft>
        <a:buFont typeface="Arial" panose="020B0604020202020204" pitchFamily="34" charset="0"/>
        <a:buChar char="​"/>
        <a:defRPr sz="1125" b="0" i="1" kern="1200">
          <a:solidFill>
            <a:schemeClr val="accent1"/>
          </a:solidFill>
          <a:latin typeface="Corbel" panose="020B0503020204020204" pitchFamily="34" charset="0"/>
          <a:ea typeface="+mn-ea"/>
          <a:cs typeface="+mn-cs"/>
        </a:defRPr>
      </a:lvl1pPr>
      <a:lvl2pPr marL="0" indent="0" algn="l" defTabSz="685800" rtl="0" eaLnBrk="1" latinLnBrk="0" hangingPunct="1">
        <a:lnSpc>
          <a:spcPct val="100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​"/>
        <a:defRPr sz="1125" i="1" kern="1200">
          <a:solidFill>
            <a:schemeClr val="tx2"/>
          </a:solidFill>
          <a:latin typeface="Corbel" panose="020B0503020204020204" pitchFamily="34" charset="0"/>
          <a:ea typeface="+mn-ea"/>
          <a:cs typeface="+mn-cs"/>
        </a:defRPr>
      </a:lvl2pPr>
      <a:lvl3pPr marL="0" indent="0" algn="l" defTabSz="685800" rtl="0" eaLnBrk="1" latinLnBrk="0" hangingPunct="1">
        <a:lnSpc>
          <a:spcPct val="110000"/>
        </a:lnSpc>
        <a:spcBef>
          <a:spcPts val="450"/>
        </a:spcBef>
        <a:spcAft>
          <a:spcPts val="0"/>
        </a:spcAft>
        <a:buFont typeface="Arial" panose="020B0604020202020204" pitchFamily="34" charset="0"/>
        <a:buChar char="​"/>
        <a:defRPr sz="825" b="1" kern="1200">
          <a:solidFill>
            <a:schemeClr val="accent4"/>
          </a:solidFill>
          <a:latin typeface="Microsoft New Tai Lue" panose="020B0502040204020203" pitchFamily="34" charset="0"/>
          <a:ea typeface="+mn-ea"/>
          <a:cs typeface="Microsoft New Tai Lue" panose="020B0502040204020203" pitchFamily="34" charset="0"/>
        </a:defRPr>
      </a:lvl3pPr>
      <a:lvl4pPr marL="0" indent="0" algn="l" defTabSz="685800" rtl="0" eaLnBrk="1" latinLnBrk="0" hangingPunct="1">
        <a:lnSpc>
          <a:spcPct val="114000"/>
        </a:lnSpc>
        <a:spcBef>
          <a:spcPts val="450"/>
        </a:spcBef>
        <a:spcAft>
          <a:spcPts val="450"/>
        </a:spcAft>
        <a:buFont typeface="Arial" panose="020B0604020202020204" pitchFamily="34" charset="0"/>
        <a:buChar char="​"/>
        <a:defRPr sz="825" kern="1200">
          <a:solidFill>
            <a:schemeClr val="tx2"/>
          </a:solidFill>
          <a:latin typeface="Microsoft New Tai Lue" panose="020B0502040204020203" pitchFamily="34" charset="0"/>
          <a:ea typeface="+mn-ea"/>
          <a:cs typeface="Microsoft New Tai Lue" panose="020B0502040204020203" pitchFamily="34" charset="0"/>
        </a:defRPr>
      </a:lvl4pPr>
      <a:lvl5pPr marL="128588" indent="-128588" algn="l" defTabSz="685800" rtl="0" eaLnBrk="1" latinLnBrk="0" hangingPunct="1">
        <a:lnSpc>
          <a:spcPct val="95000"/>
        </a:lnSpc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defRPr sz="825" kern="1200">
          <a:solidFill>
            <a:schemeClr val="tx2"/>
          </a:solidFill>
          <a:latin typeface="Microsoft New Tai Lue" panose="020B0502040204020203" pitchFamily="34" charset="0"/>
          <a:ea typeface="+mn-ea"/>
          <a:cs typeface="Microsoft New Tai Lue" panose="020B0502040204020203" pitchFamily="34" charset="0"/>
        </a:defRPr>
      </a:lvl5pPr>
      <a:lvl6pPr marL="258366" indent="-129779" algn="l" defTabSz="685800" rtl="0" eaLnBrk="1" latinLnBrk="0" hangingPunct="1">
        <a:lnSpc>
          <a:spcPct val="85000"/>
        </a:lnSpc>
        <a:spcBef>
          <a:spcPct val="20000"/>
        </a:spcBef>
        <a:spcAft>
          <a:spcPts val="450"/>
        </a:spcAft>
        <a:buFont typeface="Arial" panose="020B0604020202020204" pitchFamily="34" charset="0"/>
        <a:buChar char="•"/>
        <a:defRPr sz="825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685800" rtl="0" eaLnBrk="1" latinLnBrk="0" hangingPunct="1">
        <a:spcBef>
          <a:spcPts val="450"/>
        </a:spcBef>
        <a:spcAft>
          <a:spcPts val="450"/>
        </a:spcAft>
        <a:buClr>
          <a:schemeClr val="bg2"/>
        </a:buClr>
        <a:buFont typeface="Arial" panose="020B0604020202020204" pitchFamily="34" charset="0"/>
        <a:buChar char="​"/>
        <a:defRPr sz="1125" i="1" kern="1200" baseline="0">
          <a:solidFill>
            <a:schemeClr val="bg2"/>
          </a:solidFill>
          <a:latin typeface="Corbel" panose="020B0503020204020204" pitchFamily="34" charset="0"/>
          <a:ea typeface="+mn-ea"/>
          <a:cs typeface="+mn-cs"/>
        </a:defRPr>
      </a:lvl7pPr>
      <a:lvl8pPr marL="128588" indent="-128588" algn="l" defTabSz="685800" rtl="0" eaLnBrk="1" latinLnBrk="0" hangingPunct="1">
        <a:spcBef>
          <a:spcPts val="0"/>
        </a:spcBef>
        <a:spcAft>
          <a:spcPts val="450"/>
        </a:spcAft>
        <a:buFont typeface="Arial" panose="020B0604020202020204" pitchFamily="34" charset="0"/>
        <a:buChar char="•"/>
        <a:defRPr sz="825" kern="1200">
          <a:solidFill>
            <a:schemeClr val="bg2"/>
          </a:solidFill>
          <a:latin typeface="Corbel" panose="020B0503020204020204" pitchFamily="34" charset="0"/>
          <a:ea typeface="+mn-ea"/>
          <a:cs typeface="+mn-cs"/>
        </a:defRPr>
      </a:lvl8pPr>
      <a:lvl9pPr marL="258366" indent="-129779" algn="l" defTabSz="685800" rtl="0" eaLnBrk="1" latinLnBrk="0" hangingPunct="1">
        <a:spcBef>
          <a:spcPct val="20000"/>
        </a:spcBef>
        <a:spcAft>
          <a:spcPts val="450"/>
        </a:spcAft>
        <a:buFont typeface="Arial" panose="020B0604020202020204" pitchFamily="34" charset="0"/>
        <a:buChar char="•"/>
        <a:defRPr sz="825" kern="1200">
          <a:solidFill>
            <a:schemeClr val="bg2"/>
          </a:solidFill>
          <a:latin typeface="Corbel" panose="020B0503020204020204" pitchFamily="34" charset="0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000" dirty="0">
                <a:solidFill>
                  <a:schemeClr val="bg1"/>
                </a:solidFill>
              </a:rPr>
              <a:t>INTRODUCTION TO PEDIATRIC Palliative CARE</a:t>
            </a:r>
            <a:br>
              <a:rPr lang="en-US" dirty="0"/>
            </a:br>
            <a:endParaRPr lang="en-US" sz="1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7B792-8E74-F646-AE6F-F8876E277C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3567847"/>
            <a:ext cx="1497013" cy="2512484"/>
          </a:xfrm>
        </p:spPr>
        <p:txBody>
          <a:bodyPr anchor="b"/>
          <a:lstStyle/>
          <a:p>
            <a:r>
              <a:rPr lang="en-US" sz="1400" dirty="0"/>
              <a:t>Pediatric Pain Resource Nurse Curriculum</a:t>
            </a:r>
          </a:p>
          <a:p>
            <a:endParaRPr lang="en-US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0AA9E7-29E1-92EE-B0FE-FA8314F94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965343" y="3872285"/>
            <a:ext cx="2075290" cy="1956021"/>
          </a:xfrm>
          <a:prstGeom prst="rect">
            <a:avLst/>
          </a:prstGeom>
          <a:solidFill>
            <a:srgbClr val="31CCE8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3609E8-A2C2-C837-3BA0-84540072B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744" y="4713536"/>
            <a:ext cx="2008262" cy="1089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939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EE7975C0-4D4E-A54F-A6D1-831FBB322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010" y="3429000"/>
            <a:ext cx="4229100" cy="3157788"/>
          </a:xfrm>
        </p:spPr>
        <p:txBody>
          <a:bodyPr/>
          <a:lstStyle/>
          <a:p>
            <a:r>
              <a:rPr lang="en-US" sz="5400" dirty="0"/>
              <a:t>Is treatment causing more suffering than relief? </a:t>
            </a:r>
          </a:p>
        </p:txBody>
      </p:sp>
    </p:spTree>
    <p:extLst>
      <p:ext uri="{BB962C8B-B14F-4D97-AF65-F5344CB8AC3E}">
        <p14:creationId xmlns:p14="http://schemas.microsoft.com/office/powerpoint/2010/main" val="3746888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0D4DE-F331-748F-2F04-BE2816B8AF8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1228028"/>
            <a:ext cx="3182052" cy="1228028"/>
          </a:xfrm>
        </p:spPr>
        <p:txBody>
          <a:bodyPr vert="horz" wrap="square" lIns="0" tIns="0" rIns="0" bIns="0" rtlCol="0" anchor="b">
            <a:noAutofit/>
          </a:bodyPr>
          <a:lstStyle/>
          <a:p>
            <a:r>
              <a:rPr lang="en-US" dirty="0"/>
              <a:t>Questions</a:t>
            </a:r>
          </a:p>
        </p:txBody>
      </p:sp>
      <p:grpSp>
        <p:nvGrpSpPr>
          <p:cNvPr id="8" name="Group 7" descr="An icon of a thought cloud">
            <a:extLst>
              <a:ext uri="{FF2B5EF4-FFF2-40B4-BE49-F238E27FC236}">
                <a16:creationId xmlns:a16="http://schemas.microsoft.com/office/drawing/2014/main" id="{C9A09658-9F01-0B4C-99AC-04EECA66A3A4}"/>
              </a:ext>
            </a:extLst>
          </p:cNvPr>
          <p:cNvGrpSpPr/>
          <p:nvPr/>
        </p:nvGrpSpPr>
        <p:grpSpPr>
          <a:xfrm>
            <a:off x="966156" y="860390"/>
            <a:ext cx="1828800" cy="1828800"/>
            <a:chOff x="4340771" y="1040524"/>
            <a:chExt cx="1828800" cy="18288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6FF3537-5F26-214E-945B-2D76C1982F66}"/>
                </a:ext>
              </a:extLst>
            </p:cNvPr>
            <p:cNvSpPr/>
            <p:nvPr/>
          </p:nvSpPr>
          <p:spPr>
            <a:xfrm>
              <a:off x="4340771" y="1040524"/>
              <a:ext cx="1828800" cy="1828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dist="38100" dir="5400000" algn="t" rotWithShape="0">
                <a:schemeClr val="bg2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b="1" dirty="0">
                <a:solidFill>
                  <a:schemeClr val="tx2"/>
                </a:solidFill>
                <a:latin typeface="+mj-lt"/>
              </a:endParaRPr>
            </a:p>
          </p:txBody>
        </p:sp>
        <p:pic>
          <p:nvPicPr>
            <p:cNvPr id="10" name="Picture 2" descr="Image result for image for thinking cloud">
              <a:extLst>
                <a:ext uri="{FF2B5EF4-FFF2-40B4-BE49-F238E27FC236}">
                  <a16:creationId xmlns:a16="http://schemas.microsoft.com/office/drawing/2014/main" id="{BA9D437D-198F-2C47-B28E-EC7AB4D0E7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5849" y="1269124"/>
              <a:ext cx="1258645" cy="1371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2F3E71-CAEF-0946-996A-C151D1E200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ctr"/>
            <a:r>
              <a:rPr lang="en-US" sz="1300" b="1" dirty="0">
                <a:solidFill>
                  <a:schemeClr val="accent4"/>
                </a:solidFill>
                <a:latin typeface="+mn-lt"/>
              </a:rPr>
              <a:t>To Cure Sometimes, Relieve Often and Care Always. </a:t>
            </a:r>
          </a:p>
          <a:p>
            <a:pPr algn="ctr"/>
            <a:endParaRPr lang="en-US" sz="1350" b="1" i="0" dirty="0">
              <a:solidFill>
                <a:schemeClr val="tx2"/>
              </a:solidFill>
              <a:latin typeface="Corbel" panose="020B0503020204020204" pitchFamily="34" charset="0"/>
            </a:endParaRPr>
          </a:p>
          <a:p>
            <a:pPr algn="ctr"/>
            <a:r>
              <a:rPr lang="en-US" sz="1600" b="1" i="0" dirty="0">
                <a:solidFill>
                  <a:schemeClr val="tx2"/>
                </a:solidFill>
                <a:latin typeface="Microsoft New Tai Lue" panose="020B0502040204020203" pitchFamily="34" charset="0"/>
                <a:cs typeface="Microsoft New Tai Lue" panose="020B0502040204020203" pitchFamily="34" charset="0"/>
              </a:rPr>
              <a:t>What can you cure? </a:t>
            </a:r>
          </a:p>
          <a:p>
            <a:pPr algn="ctr"/>
            <a:r>
              <a:rPr lang="en-US" sz="1600" b="1" i="0" dirty="0">
                <a:solidFill>
                  <a:schemeClr val="tx2"/>
                </a:solidFill>
                <a:latin typeface="Microsoft New Tai Lue" panose="020B0502040204020203" pitchFamily="34" charset="0"/>
                <a:cs typeface="Microsoft New Tai Lue" panose="020B0502040204020203" pitchFamily="34" charset="0"/>
              </a:rPr>
              <a:t>When have you relieved?</a:t>
            </a:r>
          </a:p>
          <a:p>
            <a:pPr algn="ctr"/>
            <a:r>
              <a:rPr lang="en-US" sz="1600" b="1" i="0" dirty="0">
                <a:solidFill>
                  <a:schemeClr val="tx2"/>
                </a:solidFill>
                <a:latin typeface="Microsoft New Tai Lue" panose="020B0502040204020203" pitchFamily="34" charset="0"/>
                <a:cs typeface="Microsoft New Tai Lue" panose="020B0502040204020203" pitchFamily="34" charset="0"/>
              </a:rPr>
              <a:t>How do you Care Always?</a:t>
            </a:r>
          </a:p>
          <a:p>
            <a:pPr algn="ctr"/>
            <a:r>
              <a:rPr lang="en-US" sz="1600" b="1" i="0" dirty="0">
                <a:solidFill>
                  <a:schemeClr val="tx2"/>
                </a:solidFill>
                <a:latin typeface="Microsoft New Tai Lue" panose="020B0502040204020203" pitchFamily="34" charset="0"/>
                <a:cs typeface="Microsoft New Tai Lue" panose="020B0502040204020203" pitchFamily="34" charset="0"/>
              </a:rPr>
              <a:t>And </a:t>
            </a:r>
          </a:p>
          <a:p>
            <a:pPr algn="ctr"/>
            <a:r>
              <a:rPr lang="en-US" sz="1600" b="1" i="0" dirty="0">
                <a:solidFill>
                  <a:schemeClr val="tx2"/>
                </a:solidFill>
                <a:latin typeface="Microsoft New Tai Lue" panose="020B0502040204020203" pitchFamily="34" charset="0"/>
                <a:cs typeface="Microsoft New Tai Lue" panose="020B0502040204020203" pitchFamily="34" charset="0"/>
              </a:rPr>
              <a:t>When should you consult  a palliative care specialist or team?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833A3B-D02E-C846-8FB7-67B0065BA3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algn="l"/>
            <a:r>
              <a:rPr lang="en-US" sz="1500" i="1" dirty="0">
                <a:solidFill>
                  <a:schemeClr val="accent1"/>
                </a:solidFill>
                <a:latin typeface="Corbel" panose="020B0503020204020204" pitchFamily="34" charset="0"/>
              </a:rPr>
              <a:t>Type your answer here</a:t>
            </a:r>
          </a:p>
        </p:txBody>
      </p:sp>
    </p:spTree>
    <p:extLst>
      <p:ext uri="{BB962C8B-B14F-4D97-AF65-F5344CB8AC3E}">
        <p14:creationId xmlns:p14="http://schemas.microsoft.com/office/powerpoint/2010/main" val="2499074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5"/>
          <p:cNvSpPr>
            <a:spLocks noGrp="1" noChangeArrowheads="1"/>
          </p:cNvSpPr>
          <p:nvPr>
            <p:ph type="title"/>
          </p:nvPr>
        </p:nvSpPr>
        <p:spPr>
          <a:xfrm>
            <a:off x="497792" y="611752"/>
            <a:ext cx="7793038" cy="139036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800" dirty="0"/>
              <a:t>Child Health </a:t>
            </a:r>
            <a:br>
              <a:rPr lang="en-US" altLang="en-US" sz="2800" dirty="0"/>
            </a:br>
            <a:r>
              <a:rPr lang="en-US" altLang="en-US" sz="2800" dirty="0"/>
              <a:t>Sub-populations</a:t>
            </a:r>
            <a:br>
              <a:rPr lang="en-US" altLang="en-US" dirty="0"/>
            </a:br>
            <a:endParaRPr lang="en-US" altLang="en-US" sz="975" dirty="0">
              <a:solidFill>
                <a:srgbClr val="FF0000"/>
              </a:solidFill>
            </a:endParaRPr>
          </a:p>
        </p:txBody>
      </p:sp>
      <p:grpSp>
        <p:nvGrpSpPr>
          <p:cNvPr id="6147" name="Group 27" descr="A pyramid of the child health sub populations"/>
          <p:cNvGrpSpPr>
            <a:grpSpLocks/>
          </p:cNvGrpSpPr>
          <p:nvPr/>
        </p:nvGrpSpPr>
        <p:grpSpPr bwMode="auto">
          <a:xfrm>
            <a:off x="247762" y="1571625"/>
            <a:ext cx="8815387" cy="4171950"/>
            <a:chOff x="253" y="576"/>
            <a:chExt cx="5553" cy="3504"/>
          </a:xfrm>
        </p:grpSpPr>
        <p:grpSp>
          <p:nvGrpSpPr>
            <p:cNvPr id="6148" name="Group 2"/>
            <p:cNvGrpSpPr>
              <a:grpSpLocks/>
            </p:cNvGrpSpPr>
            <p:nvPr/>
          </p:nvGrpSpPr>
          <p:grpSpPr bwMode="auto">
            <a:xfrm>
              <a:off x="253" y="576"/>
              <a:ext cx="3891" cy="3504"/>
              <a:chOff x="1248" y="240"/>
              <a:chExt cx="4176" cy="3600"/>
            </a:xfrm>
          </p:grpSpPr>
          <p:sp>
            <p:nvSpPr>
              <p:cNvPr id="6162" name="Pyr1"/>
              <p:cNvSpPr>
                <a:spLocks noEditPoints="1" noChangeArrowheads="1"/>
              </p:cNvSpPr>
              <p:nvPr/>
            </p:nvSpPr>
            <p:spPr bwMode="auto">
              <a:xfrm>
                <a:off x="2873" y="240"/>
                <a:ext cx="936" cy="79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5400 w 21600"/>
                  <a:gd name="T10" fmla="*/ 11802 h 21600"/>
                  <a:gd name="T11" fmla="*/ 16200 w 21600"/>
                  <a:gd name="T12" fmla="*/ 20598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>
                    <a:moveTo>
                      <a:pt x="10800" y="0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rgbClr val="D8EBB3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6163" name="Pyr2"/>
              <p:cNvSpPr>
                <a:spLocks noEditPoints="1" noChangeArrowheads="1"/>
              </p:cNvSpPr>
              <p:nvPr/>
            </p:nvSpPr>
            <p:spPr bwMode="auto">
              <a:xfrm>
                <a:off x="2331" y="1038"/>
                <a:ext cx="2015" cy="93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789 w 21600"/>
                  <a:gd name="T13" fmla="*/ 508 h 21600"/>
                  <a:gd name="T14" fmla="*/ 15811 w 21600"/>
                  <a:gd name="T15" fmla="*/ 2109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5787" y="0"/>
                    </a:moveTo>
                    <a:lnTo>
                      <a:pt x="15812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5787" y="0"/>
                    </a:lnTo>
                    <a:close/>
                  </a:path>
                </a:pathLst>
              </a:custGeom>
              <a:solidFill>
                <a:srgbClr val="CCCC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6164" name="Pyr3"/>
              <p:cNvSpPr>
                <a:spLocks noEditPoints="1" noChangeArrowheads="1"/>
              </p:cNvSpPr>
              <p:nvPr/>
            </p:nvSpPr>
            <p:spPr bwMode="auto">
              <a:xfrm>
                <a:off x="1795" y="1974"/>
                <a:ext cx="3087" cy="93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5290 w 21600"/>
                  <a:gd name="T13" fmla="*/ 508 h 21600"/>
                  <a:gd name="T14" fmla="*/ 16310 w 21600"/>
                  <a:gd name="T15" fmla="*/ 2109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3768" y="0"/>
                    </a:moveTo>
                    <a:lnTo>
                      <a:pt x="17831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3768" y="0"/>
                    </a:lnTo>
                    <a:close/>
                  </a:path>
                </a:pathLst>
              </a:custGeom>
              <a:solidFill>
                <a:srgbClr val="FFBE7D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 sz="1350"/>
              </a:p>
            </p:txBody>
          </p:sp>
          <p:sp>
            <p:nvSpPr>
              <p:cNvPr id="23" name="Pyr4"/>
              <p:cNvSpPr>
                <a:spLocks noEditPoints="1" noChangeArrowheads="1"/>
              </p:cNvSpPr>
              <p:nvPr/>
            </p:nvSpPr>
            <p:spPr bwMode="auto">
              <a:xfrm>
                <a:off x="1248" y="2904"/>
                <a:ext cx="4176" cy="936"/>
              </a:xfrm>
              <a:custGeom>
                <a:avLst/>
                <a:gdLst>
                  <a:gd name="T0" fmla="*/ 1 w 21600"/>
                  <a:gd name="T1" fmla="*/ 0 h 21600"/>
                  <a:gd name="T2" fmla="*/ 5 w 21600"/>
                  <a:gd name="T3" fmla="*/ 0 h 21600"/>
                  <a:gd name="T4" fmla="*/ 6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3284 w 21600"/>
                  <a:gd name="T13" fmla="*/ 508 h 21600"/>
                  <a:gd name="T14" fmla="*/ 17312 w 21600"/>
                  <a:gd name="T15" fmla="*/ 21092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793" y="0"/>
                    </a:moveTo>
                    <a:lnTo>
                      <a:pt x="18806" y="0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2793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350"/>
              </a:p>
            </p:txBody>
          </p:sp>
        </p:grpSp>
        <p:sp>
          <p:nvSpPr>
            <p:cNvPr id="6149" name="Text Box 7"/>
            <p:cNvSpPr txBox="1">
              <a:spLocks noChangeArrowheads="1"/>
            </p:cNvSpPr>
            <p:nvPr/>
          </p:nvSpPr>
          <p:spPr bwMode="auto">
            <a:xfrm>
              <a:off x="637" y="3456"/>
              <a:ext cx="3139" cy="5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EC8C00"/>
                </a:buClr>
                <a:buSzPct val="60000"/>
                <a:buFont typeface="Wingdings" pitchFamily="2" charset="2"/>
                <a:buChar char="n"/>
                <a:defRPr sz="3600" b="1">
                  <a:solidFill>
                    <a:srgbClr val="002AB0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39AC00"/>
                </a:buClr>
                <a:buSzPct val="55000"/>
                <a:buFont typeface="Wingdings" pitchFamily="2" charset="2"/>
                <a:buBlip>
                  <a:blip r:embed="rId3"/>
                </a:buBlip>
                <a:defRPr sz="3200" b="1">
                  <a:solidFill>
                    <a:srgbClr val="002AB0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39AC00"/>
                </a:buClr>
                <a:buSzPct val="50000"/>
                <a:buFont typeface="Wingdings" pitchFamily="2" charset="2"/>
                <a:buChar char="n"/>
                <a:defRPr sz="3000" b="1">
                  <a:solidFill>
                    <a:srgbClr val="002AB0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800" b="1">
                  <a:solidFill>
                    <a:srgbClr val="002AB0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Garamond" pitchFamily="18" charset="0"/>
                </a:rPr>
                <a:t>Population of Children Under 18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 b="0">
                <a:solidFill>
                  <a:srgbClr val="000000"/>
                </a:solidFill>
                <a:latin typeface="Garamond" pitchFamily="18" charset="0"/>
              </a:endParaRPr>
            </a:p>
          </p:txBody>
        </p:sp>
        <p:sp>
          <p:nvSpPr>
            <p:cNvPr id="6150" name="Text Box 8"/>
            <p:cNvSpPr txBox="1">
              <a:spLocks noChangeArrowheads="1"/>
            </p:cNvSpPr>
            <p:nvPr/>
          </p:nvSpPr>
          <p:spPr bwMode="auto">
            <a:xfrm>
              <a:off x="1405" y="2352"/>
              <a:ext cx="1658" cy="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EC8C00"/>
                </a:buClr>
                <a:buSzPct val="60000"/>
                <a:buFont typeface="Wingdings" pitchFamily="2" charset="2"/>
                <a:buChar char="n"/>
                <a:defRPr sz="3600" b="1">
                  <a:solidFill>
                    <a:srgbClr val="002AB0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39AC00"/>
                </a:buClr>
                <a:buSzPct val="55000"/>
                <a:buFont typeface="Wingdings" pitchFamily="2" charset="2"/>
                <a:buBlip>
                  <a:blip r:embed="rId3"/>
                </a:buBlip>
                <a:defRPr sz="3200" b="1">
                  <a:solidFill>
                    <a:srgbClr val="002AB0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39AC00"/>
                </a:buClr>
                <a:buSzPct val="50000"/>
                <a:buFont typeface="Wingdings" pitchFamily="2" charset="2"/>
                <a:buChar char="n"/>
                <a:defRPr sz="3000" b="1">
                  <a:solidFill>
                    <a:srgbClr val="002AB0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800" b="1">
                  <a:solidFill>
                    <a:srgbClr val="002AB0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Garamond" pitchFamily="18" charset="0"/>
                </a:rPr>
                <a:t>Children with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Garamond" pitchFamily="18" charset="0"/>
                </a:rPr>
                <a:t>Special Health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>
                  <a:solidFill>
                    <a:srgbClr val="000000"/>
                  </a:solidFill>
                  <a:latin typeface="Garamond" pitchFamily="18" charset="0"/>
                </a:rPr>
                <a:t>Care Needs</a:t>
              </a:r>
            </a:p>
          </p:txBody>
        </p:sp>
        <p:sp>
          <p:nvSpPr>
            <p:cNvPr id="6151" name="Text Box 9"/>
            <p:cNvSpPr txBox="1">
              <a:spLocks noChangeArrowheads="1"/>
            </p:cNvSpPr>
            <p:nvPr/>
          </p:nvSpPr>
          <p:spPr bwMode="auto">
            <a:xfrm>
              <a:off x="1405" y="1344"/>
              <a:ext cx="1594" cy="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EC8C00"/>
                </a:buClr>
                <a:buSzPct val="60000"/>
                <a:buFont typeface="Wingdings" pitchFamily="2" charset="2"/>
                <a:buChar char="n"/>
                <a:defRPr sz="3600" b="1">
                  <a:solidFill>
                    <a:srgbClr val="002AB0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39AC00"/>
                </a:buClr>
                <a:buSzPct val="55000"/>
                <a:buFont typeface="Wingdings" pitchFamily="2" charset="2"/>
                <a:buBlip>
                  <a:blip r:embed="rId3"/>
                </a:buBlip>
                <a:defRPr sz="3200" b="1">
                  <a:solidFill>
                    <a:srgbClr val="002AB0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39AC00"/>
                </a:buClr>
                <a:buSzPct val="50000"/>
                <a:buFont typeface="Wingdings" pitchFamily="2" charset="2"/>
                <a:buChar char="n"/>
                <a:defRPr sz="3000" b="1">
                  <a:solidFill>
                    <a:srgbClr val="002AB0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800" b="1">
                  <a:solidFill>
                    <a:srgbClr val="002AB0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725">
                  <a:solidFill>
                    <a:srgbClr val="000000"/>
                  </a:solidFill>
                  <a:latin typeface="Garamond" pitchFamily="18" charset="0"/>
                </a:rPr>
                <a:t>Children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725">
                  <a:solidFill>
                    <a:srgbClr val="000000"/>
                  </a:solidFill>
                  <a:latin typeface="Garamond" pitchFamily="18" charset="0"/>
                </a:rPr>
                <a:t>with Complex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725">
                  <a:solidFill>
                    <a:srgbClr val="000000"/>
                  </a:solidFill>
                  <a:latin typeface="Garamond" pitchFamily="18" charset="0"/>
                </a:rPr>
                <a:t>Chronic Conditions</a:t>
              </a:r>
            </a:p>
          </p:txBody>
        </p:sp>
        <p:sp>
          <p:nvSpPr>
            <p:cNvPr id="6152" name="Text Box 10"/>
            <p:cNvSpPr txBox="1">
              <a:spLocks noChangeArrowheads="1"/>
            </p:cNvSpPr>
            <p:nvPr/>
          </p:nvSpPr>
          <p:spPr bwMode="auto">
            <a:xfrm>
              <a:off x="1885" y="912"/>
              <a:ext cx="702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EC8C00"/>
                </a:buClr>
                <a:buSzPct val="60000"/>
                <a:buFont typeface="Wingdings" pitchFamily="2" charset="2"/>
                <a:buChar char="n"/>
                <a:defRPr sz="3600" b="1">
                  <a:solidFill>
                    <a:srgbClr val="002AB0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39AC00"/>
                </a:buClr>
                <a:buSzPct val="55000"/>
                <a:buFont typeface="Wingdings" pitchFamily="2" charset="2"/>
                <a:buBlip>
                  <a:blip r:embed="rId3"/>
                </a:buBlip>
                <a:defRPr sz="3200" b="1">
                  <a:solidFill>
                    <a:srgbClr val="002AB0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39AC00"/>
                </a:buClr>
                <a:buSzPct val="50000"/>
                <a:buFont typeface="Wingdings" pitchFamily="2" charset="2"/>
                <a:buChar char="n"/>
                <a:defRPr sz="3000" b="1">
                  <a:solidFill>
                    <a:srgbClr val="002AB0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800" b="1">
                  <a:solidFill>
                    <a:srgbClr val="002AB0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500">
                  <a:solidFill>
                    <a:srgbClr val="000000"/>
                  </a:solidFill>
                  <a:latin typeface="Garamond" pitchFamily="18" charset="0"/>
                </a:rPr>
                <a:t>Child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500">
                  <a:solidFill>
                    <a:srgbClr val="000000"/>
                  </a:solidFill>
                  <a:latin typeface="Garamond" pitchFamily="18" charset="0"/>
                </a:rPr>
                <a:t>Deaths</a:t>
              </a:r>
            </a:p>
          </p:txBody>
        </p:sp>
        <p:sp>
          <p:nvSpPr>
            <p:cNvPr id="6153" name="AutoShape 11"/>
            <p:cNvSpPr>
              <a:spLocks/>
            </p:cNvSpPr>
            <p:nvPr/>
          </p:nvSpPr>
          <p:spPr bwMode="auto">
            <a:xfrm>
              <a:off x="2688" y="576"/>
              <a:ext cx="177" cy="768"/>
            </a:xfrm>
            <a:prstGeom prst="rightBrace">
              <a:avLst>
                <a:gd name="adj1" fmla="val 33306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EC8C00"/>
                </a:buClr>
                <a:buSzPct val="60000"/>
                <a:buFont typeface="Wingdings" pitchFamily="2" charset="2"/>
                <a:buChar char="n"/>
                <a:defRPr sz="3600" b="1">
                  <a:solidFill>
                    <a:srgbClr val="002AB0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39AC00"/>
                </a:buClr>
                <a:buSzPct val="55000"/>
                <a:buFont typeface="Wingdings" pitchFamily="2" charset="2"/>
                <a:buBlip>
                  <a:blip r:embed="rId3"/>
                </a:buBlip>
                <a:defRPr sz="3200" b="1">
                  <a:solidFill>
                    <a:srgbClr val="002AB0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39AC00"/>
                </a:buClr>
                <a:buSzPct val="50000"/>
                <a:buFont typeface="Wingdings" pitchFamily="2" charset="2"/>
                <a:buChar char="n"/>
                <a:defRPr sz="3000" b="1">
                  <a:solidFill>
                    <a:srgbClr val="002AB0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800" b="1">
                  <a:solidFill>
                    <a:srgbClr val="002AB0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350" b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6154" name="AutoShape 12"/>
            <p:cNvSpPr>
              <a:spLocks/>
            </p:cNvSpPr>
            <p:nvPr/>
          </p:nvSpPr>
          <p:spPr bwMode="auto">
            <a:xfrm>
              <a:off x="3277" y="1248"/>
              <a:ext cx="133" cy="1008"/>
            </a:xfrm>
            <a:prstGeom prst="rightBrace">
              <a:avLst>
                <a:gd name="adj1" fmla="val 526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EC8C00"/>
                </a:buClr>
                <a:buSzPct val="60000"/>
                <a:buFont typeface="Wingdings" pitchFamily="2" charset="2"/>
                <a:buChar char="n"/>
                <a:defRPr sz="3600" b="1">
                  <a:solidFill>
                    <a:srgbClr val="002AB0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39AC00"/>
                </a:buClr>
                <a:buSzPct val="55000"/>
                <a:buFont typeface="Wingdings" pitchFamily="2" charset="2"/>
                <a:buBlip>
                  <a:blip r:embed="rId3"/>
                </a:buBlip>
                <a:defRPr sz="3200" b="1">
                  <a:solidFill>
                    <a:srgbClr val="002AB0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39AC00"/>
                </a:buClr>
                <a:buSzPct val="50000"/>
                <a:buFont typeface="Wingdings" pitchFamily="2" charset="2"/>
                <a:buChar char="n"/>
                <a:defRPr sz="3000" b="1">
                  <a:solidFill>
                    <a:srgbClr val="002AB0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800" b="1">
                  <a:solidFill>
                    <a:srgbClr val="002AB0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350" b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6155" name="AutoShape 13"/>
            <p:cNvSpPr>
              <a:spLocks/>
            </p:cNvSpPr>
            <p:nvPr/>
          </p:nvSpPr>
          <p:spPr bwMode="auto">
            <a:xfrm>
              <a:off x="3744" y="2064"/>
              <a:ext cx="44" cy="1104"/>
            </a:xfrm>
            <a:prstGeom prst="rightBrace">
              <a:avLst>
                <a:gd name="adj1" fmla="val 167505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EC8C00"/>
                </a:buClr>
                <a:buSzPct val="60000"/>
                <a:buFont typeface="Wingdings" pitchFamily="2" charset="2"/>
                <a:buChar char="n"/>
                <a:defRPr sz="3600" b="1">
                  <a:solidFill>
                    <a:srgbClr val="002AB0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39AC00"/>
                </a:buClr>
                <a:buSzPct val="55000"/>
                <a:buFont typeface="Wingdings" pitchFamily="2" charset="2"/>
                <a:buBlip>
                  <a:blip r:embed="rId3"/>
                </a:buBlip>
                <a:defRPr sz="3200" b="1">
                  <a:solidFill>
                    <a:srgbClr val="002AB0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39AC00"/>
                </a:buClr>
                <a:buSzPct val="50000"/>
                <a:buFont typeface="Wingdings" pitchFamily="2" charset="2"/>
                <a:buChar char="n"/>
                <a:defRPr sz="3000" b="1">
                  <a:solidFill>
                    <a:srgbClr val="002AB0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800" b="1">
                  <a:solidFill>
                    <a:srgbClr val="002AB0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350" b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6156" name="Text Box 14"/>
            <p:cNvSpPr txBox="1">
              <a:spLocks noChangeArrowheads="1"/>
            </p:cNvSpPr>
            <p:nvPr/>
          </p:nvSpPr>
          <p:spPr bwMode="auto">
            <a:xfrm>
              <a:off x="3744" y="2160"/>
              <a:ext cx="1907" cy="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EC8C00"/>
                </a:buClr>
                <a:buSzPct val="60000"/>
                <a:buFont typeface="Wingdings" pitchFamily="2" charset="2"/>
                <a:buChar char="n"/>
                <a:defRPr sz="3600" b="1">
                  <a:solidFill>
                    <a:srgbClr val="002AB0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39AC00"/>
                </a:buClr>
                <a:buSzPct val="55000"/>
                <a:buFont typeface="Wingdings" pitchFamily="2" charset="2"/>
                <a:buBlip>
                  <a:blip r:embed="rId3"/>
                </a:buBlip>
                <a:defRPr sz="3200" b="1">
                  <a:solidFill>
                    <a:srgbClr val="002AB0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39AC00"/>
                </a:buClr>
                <a:buSzPct val="50000"/>
                <a:buFont typeface="Wingdings" pitchFamily="2" charset="2"/>
                <a:buChar char="n"/>
                <a:defRPr sz="3000" b="1">
                  <a:solidFill>
                    <a:srgbClr val="002AB0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800" b="1">
                  <a:solidFill>
                    <a:srgbClr val="002AB0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500" dirty="0">
                  <a:solidFill>
                    <a:schemeClr val="tx1"/>
                  </a:solidFill>
                </a:rPr>
                <a:t>10 – 16 million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125" dirty="0">
                  <a:solidFill>
                    <a:schemeClr val="bg2"/>
                  </a:solidFill>
                </a:rPr>
                <a:t>Bethell et al., 2008</a:t>
              </a:r>
              <a:r>
                <a:rPr lang="en-US" altLang="en-US" sz="1050" dirty="0">
                  <a:solidFill>
                    <a:schemeClr val="bg2"/>
                  </a:solidFill>
                </a:rPr>
                <a:t>         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750" dirty="0">
                <a:solidFill>
                  <a:schemeClr val="tx1"/>
                </a:solidFill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750" dirty="0">
                <a:solidFill>
                  <a:schemeClr val="tx1"/>
                </a:solidFill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900" dirty="0">
                <a:solidFill>
                  <a:schemeClr val="tx1"/>
                </a:solidFill>
              </a:endParaRPr>
            </a:p>
          </p:txBody>
        </p:sp>
        <p:sp>
          <p:nvSpPr>
            <p:cNvPr id="6157" name="AutoShape 17"/>
            <p:cNvSpPr>
              <a:spLocks/>
            </p:cNvSpPr>
            <p:nvPr/>
          </p:nvSpPr>
          <p:spPr bwMode="auto">
            <a:xfrm>
              <a:off x="4189" y="3024"/>
              <a:ext cx="177" cy="1008"/>
            </a:xfrm>
            <a:prstGeom prst="rightBrace">
              <a:avLst>
                <a:gd name="adj1" fmla="val 41631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rgbClr val="EC8C00"/>
                </a:buClr>
                <a:buSzPct val="60000"/>
                <a:buFont typeface="Wingdings" pitchFamily="2" charset="2"/>
                <a:buChar char="n"/>
                <a:defRPr sz="3600" b="1">
                  <a:solidFill>
                    <a:srgbClr val="002AB0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39AC00"/>
                </a:buClr>
                <a:buSzPct val="55000"/>
                <a:buFont typeface="Wingdings" pitchFamily="2" charset="2"/>
                <a:buBlip>
                  <a:blip r:embed="rId3"/>
                </a:buBlip>
                <a:defRPr sz="3200" b="1">
                  <a:solidFill>
                    <a:srgbClr val="002AB0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39AC00"/>
                </a:buClr>
                <a:buSzPct val="50000"/>
                <a:buFont typeface="Wingdings" pitchFamily="2" charset="2"/>
                <a:buChar char="n"/>
                <a:defRPr sz="3000" b="1">
                  <a:solidFill>
                    <a:srgbClr val="002AB0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800" b="1">
                  <a:solidFill>
                    <a:srgbClr val="002AB0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350" b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6158" name="Text Box 21"/>
            <p:cNvSpPr txBox="1">
              <a:spLocks noChangeArrowheads="1"/>
            </p:cNvSpPr>
            <p:nvPr/>
          </p:nvSpPr>
          <p:spPr bwMode="auto">
            <a:xfrm>
              <a:off x="4318" y="3168"/>
              <a:ext cx="1488" cy="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EC8C00"/>
                </a:buClr>
                <a:buSzPct val="60000"/>
                <a:buFont typeface="Wingdings" pitchFamily="2" charset="2"/>
                <a:buChar char="n"/>
                <a:defRPr sz="3600" b="1">
                  <a:solidFill>
                    <a:srgbClr val="002AB0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39AC00"/>
                </a:buClr>
                <a:buSzPct val="55000"/>
                <a:buFont typeface="Wingdings" pitchFamily="2" charset="2"/>
                <a:buBlip>
                  <a:blip r:embed="rId3"/>
                </a:buBlip>
                <a:defRPr sz="3200" b="1">
                  <a:solidFill>
                    <a:srgbClr val="002AB0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39AC00"/>
                </a:buClr>
                <a:buSzPct val="50000"/>
                <a:buFont typeface="Wingdings" pitchFamily="2" charset="2"/>
                <a:buChar char="n"/>
                <a:defRPr sz="3000" b="1">
                  <a:solidFill>
                    <a:srgbClr val="002AB0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800" b="1">
                  <a:solidFill>
                    <a:srgbClr val="002AB0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500" dirty="0">
                  <a:solidFill>
                    <a:schemeClr val="tx1"/>
                  </a:solidFill>
                </a:rPr>
                <a:t>Almost 74 million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en-US" altLang="en-US" sz="1125" dirty="0">
                  <a:solidFill>
                    <a:schemeClr val="bg2"/>
                  </a:solidFill>
                </a:rPr>
                <a:t>US Census Bureau, 2011</a:t>
              </a:r>
            </a:p>
          </p:txBody>
        </p:sp>
        <p:sp>
          <p:nvSpPr>
            <p:cNvPr id="6159" name="TextBox 23"/>
            <p:cNvSpPr txBox="1">
              <a:spLocks noChangeArrowheads="1"/>
            </p:cNvSpPr>
            <p:nvPr/>
          </p:nvSpPr>
          <p:spPr bwMode="auto">
            <a:xfrm>
              <a:off x="3421" y="1344"/>
              <a:ext cx="1955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EC8C00"/>
                </a:buClr>
                <a:buSzPct val="60000"/>
                <a:buFont typeface="Wingdings" pitchFamily="2" charset="2"/>
                <a:buChar char="n"/>
                <a:defRPr sz="3600" b="1">
                  <a:solidFill>
                    <a:srgbClr val="002AB0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39AC00"/>
                </a:buClr>
                <a:buSzPct val="55000"/>
                <a:buFont typeface="Wingdings" pitchFamily="2" charset="2"/>
                <a:buBlip>
                  <a:blip r:embed="rId3"/>
                </a:buBlip>
                <a:defRPr sz="3200" b="1">
                  <a:solidFill>
                    <a:srgbClr val="002AB0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39AC00"/>
                </a:buClr>
                <a:buSzPct val="50000"/>
                <a:buFont typeface="Wingdings" pitchFamily="2" charset="2"/>
                <a:buChar char="n"/>
                <a:defRPr sz="3000" b="1">
                  <a:solidFill>
                    <a:srgbClr val="002AB0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800" b="1">
                  <a:solidFill>
                    <a:srgbClr val="002AB0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500" dirty="0">
                  <a:solidFill>
                    <a:schemeClr val="tx1"/>
                  </a:solidFill>
                </a:rPr>
                <a:t>640,000 – 1,650,000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50" dirty="0">
                  <a:solidFill>
                    <a:schemeClr val="bg2"/>
                  </a:solidFill>
                </a:rPr>
                <a:t>Bramlett  et al., 2009</a:t>
              </a:r>
            </a:p>
          </p:txBody>
        </p:sp>
        <p:sp>
          <p:nvSpPr>
            <p:cNvPr id="6160" name="TextBox 20"/>
            <p:cNvSpPr txBox="1">
              <a:spLocks noChangeArrowheads="1"/>
            </p:cNvSpPr>
            <p:nvPr/>
          </p:nvSpPr>
          <p:spPr bwMode="auto">
            <a:xfrm>
              <a:off x="3181" y="720"/>
              <a:ext cx="135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EC8C00"/>
                </a:buClr>
                <a:buSzPct val="60000"/>
                <a:buFont typeface="Wingdings" pitchFamily="2" charset="2"/>
                <a:buChar char="n"/>
                <a:defRPr sz="3600" b="1">
                  <a:solidFill>
                    <a:srgbClr val="002AB0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39AC00"/>
                </a:buClr>
                <a:buSzPct val="55000"/>
                <a:buFont typeface="Wingdings" pitchFamily="2" charset="2"/>
                <a:buBlip>
                  <a:blip r:embed="rId3"/>
                </a:buBlip>
                <a:defRPr sz="3200" b="1">
                  <a:solidFill>
                    <a:srgbClr val="002AB0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39AC00"/>
                </a:buClr>
                <a:buSzPct val="50000"/>
                <a:buFont typeface="Wingdings" pitchFamily="2" charset="2"/>
                <a:buChar char="n"/>
                <a:defRPr sz="3000" b="1">
                  <a:solidFill>
                    <a:srgbClr val="002AB0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800" b="1">
                  <a:solidFill>
                    <a:srgbClr val="002AB0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050" b="0">
                <a:solidFill>
                  <a:schemeClr val="tx1"/>
                </a:solidFill>
                <a:latin typeface="Calibri" pitchFamily="34" charset="0"/>
              </a:endParaRPr>
            </a:p>
          </p:txBody>
        </p:sp>
        <p:sp>
          <p:nvSpPr>
            <p:cNvPr id="6161" name="TextBox 23"/>
            <p:cNvSpPr txBox="1">
              <a:spLocks noChangeArrowheads="1"/>
            </p:cNvSpPr>
            <p:nvPr/>
          </p:nvSpPr>
          <p:spPr bwMode="auto">
            <a:xfrm>
              <a:off x="2928" y="576"/>
              <a:ext cx="2832" cy="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EC8C00"/>
                </a:buClr>
                <a:buSzPct val="60000"/>
                <a:buFont typeface="Wingdings" pitchFamily="2" charset="2"/>
                <a:buChar char="n"/>
                <a:defRPr sz="3600" b="1">
                  <a:solidFill>
                    <a:srgbClr val="002AB0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39AC00"/>
                </a:buClr>
                <a:buSzPct val="55000"/>
                <a:buFont typeface="Wingdings" pitchFamily="2" charset="2"/>
                <a:buBlip>
                  <a:blip r:embed="rId3"/>
                </a:buBlip>
                <a:defRPr sz="3200" b="1">
                  <a:solidFill>
                    <a:srgbClr val="002AB0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39AC00"/>
                </a:buClr>
                <a:buSzPct val="50000"/>
                <a:buFont typeface="Wingdings" pitchFamily="2" charset="2"/>
                <a:buChar char="n"/>
                <a:defRPr sz="3000" b="1">
                  <a:solidFill>
                    <a:srgbClr val="002AB0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folHlink"/>
                </a:buClr>
                <a:buSzPct val="55000"/>
                <a:buFont typeface="Wingdings" pitchFamily="2" charset="2"/>
                <a:buChar char="n"/>
                <a:defRPr sz="2800" b="1">
                  <a:solidFill>
                    <a:srgbClr val="002AB0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E0000"/>
                </a:buClr>
                <a:buSzPct val="50000"/>
                <a:buFont typeface="Wingdings" pitchFamily="2" charset="2"/>
                <a:buChar char="n"/>
                <a:defRPr sz="2400" b="1">
                  <a:solidFill>
                    <a:srgbClr val="002AB0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350" dirty="0">
                  <a:solidFill>
                    <a:schemeClr val="tx1"/>
                  </a:solidFill>
                </a:rPr>
                <a:t>19,000 Neonatal, 9500 Infant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350" dirty="0">
                  <a:solidFill>
                    <a:schemeClr val="tx1"/>
                  </a:solidFill>
                </a:rPr>
                <a:t>24,500 ages 1-19 (~12,260 due to CCC)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50" dirty="0">
                  <a:solidFill>
                    <a:schemeClr val="bg2"/>
                  </a:solidFill>
                </a:rPr>
                <a:t>National Vital Statistics Report</a:t>
              </a:r>
              <a:br>
                <a:rPr lang="en-US" altLang="en-US" sz="1050" dirty="0">
                  <a:solidFill>
                    <a:schemeClr val="bg2"/>
                  </a:solidFill>
                </a:rPr>
              </a:br>
              <a:r>
                <a:rPr lang="en-US" altLang="en-US" sz="1050" dirty="0">
                  <a:solidFill>
                    <a:schemeClr val="bg2"/>
                  </a:solidFill>
                </a:rPr>
                <a:t>Matthews &amp; </a:t>
              </a:r>
              <a:r>
                <a:rPr lang="en-US" altLang="en-US" sz="1050" dirty="0" err="1">
                  <a:solidFill>
                    <a:schemeClr val="bg2"/>
                  </a:solidFill>
                </a:rPr>
                <a:t>MacDorman</a:t>
              </a:r>
              <a:r>
                <a:rPr lang="en-US" altLang="en-US" sz="1050" dirty="0">
                  <a:solidFill>
                    <a:schemeClr val="bg2"/>
                  </a:solidFill>
                </a:rPr>
                <a:t>, 2012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513DD730-E53F-824F-BD3F-79EAAA478BDC}"/>
              </a:ext>
            </a:extLst>
          </p:cNvPr>
          <p:cNvSpPr txBox="1"/>
          <p:nvPr/>
        </p:nvSpPr>
        <p:spPr>
          <a:xfrm>
            <a:off x="5194373" y="5787739"/>
            <a:ext cx="18526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800" b="1" dirty="0">
                <a:solidFill>
                  <a:schemeClr val="bg2"/>
                </a:solidFill>
                <a:latin typeface="Arial" charset="0"/>
              </a:rPr>
              <a:t>ELNEC, 2016 Module 1</a:t>
            </a:r>
            <a:endParaRPr lang="en-US" sz="800" b="1" dirty="0">
              <a:solidFill>
                <a:schemeClr val="bg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192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EA9C0EE8-6EE7-461D-A95B-32C80DFC8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53898" y="779930"/>
            <a:ext cx="1907552" cy="1888588"/>
            <a:chOff x="1171824" y="1740670"/>
            <a:chExt cx="1371600" cy="137160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3FF8FFB-CA52-4AB1-AFA3-56AB0E5652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71824" y="1740670"/>
              <a:ext cx="1371600" cy="13716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dist="38100" dir="5400000" algn="t" rotWithShape="0">
                <a:schemeClr val="bg2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b="1" dirty="0">
                <a:solidFill>
                  <a:schemeClr val="tx2"/>
                </a:solidFill>
                <a:latin typeface="+mj-lt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E1B7B8E-4D00-45AB-AC05-3CC91B0F8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778" b="89778" l="2222" r="97778">
                          <a14:foregroundMark x1="7111" y1="72000" x2="7111" y2="72000"/>
                          <a14:foregroundMark x1="95111" y1="42222" x2="95111" y2="42222"/>
                          <a14:foregroundMark x1="97778" y1="75111" x2="97778" y2="75111"/>
                          <a14:foregroundMark x1="2222" y1="75111" x2="2222" y2="75111"/>
                        </a14:backgroundRemoval>
                      </a14:imgEffect>
                      <a14:imgEffect>
                        <a14:colorTemperature colorTemp="5900"/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0424" y="1969270"/>
              <a:ext cx="914400" cy="9144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1F99370-7629-41F8-974C-206842AB5D8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78078" y="3761772"/>
            <a:ext cx="3214245" cy="151445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r" defTabSz="685800" rtl="0" eaLnBrk="1" latinLnBrk="0" hangingPunct="1">
              <a:lnSpc>
                <a:spcPct val="70000"/>
              </a:lnSpc>
              <a:spcBef>
                <a:spcPts val="450"/>
              </a:spcBef>
              <a:spcAft>
                <a:spcPts val="900"/>
              </a:spcAft>
              <a:buFont typeface="Arial" panose="020B0604020202020204" pitchFamily="34" charset="0"/>
              <a:buNone/>
              <a:defRPr lang="en-US" sz="6000" b="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r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​"/>
              <a:defRPr sz="1125" i="1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0" indent="0" algn="r" defTabSz="685800" rtl="0" eaLnBrk="1" latinLnBrk="0" hangingPunct="1">
              <a:lnSpc>
                <a:spcPct val="110000"/>
              </a:lnSpc>
              <a:spcBef>
                <a:spcPts val="45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825" b="1" kern="1200">
                <a:solidFill>
                  <a:schemeClr val="accent4"/>
                </a:solidFill>
                <a:latin typeface="Microsoft New Tai Lue" panose="020B0502040204020203" pitchFamily="34" charset="0"/>
                <a:ea typeface="+mn-ea"/>
                <a:cs typeface="Microsoft New Tai Lue" panose="020B0502040204020203" pitchFamily="34" charset="0"/>
              </a:defRPr>
            </a:lvl3pPr>
            <a:lvl4pPr marL="0" indent="0" algn="r" defTabSz="685800" rtl="0" eaLnBrk="1" latinLnBrk="0" hangingPunct="1">
              <a:lnSpc>
                <a:spcPct val="114000"/>
              </a:lnSpc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​"/>
              <a:defRPr sz="825" kern="1200">
                <a:solidFill>
                  <a:schemeClr val="tx2"/>
                </a:solidFill>
                <a:latin typeface="Microsoft New Tai Lue" panose="020B0502040204020203" pitchFamily="34" charset="0"/>
                <a:ea typeface="+mn-ea"/>
                <a:cs typeface="Microsoft New Tai Lue" panose="020B0502040204020203" pitchFamily="34" charset="0"/>
              </a:defRPr>
            </a:lvl4pPr>
            <a:lvl5pPr marL="128588" indent="-128588" algn="r" defTabSz="6858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 sz="825" kern="1200">
                <a:solidFill>
                  <a:schemeClr val="tx2"/>
                </a:solidFill>
                <a:latin typeface="Microsoft New Tai Lue" panose="020B0502040204020203" pitchFamily="34" charset="0"/>
                <a:ea typeface="+mn-ea"/>
                <a:cs typeface="Microsoft New Tai Lue" panose="020B0502040204020203" pitchFamily="34" charset="0"/>
              </a:defRPr>
            </a:lvl5pPr>
            <a:lvl6pPr marL="258366" indent="-129779" algn="l" defTabSz="685800" rtl="0" eaLnBrk="1" latinLnBrk="0" hangingPunct="1">
              <a:lnSpc>
                <a:spcPct val="85000"/>
              </a:lnSpc>
              <a:spcBef>
                <a:spcPct val="2000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 sz="825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685800" rtl="0" eaLnBrk="1" latinLnBrk="0" hangingPunct="1">
              <a:spcBef>
                <a:spcPts val="450"/>
              </a:spcBef>
              <a:spcAft>
                <a:spcPts val="450"/>
              </a:spcAft>
              <a:buClr>
                <a:schemeClr val="bg2"/>
              </a:buClr>
              <a:buFont typeface="Arial" panose="020B0604020202020204" pitchFamily="34" charset="0"/>
              <a:buChar char="​"/>
              <a:defRPr sz="1125" i="1" kern="1200" baseline="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7pPr>
            <a:lvl8pPr marL="128588" indent="-128588" algn="l" defTabSz="685800" rtl="0" eaLnBrk="1" latinLnBrk="0" hangingPunct="1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 sz="825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8pPr>
            <a:lvl9pPr marL="258366" indent="-129779" algn="l" defTabSz="685800" rtl="0" eaLnBrk="1" latinLnBrk="0" hangingPunct="1">
              <a:spcBef>
                <a:spcPct val="20000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 sz="825" kern="1200">
                <a:solidFill>
                  <a:schemeClr val="bg2"/>
                </a:solidFill>
                <a:latin typeface="Corbel" panose="020B0503020204020204" pitchFamily="34" charset="0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Differentiate the following terms: 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08F2049-A8F1-4EA9-816D-9CC7865309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75029" y="4004840"/>
            <a:ext cx="4587802" cy="1389655"/>
          </a:xfrm>
        </p:spPr>
        <p:txBody>
          <a:bodyPr/>
          <a:lstStyle/>
          <a:p>
            <a:pPr marL="285750" lvl="2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Palliative Care &amp; Hospice</a:t>
            </a:r>
          </a:p>
          <a:p>
            <a:pPr marL="285750" lvl="2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Beneficence &amp;           Non-</a:t>
            </a:r>
            <a:r>
              <a:rPr lang="en-US" sz="2800" dirty="0" err="1"/>
              <a:t>maleficience</a:t>
            </a:r>
            <a:endParaRPr lang="en-US" sz="2800" dirty="0"/>
          </a:p>
          <a:p>
            <a:pPr marL="285750" lvl="2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Autonomy &amp; Justice</a:t>
            </a:r>
          </a:p>
          <a:p>
            <a:pPr marL="285750" lvl="2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2800" dirty="0"/>
          </a:p>
          <a:p>
            <a:pPr algn="l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13364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81935"/>
            <a:ext cx="3132015" cy="626165"/>
          </a:xfrm>
        </p:spPr>
        <p:txBody>
          <a:bodyPr/>
          <a:lstStyle/>
          <a:p>
            <a:r>
              <a:rPr lang="en-US" sz="2800" dirty="0"/>
              <a:t>Barriers to Pediatric Palliative Care?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594884"/>
            <a:ext cx="3261359" cy="4662461"/>
          </a:xfrm>
        </p:spPr>
        <p:txBody>
          <a:bodyPr>
            <a:normAutofit lnSpcReduction="10000"/>
          </a:bodyPr>
          <a:lstStyle/>
          <a:p>
            <a:pPr>
              <a:spcAft>
                <a:spcPts val="450"/>
              </a:spcAft>
            </a:pPr>
            <a:r>
              <a:rPr lang="en-US" sz="1800" b="1" i="0" dirty="0">
                <a:solidFill>
                  <a:schemeClr val="accent4"/>
                </a:solidFill>
                <a:latin typeface="+mn-lt"/>
              </a:rPr>
              <a:t>Multifactorial </a:t>
            </a:r>
          </a:p>
          <a:p>
            <a:pPr marL="214313" lvl="1" indent="-214313">
              <a:buFont typeface="Arial" panose="020B0604020202020204" pitchFamily="34" charset="0"/>
              <a:buChar char="•"/>
            </a:pPr>
            <a:r>
              <a:rPr lang="en-US" sz="1600" i="0" dirty="0">
                <a:latin typeface="+mn-lt"/>
              </a:rPr>
              <a:t>Individual beliefs</a:t>
            </a:r>
          </a:p>
          <a:p>
            <a:pPr marL="214313" lvl="1" indent="-214313">
              <a:buFont typeface="Arial" panose="020B0604020202020204" pitchFamily="34" charset="0"/>
              <a:buChar char="•"/>
            </a:pPr>
            <a:r>
              <a:rPr lang="en-US" sz="1600" i="0" dirty="0">
                <a:latin typeface="+mn-lt"/>
              </a:rPr>
              <a:t>Misunderstood in both public and healthcare community </a:t>
            </a:r>
          </a:p>
          <a:p>
            <a:pPr marL="214313" lvl="1" indent="-214313">
              <a:buFont typeface="Arial" panose="020B0604020202020204" pitchFamily="34" charset="0"/>
              <a:buChar char="•"/>
            </a:pPr>
            <a:r>
              <a:rPr lang="en-US" sz="1600" i="0" dirty="0">
                <a:latin typeface="+mn-lt"/>
              </a:rPr>
              <a:t>Providers, nursing and staff, parents and patients lack understanding on how Pediatric Palliative Care helps</a:t>
            </a:r>
          </a:p>
          <a:p>
            <a:pPr marL="214313" lvl="1" indent="-214313">
              <a:buFont typeface="Arial" panose="020B0604020202020204" pitchFamily="34" charset="0"/>
              <a:buChar char="•"/>
            </a:pPr>
            <a:r>
              <a:rPr lang="en-US" sz="1600" i="0" dirty="0">
                <a:latin typeface="+mn-lt"/>
              </a:rPr>
              <a:t>Lack of training and education of providers and staff with  pediatric palliative care expertise</a:t>
            </a:r>
          </a:p>
          <a:p>
            <a:pPr marL="214313" lvl="1" indent="-214313">
              <a:buFont typeface="Arial" panose="020B0604020202020204" pitchFamily="34" charset="0"/>
              <a:buChar char="•"/>
            </a:pPr>
            <a:r>
              <a:rPr lang="en-US" sz="1600" i="0" dirty="0">
                <a:latin typeface="+mn-lt"/>
              </a:rPr>
              <a:t>Financial and insurance , lack of reimbursement</a:t>
            </a:r>
          </a:p>
          <a:p>
            <a:pPr marL="214313" lvl="1" indent="-214313">
              <a:buFont typeface="Arial" panose="020B0604020202020204" pitchFamily="34" charset="0"/>
              <a:buChar char="•"/>
            </a:pPr>
            <a:r>
              <a:rPr lang="en-US" sz="1600" i="0" dirty="0">
                <a:latin typeface="+mn-lt"/>
              </a:rPr>
              <a:t>Geographic unavailability, poor access to services</a:t>
            </a:r>
          </a:p>
          <a:p>
            <a:pPr marL="214313" lvl="1" indent="-214313">
              <a:buFont typeface="Arial" panose="020B0604020202020204" pitchFamily="34" charset="0"/>
              <a:buChar char="•"/>
            </a:pPr>
            <a:r>
              <a:rPr lang="en-US" sz="1600" i="0" dirty="0">
                <a:latin typeface="+mn-lt"/>
              </a:rPr>
              <a:t>Health care policy does not place an emphasis on palliative care</a:t>
            </a:r>
          </a:p>
          <a:p>
            <a:pPr algn="r">
              <a:buNone/>
            </a:pPr>
            <a:r>
              <a:rPr lang="en-US" sz="900" b="1" dirty="0">
                <a:solidFill>
                  <a:schemeClr val="bg2"/>
                </a:solidFill>
                <a:latin typeface="Arial" charset="0"/>
              </a:rPr>
              <a:t>Linton &amp; </a:t>
            </a:r>
            <a:r>
              <a:rPr lang="en-US" sz="900" b="1" dirty="0" err="1">
                <a:solidFill>
                  <a:schemeClr val="bg2"/>
                </a:solidFill>
                <a:latin typeface="Arial" charset="0"/>
              </a:rPr>
              <a:t>Feudtner</a:t>
            </a:r>
            <a:r>
              <a:rPr lang="en-US" sz="900" b="1" dirty="0">
                <a:solidFill>
                  <a:schemeClr val="bg2"/>
                </a:solidFill>
                <a:latin typeface="Arial" charset="0"/>
              </a:rPr>
              <a:t>, 2011; </a:t>
            </a:r>
            <a:r>
              <a:rPr lang="en-US" sz="900" b="1" dirty="0" err="1">
                <a:solidFill>
                  <a:schemeClr val="bg2"/>
                </a:solidFill>
                <a:latin typeface="Arial" charset="0"/>
              </a:rPr>
              <a:t>Thienprayoon</a:t>
            </a:r>
            <a:r>
              <a:rPr lang="en-US" sz="900" b="1" dirty="0">
                <a:solidFill>
                  <a:schemeClr val="bg2"/>
                </a:solidFill>
                <a:latin typeface="Arial" charset="0"/>
              </a:rPr>
              <a:t> et al, 2013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819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91780-BDEE-3958-8574-D05D4F57B5F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7200" y="-1228028"/>
            <a:ext cx="3182052" cy="1228028"/>
          </a:xfrm>
        </p:spPr>
        <p:txBody>
          <a:bodyPr vert="horz" wrap="square" lIns="0" tIns="0" rIns="0" bIns="0" rtlCol="0" anchor="b">
            <a:noAutofit/>
          </a:bodyPr>
          <a:lstStyle/>
          <a:p>
            <a:r>
              <a:rPr lang="en-US" dirty="0"/>
              <a:t>Questions 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4128279-8044-7C42-81CB-BEAD29D1F72B}"/>
              </a:ext>
            </a:extLst>
          </p:cNvPr>
          <p:cNvSpPr/>
          <p:nvPr/>
        </p:nvSpPr>
        <p:spPr>
          <a:xfrm>
            <a:off x="1028348" y="713616"/>
            <a:ext cx="1696064" cy="169606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dist="38100" dir="5400000" algn="t" rotWithShape="0">
              <a:schemeClr val="bg2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r>
              <a:rPr lang="en-US" sz="8000" b="1" dirty="0">
                <a:solidFill>
                  <a:schemeClr val="bg1"/>
                </a:solidFill>
                <a:latin typeface="+mj-lt"/>
              </a:rPr>
              <a:t>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833A3B-D02E-C846-8FB7-67B0065BA3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5995" y="2569251"/>
            <a:ext cx="3259731" cy="2209673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en-US" sz="1800" b="1" i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Which of these families need pediatric palliative care? </a:t>
            </a:r>
          </a:p>
          <a:p>
            <a:pPr marL="228600" lvl="0" indent="-228600" algn="l" defTabSz="9144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en-US" sz="1800" i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When you would recommend a palliative care consult or referral</a:t>
            </a:r>
          </a:p>
          <a:p>
            <a:pPr marL="228600" lvl="0" indent="-228600" algn="l" defTabSz="9144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en-US" sz="1800" i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barriers to a palliative care consult would you anticipate? </a:t>
            </a:r>
          </a:p>
          <a:p>
            <a:pPr marL="228600" lvl="0" indent="-228600" algn="l" defTabSz="91440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en-US" sz="1800" i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goals of palliative care do you think might be important for this case?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2F3E71-CAEF-0946-996A-C151D1E200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69413" y="713616"/>
            <a:ext cx="4828592" cy="2045638"/>
          </a:xfrm>
        </p:spPr>
        <p:txBody>
          <a:bodyPr/>
          <a:lstStyle/>
          <a:p>
            <a:pPr marL="257175" indent="-257175">
              <a:buFont typeface="+mj-lt"/>
              <a:buAutoNum type="arabicPeriod"/>
            </a:pPr>
            <a:r>
              <a:rPr lang="en-US" sz="1600" i="0" dirty="0">
                <a:solidFill>
                  <a:schemeClr val="tx1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Young, single mother whose prenatal ultrasound and genetic studies just revealed congenital heart disease and Trisomy 13</a:t>
            </a:r>
          </a:p>
          <a:p>
            <a:pPr marL="257175" indent="-257175">
              <a:buFont typeface="+mj-lt"/>
              <a:buAutoNum type="arabicPeriod"/>
            </a:pPr>
            <a:r>
              <a:rPr lang="en-US" sz="1600" i="0" dirty="0">
                <a:solidFill>
                  <a:schemeClr val="tx1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16-year-old football player who has relapsed leukemia after a bone marrow transplant</a:t>
            </a:r>
          </a:p>
          <a:p>
            <a:pPr marL="257175" indent="-257175">
              <a:buFont typeface="+mj-lt"/>
              <a:buAutoNum type="arabicPeriod"/>
            </a:pPr>
            <a:r>
              <a:rPr lang="en-US" sz="1600" i="0" dirty="0">
                <a:solidFill>
                  <a:schemeClr val="tx1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6-year-old living with a progressive mitochondrial disorder</a:t>
            </a:r>
          </a:p>
          <a:p>
            <a:pPr marL="257175" indent="-257175">
              <a:buFont typeface="+mj-lt"/>
              <a:buAutoNum type="arabicPeriod"/>
            </a:pPr>
            <a:r>
              <a:rPr lang="en-US" sz="1600" i="0" dirty="0">
                <a:solidFill>
                  <a:schemeClr val="tx1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Newborn infant in the NICU after life threatening e. coli bacterial meningitis now with a tracheostomy, gastrostomy tube and severe neurological deficits</a:t>
            </a:r>
          </a:p>
          <a:p>
            <a:pPr marL="257175" indent="-257175">
              <a:buFont typeface="+mj-lt"/>
              <a:buAutoNum type="arabicPeriod"/>
            </a:pPr>
            <a:r>
              <a:rPr lang="en-US" sz="1600" i="0" dirty="0">
                <a:solidFill>
                  <a:schemeClr val="tx1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13-year-old boy living with nephrotic syndrome that is resistant to routine treatments</a:t>
            </a:r>
          </a:p>
          <a:p>
            <a:pPr marL="257175" indent="-257175">
              <a:buFont typeface="+mj-lt"/>
              <a:buAutoNum type="arabicPeriod"/>
            </a:pPr>
            <a:r>
              <a:rPr lang="en-US" sz="1600" i="0" dirty="0">
                <a:solidFill>
                  <a:schemeClr val="tx1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8-month-old boy waiting for a liver transplant due to biliary atresia</a:t>
            </a:r>
          </a:p>
          <a:p>
            <a:pPr marL="257175" indent="-257175">
              <a:buFont typeface="+mj-lt"/>
              <a:buAutoNum type="arabicPeriod"/>
            </a:pPr>
            <a:r>
              <a:rPr lang="en-US" sz="1600" i="0" dirty="0">
                <a:solidFill>
                  <a:schemeClr val="tx1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10-year-old boy, congenital heart patient, whose Fontan is failing and is suffering with protein losing enteropathy</a:t>
            </a:r>
          </a:p>
          <a:p>
            <a:pPr marL="257175" indent="-257175">
              <a:buFont typeface="+mj-lt"/>
              <a:buAutoNum type="arabicPeriod"/>
            </a:pPr>
            <a:r>
              <a:rPr lang="en-US" sz="1600" i="0" dirty="0">
                <a:solidFill>
                  <a:schemeClr val="tx1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17-year-old girl with severe combined immune deficiency and advanced bronchiectasis, recurrent systemic CMV, and multiple hospitalizations</a:t>
            </a:r>
          </a:p>
          <a:p>
            <a:endParaRPr lang="en-US" sz="1350" b="1" i="0" dirty="0">
              <a:solidFill>
                <a:schemeClr val="tx2"/>
              </a:solidFill>
              <a:latin typeface="Microsoft Tai Le" panose="020B0502040204020203" pitchFamily="34" charset="0"/>
              <a:cs typeface="Microsoft Tai L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114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CAEA0C4-11CD-F04B-B722-BAD04762B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5081438"/>
            <a:ext cx="4229100" cy="1461939"/>
          </a:xfrm>
        </p:spPr>
        <p:txBody>
          <a:bodyPr/>
          <a:lstStyle/>
          <a:p>
            <a:r>
              <a:rPr lang="en-US" sz="5000" dirty="0"/>
              <a:t>Symptom Management</a:t>
            </a:r>
          </a:p>
        </p:txBody>
      </p:sp>
    </p:spTree>
    <p:extLst>
      <p:ext uri="{BB962C8B-B14F-4D97-AF65-F5344CB8AC3E}">
        <p14:creationId xmlns:p14="http://schemas.microsoft.com/office/powerpoint/2010/main" val="1026780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The  Principle  of </a:t>
            </a:r>
            <a:br>
              <a:rPr lang="en-US" sz="2800" dirty="0"/>
            </a:br>
            <a:r>
              <a:rPr lang="en-US" sz="2800" dirty="0"/>
              <a:t>Double  Effect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253" y="1579880"/>
            <a:ext cx="5158238" cy="3698240"/>
          </a:xfrm>
        </p:spPr>
        <p:txBody>
          <a:bodyPr>
            <a:normAutofit/>
          </a:bodyPr>
          <a:lstStyle/>
          <a:p>
            <a:pPr marL="48816">
              <a:lnSpc>
                <a:spcPct val="90000"/>
              </a:lnSpc>
              <a:buNone/>
            </a:pPr>
            <a:r>
              <a:rPr lang="en-US" altLang="en-US" sz="1800" b="1" i="0" dirty="0">
                <a:solidFill>
                  <a:schemeClr val="accent4"/>
                </a:solidFill>
                <a:latin typeface="+mn-lt"/>
              </a:rPr>
              <a:t>Some interventions have both good &amp; bad effects</a:t>
            </a:r>
          </a:p>
          <a:p>
            <a:pPr marL="48816" lvl="1">
              <a:lnSpc>
                <a:spcPct val="90000"/>
              </a:lnSpc>
              <a:spcBef>
                <a:spcPts val="450"/>
              </a:spcBef>
              <a:spcAft>
                <a:spcPts val="900"/>
              </a:spcAft>
              <a:buNone/>
            </a:pPr>
            <a:r>
              <a:rPr lang="en-US" sz="1600" dirty="0">
                <a:solidFill>
                  <a:schemeClr val="accent1"/>
                </a:solidFill>
              </a:rPr>
              <a:t>The treatments we use to decrease suffering sometimes have side effects that could be considered “dangerous”. </a:t>
            </a:r>
          </a:p>
          <a:p>
            <a:pPr marL="48816">
              <a:lnSpc>
                <a:spcPct val="90000"/>
              </a:lnSpc>
              <a:buNone/>
            </a:pPr>
            <a:r>
              <a:rPr lang="en-US" altLang="en-US" sz="1800" b="1" i="0" dirty="0">
                <a:solidFill>
                  <a:schemeClr val="accent4"/>
                </a:solidFill>
                <a:latin typeface="+mn-lt"/>
              </a:rPr>
              <a:t>INTENT is important</a:t>
            </a:r>
          </a:p>
          <a:p>
            <a:pPr marL="48816">
              <a:lnSpc>
                <a:spcPct val="90000"/>
              </a:lnSpc>
              <a:buNone/>
            </a:pPr>
            <a:r>
              <a:rPr lang="en-US" altLang="en-US" sz="1600" dirty="0">
                <a:solidFill>
                  <a:schemeClr val="accent1"/>
                </a:solidFill>
              </a:rPr>
              <a:t>It is ethical to give medication if the INTENT is to relieve suffering not to cause death</a:t>
            </a:r>
          </a:p>
          <a:p>
            <a:pPr>
              <a:buNone/>
            </a:pPr>
            <a:r>
              <a:rPr lang="en-US" sz="1800" b="1" i="0" dirty="0">
                <a:solidFill>
                  <a:schemeClr val="accent4"/>
                </a:solidFill>
                <a:latin typeface="+mn-lt"/>
              </a:rPr>
              <a:t>There will always be a last dose.</a:t>
            </a:r>
          </a:p>
          <a:p>
            <a:pPr lvl="1">
              <a:buNone/>
            </a:pPr>
            <a:r>
              <a:rPr lang="en-US" sz="1600" dirty="0">
                <a:solidFill>
                  <a:schemeClr val="accent1"/>
                </a:solidFill>
              </a:rPr>
              <a:t>But it is the disease taking the child’s life not the medication, parent or provider. </a:t>
            </a:r>
          </a:p>
          <a:p>
            <a:pPr marL="804863" lvl="1" indent="-402431">
              <a:lnSpc>
                <a:spcPct val="90000"/>
              </a:lnSpc>
            </a:pPr>
            <a:endParaRPr lang="en-US" altLang="en-US" sz="1500" dirty="0">
              <a:latin typeface="Century Gothic" panose="020B050202020202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2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Key Points</a:t>
            </a:r>
            <a:br>
              <a:rPr lang="en-US" sz="2800" dirty="0"/>
            </a:br>
            <a:endParaRPr lang="en-US" sz="2800" dirty="0"/>
          </a:p>
        </p:txBody>
      </p:sp>
      <p:pic>
        <p:nvPicPr>
          <p:cNvPr id="4" name="Picture 2" descr="Image result for icon for pain">
            <a:extLst>
              <a:ext uri="{FF2B5EF4-FFF2-40B4-BE49-F238E27FC236}">
                <a16:creationId xmlns:a16="http://schemas.microsoft.com/office/drawing/2014/main" id="{B8753C06-112B-A14E-AAA7-9D6017697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281" y="868680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0D3E282-DBB9-7141-9681-736E9532F25D}"/>
              </a:ext>
            </a:extLst>
          </p:cNvPr>
          <p:cNvSpPr/>
          <p:nvPr/>
        </p:nvSpPr>
        <p:spPr>
          <a:xfrm>
            <a:off x="385011" y="2182505"/>
            <a:ext cx="3254241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n-US" i="1" dirty="0">
              <a:solidFill>
                <a:schemeClr val="accent4"/>
              </a:solidFill>
              <a:latin typeface="Corbel" panose="020B0503020204020204" pitchFamily="34" charset="0"/>
            </a:endParaRPr>
          </a:p>
          <a:p>
            <a:pPr>
              <a:defRPr/>
            </a:pPr>
            <a:endParaRPr lang="en-US" i="1" dirty="0">
              <a:solidFill>
                <a:schemeClr val="accent4"/>
              </a:solidFill>
              <a:latin typeface="Corbel" panose="020B0503020204020204" pitchFamily="34" charset="0"/>
            </a:endParaRPr>
          </a:p>
          <a:p>
            <a:pPr>
              <a:defRPr/>
            </a:pPr>
            <a:r>
              <a:rPr lang="en-US" i="1" dirty="0">
                <a:solidFill>
                  <a:schemeClr val="accent4"/>
                </a:solidFill>
                <a:latin typeface="Corbel" panose="020B0503020204020204" pitchFamily="34" charset="0"/>
              </a:rPr>
              <a:t>Curing:</a:t>
            </a:r>
          </a:p>
          <a:p>
            <a:pPr>
              <a:defRPr/>
            </a:pPr>
            <a:r>
              <a:rPr lang="en-US" sz="1500" i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bel" panose="020B0503020204020204" pitchFamily="34" charset="0"/>
              </a:rPr>
              <a:t>  </a:t>
            </a:r>
            <a:r>
              <a:rPr lang="en-US" sz="1600" i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bel" panose="020B0503020204020204" pitchFamily="34" charset="0"/>
              </a:rPr>
              <a:t>Making the problem go away.</a:t>
            </a:r>
          </a:p>
          <a:p>
            <a:pPr>
              <a:defRPr/>
            </a:pPr>
            <a:r>
              <a:rPr lang="en-US" i="1" dirty="0">
                <a:solidFill>
                  <a:schemeClr val="accent4"/>
                </a:solidFill>
                <a:latin typeface="Corbel" panose="020B0503020204020204" pitchFamily="34" charset="0"/>
              </a:rPr>
              <a:t>Healing:</a:t>
            </a:r>
          </a:p>
          <a:p>
            <a:pPr>
              <a:defRPr/>
            </a:pPr>
            <a:r>
              <a:rPr lang="en-US" sz="1600" i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bel" panose="020B0503020204020204" pitchFamily="34" charset="0"/>
              </a:rPr>
              <a:t>   Giving someone the resources to deal with problems that will not go away.</a:t>
            </a:r>
          </a:p>
          <a:p>
            <a:pPr>
              <a:defRPr/>
            </a:pPr>
            <a:r>
              <a:rPr lang="en-US" sz="1500" i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rbel" panose="020B0503020204020204" pitchFamily="34" charset="0"/>
              </a:rPr>
              <a:t>	- Rabbi Harold Kushner</a:t>
            </a:r>
          </a:p>
          <a:p>
            <a:pPr>
              <a:defRPr/>
            </a:pPr>
            <a:endParaRPr lang="en-US" sz="1500" i="1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rbel" panose="020B0503020204020204" pitchFamily="34" charset="0"/>
            </a:endParaRPr>
          </a:p>
          <a:p>
            <a:pPr>
              <a:defRPr/>
            </a:pPr>
            <a:endParaRPr lang="en-US" sz="1500" i="1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rbel" panose="020B0503020204020204" pitchFamily="34" charset="0"/>
            </a:endParaRPr>
          </a:p>
          <a:p>
            <a:pPr>
              <a:defRPr/>
            </a:pPr>
            <a:endParaRPr lang="en-US" sz="1500" i="1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rbel" panose="020B0503020204020204" pitchFamily="34" charset="0"/>
            </a:endParaRPr>
          </a:p>
          <a:p>
            <a:r>
              <a:rPr lang="en-US" sz="1600" dirty="0">
                <a:solidFill>
                  <a:schemeClr val="tx2"/>
                </a:solidFill>
              </a:rPr>
              <a:t>Pediatric palliative care helps redirect goals of care and address questions regarding the “right thing” for each child and family suffering with serious illness.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6565" y="685799"/>
            <a:ext cx="4860235" cy="6080761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100" i="0" dirty="0">
                <a:solidFill>
                  <a:schemeClr val="tx2"/>
                </a:solidFill>
                <a:cs typeface="Microsoft New Tai Lue" panose="020B0502040204020203" pitchFamily="34" charset="0"/>
              </a:rPr>
              <a:t>More than 2 of 3 patients referred to pediatric palliative care are still alive a year after referral</a:t>
            </a:r>
          </a:p>
          <a:p>
            <a:pPr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100" i="0" dirty="0">
                <a:solidFill>
                  <a:schemeClr val="tx2"/>
                </a:solidFill>
                <a:cs typeface="Microsoft New Tai Lue" panose="020B0502040204020203" pitchFamily="34" charset="0"/>
              </a:rPr>
              <a:t>Children and their families in the care of palliative care teams report higher quality of life </a:t>
            </a:r>
          </a:p>
          <a:p>
            <a:pPr lvl="1">
              <a:lnSpc>
                <a:spcPct val="120000"/>
              </a:lnSpc>
              <a:spcAft>
                <a:spcPts val="600"/>
              </a:spcAft>
              <a:buNone/>
            </a:pPr>
            <a:r>
              <a:rPr lang="en-US" sz="2100" i="0" dirty="0">
                <a:cs typeface="Microsoft New Tai Lue" panose="020B0502040204020203" pitchFamily="34" charset="0"/>
              </a:rPr>
              <a:t>The concept of TOTAL PAIN is an important way that these teams frame the care they give</a:t>
            </a:r>
          </a:p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chemeClr val="accent4"/>
                </a:solidFill>
              </a:rPr>
              <a:t>Parents want: 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tx1"/>
                </a:solidFill>
              </a:rPr>
              <a:t>The best quality of life for as long as possible for their child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tx1"/>
                </a:solidFill>
              </a:rPr>
              <a:t>Their child to be comfortable even in the face of serious illness and death 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tx1"/>
                </a:solidFill>
              </a:rPr>
              <a:t>Someone to advocate for them and their family– to achieve their wishes for their child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tx1"/>
                </a:solidFill>
              </a:rPr>
              <a:t>Recommendations to come from a place of compassion and understanding</a:t>
            </a: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en-US" sz="2100" dirty="0">
                <a:solidFill>
                  <a:schemeClr val="tx1"/>
                </a:solidFill>
              </a:rPr>
              <a:t>To be able to look back 1 day, 6 months, 5, and 10 years later and know  they did the best for their child.</a:t>
            </a:r>
          </a:p>
          <a:p>
            <a:pPr>
              <a:spcBef>
                <a:spcPts val="600"/>
              </a:spcBef>
              <a:spcAft>
                <a:spcPts val="0"/>
              </a:spcAft>
              <a:buNone/>
            </a:pPr>
            <a:endParaRPr lang="en-US" altLang="en-US" sz="1400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sz="2300" dirty="0"/>
              <a:t>“Physicians' failure to understand the nature of suffering can result in medical intervention that (though technically adequate) not only fails to relieve suffering but becomes a source of suffering itself…”	Eric Cassel (1982)</a:t>
            </a:r>
            <a:endParaRPr lang="en-US" sz="2300" dirty="0">
              <a:solidFill>
                <a:schemeClr val="tx2"/>
              </a:solidFill>
            </a:endParaRPr>
          </a:p>
          <a:p>
            <a:pPr lvl="1"/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1767914017"/>
      </p:ext>
    </p:extLst>
  </p:cSld>
  <p:clrMapOvr>
    <a:masterClrMapping/>
  </p:clrMapOvr>
</p:sld>
</file>

<file path=ppt/theme/theme1.xml><?xml version="1.0" encoding="utf-8"?>
<a:theme xmlns:a="http://schemas.openxmlformats.org/drawingml/2006/main" name="Lurie Childrens">
  <a:themeElements>
    <a:clrScheme name="Modern Swiss">
      <a:dk1>
        <a:sysClr val="windowText" lastClr="000000"/>
      </a:dk1>
      <a:lt1>
        <a:sysClr val="window" lastClr="FFFFFF"/>
      </a:lt1>
      <a:dk2>
        <a:srgbClr val="3C3D3E"/>
      </a:dk2>
      <a:lt2>
        <a:srgbClr val="999683"/>
      </a:lt2>
      <a:accent1>
        <a:srgbClr val="E34A06"/>
      </a:accent1>
      <a:accent2>
        <a:srgbClr val="31CCE8"/>
      </a:accent2>
      <a:accent3>
        <a:srgbClr val="C1C139"/>
      </a:accent3>
      <a:accent4>
        <a:srgbClr val="118E97"/>
      </a:accent4>
      <a:accent5>
        <a:srgbClr val="F9BD03"/>
      </a:accent5>
      <a:accent6>
        <a:srgbClr val="407026"/>
      </a:accent6>
      <a:hlink>
        <a:srgbClr val="3C3D3E"/>
      </a:hlink>
      <a:folHlink>
        <a:srgbClr val="999683"/>
      </a:folHlink>
    </a:clrScheme>
    <a:fontScheme name="Modern Swiss">
      <a:majorFont>
        <a:latin typeface="Arial"/>
        <a:ea typeface=""/>
        <a:cs typeface=""/>
      </a:majorFont>
      <a:minorFont>
        <a:latin typeface="Microsoft New Tai Lu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>
          <a:outerShdw dist="38100" dir="5400000" algn="t" rotWithShape="0">
            <a:schemeClr val="bg2">
              <a:alpha val="20000"/>
            </a:schemeClr>
          </a:outerShdw>
        </a:effectLst>
      </a:spPr>
      <a:bodyPr rtlCol="0" anchor="ctr"/>
      <a:lstStyle>
        <a:defPPr algn="ctr">
          <a:lnSpc>
            <a:spcPct val="95000"/>
          </a:lnSpc>
          <a:defRPr b="1" dirty="0" smtClean="0">
            <a:solidFill>
              <a:schemeClr val="tx2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urie Childrens" id="{046CDE77-59C5-304B-AB76-7B5C884EA08B}" vid="{DE864C22-D78B-7440-A83B-6A208F064C5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Lurie Childrens</Template>
  <TotalTime>11021</TotalTime>
  <Words>1848</Words>
  <Application>Microsoft Macintosh PowerPoint</Application>
  <PresentationFormat>On-screen Show (4:3)</PresentationFormat>
  <Paragraphs>242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Arial</vt:lpstr>
      <vt:lpstr>Calibri</vt:lpstr>
      <vt:lpstr>Century Gothic</vt:lpstr>
      <vt:lpstr>Corbel</vt:lpstr>
      <vt:lpstr>Franklin Gothic Demi Cond</vt:lpstr>
      <vt:lpstr>Garamond</vt:lpstr>
      <vt:lpstr>Microsoft New Tai Lue</vt:lpstr>
      <vt:lpstr>Microsoft Tai Le</vt:lpstr>
      <vt:lpstr>Tahoma</vt:lpstr>
      <vt:lpstr>Wingdings</vt:lpstr>
      <vt:lpstr>Lurie Childrens</vt:lpstr>
      <vt:lpstr>INTRODUCTION TO PEDIATRIC Palliative CARE </vt:lpstr>
      <vt:lpstr>Is treatment causing more suffering than relief? </vt:lpstr>
      <vt:lpstr>Questions</vt:lpstr>
      <vt:lpstr>Child Health  Sub-populations </vt:lpstr>
      <vt:lpstr>Differentiate the following terms: </vt:lpstr>
      <vt:lpstr>Barriers to Pediatric Palliative Care?</vt:lpstr>
      <vt:lpstr>Questions </vt:lpstr>
      <vt:lpstr>Symptom Management</vt:lpstr>
      <vt:lpstr>The  Principle  of  Double  Effect  </vt:lpstr>
      <vt:lpstr>Key Points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Pediatric Palliative Care Improving Access in Pediatric Oncology Patients</dc:title>
  <dc:creator>Tandy Mellard</dc:creator>
  <cp:lastModifiedBy>Yumkhaibam, Budhachandra Singh</cp:lastModifiedBy>
  <cp:revision>238</cp:revision>
  <cp:lastPrinted>2020-01-03T20:14:45Z</cp:lastPrinted>
  <dcterms:created xsi:type="dcterms:W3CDTF">2016-11-26T02:48:04Z</dcterms:created>
  <dcterms:modified xsi:type="dcterms:W3CDTF">2026-05-29T17:56:12Z</dcterms:modified>
</cp:coreProperties>
</file>