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355" r:id="rId2"/>
    <p:sldId id="277" r:id="rId3"/>
    <p:sldId id="364" r:id="rId4"/>
    <p:sldId id="370" r:id="rId5"/>
    <p:sldId id="371" r:id="rId6"/>
    <p:sldId id="373" r:id="rId7"/>
    <p:sldId id="374" r:id="rId8"/>
    <p:sldId id="382" r:id="rId9"/>
    <p:sldId id="375" r:id="rId10"/>
    <p:sldId id="376" r:id="rId11"/>
    <p:sldId id="383" r:id="rId12"/>
    <p:sldId id="379" r:id="rId13"/>
    <p:sldId id="360" r:id="rId14"/>
    <p:sldId id="380" r:id="rId15"/>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277"/>
            <p14:sldId id="364"/>
            <p14:sldId id="370"/>
            <p14:sldId id="371"/>
            <p14:sldId id="373"/>
            <p14:sldId id="374"/>
            <p14:sldId id="382"/>
            <p14:sldId id="375"/>
            <p14:sldId id="376"/>
            <p14:sldId id="383"/>
            <p14:sldId id="379"/>
            <p14:sldId id="360"/>
            <p14:sldId id="380"/>
          </p14:sldIdLst>
        </p14:section>
      </p14:sectionLst>
    </p:ex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t Wyman" initials="BW"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D1F0"/>
    <a:srgbClr val="BC873A"/>
    <a:srgbClr val="17B1CB"/>
    <a:srgbClr val="31CCE8"/>
    <a:srgbClr val="E7F3F4"/>
    <a:srgbClr val="F3F9FA"/>
    <a:srgbClr val="F7F7F7"/>
    <a:srgbClr val="ADB3B4"/>
    <a:srgbClr val="CCCC00"/>
    <a:srgbClr val="118E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119" autoAdjust="0"/>
    <p:restoredTop sz="80411" autoAdjust="0"/>
  </p:normalViewPr>
  <p:slideViewPr>
    <p:cSldViewPr snapToGrid="0" snapToObjects="1">
      <p:cViewPr varScale="1">
        <p:scale>
          <a:sx n="101" d="100"/>
          <a:sy n="101" d="100"/>
        </p:scale>
        <p:origin x="1336" y="184"/>
      </p:cViewPr>
      <p:guideLst>
        <p:guide orient="horz" pos="2516"/>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952"/>
    </p:cViewPr>
  </p:sorterViewPr>
  <p:notesViewPr>
    <p:cSldViewPr snapToGrid="0" snapToObjects="1">
      <p:cViewPr varScale="1">
        <p:scale>
          <a:sx n="94" d="100"/>
          <a:sy n="94" d="100"/>
        </p:scale>
        <p:origin x="3880" y="216"/>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DC65F8-0F3C-4EB8-9B6F-7CE235EF22DC}"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19F0F00D-94FB-4034-8EBC-A23CA9ED4686}">
      <dgm:prSet phldrT="[Text]" custT="1"/>
      <dgm:spPr/>
      <dgm:t>
        <a:bodyPr/>
        <a:lstStyle/>
        <a:p>
          <a:r>
            <a:rPr lang="en-US" sz="3600" b="1" dirty="0"/>
            <a:t>PRN</a:t>
          </a:r>
        </a:p>
      </dgm:t>
    </dgm:pt>
    <dgm:pt modelId="{6BD33F11-AA2E-4AC4-83D7-043BF2915BE9}" type="parTrans" cxnId="{C40089D1-F7EF-474C-9721-B34116B95891}">
      <dgm:prSet/>
      <dgm:spPr/>
      <dgm:t>
        <a:bodyPr/>
        <a:lstStyle/>
        <a:p>
          <a:endParaRPr lang="en-US"/>
        </a:p>
      </dgm:t>
    </dgm:pt>
    <dgm:pt modelId="{1FB7F0CD-7866-4DD4-A9D2-109B573513D5}" type="sibTrans" cxnId="{C40089D1-F7EF-474C-9721-B34116B95891}">
      <dgm:prSet/>
      <dgm:spPr/>
      <dgm:t>
        <a:bodyPr/>
        <a:lstStyle/>
        <a:p>
          <a:endParaRPr lang="en-US"/>
        </a:p>
      </dgm:t>
    </dgm:pt>
    <dgm:pt modelId="{88DF47D2-2631-4FE3-BDFC-D9FC90796908}">
      <dgm:prSet phldrT="[Text]" custT="1"/>
      <dgm:spPr/>
      <dgm:t>
        <a:bodyPr/>
        <a:lstStyle/>
        <a:p>
          <a:pPr>
            <a:spcAft>
              <a:spcPts val="0"/>
            </a:spcAft>
          </a:pPr>
          <a:endParaRPr lang="en-US" sz="2000" b="1" dirty="0"/>
        </a:p>
        <a:p>
          <a:pPr>
            <a:spcAft>
              <a:spcPts val="0"/>
            </a:spcAft>
          </a:pPr>
          <a:r>
            <a:rPr lang="en-US" sz="2000" b="1" dirty="0"/>
            <a:t>Pain prevention</a:t>
          </a:r>
        </a:p>
        <a:p>
          <a:pPr>
            <a:spcAft>
              <a:spcPts val="0"/>
            </a:spcAft>
          </a:pPr>
          <a:r>
            <a:rPr lang="en-US" sz="2000" b="1" dirty="0"/>
            <a:t>&amp; Pain care quality improvement</a:t>
          </a:r>
        </a:p>
      </dgm:t>
    </dgm:pt>
    <dgm:pt modelId="{8D862935-61BD-4C1D-837B-CD41D256958F}" type="parTrans" cxnId="{5F1EFE7F-42A8-490C-9DC7-31D959F7EB97}">
      <dgm:prSet/>
      <dgm:spPr/>
      <dgm:t>
        <a:bodyPr/>
        <a:lstStyle/>
        <a:p>
          <a:endParaRPr lang="en-US"/>
        </a:p>
      </dgm:t>
    </dgm:pt>
    <dgm:pt modelId="{56672463-C767-4D66-BC08-E883CB3E7B05}" type="sibTrans" cxnId="{5F1EFE7F-42A8-490C-9DC7-31D959F7EB97}">
      <dgm:prSet/>
      <dgm:spPr/>
      <dgm:t>
        <a:bodyPr/>
        <a:lstStyle/>
        <a:p>
          <a:endParaRPr lang="en-US"/>
        </a:p>
      </dgm:t>
    </dgm:pt>
    <dgm:pt modelId="{AF04D195-1746-4145-B284-D90D120DE6FA}">
      <dgm:prSet phldrT="[Text]" custT="1"/>
      <dgm:spPr/>
      <dgm:t>
        <a:bodyPr/>
        <a:lstStyle/>
        <a:p>
          <a:endParaRPr lang="en-US" sz="2000" b="1" dirty="0"/>
        </a:p>
        <a:p>
          <a:r>
            <a:rPr lang="en-US" sz="2000" b="1" dirty="0"/>
            <a:t>Evidence-based pain assessment &amp; management practices</a:t>
          </a:r>
        </a:p>
      </dgm:t>
    </dgm:pt>
    <dgm:pt modelId="{93996C46-5600-4735-B69C-AC16616B5FE5}" type="parTrans" cxnId="{B123B135-3EB2-4F42-8F22-69BDD39A65B2}">
      <dgm:prSet/>
      <dgm:spPr/>
      <dgm:t>
        <a:bodyPr/>
        <a:lstStyle/>
        <a:p>
          <a:endParaRPr lang="en-US"/>
        </a:p>
      </dgm:t>
    </dgm:pt>
    <dgm:pt modelId="{485CA282-3E83-4803-9B76-9D6E92DB6D4A}" type="sibTrans" cxnId="{B123B135-3EB2-4F42-8F22-69BDD39A65B2}">
      <dgm:prSet/>
      <dgm:spPr/>
      <dgm:t>
        <a:bodyPr/>
        <a:lstStyle/>
        <a:p>
          <a:endParaRPr lang="en-US"/>
        </a:p>
      </dgm:t>
    </dgm:pt>
    <dgm:pt modelId="{4937659E-8FDB-4667-B3AB-C34FA8CB5D28}">
      <dgm:prSet phldrT="[Text]" custT="1"/>
      <dgm:spPr/>
      <dgm:t>
        <a:bodyPr/>
        <a:lstStyle/>
        <a:p>
          <a:r>
            <a:rPr lang="en-US" sz="2000" b="1" dirty="0"/>
            <a:t>Ongoing education of providers &amp; families</a:t>
          </a:r>
        </a:p>
      </dgm:t>
    </dgm:pt>
    <dgm:pt modelId="{874D982C-64FA-43D8-8E8C-15360ED4C026}" type="parTrans" cxnId="{88C9851F-AF77-4232-AED7-4064C0B329D1}">
      <dgm:prSet/>
      <dgm:spPr/>
      <dgm:t>
        <a:bodyPr/>
        <a:lstStyle/>
        <a:p>
          <a:endParaRPr lang="en-US"/>
        </a:p>
      </dgm:t>
    </dgm:pt>
    <dgm:pt modelId="{15FFA4F8-4E41-4E1F-80C5-47448EDF3665}" type="sibTrans" cxnId="{88C9851F-AF77-4232-AED7-4064C0B329D1}">
      <dgm:prSet/>
      <dgm:spPr/>
      <dgm:t>
        <a:bodyPr/>
        <a:lstStyle/>
        <a:p>
          <a:endParaRPr lang="en-US"/>
        </a:p>
      </dgm:t>
    </dgm:pt>
    <dgm:pt modelId="{21C45577-FBA8-4A76-9BAB-AC6D674AF854}">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000" b="1" dirty="0"/>
            <a:t>Research</a:t>
          </a:r>
        </a:p>
      </dgm:t>
    </dgm:pt>
    <dgm:pt modelId="{EBAD930E-E89D-445A-9347-E521B5900EDB}" type="parTrans" cxnId="{8F3C32B4-A4E1-46E6-B335-B30DDB95DF83}">
      <dgm:prSet/>
      <dgm:spPr/>
      <dgm:t>
        <a:bodyPr/>
        <a:lstStyle/>
        <a:p>
          <a:endParaRPr lang="en-US"/>
        </a:p>
      </dgm:t>
    </dgm:pt>
    <dgm:pt modelId="{FD2353E7-54DA-4B11-B813-BF01D666A2B4}" type="sibTrans" cxnId="{8F3C32B4-A4E1-46E6-B335-B30DDB95DF83}">
      <dgm:prSet/>
      <dgm:spPr/>
      <dgm:t>
        <a:bodyPr/>
        <a:lstStyle/>
        <a:p>
          <a:endParaRPr lang="en-US"/>
        </a:p>
      </dgm:t>
    </dgm:pt>
    <dgm:pt modelId="{F3F07941-CE40-4C7F-8E58-40A128774C40}" type="pres">
      <dgm:prSet presAssocID="{F7DC65F8-0F3C-4EB8-9B6F-7CE235EF22DC}" presName="diagram" presStyleCnt="0">
        <dgm:presLayoutVars>
          <dgm:chMax val="1"/>
          <dgm:dir/>
          <dgm:animLvl val="ctr"/>
          <dgm:resizeHandles val="exact"/>
        </dgm:presLayoutVars>
      </dgm:prSet>
      <dgm:spPr/>
    </dgm:pt>
    <dgm:pt modelId="{1D178DFB-25C0-4FB6-9A76-3000B29AE5FF}" type="pres">
      <dgm:prSet presAssocID="{F7DC65F8-0F3C-4EB8-9B6F-7CE235EF22DC}" presName="matrix" presStyleCnt="0"/>
      <dgm:spPr/>
    </dgm:pt>
    <dgm:pt modelId="{7E7E985E-4DE7-49C9-9080-755BBED5D03D}" type="pres">
      <dgm:prSet presAssocID="{F7DC65F8-0F3C-4EB8-9B6F-7CE235EF22DC}" presName="tile1" presStyleLbl="node1" presStyleIdx="0" presStyleCnt="4"/>
      <dgm:spPr/>
    </dgm:pt>
    <dgm:pt modelId="{52377E5A-A99A-4443-B447-C478B95FA89E}" type="pres">
      <dgm:prSet presAssocID="{F7DC65F8-0F3C-4EB8-9B6F-7CE235EF22DC}" presName="tile1text" presStyleLbl="node1" presStyleIdx="0" presStyleCnt="4">
        <dgm:presLayoutVars>
          <dgm:chMax val="0"/>
          <dgm:chPref val="0"/>
          <dgm:bulletEnabled val="1"/>
        </dgm:presLayoutVars>
      </dgm:prSet>
      <dgm:spPr/>
    </dgm:pt>
    <dgm:pt modelId="{39E93E12-1419-46DE-9D95-2386506A8B01}" type="pres">
      <dgm:prSet presAssocID="{F7DC65F8-0F3C-4EB8-9B6F-7CE235EF22DC}" presName="tile2" presStyleLbl="node1" presStyleIdx="1" presStyleCnt="4"/>
      <dgm:spPr/>
    </dgm:pt>
    <dgm:pt modelId="{B3CBB238-BA91-4A15-94D5-292A89509F84}" type="pres">
      <dgm:prSet presAssocID="{F7DC65F8-0F3C-4EB8-9B6F-7CE235EF22DC}" presName="tile2text" presStyleLbl="node1" presStyleIdx="1" presStyleCnt="4">
        <dgm:presLayoutVars>
          <dgm:chMax val="0"/>
          <dgm:chPref val="0"/>
          <dgm:bulletEnabled val="1"/>
        </dgm:presLayoutVars>
      </dgm:prSet>
      <dgm:spPr/>
    </dgm:pt>
    <dgm:pt modelId="{C3C77FBC-A00B-48C7-94F0-8537EE5B7861}" type="pres">
      <dgm:prSet presAssocID="{F7DC65F8-0F3C-4EB8-9B6F-7CE235EF22DC}" presName="tile3" presStyleLbl="node1" presStyleIdx="2" presStyleCnt="4"/>
      <dgm:spPr/>
    </dgm:pt>
    <dgm:pt modelId="{78CBED6E-F909-4C67-8093-9678C0323530}" type="pres">
      <dgm:prSet presAssocID="{F7DC65F8-0F3C-4EB8-9B6F-7CE235EF22DC}" presName="tile3text" presStyleLbl="node1" presStyleIdx="2" presStyleCnt="4">
        <dgm:presLayoutVars>
          <dgm:chMax val="0"/>
          <dgm:chPref val="0"/>
          <dgm:bulletEnabled val="1"/>
        </dgm:presLayoutVars>
      </dgm:prSet>
      <dgm:spPr/>
    </dgm:pt>
    <dgm:pt modelId="{908FD722-B058-4EEE-B720-0F61AE5459C1}" type="pres">
      <dgm:prSet presAssocID="{F7DC65F8-0F3C-4EB8-9B6F-7CE235EF22DC}" presName="tile4" presStyleLbl="node1" presStyleIdx="3" presStyleCnt="4"/>
      <dgm:spPr/>
    </dgm:pt>
    <dgm:pt modelId="{9F26EA30-231A-439B-AC9E-C4E73C0F72A1}" type="pres">
      <dgm:prSet presAssocID="{F7DC65F8-0F3C-4EB8-9B6F-7CE235EF22DC}" presName="tile4text" presStyleLbl="node1" presStyleIdx="3" presStyleCnt="4">
        <dgm:presLayoutVars>
          <dgm:chMax val="0"/>
          <dgm:chPref val="0"/>
          <dgm:bulletEnabled val="1"/>
        </dgm:presLayoutVars>
      </dgm:prSet>
      <dgm:spPr/>
    </dgm:pt>
    <dgm:pt modelId="{561B24B5-EBA1-46FC-83E5-CB1EA8EBC7DB}" type="pres">
      <dgm:prSet presAssocID="{F7DC65F8-0F3C-4EB8-9B6F-7CE235EF22DC}" presName="centerTile" presStyleLbl="fgShp" presStyleIdx="0" presStyleCnt="1" custLinFactNeighborY="24074">
        <dgm:presLayoutVars>
          <dgm:chMax val="0"/>
          <dgm:chPref val="0"/>
        </dgm:presLayoutVars>
      </dgm:prSet>
      <dgm:spPr/>
    </dgm:pt>
  </dgm:ptLst>
  <dgm:cxnLst>
    <dgm:cxn modelId="{0BC29F04-73A5-486E-9A33-EADE81B4D85B}" type="presOf" srcId="{4937659E-8FDB-4667-B3AB-C34FA8CB5D28}" destId="{78CBED6E-F909-4C67-8093-9678C0323530}" srcOrd="1" destOrd="0" presId="urn:microsoft.com/office/officeart/2005/8/layout/matrix1"/>
    <dgm:cxn modelId="{88C9851F-AF77-4232-AED7-4064C0B329D1}" srcId="{19F0F00D-94FB-4034-8EBC-A23CA9ED4686}" destId="{4937659E-8FDB-4667-B3AB-C34FA8CB5D28}" srcOrd="2" destOrd="0" parTransId="{874D982C-64FA-43D8-8E8C-15360ED4C026}" sibTransId="{15FFA4F8-4E41-4E1F-80C5-47448EDF3665}"/>
    <dgm:cxn modelId="{F18AE933-D6AD-485B-AECF-9FEC5B1C4BA4}" type="presOf" srcId="{88DF47D2-2631-4FE3-BDFC-D9FC90796908}" destId="{7E7E985E-4DE7-49C9-9080-755BBED5D03D}" srcOrd="0" destOrd="0" presId="urn:microsoft.com/office/officeart/2005/8/layout/matrix1"/>
    <dgm:cxn modelId="{B123B135-3EB2-4F42-8F22-69BDD39A65B2}" srcId="{19F0F00D-94FB-4034-8EBC-A23CA9ED4686}" destId="{AF04D195-1746-4145-B284-D90D120DE6FA}" srcOrd="1" destOrd="0" parTransId="{93996C46-5600-4735-B69C-AC16616B5FE5}" sibTransId="{485CA282-3E83-4803-9B76-9D6E92DB6D4A}"/>
    <dgm:cxn modelId="{FC023B3E-F3FA-4E93-9C28-1E31A373CB40}" type="presOf" srcId="{AF04D195-1746-4145-B284-D90D120DE6FA}" destId="{B3CBB238-BA91-4A15-94D5-292A89509F84}" srcOrd="1" destOrd="0" presId="urn:microsoft.com/office/officeart/2005/8/layout/matrix1"/>
    <dgm:cxn modelId="{CD34AF47-A81F-457E-8EC0-11303F77F9A3}" type="presOf" srcId="{F7DC65F8-0F3C-4EB8-9B6F-7CE235EF22DC}" destId="{F3F07941-CE40-4C7F-8E58-40A128774C40}" srcOrd="0" destOrd="0" presId="urn:microsoft.com/office/officeart/2005/8/layout/matrix1"/>
    <dgm:cxn modelId="{11253A51-2797-4513-8642-05D7F8FAF6EA}" type="presOf" srcId="{AF04D195-1746-4145-B284-D90D120DE6FA}" destId="{39E93E12-1419-46DE-9D95-2386506A8B01}" srcOrd="0" destOrd="0" presId="urn:microsoft.com/office/officeart/2005/8/layout/matrix1"/>
    <dgm:cxn modelId="{5F1EFE7F-42A8-490C-9DC7-31D959F7EB97}" srcId="{19F0F00D-94FB-4034-8EBC-A23CA9ED4686}" destId="{88DF47D2-2631-4FE3-BDFC-D9FC90796908}" srcOrd="0" destOrd="0" parTransId="{8D862935-61BD-4C1D-837B-CD41D256958F}" sibTransId="{56672463-C767-4D66-BC08-E883CB3E7B05}"/>
    <dgm:cxn modelId="{A0D43486-17D9-4075-A2CB-6286DDC13C98}" type="presOf" srcId="{88DF47D2-2631-4FE3-BDFC-D9FC90796908}" destId="{52377E5A-A99A-4443-B447-C478B95FA89E}" srcOrd="1" destOrd="0" presId="urn:microsoft.com/office/officeart/2005/8/layout/matrix1"/>
    <dgm:cxn modelId="{189A3F93-8E42-45C2-8CD7-35C75648AE5E}" type="presOf" srcId="{19F0F00D-94FB-4034-8EBC-A23CA9ED4686}" destId="{561B24B5-EBA1-46FC-83E5-CB1EA8EBC7DB}" srcOrd="0" destOrd="0" presId="urn:microsoft.com/office/officeart/2005/8/layout/matrix1"/>
    <dgm:cxn modelId="{79046FA3-2FC0-4835-8FAD-AA7068B629DA}" type="presOf" srcId="{4937659E-8FDB-4667-B3AB-C34FA8CB5D28}" destId="{C3C77FBC-A00B-48C7-94F0-8537EE5B7861}" srcOrd="0" destOrd="0" presId="urn:microsoft.com/office/officeart/2005/8/layout/matrix1"/>
    <dgm:cxn modelId="{8F3C32B4-A4E1-46E6-B335-B30DDB95DF83}" srcId="{19F0F00D-94FB-4034-8EBC-A23CA9ED4686}" destId="{21C45577-FBA8-4A76-9BAB-AC6D674AF854}" srcOrd="3" destOrd="0" parTransId="{EBAD930E-E89D-445A-9347-E521B5900EDB}" sibTransId="{FD2353E7-54DA-4B11-B813-BF01D666A2B4}"/>
    <dgm:cxn modelId="{F60FEDC9-D784-4A2C-9CF3-9CABDACE5D32}" type="presOf" srcId="{21C45577-FBA8-4A76-9BAB-AC6D674AF854}" destId="{9F26EA30-231A-439B-AC9E-C4E73C0F72A1}" srcOrd="1" destOrd="0" presId="urn:microsoft.com/office/officeart/2005/8/layout/matrix1"/>
    <dgm:cxn modelId="{C40089D1-F7EF-474C-9721-B34116B95891}" srcId="{F7DC65F8-0F3C-4EB8-9B6F-7CE235EF22DC}" destId="{19F0F00D-94FB-4034-8EBC-A23CA9ED4686}" srcOrd="0" destOrd="0" parTransId="{6BD33F11-AA2E-4AC4-83D7-043BF2915BE9}" sibTransId="{1FB7F0CD-7866-4DD4-A9D2-109B573513D5}"/>
    <dgm:cxn modelId="{6250BEFA-1A00-4E34-B7D2-17B281B17D2E}" type="presOf" srcId="{21C45577-FBA8-4A76-9BAB-AC6D674AF854}" destId="{908FD722-B058-4EEE-B720-0F61AE5459C1}" srcOrd="0" destOrd="0" presId="urn:microsoft.com/office/officeart/2005/8/layout/matrix1"/>
    <dgm:cxn modelId="{B9464225-8D80-4150-9EB3-2A221D8E02A3}" type="presParOf" srcId="{F3F07941-CE40-4C7F-8E58-40A128774C40}" destId="{1D178DFB-25C0-4FB6-9A76-3000B29AE5FF}" srcOrd="0" destOrd="0" presId="urn:microsoft.com/office/officeart/2005/8/layout/matrix1"/>
    <dgm:cxn modelId="{A52617F3-1DAA-4462-BE0C-5451C02EA69F}" type="presParOf" srcId="{1D178DFB-25C0-4FB6-9A76-3000B29AE5FF}" destId="{7E7E985E-4DE7-49C9-9080-755BBED5D03D}" srcOrd="0" destOrd="0" presId="urn:microsoft.com/office/officeart/2005/8/layout/matrix1"/>
    <dgm:cxn modelId="{41F97E75-694C-4661-BADB-4E4DBCE727AA}" type="presParOf" srcId="{1D178DFB-25C0-4FB6-9A76-3000B29AE5FF}" destId="{52377E5A-A99A-4443-B447-C478B95FA89E}" srcOrd="1" destOrd="0" presId="urn:microsoft.com/office/officeart/2005/8/layout/matrix1"/>
    <dgm:cxn modelId="{5B0B4CF3-C457-4F48-A1BA-2192E76B7BFF}" type="presParOf" srcId="{1D178DFB-25C0-4FB6-9A76-3000B29AE5FF}" destId="{39E93E12-1419-46DE-9D95-2386506A8B01}" srcOrd="2" destOrd="0" presId="urn:microsoft.com/office/officeart/2005/8/layout/matrix1"/>
    <dgm:cxn modelId="{E88B2FC9-7DA8-456B-9FCC-E63F412425B4}" type="presParOf" srcId="{1D178DFB-25C0-4FB6-9A76-3000B29AE5FF}" destId="{B3CBB238-BA91-4A15-94D5-292A89509F84}" srcOrd="3" destOrd="0" presId="urn:microsoft.com/office/officeart/2005/8/layout/matrix1"/>
    <dgm:cxn modelId="{C5EC9E6A-ABC0-48A8-8876-AA2EBDEE662F}" type="presParOf" srcId="{1D178DFB-25C0-4FB6-9A76-3000B29AE5FF}" destId="{C3C77FBC-A00B-48C7-94F0-8537EE5B7861}" srcOrd="4" destOrd="0" presId="urn:microsoft.com/office/officeart/2005/8/layout/matrix1"/>
    <dgm:cxn modelId="{951222E7-B809-404D-8656-93A475F40FBA}" type="presParOf" srcId="{1D178DFB-25C0-4FB6-9A76-3000B29AE5FF}" destId="{78CBED6E-F909-4C67-8093-9678C0323530}" srcOrd="5" destOrd="0" presId="urn:microsoft.com/office/officeart/2005/8/layout/matrix1"/>
    <dgm:cxn modelId="{B15635FF-1581-4A09-8DC8-928F61F27E48}" type="presParOf" srcId="{1D178DFB-25C0-4FB6-9A76-3000B29AE5FF}" destId="{908FD722-B058-4EEE-B720-0F61AE5459C1}" srcOrd="6" destOrd="0" presId="urn:microsoft.com/office/officeart/2005/8/layout/matrix1"/>
    <dgm:cxn modelId="{C1800537-E42B-4B3A-AE0F-8B5D934F5BB4}" type="presParOf" srcId="{1D178DFB-25C0-4FB6-9A76-3000B29AE5FF}" destId="{9F26EA30-231A-439B-AC9E-C4E73C0F72A1}" srcOrd="7" destOrd="0" presId="urn:microsoft.com/office/officeart/2005/8/layout/matrix1"/>
    <dgm:cxn modelId="{FA7B0A0A-1F76-47A0-A5E1-AF94490C7C07}" type="presParOf" srcId="{F3F07941-CE40-4C7F-8E58-40A128774C40}" destId="{561B24B5-EBA1-46FC-83E5-CB1EA8EBC7DB}"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E985E-4DE7-49C9-9080-755BBED5D03D}">
      <dsp:nvSpPr>
        <dsp:cNvPr id="0" name=""/>
        <dsp:cNvSpPr/>
      </dsp:nvSpPr>
      <dsp:spPr>
        <a:xfrm rot="16200000">
          <a:off x="179020" y="-179020"/>
          <a:ext cx="2057400" cy="2415441"/>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ts val="0"/>
            </a:spcAft>
            <a:buNone/>
          </a:pPr>
          <a:endParaRPr lang="en-US" sz="2000" b="1" kern="1200" dirty="0"/>
        </a:p>
        <a:p>
          <a:pPr marL="0" lvl="0" indent="0" algn="ctr" defTabSz="889000">
            <a:lnSpc>
              <a:spcPct val="90000"/>
            </a:lnSpc>
            <a:spcBef>
              <a:spcPct val="0"/>
            </a:spcBef>
            <a:spcAft>
              <a:spcPts val="0"/>
            </a:spcAft>
            <a:buNone/>
          </a:pPr>
          <a:r>
            <a:rPr lang="en-US" sz="2000" b="1" kern="1200" dirty="0"/>
            <a:t>Pain prevention</a:t>
          </a:r>
        </a:p>
        <a:p>
          <a:pPr marL="0" lvl="0" indent="0" algn="ctr" defTabSz="889000">
            <a:lnSpc>
              <a:spcPct val="90000"/>
            </a:lnSpc>
            <a:spcBef>
              <a:spcPct val="0"/>
            </a:spcBef>
            <a:spcAft>
              <a:spcPts val="0"/>
            </a:spcAft>
            <a:buNone/>
          </a:pPr>
          <a:r>
            <a:rPr lang="en-US" sz="2000" b="1" kern="1200" dirty="0"/>
            <a:t>&amp; Pain care quality improvement</a:t>
          </a:r>
        </a:p>
      </dsp:txBody>
      <dsp:txXfrm rot="5400000">
        <a:off x="0" y="0"/>
        <a:ext cx="2415441" cy="1543050"/>
      </dsp:txXfrm>
    </dsp:sp>
    <dsp:sp modelId="{39E93E12-1419-46DE-9D95-2386506A8B01}">
      <dsp:nvSpPr>
        <dsp:cNvPr id="0" name=""/>
        <dsp:cNvSpPr/>
      </dsp:nvSpPr>
      <dsp:spPr>
        <a:xfrm>
          <a:off x="2415441" y="0"/>
          <a:ext cx="2415441" cy="20574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endParaRPr lang="en-US" sz="2000" b="1" kern="1200" dirty="0"/>
        </a:p>
        <a:p>
          <a:pPr marL="0" lvl="0" indent="0" algn="ctr" defTabSz="889000">
            <a:lnSpc>
              <a:spcPct val="90000"/>
            </a:lnSpc>
            <a:spcBef>
              <a:spcPct val="0"/>
            </a:spcBef>
            <a:spcAft>
              <a:spcPct val="35000"/>
            </a:spcAft>
            <a:buNone/>
          </a:pPr>
          <a:r>
            <a:rPr lang="en-US" sz="2000" b="1" kern="1200" dirty="0"/>
            <a:t>Evidence-based pain assessment &amp; management practices</a:t>
          </a:r>
        </a:p>
      </dsp:txBody>
      <dsp:txXfrm>
        <a:off x="2415441" y="0"/>
        <a:ext cx="2415441" cy="1543050"/>
      </dsp:txXfrm>
    </dsp:sp>
    <dsp:sp modelId="{C3C77FBC-A00B-48C7-94F0-8537EE5B7861}">
      <dsp:nvSpPr>
        <dsp:cNvPr id="0" name=""/>
        <dsp:cNvSpPr/>
      </dsp:nvSpPr>
      <dsp:spPr>
        <a:xfrm rot="10800000">
          <a:off x="0" y="2057400"/>
          <a:ext cx="2415441" cy="20574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t>Ongoing education of providers &amp; families</a:t>
          </a:r>
        </a:p>
      </dsp:txBody>
      <dsp:txXfrm rot="10800000">
        <a:off x="0" y="2571750"/>
        <a:ext cx="2415441" cy="1543050"/>
      </dsp:txXfrm>
    </dsp:sp>
    <dsp:sp modelId="{908FD722-B058-4EEE-B720-0F61AE5459C1}">
      <dsp:nvSpPr>
        <dsp:cNvPr id="0" name=""/>
        <dsp:cNvSpPr/>
      </dsp:nvSpPr>
      <dsp:spPr>
        <a:xfrm rot="5400000">
          <a:off x="2594462" y="1878379"/>
          <a:ext cx="2057400" cy="2415441"/>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b="1" kern="1200" dirty="0"/>
            <a:t>Research</a:t>
          </a:r>
        </a:p>
      </dsp:txBody>
      <dsp:txXfrm rot="-5400000">
        <a:off x="2415442" y="2571749"/>
        <a:ext cx="2415441" cy="1543050"/>
      </dsp:txXfrm>
    </dsp:sp>
    <dsp:sp modelId="{561B24B5-EBA1-46FC-83E5-CB1EA8EBC7DB}">
      <dsp:nvSpPr>
        <dsp:cNvPr id="0" name=""/>
        <dsp:cNvSpPr/>
      </dsp:nvSpPr>
      <dsp:spPr>
        <a:xfrm>
          <a:off x="1690809" y="1790699"/>
          <a:ext cx="1449264" cy="1028699"/>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dirty="0"/>
            <a:t>PRN</a:t>
          </a:r>
        </a:p>
      </dsp:txBody>
      <dsp:txXfrm>
        <a:off x="1741026" y="1840916"/>
        <a:ext cx="1348830" cy="928265"/>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302" tIns="46151" rIns="92302" bIns="46151" rtlCol="0"/>
          <a:lstStyle>
            <a:lvl1pPr algn="l">
              <a:defRPr sz="1200"/>
            </a:lvl1pPr>
          </a:lstStyle>
          <a:p>
            <a:r>
              <a:rPr lang="en-US" dirty="0"/>
              <a:t>PRN Program: Neonatal</a:t>
            </a:r>
          </a:p>
        </p:txBody>
      </p:sp>
      <p:sp>
        <p:nvSpPr>
          <p:cNvPr id="3" name="Date Placeholder 2"/>
          <p:cNvSpPr>
            <a:spLocks noGrp="1"/>
          </p:cNvSpPr>
          <p:nvPr>
            <p:ph type="dt" sz="quarter" idx="1"/>
          </p:nvPr>
        </p:nvSpPr>
        <p:spPr>
          <a:xfrm>
            <a:off x="3884613" y="0"/>
            <a:ext cx="2971800" cy="464820"/>
          </a:xfrm>
          <a:prstGeom prst="rect">
            <a:avLst/>
          </a:prstGeom>
        </p:spPr>
        <p:txBody>
          <a:bodyPr vert="horz" lIns="92302" tIns="46151" rIns="92302" bIns="46151" rtlCol="0"/>
          <a:lstStyle>
            <a:lvl1pPr algn="r">
              <a:defRPr sz="1200"/>
            </a:lvl1pPr>
          </a:lstStyle>
          <a:p>
            <a:fld id="{58B8EB65-FCB1-492D-96F1-1EEFDB36395A}" type="datetimeFigureOut">
              <a:rPr lang="en-US" smtClean="0"/>
              <a:t>5/28/26</a:t>
            </a:fld>
            <a:endParaRPr lang="en-US" dirty="0"/>
          </a:p>
        </p:txBody>
      </p:sp>
      <p:sp>
        <p:nvSpPr>
          <p:cNvPr id="4" name="Footer Placeholder 3"/>
          <p:cNvSpPr>
            <a:spLocks noGrp="1"/>
          </p:cNvSpPr>
          <p:nvPr>
            <p:ph type="ftr" sz="quarter" idx="2"/>
          </p:nvPr>
        </p:nvSpPr>
        <p:spPr>
          <a:xfrm>
            <a:off x="0" y="8829967"/>
            <a:ext cx="2971800" cy="464820"/>
          </a:xfrm>
          <a:prstGeom prst="rect">
            <a:avLst/>
          </a:prstGeom>
        </p:spPr>
        <p:txBody>
          <a:bodyPr vert="horz" lIns="92302" tIns="46151" rIns="92302" bIns="46151" rtlCol="0" anchor="b"/>
          <a:lstStyle>
            <a:lvl1pPr algn="l">
              <a:defRPr sz="1200"/>
            </a:lvl1pPr>
          </a:lstStyle>
          <a:p>
            <a:r>
              <a:rPr lang="en-US" dirty="0"/>
              <a:t>Version: 09/10/17</a:t>
            </a:r>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2302" tIns="46151" rIns="92302" bIns="46151" rtlCol="0" anchor="b"/>
          <a:lstStyle>
            <a:lvl1pPr algn="r">
              <a:defRPr sz="12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5"/>
            <a:ext cx="68580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2302" tIns="46151" rIns="92302" bIns="46151"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08610" y="442688"/>
            <a:ext cx="2168843" cy="2877457"/>
          </a:xfrm>
          <a:prstGeom prst="rect">
            <a:avLst/>
          </a:prstGeom>
        </p:spPr>
        <p:txBody>
          <a:bodyPr vert="horz" lIns="92302" tIns="46151" rIns="92302" bIns="46151" rtlCol="0" anchor="ctr"/>
          <a:lstStyle>
            <a:lvl1pPr algn="l">
              <a:defRPr sz="2700" b="1">
                <a:solidFill>
                  <a:schemeClr val="tx1"/>
                </a:solidFill>
              </a:defRPr>
            </a:lvl1pPr>
          </a:lstStyle>
          <a:p>
            <a:r>
              <a:rPr lang="en-US" dirty="0"/>
              <a:t>PRN Program: Neonatal</a:t>
            </a:r>
          </a:p>
        </p:txBody>
      </p:sp>
      <p:sp>
        <p:nvSpPr>
          <p:cNvPr id="4" name="Slide Image Placeholder 3"/>
          <p:cNvSpPr>
            <a:spLocks noGrp="1" noRot="1" noChangeAspect="1"/>
          </p:cNvSpPr>
          <p:nvPr>
            <p:ph type="sldImg" idx="2"/>
          </p:nvPr>
        </p:nvSpPr>
        <p:spPr>
          <a:xfrm>
            <a:off x="2511425" y="463550"/>
            <a:ext cx="3813175" cy="2860675"/>
          </a:xfrm>
          <a:prstGeom prst="rect">
            <a:avLst/>
          </a:prstGeom>
          <a:noFill/>
          <a:ln w="12700">
            <a:solidFill>
              <a:prstClr val="black"/>
            </a:solidFill>
          </a:ln>
        </p:spPr>
        <p:txBody>
          <a:bodyPr vert="horz" lIns="92302" tIns="46151" rIns="92302" bIns="46151" rtlCol="0" anchor="ctr"/>
          <a:lstStyle/>
          <a:p>
            <a:endParaRPr lang="en-US" dirty="0"/>
          </a:p>
        </p:txBody>
      </p:sp>
      <p:sp>
        <p:nvSpPr>
          <p:cNvPr id="5" name="Notes Placeholder 4"/>
          <p:cNvSpPr>
            <a:spLocks noGrp="1"/>
          </p:cNvSpPr>
          <p:nvPr>
            <p:ph type="body" sz="quarter" idx="3"/>
          </p:nvPr>
        </p:nvSpPr>
        <p:spPr>
          <a:xfrm>
            <a:off x="642938" y="3762831"/>
            <a:ext cx="5572125" cy="4426857"/>
          </a:xfrm>
          <a:prstGeom prst="rect">
            <a:avLst/>
          </a:prstGeom>
        </p:spPr>
        <p:txBody>
          <a:bodyPr vert="horz" lIns="92302" tIns="46151" rIns="92302" bIns="4615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2302" tIns="46151" rIns="92302" bIns="46151" rtlCol="0" anchor="b"/>
          <a:lstStyle>
            <a:lvl1pPr algn="l">
              <a:defRPr sz="1200"/>
            </a:lvl1pPr>
          </a:lstStyle>
          <a:p>
            <a:r>
              <a:rPr lang="en-US" dirty="0"/>
              <a:t>Version: 09/10/17</a:t>
            </a:r>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2302" tIns="46151" rIns="92302" bIns="46151" rtlCol="0" anchor="b"/>
          <a:lstStyle>
            <a:lvl1pPr algn="r">
              <a:defRPr sz="1200"/>
            </a:lvl1pPr>
          </a:lstStyle>
          <a:p>
            <a:fld id="{F19303DE-3E45-4DD3-9505-92EF4803EF97}" type="slidenum">
              <a:rPr lang="en-US" smtClean="0"/>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402336" y="3637833"/>
            <a:ext cx="6144768" cy="5533571"/>
          </a:xfrm>
        </p:spPr>
        <p:txBody>
          <a:bodyPr/>
          <a:lstStyle/>
          <a:p>
            <a:pPr marL="0" indent="0">
              <a:lnSpc>
                <a:spcPct val="100000"/>
              </a:lnSpc>
              <a:spcBef>
                <a:spcPts val="100"/>
              </a:spcBef>
              <a:spcAft>
                <a:spcPts val="100"/>
              </a:spcAft>
              <a:buNone/>
            </a:pPr>
            <a:r>
              <a:rPr lang="en-US" sz="1400" b="1" u="sng" dirty="0"/>
              <a:t>Materials</a:t>
            </a:r>
            <a:r>
              <a:rPr lang="en-US" sz="1400" b="1" u="none" dirty="0"/>
              <a:t>: </a:t>
            </a:r>
            <a:r>
              <a:rPr lang="en-US" sz="1400" dirty="0"/>
              <a:t>Flip chart or whiteboard and Markers</a:t>
            </a:r>
          </a:p>
          <a:p>
            <a:pPr marL="0" indent="0">
              <a:lnSpc>
                <a:spcPct val="100000"/>
              </a:lnSpc>
              <a:spcBef>
                <a:spcPts val="100"/>
              </a:spcBef>
              <a:spcAft>
                <a:spcPts val="100"/>
              </a:spcAft>
              <a:buNone/>
            </a:pPr>
            <a:r>
              <a:rPr lang="en-US" sz="1400" dirty="0"/>
              <a:t>Provide participant guide at least one week in advance.</a:t>
            </a:r>
          </a:p>
          <a:p>
            <a:pPr marL="0" indent="0">
              <a:lnSpc>
                <a:spcPct val="100000"/>
              </a:lnSpc>
              <a:spcBef>
                <a:spcPts val="100"/>
              </a:spcBef>
              <a:spcAft>
                <a:spcPts val="100"/>
              </a:spcAft>
              <a:buNone/>
            </a:pPr>
            <a:r>
              <a:rPr lang="en-US" sz="1400" dirty="0"/>
              <a:t>3 Index cards </a:t>
            </a:r>
            <a:r>
              <a:rPr lang="en-US" sz="1400"/>
              <a:t>per participant</a:t>
            </a:r>
            <a:endParaRPr lang="en-US" sz="1400" dirty="0"/>
          </a:p>
          <a:p>
            <a:pPr marL="0" indent="0">
              <a:lnSpc>
                <a:spcPct val="100000"/>
              </a:lnSpc>
              <a:spcBef>
                <a:spcPts val="100"/>
              </a:spcBef>
              <a:spcAft>
                <a:spcPts val="100"/>
              </a:spcAft>
              <a:buNone/>
            </a:pPr>
            <a:r>
              <a:rPr lang="en-US" sz="1400" b="1" u="sng" dirty="0"/>
              <a:t>Room Setup</a:t>
            </a:r>
            <a:r>
              <a:rPr lang="en-US" sz="1400" b="1" dirty="0"/>
              <a:t>:</a:t>
            </a:r>
            <a:r>
              <a:rPr lang="en-US" sz="1400" dirty="0"/>
              <a:t> In tables of 4 or 6-8 depending</a:t>
            </a:r>
            <a:r>
              <a:rPr lang="en-US" sz="1400" baseline="0" dirty="0"/>
              <a:t> on number of participants</a:t>
            </a:r>
            <a:endParaRPr lang="en-US" sz="1400" dirty="0"/>
          </a:p>
          <a:p>
            <a:pPr>
              <a:lnSpc>
                <a:spcPct val="100000"/>
              </a:lnSpc>
              <a:spcBef>
                <a:spcPts val="100"/>
              </a:spcBef>
              <a:spcAft>
                <a:spcPts val="100"/>
              </a:spcAft>
            </a:pPr>
            <a:r>
              <a:rPr lang="en-US" sz="1400" dirty="0"/>
              <a:t>Display slide as participants walk in</a:t>
            </a:r>
          </a:p>
          <a:p>
            <a:pPr>
              <a:lnSpc>
                <a:spcPct val="100000"/>
              </a:lnSpc>
              <a:spcBef>
                <a:spcPts val="100"/>
              </a:spcBef>
              <a:spcAft>
                <a:spcPts val="100"/>
              </a:spcAft>
            </a:pPr>
            <a:r>
              <a:rPr lang="en-US" sz="1400" dirty="0"/>
              <a:t>This session is 45 minutes</a:t>
            </a:r>
            <a:endParaRPr lang="en-US" sz="1400" baseline="0" dirty="0"/>
          </a:p>
          <a:p>
            <a:pPr marL="0" indent="0">
              <a:lnSpc>
                <a:spcPct val="100000"/>
              </a:lnSpc>
              <a:spcBef>
                <a:spcPts val="200"/>
              </a:spcBef>
              <a:spcAft>
                <a:spcPts val="200"/>
              </a:spcAft>
              <a:buNone/>
            </a:pPr>
            <a:r>
              <a:rPr lang="en-US" sz="1400" b="1" u="sng" dirty="0"/>
              <a:t>Welcome and Introductions</a:t>
            </a:r>
            <a:r>
              <a:rPr lang="en-US" sz="1400" b="1" u="none" dirty="0"/>
              <a:t>: </a:t>
            </a:r>
            <a:r>
              <a:rPr lang="en-US" sz="1400" i="1" dirty="0"/>
              <a:t>Introduce facilitator</a:t>
            </a:r>
            <a:r>
              <a:rPr lang="en-US" sz="1400" i="1" baseline="0" dirty="0"/>
              <a:t> if necessary</a:t>
            </a:r>
          </a:p>
          <a:p>
            <a:pPr marL="0" indent="0">
              <a:lnSpc>
                <a:spcPct val="104000"/>
              </a:lnSpc>
              <a:spcBef>
                <a:spcPts val="0"/>
              </a:spcBef>
              <a:spcAft>
                <a:spcPts val="600"/>
              </a:spcAft>
              <a:buNone/>
            </a:pPr>
            <a:r>
              <a:rPr lang="en-US" sz="1400" b="1" u="sng" dirty="0"/>
              <a:t>READ</a:t>
            </a:r>
            <a:r>
              <a:rPr lang="en-US" sz="1400" b="1" u="none" dirty="0"/>
              <a:t>: </a:t>
            </a:r>
            <a:r>
              <a:rPr lang="en-US" sz="1400" dirty="0"/>
              <a:t>This material builds on the foundational pediatric pain assessment and management content covered in this curriculum and focuses on pain as it is experienced by neonates, including critically ill neonates hospitalized in neonatal intensive care units. </a:t>
            </a:r>
            <a:r>
              <a:rPr lang="en-US" sz="1400" b="0" u="none" dirty="0"/>
              <a:t>The </a:t>
            </a:r>
            <a:r>
              <a:rPr lang="en-US" sz="1400" b="0" u="none" baseline="0" dirty="0"/>
              <a:t>learning objectives for this section are to:</a:t>
            </a:r>
          </a:p>
          <a:p>
            <a:pPr marL="0" indent="0">
              <a:lnSpc>
                <a:spcPct val="104000"/>
              </a:lnSpc>
              <a:spcBef>
                <a:spcPts val="0"/>
              </a:spcBef>
              <a:buNone/>
            </a:pPr>
            <a:r>
              <a:rPr lang="en-US" sz="1400" b="1" dirty="0"/>
              <a:t>Objectives:</a:t>
            </a:r>
          </a:p>
          <a:p>
            <a:pPr marL="165234" indent="-165234">
              <a:lnSpc>
                <a:spcPct val="104000"/>
              </a:lnSpc>
              <a:spcBef>
                <a:spcPts val="0"/>
              </a:spcBef>
              <a:buFont typeface="+mj-lt"/>
              <a:buAutoNum type="arabicPeriod"/>
            </a:pPr>
            <a:r>
              <a:rPr lang="en-US" sz="1400" dirty="0"/>
              <a:t>Explain the significance of fetal neurodevelopment on nociception in preterm and term neonates</a:t>
            </a:r>
          </a:p>
          <a:p>
            <a:pPr marL="165234" indent="-165234">
              <a:lnSpc>
                <a:spcPct val="104000"/>
              </a:lnSpc>
              <a:spcBef>
                <a:spcPts val="0"/>
              </a:spcBef>
              <a:buFont typeface="+mj-lt"/>
              <a:buAutoNum type="arabicPeriod"/>
            </a:pPr>
            <a:r>
              <a:rPr lang="en-US" sz="1400" dirty="0"/>
              <a:t>Describe the prevalence of pain in preterm and term neonates</a:t>
            </a:r>
          </a:p>
          <a:p>
            <a:pPr marL="165234" indent="-165234">
              <a:lnSpc>
                <a:spcPct val="104000"/>
              </a:lnSpc>
              <a:spcBef>
                <a:spcPts val="0"/>
              </a:spcBef>
              <a:buFont typeface="+mj-lt"/>
              <a:buAutoNum type="arabicPeriod"/>
            </a:pPr>
            <a:r>
              <a:rPr lang="en-US" sz="1400" dirty="0"/>
              <a:t>Identify pain assessment and management challenges in preterm and term neonates</a:t>
            </a:r>
          </a:p>
          <a:p>
            <a:pPr marL="165234" indent="-165234">
              <a:lnSpc>
                <a:spcPct val="104000"/>
              </a:lnSpc>
              <a:spcBef>
                <a:spcPts val="0"/>
              </a:spcBef>
              <a:buFont typeface="+mj-lt"/>
              <a:buAutoNum type="arabicPeriod"/>
            </a:pPr>
            <a:r>
              <a:rPr lang="en-US" sz="1400" dirty="0"/>
              <a:t>Explain the potential long term impact of poorly controlled neonatal pain and current pain management strategies used to treat pain experienced by pre-term and term neonates</a:t>
            </a:r>
          </a:p>
        </p:txBody>
      </p:sp>
      <p:sp>
        <p:nvSpPr>
          <p:cNvPr id="4" name="Slide Number Placeholder 3"/>
          <p:cNvSpPr>
            <a:spLocks noGrp="1"/>
          </p:cNvSpPr>
          <p:nvPr>
            <p:ph type="sldNum" sz="quarter" idx="10"/>
          </p:nvPr>
        </p:nvSpPr>
        <p:spPr/>
        <p:txBody>
          <a:bodyPr/>
          <a:lstStyle/>
          <a:p>
            <a:fld id="{F19303DE-3E45-4DD3-9505-92EF4803EF97}" type="slidenum">
              <a:rPr lang="en-US" smtClean="0"/>
              <a:t>1</a:t>
            </a:fld>
            <a:endParaRPr lang="en-US" dirty="0"/>
          </a:p>
        </p:txBody>
      </p:sp>
      <p:sp>
        <p:nvSpPr>
          <p:cNvPr id="6" name="Header Placeholder 5">
            <a:extLst>
              <a:ext uri="{FF2B5EF4-FFF2-40B4-BE49-F238E27FC236}">
                <a16:creationId xmlns:a16="http://schemas.microsoft.com/office/drawing/2014/main" id="{330689AA-E895-4630-AD51-770A305848AC}"/>
              </a:ext>
            </a:extLst>
          </p:cNvPr>
          <p:cNvSpPr>
            <a:spLocks noGrp="1"/>
          </p:cNvSpPr>
          <p:nvPr>
            <p:ph type="hdr" sz="quarter" idx="12"/>
          </p:nvPr>
        </p:nvSpPr>
        <p:spPr/>
        <p:txBody>
          <a:bodyPr/>
          <a:lstStyle/>
          <a:p>
            <a:r>
              <a:rPr lang="en-US" dirty="0"/>
              <a:t>PRN Program: Neonatal</a:t>
            </a:r>
          </a:p>
        </p:txBody>
      </p:sp>
      <p:sp>
        <p:nvSpPr>
          <p:cNvPr id="10" name="Footer Placeholder 4">
            <a:extLst>
              <a:ext uri="{FF2B5EF4-FFF2-40B4-BE49-F238E27FC236}">
                <a16:creationId xmlns:a16="http://schemas.microsoft.com/office/drawing/2014/main" id="{35C1D5F8-A4AA-4E8C-B1BF-9E87FC6F5626}"/>
              </a:ext>
            </a:extLst>
          </p:cNvPr>
          <p:cNvSpPr>
            <a:spLocks noGrp="1"/>
          </p:cNvSpPr>
          <p:nvPr>
            <p:ph type="ftr" sz="quarter" idx="4"/>
          </p:nvPr>
        </p:nvSpPr>
        <p:spPr>
          <a:xfrm>
            <a:off x="3429000" y="8731859"/>
            <a:ext cx="3328988" cy="464820"/>
          </a:xfrm>
        </p:spPr>
        <p:txBody>
          <a:bodyPr/>
          <a:lstStyle/>
          <a:p>
            <a:r>
              <a:rPr lang="en-US" i="1" dirty="0"/>
              <a:t>© 2017 </a:t>
            </a:r>
            <a:r>
              <a:rPr lang="en-US" i="1" dirty="0" err="1"/>
              <a:t>Manworren</a:t>
            </a:r>
            <a:r>
              <a:rPr lang="en-US" i="1" dirty="0"/>
              <a:t>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b="1" u="sng" dirty="0"/>
              <a:t>ASK</a:t>
            </a:r>
            <a:r>
              <a:rPr lang="en-US" sz="1800" b="1" u="none" dirty="0"/>
              <a:t>: </a:t>
            </a:r>
            <a:r>
              <a:rPr lang="en-US" sz="1800" b="1" dirty="0"/>
              <a:t>What are some of the myths that you need to “bust” when it comes to neonates and pain?</a:t>
            </a:r>
          </a:p>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endParaRPr lang="en-US" sz="1800" b="1" dirty="0"/>
          </a:p>
          <a:p>
            <a:pPr marL="0" indent="0">
              <a:lnSpc>
                <a:spcPct val="100000"/>
              </a:lnSpc>
              <a:spcBef>
                <a:spcPts val="0"/>
              </a:spcBef>
              <a:buNone/>
              <a:defRPr/>
            </a:pPr>
            <a:r>
              <a:rPr lang="en-US" sz="1800" i="1" dirty="0"/>
              <a:t>Select participants willing to share their answers to this question. </a:t>
            </a:r>
          </a:p>
          <a:p>
            <a:pPr marL="0" indent="0">
              <a:lnSpc>
                <a:spcPct val="100000"/>
              </a:lnSpc>
              <a:spcBef>
                <a:spcPts val="0"/>
              </a:spcBef>
              <a:buNone/>
              <a:defRPr/>
            </a:pPr>
            <a:endParaRPr lang="en-US" sz="1800" i="1"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i="1" dirty="0"/>
              <a:t>Write on flipchart or board </a:t>
            </a:r>
            <a:r>
              <a:rPr lang="en-US" sz="1800" b="1" i="1" dirty="0"/>
              <a:t>[Limit to 1 minute]</a:t>
            </a:r>
            <a:r>
              <a:rPr lang="en-US" sz="1800" i="1" dirty="0"/>
              <a:t> </a:t>
            </a:r>
            <a:endParaRPr lang="en-US" sz="1800" dirty="0"/>
          </a:p>
        </p:txBody>
      </p:sp>
      <p:sp>
        <p:nvSpPr>
          <p:cNvPr id="4" name="Slide Number Placeholder 3"/>
          <p:cNvSpPr>
            <a:spLocks noGrp="1"/>
          </p:cNvSpPr>
          <p:nvPr>
            <p:ph type="sldNum" sz="quarter" idx="10"/>
          </p:nvPr>
        </p:nvSpPr>
        <p:spPr/>
        <p:txBody>
          <a:bodyPr/>
          <a:lstStyle/>
          <a:p>
            <a:fld id="{F19303DE-3E45-4DD3-9505-92EF4803EF97}" type="slidenum">
              <a:rPr lang="en-US" smtClean="0"/>
              <a:t>2</a:t>
            </a:fld>
            <a:endParaRPr lang="en-US" dirty="0"/>
          </a:p>
        </p:txBody>
      </p:sp>
      <p:sp>
        <p:nvSpPr>
          <p:cNvPr id="6" name="Header Placeholder 5">
            <a:extLst>
              <a:ext uri="{FF2B5EF4-FFF2-40B4-BE49-F238E27FC236}">
                <a16:creationId xmlns:a16="http://schemas.microsoft.com/office/drawing/2014/main" id="{E22E381B-6577-4EB3-AF5F-8A95722BC724}"/>
              </a:ext>
            </a:extLst>
          </p:cNvPr>
          <p:cNvSpPr>
            <a:spLocks noGrp="1"/>
          </p:cNvSpPr>
          <p:nvPr>
            <p:ph type="hdr" sz="quarter" idx="12"/>
          </p:nvPr>
        </p:nvSpPr>
        <p:spPr/>
        <p:txBody>
          <a:bodyPr/>
          <a:lstStyle/>
          <a:p>
            <a:r>
              <a:rPr lang="en-US" dirty="0"/>
              <a:t>PRN Program: Neonatal</a:t>
            </a:r>
          </a:p>
        </p:txBody>
      </p:sp>
      <p:sp>
        <p:nvSpPr>
          <p:cNvPr id="8" name="Footer Placeholder 4">
            <a:extLst>
              <a:ext uri="{FF2B5EF4-FFF2-40B4-BE49-F238E27FC236}">
                <a16:creationId xmlns:a16="http://schemas.microsoft.com/office/drawing/2014/main" id="{35C1D5F8-A4AA-4E8C-B1BF-9E87FC6F5626}"/>
              </a:ext>
            </a:extLst>
          </p:cNvPr>
          <p:cNvSpPr>
            <a:spLocks noGrp="1"/>
          </p:cNvSpPr>
          <p:nvPr>
            <p:ph type="ftr" sz="quarter" idx="4"/>
          </p:nvPr>
        </p:nvSpPr>
        <p:spPr>
          <a:xfrm>
            <a:off x="100012" y="8731859"/>
            <a:ext cx="3328988" cy="464820"/>
          </a:xfrm>
        </p:spPr>
        <p:txBody>
          <a:bodyPr/>
          <a:lstStyle/>
          <a:p>
            <a:r>
              <a:rPr lang="en-US" i="1" dirty="0"/>
              <a:t>© 2017 </a:t>
            </a:r>
            <a:r>
              <a:rPr lang="en-US" i="1" dirty="0" err="1"/>
              <a:t>Manworren</a:t>
            </a:r>
            <a:r>
              <a:rPr lang="en-US" i="1" dirty="0"/>
              <a:t>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3322604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165342" cy="4961040"/>
          </a:xfrm>
        </p:spPr>
        <p:txBody>
          <a:bodyPr/>
          <a:lstStyle/>
          <a:p>
            <a:pPr marL="0" indent="0">
              <a:buNone/>
            </a:pPr>
            <a:r>
              <a:rPr lang="en-US" sz="1800" b="1" u="sng" dirty="0"/>
              <a:t>READ</a:t>
            </a:r>
            <a:r>
              <a:rPr lang="en-US" sz="1800" b="1" u="none" dirty="0"/>
              <a:t>: </a:t>
            </a:r>
            <a:r>
              <a:rPr lang="en-US" sz="1800" b="0" u="none" dirty="0"/>
              <a:t>Pair</a:t>
            </a:r>
            <a:r>
              <a:rPr lang="en-US" sz="1800" b="0" u="none" baseline="0" dirty="0"/>
              <a:t> up for this “</a:t>
            </a:r>
            <a:r>
              <a:rPr lang="en-US" sz="1800" b="0" dirty="0"/>
              <a:t>Pair and share activity.” </a:t>
            </a:r>
          </a:p>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dirty="0"/>
              <a:t>Each group should identify 5 common sources of pain that are unique to neonates. </a:t>
            </a:r>
            <a:r>
              <a:rPr lang="en-US" sz="1800" b="1" i="1" dirty="0"/>
              <a:t>[Limit to 2 minutes]</a:t>
            </a:r>
            <a:r>
              <a:rPr lang="en-US" sz="1800" i="1" dirty="0"/>
              <a:t> </a:t>
            </a:r>
          </a:p>
          <a:p>
            <a:pPr marL="0" indent="0" algn="ctr">
              <a:spcBef>
                <a:spcPts val="600"/>
              </a:spcBef>
              <a:spcAft>
                <a:spcPts val="600"/>
              </a:spcAft>
              <a:buNone/>
              <a:defRPr/>
            </a:pPr>
            <a:r>
              <a:rPr lang="en-US" sz="1600" i="1" dirty="0"/>
              <a:t>Select participants</a:t>
            </a:r>
            <a:r>
              <a:rPr lang="en-US" sz="1600" i="1" baseline="0" dirty="0"/>
              <a:t> from each group to</a:t>
            </a:r>
            <a:r>
              <a:rPr lang="en-US" sz="1600" i="1" dirty="0"/>
              <a:t> share their answers 	      to this question. </a:t>
            </a:r>
          </a:p>
          <a:p>
            <a:pPr marL="0" marR="0" indent="0" algn="l" defTabSz="914400" rtl="0" eaLnBrk="1" fontAlgn="auto" latinLnBrk="0" hangingPunct="1">
              <a:spcBef>
                <a:spcPts val="0"/>
              </a:spcBef>
              <a:spcAft>
                <a:spcPts val="0"/>
              </a:spcAft>
              <a:buClrTx/>
              <a:buSzTx/>
              <a:buFont typeface="Arial" panose="020B0604020202020204" pitchFamily="34" charset="0"/>
              <a:buNone/>
              <a:tabLst/>
              <a:defRPr/>
            </a:pPr>
            <a:r>
              <a:rPr lang="en-US" sz="1800" i="1" dirty="0"/>
              <a:t>Write on flipchart or board </a:t>
            </a:r>
            <a:r>
              <a:rPr lang="en-US" sz="1800" b="1" i="1" dirty="0"/>
              <a:t>[Limit to 2 minute]</a:t>
            </a:r>
            <a:r>
              <a:rPr lang="en-US" sz="1800" i="1" dirty="0"/>
              <a:t> </a:t>
            </a:r>
            <a:endParaRPr lang="en-US" sz="1800" dirty="0"/>
          </a:p>
          <a:p>
            <a:pPr marL="0" marR="0" indent="0" algn="l" defTabSz="914400" rtl="0" eaLnBrk="1" fontAlgn="auto" latinLnBrk="0" hangingPunct="1">
              <a:spcBef>
                <a:spcPts val="0"/>
              </a:spcBef>
              <a:spcAft>
                <a:spcPts val="0"/>
              </a:spcAft>
              <a:buClrTx/>
              <a:buSzTx/>
              <a:buFont typeface="Arial" panose="020B0604020202020204" pitchFamily="34" charset="0"/>
              <a:buNone/>
              <a:tabLst/>
              <a:defRPr/>
            </a:pPr>
            <a:r>
              <a:rPr lang="en-US" sz="1800" i="1" dirty="0"/>
              <a:t>Place a </a:t>
            </a:r>
            <a:r>
              <a:rPr lang="en-US" sz="1800" b="1" i="1" dirty="0">
                <a:sym typeface="Wingdings" panose="05000000000000000000" pitchFamily="2" charset="2"/>
              </a:rPr>
              <a:t></a:t>
            </a:r>
            <a:r>
              <a:rPr lang="en-US" sz="1800" b="1" i="1" dirty="0"/>
              <a:t>  </a:t>
            </a:r>
            <a:r>
              <a:rPr lang="en-US" sz="1800" i="1" dirty="0"/>
              <a:t>by those items that are repeated by the groups.</a:t>
            </a:r>
          </a:p>
          <a:p>
            <a:pPr marL="0" indent="0">
              <a:lnSpc>
                <a:spcPct val="100000"/>
              </a:lnSpc>
              <a:spcBef>
                <a:spcPts val="0"/>
              </a:spcBef>
              <a:buNone/>
              <a:defRPr/>
            </a:pPr>
            <a:endParaRPr lang="en-US" sz="1200" b="1" i="1" dirty="0"/>
          </a:p>
          <a:p>
            <a:pPr marL="0" indent="0">
              <a:lnSpc>
                <a:spcPct val="100000"/>
              </a:lnSpc>
              <a:spcBef>
                <a:spcPts val="0"/>
              </a:spcBef>
              <a:buNone/>
              <a:defRPr/>
            </a:pPr>
            <a:endParaRPr lang="en-US" b="1" i="1" dirty="0"/>
          </a:p>
          <a:p>
            <a:pPr marL="0" indent="0">
              <a:lnSpc>
                <a:spcPct val="100000"/>
              </a:lnSpc>
              <a:spcBef>
                <a:spcPts val="0"/>
              </a:spcBef>
              <a:buNone/>
              <a:defRPr/>
            </a:pPr>
            <a:endParaRPr lang="en-US" b="1" i="1" dirty="0"/>
          </a:p>
          <a:p>
            <a:pPr marL="0" indent="0">
              <a:lnSpc>
                <a:spcPct val="100000"/>
              </a:lnSpc>
              <a:spcBef>
                <a:spcPts val="0"/>
              </a:spcBef>
              <a:buNone/>
              <a:defRPr/>
            </a:pPr>
            <a:endParaRPr lang="en-US" b="1" i="1" dirty="0"/>
          </a:p>
          <a:p>
            <a:pPr marL="0" indent="0">
              <a:lnSpc>
                <a:spcPct val="100000"/>
              </a:lnSpc>
              <a:spcBef>
                <a:spcPts val="0"/>
              </a:spcBef>
              <a:buNone/>
              <a:defRPr/>
            </a:pPr>
            <a:endParaRPr lang="en-US" sz="1200" b="1" i="1" dirty="0"/>
          </a:p>
          <a:p>
            <a:pPr marL="0" indent="0">
              <a:lnSpc>
                <a:spcPct val="100000"/>
              </a:lnSpc>
              <a:spcBef>
                <a:spcPts val="0"/>
              </a:spcBef>
              <a:buNone/>
              <a:defRPr/>
            </a:pPr>
            <a:endParaRPr lang="en-US" b="1" i="1" dirty="0"/>
          </a:p>
          <a:p>
            <a:pPr marL="0" indent="0">
              <a:lnSpc>
                <a:spcPct val="100000"/>
              </a:lnSpc>
              <a:spcBef>
                <a:spcPts val="0"/>
              </a:spcBef>
              <a:buNone/>
              <a:defRPr/>
            </a:pPr>
            <a:endParaRPr lang="en-US" sz="1200" b="1" i="1" dirty="0"/>
          </a:p>
          <a:p>
            <a:pPr marL="0" indent="0">
              <a:lnSpc>
                <a:spcPct val="100000"/>
              </a:lnSpc>
              <a:spcBef>
                <a:spcPts val="0"/>
              </a:spcBef>
              <a:buNone/>
              <a:defRPr/>
            </a:pPr>
            <a:endParaRPr lang="en-US" b="1" i="1" dirty="0"/>
          </a:p>
          <a:p>
            <a:pPr marL="0" indent="0">
              <a:lnSpc>
                <a:spcPct val="100000"/>
              </a:lnSpc>
              <a:spcBef>
                <a:spcPts val="0"/>
              </a:spcBef>
              <a:buNone/>
              <a:defRPr/>
            </a:pPr>
            <a:endParaRPr lang="en-US" sz="1200" b="1" i="1" dirty="0"/>
          </a:p>
          <a:p>
            <a:pPr marL="0" indent="0">
              <a:lnSpc>
                <a:spcPct val="100000"/>
              </a:lnSpc>
              <a:spcBef>
                <a:spcPts val="0"/>
              </a:spcBef>
              <a:buNone/>
              <a:defRPr/>
            </a:pPr>
            <a:endParaRPr lang="en-US" b="1" i="1" dirty="0"/>
          </a:p>
          <a:p>
            <a:pPr marL="0" indent="0">
              <a:lnSpc>
                <a:spcPct val="100000"/>
              </a:lnSpc>
              <a:spcBef>
                <a:spcPts val="0"/>
              </a:spcBef>
              <a:buNone/>
              <a:defRPr/>
            </a:pPr>
            <a:endParaRPr lang="en-US" sz="1200" b="1" i="1" dirty="0"/>
          </a:p>
          <a:p>
            <a:pPr marL="0" indent="0">
              <a:lnSpc>
                <a:spcPct val="100000"/>
              </a:lnSpc>
              <a:spcBef>
                <a:spcPts val="0"/>
              </a:spcBef>
              <a:buNone/>
              <a:defRPr/>
            </a:pPr>
            <a:endParaRPr lang="en-US" sz="1200" b="1" i="1" dirty="0"/>
          </a:p>
          <a:p>
            <a:pPr marL="0" indent="0" algn="ctr">
              <a:buNone/>
            </a:pPr>
            <a:r>
              <a:rPr lang="en-US" sz="1800" b="1" i="1" cap="all" dirty="0"/>
              <a:t>[5 minutes </a:t>
            </a:r>
            <a:r>
              <a:rPr lang="en-US" sz="1800" b="1" i="1" dirty="0"/>
              <a:t>of 45 minute session is complete]</a:t>
            </a:r>
          </a:p>
        </p:txBody>
      </p:sp>
      <p:sp>
        <p:nvSpPr>
          <p:cNvPr id="4" name="Slide Number Placeholder 3"/>
          <p:cNvSpPr>
            <a:spLocks noGrp="1"/>
          </p:cNvSpPr>
          <p:nvPr>
            <p:ph type="sldNum" sz="quarter" idx="10"/>
          </p:nvPr>
        </p:nvSpPr>
        <p:spPr/>
        <p:txBody>
          <a:bodyPr/>
          <a:lstStyle/>
          <a:p>
            <a:fld id="{F19303DE-3E45-4DD3-9505-92EF4803EF97}" type="slidenum">
              <a:rPr lang="en-US" smtClean="0"/>
              <a:t>3</a:t>
            </a:fld>
            <a:endParaRPr lang="en-US" dirty="0"/>
          </a:p>
        </p:txBody>
      </p:sp>
      <p:sp>
        <p:nvSpPr>
          <p:cNvPr id="5" name="Footer Placeholder 4">
            <a:extLst>
              <a:ext uri="{FF2B5EF4-FFF2-40B4-BE49-F238E27FC236}">
                <a16:creationId xmlns:a16="http://schemas.microsoft.com/office/drawing/2014/main" id="{35C1D5F8-A4AA-4E8C-B1BF-9E87FC6F5626}"/>
              </a:ext>
            </a:extLst>
          </p:cNvPr>
          <p:cNvSpPr>
            <a:spLocks noGrp="1"/>
          </p:cNvSpPr>
          <p:nvPr>
            <p:ph type="ftr" sz="quarter" idx="11"/>
          </p:nvPr>
        </p:nvSpPr>
        <p:spPr>
          <a:xfrm>
            <a:off x="3429000" y="8776918"/>
            <a:ext cx="3328988" cy="464820"/>
          </a:xfrm>
        </p:spPr>
        <p:txBody>
          <a:bodyPr/>
          <a:lstStyle/>
          <a:p>
            <a:r>
              <a:rPr lang="en-US" i="1" dirty="0"/>
              <a:t>© 2017 </a:t>
            </a:r>
            <a:r>
              <a:rPr lang="en-US" i="1" dirty="0" err="1"/>
              <a:t>Manworren</a:t>
            </a:r>
            <a:r>
              <a:rPr lang="en-US" i="1" dirty="0"/>
              <a:t> &amp; Lurie Children’s Hospital </a:t>
            </a:r>
          </a:p>
          <a:p>
            <a:r>
              <a:rPr lang="en-US" i="1" dirty="0"/>
              <a:t>All rights reserved. Version 2019</a:t>
            </a:r>
            <a:endParaRPr lang="en-US" dirty="0"/>
          </a:p>
        </p:txBody>
      </p:sp>
      <p:sp>
        <p:nvSpPr>
          <p:cNvPr id="6" name="Header Placeholder 5">
            <a:extLst>
              <a:ext uri="{FF2B5EF4-FFF2-40B4-BE49-F238E27FC236}">
                <a16:creationId xmlns:a16="http://schemas.microsoft.com/office/drawing/2014/main" id="{73CE65F3-B22B-4676-9110-79F257D2C1AC}"/>
              </a:ext>
            </a:extLst>
          </p:cNvPr>
          <p:cNvSpPr>
            <a:spLocks noGrp="1"/>
          </p:cNvSpPr>
          <p:nvPr>
            <p:ph type="hdr" sz="quarter" idx="12"/>
          </p:nvPr>
        </p:nvSpPr>
        <p:spPr/>
        <p:txBody>
          <a:bodyPr/>
          <a:lstStyle/>
          <a:p>
            <a:r>
              <a:rPr lang="en-US" dirty="0"/>
              <a:t>PRN Program: Neonatal</a:t>
            </a:r>
          </a:p>
        </p:txBody>
      </p:sp>
      <p:graphicFrame>
        <p:nvGraphicFramePr>
          <p:cNvPr id="7" name="Table 6">
            <a:extLst>
              <a:ext uri="{FF2B5EF4-FFF2-40B4-BE49-F238E27FC236}">
                <a16:creationId xmlns:a16="http://schemas.microsoft.com/office/drawing/2014/main" id="{03134867-E9BC-4727-AE7D-9534E23D140E}"/>
              </a:ext>
            </a:extLst>
          </p:cNvPr>
          <p:cNvGraphicFramePr>
            <a:graphicFrameLocks noGrp="1"/>
          </p:cNvGraphicFramePr>
          <p:nvPr>
            <p:extLst>
              <p:ext uri="{D42A27DB-BD31-4B8C-83A1-F6EECF244321}">
                <p14:modId xmlns:p14="http://schemas.microsoft.com/office/powerpoint/2010/main" val="3611957000"/>
              </p:ext>
            </p:extLst>
          </p:nvPr>
        </p:nvGraphicFramePr>
        <p:xfrm>
          <a:off x="694945" y="6243349"/>
          <a:ext cx="5468112" cy="1795418"/>
        </p:xfrm>
        <a:graphic>
          <a:graphicData uri="http://schemas.openxmlformats.org/drawingml/2006/table">
            <a:tbl>
              <a:tblPr bandRow="1">
                <a:tableStyleId>{5C22544A-7EE6-4342-B048-85BDC9FD1C3A}</a:tableStyleId>
              </a:tblPr>
              <a:tblGrid>
                <a:gridCol w="1822704">
                  <a:extLst>
                    <a:ext uri="{9D8B030D-6E8A-4147-A177-3AD203B41FA5}">
                      <a16:colId xmlns:a16="http://schemas.microsoft.com/office/drawing/2014/main" val="3891350601"/>
                    </a:ext>
                  </a:extLst>
                </a:gridCol>
                <a:gridCol w="1822704">
                  <a:extLst>
                    <a:ext uri="{9D8B030D-6E8A-4147-A177-3AD203B41FA5}">
                      <a16:colId xmlns:a16="http://schemas.microsoft.com/office/drawing/2014/main" val="841680311"/>
                    </a:ext>
                  </a:extLst>
                </a:gridCol>
                <a:gridCol w="1822704">
                  <a:extLst>
                    <a:ext uri="{9D8B030D-6E8A-4147-A177-3AD203B41FA5}">
                      <a16:colId xmlns:a16="http://schemas.microsoft.com/office/drawing/2014/main" val="927218650"/>
                    </a:ext>
                  </a:extLst>
                </a:gridCol>
              </a:tblGrid>
              <a:tr h="1651173">
                <a:tc>
                  <a:txBody>
                    <a:bodyPr/>
                    <a:lstStyle/>
                    <a:p>
                      <a:pPr marL="285750" indent="-285750">
                        <a:buFont typeface="Arial" panose="020B0604020202020204" pitchFamily="34" charset="0"/>
                        <a:buChar char="•"/>
                      </a:pPr>
                      <a:r>
                        <a:rPr lang="en-US" sz="1600" dirty="0">
                          <a:latin typeface="+mn-lt"/>
                        </a:rPr>
                        <a:t>Sutures</a:t>
                      </a:r>
                    </a:p>
                    <a:p>
                      <a:pPr marL="285750" indent="-285750">
                        <a:buFont typeface="Arial" panose="020B0604020202020204" pitchFamily="34" charset="0"/>
                        <a:buChar char="•"/>
                      </a:pPr>
                      <a:r>
                        <a:rPr lang="en-US" sz="1600" dirty="0">
                          <a:latin typeface="+mn-lt"/>
                        </a:rPr>
                        <a:t>Circumcisions</a:t>
                      </a:r>
                    </a:p>
                    <a:p>
                      <a:pPr marL="285750" indent="-285750">
                        <a:buFont typeface="Arial" panose="020B0604020202020204" pitchFamily="34" charset="0"/>
                        <a:buChar char="•"/>
                      </a:pPr>
                      <a:r>
                        <a:rPr lang="en-US" sz="1600" dirty="0">
                          <a:latin typeface="+mn-lt"/>
                        </a:rPr>
                        <a:t>NG tubes</a:t>
                      </a:r>
                    </a:p>
                    <a:p>
                      <a:pPr marL="285750" indent="-285750">
                        <a:buFont typeface="Arial" panose="020B0604020202020204" pitchFamily="34" charset="0"/>
                        <a:buChar char="•"/>
                      </a:pPr>
                      <a:r>
                        <a:rPr lang="en-US" sz="1600" dirty="0">
                          <a:latin typeface="+mn-lt"/>
                        </a:rPr>
                        <a:t>Nasal CPAP</a:t>
                      </a:r>
                    </a:p>
                    <a:p>
                      <a:pPr marL="285750" indent="-285750">
                        <a:buFont typeface="Arial" panose="020B0604020202020204" pitchFamily="34" charset="0"/>
                        <a:buChar char="•"/>
                      </a:pPr>
                      <a:r>
                        <a:rPr lang="en-US" sz="1600" dirty="0">
                          <a:latin typeface="+mn-lt"/>
                        </a:rPr>
                        <a:t>Intubation</a:t>
                      </a:r>
                    </a:p>
                    <a:p>
                      <a:pPr marL="285750" indent="-285750">
                        <a:buFont typeface="Arial" panose="020B0604020202020204" pitchFamily="34" charset="0"/>
                        <a:buChar char="•"/>
                      </a:pPr>
                      <a:r>
                        <a:rPr lang="en-US" sz="1600" dirty="0">
                          <a:latin typeface="+mn-lt"/>
                        </a:rPr>
                        <a:t>Chest tubes</a:t>
                      </a:r>
                    </a:p>
                  </a:txBody>
                  <a:tcPr marL="85725" marR="85725" marT="44269" marB="44269">
                    <a:solidFill>
                      <a:schemeClr val="bg1">
                        <a:lumMod val="95000"/>
                      </a:schemeClr>
                    </a:solidFill>
                  </a:tcPr>
                </a:tc>
                <a:tc>
                  <a:txBody>
                    <a:bodyPr/>
                    <a:lstStyle/>
                    <a:p>
                      <a:pPr marL="285750" indent="-285750">
                        <a:buFont typeface="Arial" panose="020B0604020202020204" pitchFamily="34" charset="0"/>
                        <a:buChar char="•"/>
                      </a:pPr>
                      <a:r>
                        <a:rPr lang="en-US" sz="1600" dirty="0">
                          <a:latin typeface="+mn-lt"/>
                        </a:rPr>
                        <a:t>Suctioning </a:t>
                      </a:r>
                    </a:p>
                    <a:p>
                      <a:pPr marL="285750" indent="-285750">
                        <a:buFont typeface="Arial" panose="020B0604020202020204" pitchFamily="34" charset="0"/>
                        <a:buChar char="•"/>
                      </a:pPr>
                      <a:r>
                        <a:rPr lang="en-US" sz="1600" dirty="0" err="1">
                          <a:latin typeface="+mn-lt"/>
                        </a:rPr>
                        <a:t>ROP</a:t>
                      </a:r>
                      <a:r>
                        <a:rPr lang="en-US" sz="1600" dirty="0">
                          <a:latin typeface="+mn-lt"/>
                        </a:rPr>
                        <a:t> exams</a:t>
                      </a:r>
                    </a:p>
                    <a:p>
                      <a:pPr marL="285750" indent="-285750">
                        <a:buFont typeface="Arial" panose="020B0604020202020204" pitchFamily="34" charset="0"/>
                        <a:buChar char="•"/>
                      </a:pPr>
                      <a:r>
                        <a:rPr lang="en-US" sz="1600" dirty="0">
                          <a:latin typeface="+mn-lt"/>
                        </a:rPr>
                        <a:t>Intubation</a:t>
                      </a:r>
                    </a:p>
                    <a:p>
                      <a:pPr marL="285750" indent="-285750">
                        <a:buFont typeface="Arial" panose="020B0604020202020204" pitchFamily="34" charset="0"/>
                        <a:buChar char="•"/>
                      </a:pPr>
                      <a:r>
                        <a:rPr lang="en-US" sz="1600" dirty="0" err="1">
                          <a:latin typeface="+mn-lt"/>
                        </a:rPr>
                        <a:t>Heelsticks</a:t>
                      </a:r>
                      <a:endParaRPr lang="en-US" sz="1600" dirty="0">
                        <a:latin typeface="+mn-lt"/>
                      </a:endParaRPr>
                    </a:p>
                    <a:p>
                      <a:pPr marL="285750" indent="-285750">
                        <a:buFont typeface="Arial" panose="020B0604020202020204" pitchFamily="34" charset="0"/>
                        <a:buChar char="•"/>
                      </a:pPr>
                      <a:r>
                        <a:rPr lang="en-US" sz="1600" dirty="0">
                          <a:latin typeface="+mn-lt"/>
                        </a:rPr>
                        <a:t>Immunizations</a:t>
                      </a:r>
                    </a:p>
                    <a:p>
                      <a:pPr marL="285750" indent="-285750">
                        <a:buFont typeface="Arial" panose="020B0604020202020204" pitchFamily="34" charset="0"/>
                        <a:buChar char="•"/>
                      </a:pPr>
                      <a:r>
                        <a:rPr lang="en-US" sz="1600" dirty="0">
                          <a:latin typeface="+mn-lt"/>
                        </a:rPr>
                        <a:t>Venipuncture</a:t>
                      </a:r>
                    </a:p>
                    <a:p>
                      <a:pPr marL="285750" indent="-285750">
                        <a:buFont typeface="Arial" panose="020B0604020202020204" pitchFamily="34" charset="0"/>
                        <a:buChar char="•"/>
                      </a:pPr>
                      <a:endParaRPr lang="en-US" sz="1600" dirty="0">
                        <a:latin typeface="+mn-lt"/>
                      </a:endParaRPr>
                    </a:p>
                  </a:txBody>
                  <a:tcPr marL="85725" marR="85725" marT="44269" marB="44269">
                    <a:solidFill>
                      <a:schemeClr val="bg1">
                        <a:lumMod val="95000"/>
                      </a:schemeClr>
                    </a:solidFill>
                  </a:tcPr>
                </a:tc>
                <a:tc>
                  <a:txBody>
                    <a:bodyPr/>
                    <a:lstStyle/>
                    <a:p>
                      <a:pPr marL="285750" indent="-285750">
                        <a:buFont typeface="Arial" panose="020B0604020202020204" pitchFamily="34" charset="0"/>
                        <a:buChar char="•"/>
                      </a:pPr>
                      <a:r>
                        <a:rPr lang="en-US" sz="1600" dirty="0">
                          <a:latin typeface="+mn-lt"/>
                        </a:rPr>
                        <a:t>LPs</a:t>
                      </a:r>
                    </a:p>
                    <a:p>
                      <a:pPr marL="285750" indent="-285750">
                        <a:buFont typeface="Arial" panose="020B0604020202020204" pitchFamily="34" charset="0"/>
                        <a:buChar char="•"/>
                      </a:pPr>
                      <a:r>
                        <a:rPr lang="en-US" sz="1600" dirty="0">
                          <a:latin typeface="+mn-lt"/>
                        </a:rPr>
                        <a:t>IVs, PICCs, arterial lines</a:t>
                      </a:r>
                    </a:p>
                    <a:p>
                      <a:pPr marL="285750" indent="-285750">
                        <a:buFont typeface="Arial" panose="020B0604020202020204" pitchFamily="34" charset="0"/>
                        <a:buChar char="•"/>
                      </a:pPr>
                      <a:r>
                        <a:rPr lang="en-US" sz="1600" dirty="0">
                          <a:latin typeface="+mn-lt"/>
                        </a:rPr>
                        <a:t>Tape removal</a:t>
                      </a:r>
                    </a:p>
                    <a:p>
                      <a:pPr marL="285750" indent="-285750">
                        <a:buFont typeface="Arial" panose="020B0604020202020204" pitchFamily="34" charset="0"/>
                        <a:buChar char="•"/>
                      </a:pPr>
                      <a:r>
                        <a:rPr lang="en-US" sz="1600" dirty="0">
                          <a:latin typeface="+mn-lt"/>
                        </a:rPr>
                        <a:t>Fracture reduction</a:t>
                      </a:r>
                    </a:p>
                    <a:p>
                      <a:pPr marL="285750" indent="-285750">
                        <a:buFont typeface="Arial" panose="020B0604020202020204" pitchFamily="34" charset="0"/>
                        <a:buChar char="•"/>
                      </a:pPr>
                      <a:r>
                        <a:rPr lang="en-US" sz="1600" dirty="0">
                          <a:latin typeface="+mn-lt"/>
                        </a:rPr>
                        <a:t>Air hunger</a:t>
                      </a:r>
                    </a:p>
                  </a:txBody>
                  <a:tcPr marL="85725" marR="85725" marT="44269" marB="44269">
                    <a:solidFill>
                      <a:schemeClr val="bg1">
                        <a:lumMod val="95000"/>
                      </a:schemeClr>
                    </a:solidFill>
                  </a:tcPr>
                </a:tc>
                <a:extLst>
                  <a:ext uri="{0D108BD9-81ED-4DB2-BD59-A6C34878D82A}">
                    <a16:rowId xmlns:a16="http://schemas.microsoft.com/office/drawing/2014/main" val="4055252187"/>
                  </a:ext>
                </a:extLst>
              </a:tr>
            </a:tbl>
          </a:graphicData>
        </a:graphic>
      </p:graphicFrame>
    </p:spTree>
    <p:extLst>
      <p:ext uri="{BB962C8B-B14F-4D97-AF65-F5344CB8AC3E}">
        <p14:creationId xmlns:p14="http://schemas.microsoft.com/office/powerpoint/2010/main" val="2792410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p:txBody>
          <a:bodyPr/>
          <a:lstStyle/>
          <a:p>
            <a:pPr marL="0" indent="0">
              <a:spcBef>
                <a:spcPts val="0"/>
              </a:spcBef>
              <a:buNone/>
            </a:pPr>
            <a:r>
              <a:rPr lang="en-US" altLang="en-US" sz="1800" b="1" u="sng" dirty="0"/>
              <a:t>READ</a:t>
            </a:r>
            <a:r>
              <a:rPr lang="en-US" altLang="en-US" sz="1800" b="1" u="none" dirty="0"/>
              <a:t>: </a:t>
            </a:r>
            <a:r>
              <a:rPr lang="en-US" altLang="en-US" sz="1800" b="0" u="none" dirty="0"/>
              <a:t>H</a:t>
            </a:r>
            <a:r>
              <a:rPr lang="en-US" sz="1800" dirty="0"/>
              <a:t>ow common is pain in NICUs? </a:t>
            </a:r>
          </a:p>
          <a:p>
            <a:pPr marL="0" indent="0">
              <a:spcBef>
                <a:spcPts val="0"/>
              </a:spcBef>
              <a:buNone/>
            </a:pPr>
            <a:r>
              <a:rPr lang="en-US" sz="1800" dirty="0"/>
              <a:t>Pretty common</a:t>
            </a:r>
          </a:p>
          <a:p>
            <a:endParaRPr lang="en-US" sz="1100" dirty="0"/>
          </a:p>
        </p:txBody>
      </p:sp>
      <p:sp>
        <p:nvSpPr>
          <p:cNvPr id="4" name="Header Placeholder 3"/>
          <p:cNvSpPr>
            <a:spLocks noGrp="1"/>
          </p:cNvSpPr>
          <p:nvPr>
            <p:ph type="hdr" sz="quarter" idx="10"/>
          </p:nvPr>
        </p:nvSpPr>
        <p:spPr/>
        <p:txBody>
          <a:bodyPr/>
          <a:lstStyle/>
          <a:p>
            <a:r>
              <a:rPr lang="en-US" dirty="0"/>
              <a:t>PRN Program: Neonatal</a:t>
            </a:r>
          </a:p>
        </p:txBody>
      </p:sp>
      <p:sp>
        <p:nvSpPr>
          <p:cNvPr id="6" name="Slide Number Placeholder 5"/>
          <p:cNvSpPr>
            <a:spLocks noGrp="1"/>
          </p:cNvSpPr>
          <p:nvPr>
            <p:ph type="sldNum" sz="quarter" idx="12"/>
          </p:nvPr>
        </p:nvSpPr>
        <p:spPr/>
        <p:txBody>
          <a:bodyPr/>
          <a:lstStyle/>
          <a:p>
            <a:fld id="{F19303DE-3E45-4DD3-9505-92EF4803EF97}" type="slidenum">
              <a:rPr lang="en-US" smtClean="0"/>
              <a:t>4</a:t>
            </a:fld>
            <a:endParaRPr lang="en-US" dirty="0"/>
          </a:p>
        </p:txBody>
      </p:sp>
      <p:sp>
        <p:nvSpPr>
          <p:cNvPr id="7" name="Footer Placeholder 4">
            <a:extLst>
              <a:ext uri="{FF2B5EF4-FFF2-40B4-BE49-F238E27FC236}">
                <a16:creationId xmlns:a16="http://schemas.microsoft.com/office/drawing/2014/main" id="{35C1D5F8-A4AA-4E8C-B1BF-9E87FC6F5626}"/>
              </a:ext>
            </a:extLst>
          </p:cNvPr>
          <p:cNvSpPr>
            <a:spLocks noGrp="1"/>
          </p:cNvSpPr>
          <p:nvPr>
            <p:ph type="ftr" sz="quarter" idx="4"/>
          </p:nvPr>
        </p:nvSpPr>
        <p:spPr>
          <a:xfrm>
            <a:off x="100012" y="8731859"/>
            <a:ext cx="3328988" cy="464820"/>
          </a:xfrm>
        </p:spPr>
        <p:txBody>
          <a:bodyPr/>
          <a:lstStyle/>
          <a:p>
            <a:r>
              <a:rPr lang="en-US" i="1" dirty="0"/>
              <a:t>© 2017 </a:t>
            </a:r>
            <a:r>
              <a:rPr lang="en-US" i="1" dirty="0" err="1"/>
              <a:t>Manworren</a:t>
            </a:r>
            <a:r>
              <a:rPr lang="en-US" i="1" dirty="0"/>
              <a:t>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578411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31"/>
            <a:ext cx="6165342" cy="5216579"/>
          </a:xfrm>
        </p:spPr>
        <p:txBody>
          <a:bodyPr/>
          <a:lstStyle/>
          <a:p>
            <a:pPr marL="0" indent="0">
              <a:buNone/>
              <a:defRPr/>
            </a:pPr>
            <a:r>
              <a:rPr lang="en-US" sz="1600" b="1" u="sng" dirty="0"/>
              <a:t>ASK: </a:t>
            </a:r>
            <a:r>
              <a:rPr lang="en-US" sz="1600" b="0" dirty="0"/>
              <a:t>What are consequences of unmanaged pain in neonates?</a:t>
            </a:r>
          </a:p>
          <a:p>
            <a:pPr marL="0" indent="0" algn="ctr">
              <a:lnSpc>
                <a:spcPct val="100000"/>
              </a:lnSpc>
              <a:spcBef>
                <a:spcPts val="600"/>
              </a:spcBef>
              <a:buNone/>
              <a:defRPr/>
            </a:pPr>
            <a:r>
              <a:rPr lang="en-US" sz="1600" i="1" dirty="0"/>
              <a:t>Select participants willing to share their answers to this question. </a:t>
            </a:r>
          </a:p>
          <a:p>
            <a:pPr marL="0" indent="0" algn="ctr">
              <a:lnSpc>
                <a:spcPct val="100000"/>
              </a:lnSpc>
              <a:spcBef>
                <a:spcPts val="600"/>
              </a:spcBef>
              <a:buNone/>
              <a:defRPr/>
            </a:pPr>
            <a:r>
              <a:rPr lang="en-US" sz="1600" i="1" dirty="0"/>
              <a:t>Write on flipchart or board </a:t>
            </a:r>
            <a:r>
              <a:rPr lang="en-US" sz="1600" b="1" i="1" dirty="0"/>
              <a:t>[Limit to 3 minute]</a:t>
            </a:r>
          </a:p>
          <a:p>
            <a:pPr marL="0" indent="0">
              <a:lnSpc>
                <a:spcPct val="100000"/>
              </a:lnSpc>
              <a:spcBef>
                <a:spcPts val="0"/>
              </a:spcBef>
              <a:buNone/>
              <a:defRPr/>
            </a:pPr>
            <a:endParaRPr lang="en-US" sz="800" dirty="0"/>
          </a:p>
          <a:p>
            <a:pPr marL="0" indent="0">
              <a:lnSpc>
                <a:spcPct val="103000"/>
              </a:lnSpc>
              <a:spcBef>
                <a:spcPts val="0"/>
              </a:spcBef>
              <a:buNone/>
            </a:pPr>
            <a:r>
              <a:rPr lang="en-US" sz="1800" b="1" i="1" u="sng" dirty="0"/>
              <a:t>READ:</a:t>
            </a:r>
            <a:r>
              <a:rPr lang="en-US" sz="1800" b="1" i="1" u="sng" baseline="0" dirty="0"/>
              <a:t> </a:t>
            </a:r>
            <a:r>
              <a:rPr lang="en-US" sz="1800" b="0" i="1" u="none" dirty="0"/>
              <a:t>these Key points (</a:t>
            </a:r>
            <a:r>
              <a:rPr lang="en-US" sz="1800" b="1" i="1" u="none" dirty="0"/>
              <a:t>if not included by participants)</a:t>
            </a:r>
            <a:r>
              <a:rPr lang="en-US" sz="1800" b="0" i="1" u="none" dirty="0"/>
              <a:t>:</a:t>
            </a:r>
          </a:p>
          <a:p>
            <a:pPr marL="114300" indent="-114300">
              <a:lnSpc>
                <a:spcPct val="103000"/>
              </a:lnSpc>
              <a:spcBef>
                <a:spcPts val="0"/>
              </a:spcBef>
            </a:pPr>
            <a:r>
              <a:rPr lang="en-US" sz="1800" b="0" dirty="0"/>
              <a:t>Sensory/Perception:</a:t>
            </a:r>
            <a:r>
              <a:rPr lang="en-US" sz="1800" b="0" baseline="0" dirty="0"/>
              <a:t> </a:t>
            </a:r>
            <a:r>
              <a:rPr lang="en-US" sz="1800" baseline="0" dirty="0"/>
              <a:t>1) </a:t>
            </a:r>
            <a:r>
              <a:rPr lang="en-US" sz="1800" dirty="0"/>
              <a:t>Altered balance between excitatory and inhibitory feedback mechanisms,</a:t>
            </a:r>
            <a:r>
              <a:rPr lang="en-US" sz="1800" baseline="0" dirty="0"/>
              <a:t> 2) </a:t>
            </a:r>
            <a:r>
              <a:rPr lang="en-US" sz="1800" dirty="0"/>
              <a:t>Poor localization and discrimination,</a:t>
            </a:r>
            <a:r>
              <a:rPr lang="en-US" sz="1800" baseline="0" dirty="0"/>
              <a:t> 3) </a:t>
            </a:r>
            <a:r>
              <a:rPr lang="en-US" sz="1800" dirty="0"/>
              <a:t>Poor noxious inhibitory modulation,</a:t>
            </a:r>
            <a:r>
              <a:rPr lang="en-US" sz="1800" baseline="0" dirty="0"/>
              <a:t> 4) </a:t>
            </a:r>
            <a:r>
              <a:rPr lang="en-US" sz="1800" dirty="0"/>
              <a:t>CNS sensitization,</a:t>
            </a:r>
            <a:r>
              <a:rPr lang="en-US" sz="1800" baseline="0" dirty="0"/>
              <a:t> 5) </a:t>
            </a:r>
            <a:r>
              <a:rPr lang="en-US" sz="1800" dirty="0"/>
              <a:t>Greater prematurity = greater pain</a:t>
            </a:r>
          </a:p>
          <a:p>
            <a:pPr marL="114300" indent="-114300">
              <a:lnSpc>
                <a:spcPct val="103000"/>
              </a:lnSpc>
              <a:spcBef>
                <a:spcPts val="0"/>
              </a:spcBef>
            </a:pPr>
            <a:r>
              <a:rPr lang="en-US" sz="1800" b="0" dirty="0"/>
              <a:t>Behavioral responses:</a:t>
            </a:r>
            <a:r>
              <a:rPr lang="en-US" sz="1800" b="1" baseline="0" dirty="0"/>
              <a:t> </a:t>
            </a:r>
            <a:r>
              <a:rPr lang="en-US" sz="1800" baseline="0" dirty="0"/>
              <a:t>1) </a:t>
            </a:r>
            <a:r>
              <a:rPr lang="en-US" sz="1800" dirty="0"/>
              <a:t>Facial expressions,</a:t>
            </a:r>
            <a:r>
              <a:rPr lang="en-US" sz="1800" baseline="0" dirty="0"/>
              <a:t> 2) </a:t>
            </a:r>
            <a:r>
              <a:rPr lang="en-US" sz="1800" dirty="0"/>
              <a:t>Cry,</a:t>
            </a:r>
            <a:r>
              <a:rPr lang="en-US" sz="1800" baseline="0" dirty="0"/>
              <a:t> 3) </a:t>
            </a:r>
            <a:r>
              <a:rPr lang="en-US" sz="1800" dirty="0"/>
              <a:t>Body movement/Muscle tone</a:t>
            </a:r>
          </a:p>
          <a:p>
            <a:pPr marL="114300" marR="0" indent="-114300" algn="l" defTabSz="914400" rtl="0" eaLnBrk="1" fontAlgn="auto" latinLnBrk="0" hangingPunct="1">
              <a:lnSpc>
                <a:spcPct val="103000"/>
              </a:lnSpc>
              <a:spcBef>
                <a:spcPts val="0"/>
              </a:spcBef>
              <a:buClrTx/>
              <a:buSzTx/>
              <a:tabLst/>
              <a:defRPr/>
            </a:pPr>
            <a:r>
              <a:rPr lang="en-US" sz="1800" b="0" dirty="0"/>
              <a:t>Hormonal/Physiologic response</a:t>
            </a:r>
            <a:r>
              <a:rPr lang="en-US" sz="1800" b="0" baseline="0" dirty="0"/>
              <a:t>: </a:t>
            </a:r>
            <a:r>
              <a:rPr lang="en-US" sz="1800" baseline="0" dirty="0"/>
              <a:t>1) </a:t>
            </a:r>
            <a:r>
              <a:rPr lang="en-US" sz="1800" dirty="0">
                <a:solidFill>
                  <a:schemeClr val="tx2"/>
                </a:solidFill>
              </a:rPr>
              <a:t>Increased cortisol,</a:t>
            </a:r>
            <a:r>
              <a:rPr lang="en-US" sz="1800" baseline="0" dirty="0">
                <a:solidFill>
                  <a:schemeClr val="tx2"/>
                </a:solidFill>
              </a:rPr>
              <a:t> 2) </a:t>
            </a:r>
            <a:r>
              <a:rPr lang="en-US" sz="1800" dirty="0">
                <a:solidFill>
                  <a:schemeClr val="tx2"/>
                </a:solidFill>
              </a:rPr>
              <a:t>Altered catecholamine levels, including depletion,</a:t>
            </a:r>
            <a:r>
              <a:rPr lang="en-US" sz="1800" baseline="0" dirty="0">
                <a:solidFill>
                  <a:schemeClr val="tx2"/>
                </a:solidFill>
              </a:rPr>
              <a:t> 3) </a:t>
            </a:r>
            <a:r>
              <a:rPr lang="en-US" sz="1800" dirty="0">
                <a:solidFill>
                  <a:schemeClr val="tx2"/>
                </a:solidFill>
              </a:rPr>
              <a:t>Elevated free radicals</a:t>
            </a:r>
          </a:p>
          <a:p>
            <a:pPr marL="114300" marR="0" indent="-114300" algn="l" defTabSz="914400" rtl="0" eaLnBrk="1" fontAlgn="auto" latinLnBrk="0" hangingPunct="1">
              <a:lnSpc>
                <a:spcPct val="103000"/>
              </a:lnSpc>
              <a:spcBef>
                <a:spcPts val="0"/>
              </a:spcBef>
              <a:buClrTx/>
              <a:buSzTx/>
              <a:tabLst/>
              <a:defRPr/>
            </a:pPr>
            <a:r>
              <a:rPr lang="en-US" sz="1800" b="0" dirty="0"/>
              <a:t>Nociceptive pathways: </a:t>
            </a:r>
            <a:r>
              <a:rPr lang="en-US" sz="1800" dirty="0"/>
              <a:t>functional as early as 25 weeks:</a:t>
            </a:r>
            <a:r>
              <a:rPr lang="en-US" sz="1800" baseline="0" dirty="0"/>
              <a:t> 1) </a:t>
            </a:r>
            <a:r>
              <a:rPr lang="en-US" sz="1800" dirty="0"/>
              <a:t>Incomplete myelination,</a:t>
            </a:r>
            <a:r>
              <a:rPr lang="en-US" sz="1800" baseline="0" dirty="0"/>
              <a:t> 2) </a:t>
            </a:r>
            <a:r>
              <a:rPr lang="en-US" sz="1800" dirty="0"/>
              <a:t>Shorter nerve fibers,</a:t>
            </a:r>
            <a:r>
              <a:rPr lang="en-US" sz="1800" baseline="0" dirty="0"/>
              <a:t> 3) </a:t>
            </a:r>
            <a:r>
              <a:rPr lang="en-US" sz="1800" dirty="0"/>
              <a:t>Larger cutaneous receptor fields</a:t>
            </a:r>
          </a:p>
          <a:p>
            <a:pPr marL="0" indent="0">
              <a:spcBef>
                <a:spcPts val="0"/>
              </a:spcBef>
              <a:spcAft>
                <a:spcPts val="600"/>
              </a:spcAft>
              <a:buNone/>
            </a:pPr>
            <a:endParaRPr lang="en-US" sz="1800" dirty="0">
              <a:solidFill>
                <a:schemeClr val="tx2"/>
              </a:solidFill>
            </a:endParaRPr>
          </a:p>
        </p:txBody>
      </p:sp>
      <p:sp>
        <p:nvSpPr>
          <p:cNvPr id="4" name="Header Placeholder 3"/>
          <p:cNvSpPr>
            <a:spLocks noGrp="1"/>
          </p:cNvSpPr>
          <p:nvPr>
            <p:ph type="hdr" sz="quarter" idx="10"/>
          </p:nvPr>
        </p:nvSpPr>
        <p:spPr/>
        <p:txBody>
          <a:bodyPr/>
          <a:lstStyle/>
          <a:p>
            <a:r>
              <a:rPr lang="en-US" dirty="0"/>
              <a:t>PRN Program: Neonatal</a:t>
            </a:r>
          </a:p>
        </p:txBody>
      </p:sp>
      <p:sp>
        <p:nvSpPr>
          <p:cNvPr id="6" name="Slide Number Placeholder 5"/>
          <p:cNvSpPr>
            <a:spLocks noGrp="1"/>
          </p:cNvSpPr>
          <p:nvPr>
            <p:ph type="sldNum" sz="quarter" idx="12"/>
          </p:nvPr>
        </p:nvSpPr>
        <p:spPr/>
        <p:txBody>
          <a:bodyPr/>
          <a:lstStyle/>
          <a:p>
            <a:fld id="{F19303DE-3E45-4DD3-9505-92EF4803EF97}" type="slidenum">
              <a:rPr lang="en-US" smtClean="0"/>
              <a:t>5</a:t>
            </a:fld>
            <a:endParaRPr lang="en-US" dirty="0"/>
          </a:p>
        </p:txBody>
      </p:sp>
      <p:sp>
        <p:nvSpPr>
          <p:cNvPr id="7" name="Footer Placeholder 4">
            <a:extLst>
              <a:ext uri="{FF2B5EF4-FFF2-40B4-BE49-F238E27FC236}">
                <a16:creationId xmlns:a16="http://schemas.microsoft.com/office/drawing/2014/main" id="{35C1D5F8-A4AA-4E8C-B1BF-9E87FC6F5626}"/>
              </a:ext>
            </a:extLst>
          </p:cNvPr>
          <p:cNvSpPr>
            <a:spLocks noGrp="1"/>
          </p:cNvSpPr>
          <p:nvPr>
            <p:ph type="ftr" sz="quarter" idx="4"/>
          </p:nvPr>
        </p:nvSpPr>
        <p:spPr>
          <a:xfrm>
            <a:off x="3391281" y="8740342"/>
            <a:ext cx="3328988" cy="464820"/>
          </a:xfrm>
        </p:spPr>
        <p:txBody>
          <a:bodyPr/>
          <a:lstStyle/>
          <a:p>
            <a:r>
              <a:rPr lang="en-US" i="1" dirty="0"/>
              <a:t>© 2017 </a:t>
            </a:r>
            <a:r>
              <a:rPr lang="en-US" i="1" dirty="0" err="1"/>
              <a:t>Manworren</a:t>
            </a:r>
            <a:r>
              <a:rPr lang="en-US" i="1" dirty="0"/>
              <a:t>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807901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altLang="en-US" sz="1800" b="1" u="sng" dirty="0"/>
              <a:t>READ</a:t>
            </a:r>
            <a:r>
              <a:rPr lang="en-US" altLang="en-US" sz="1800" b="1" u="none" dirty="0"/>
              <a:t>: </a:t>
            </a:r>
            <a:r>
              <a:rPr lang="en-US" sz="1800" dirty="0"/>
              <a:t>What</a:t>
            </a:r>
            <a:r>
              <a:rPr lang="en-US" sz="1800" baseline="0" dirty="0"/>
              <a:t> are some common challenges you will face when assessing pain in neonates?</a:t>
            </a:r>
            <a:endParaRPr lang="en-US" sz="1800" dirty="0"/>
          </a:p>
          <a:p>
            <a:endParaRPr lang="en-US" sz="1100" dirty="0"/>
          </a:p>
        </p:txBody>
      </p:sp>
      <p:sp>
        <p:nvSpPr>
          <p:cNvPr id="4" name="Header Placeholder 3"/>
          <p:cNvSpPr>
            <a:spLocks noGrp="1"/>
          </p:cNvSpPr>
          <p:nvPr>
            <p:ph type="hdr" sz="quarter" idx="10"/>
          </p:nvPr>
        </p:nvSpPr>
        <p:spPr/>
        <p:txBody>
          <a:bodyPr/>
          <a:lstStyle/>
          <a:p>
            <a:r>
              <a:rPr lang="en-US" dirty="0"/>
              <a:t>PRN Program: Neonatal</a:t>
            </a:r>
          </a:p>
        </p:txBody>
      </p:sp>
      <p:sp>
        <p:nvSpPr>
          <p:cNvPr id="6" name="Slide Number Placeholder 5"/>
          <p:cNvSpPr>
            <a:spLocks noGrp="1"/>
          </p:cNvSpPr>
          <p:nvPr>
            <p:ph type="sldNum" sz="quarter" idx="12"/>
          </p:nvPr>
        </p:nvSpPr>
        <p:spPr/>
        <p:txBody>
          <a:bodyPr/>
          <a:lstStyle/>
          <a:p>
            <a:fld id="{F19303DE-3E45-4DD3-9505-92EF4803EF97}" type="slidenum">
              <a:rPr lang="en-US" smtClean="0"/>
              <a:t>6</a:t>
            </a:fld>
            <a:endParaRPr lang="en-US" dirty="0"/>
          </a:p>
        </p:txBody>
      </p:sp>
      <p:sp>
        <p:nvSpPr>
          <p:cNvPr id="7" name="Footer Placeholder 4">
            <a:extLst>
              <a:ext uri="{FF2B5EF4-FFF2-40B4-BE49-F238E27FC236}">
                <a16:creationId xmlns:a16="http://schemas.microsoft.com/office/drawing/2014/main" id="{35C1D5F8-A4AA-4E8C-B1BF-9E87FC6F5626}"/>
              </a:ext>
            </a:extLst>
          </p:cNvPr>
          <p:cNvSpPr>
            <a:spLocks noGrp="1"/>
          </p:cNvSpPr>
          <p:nvPr>
            <p:ph type="ftr" sz="quarter" idx="4"/>
          </p:nvPr>
        </p:nvSpPr>
        <p:spPr>
          <a:xfrm>
            <a:off x="100012" y="8731859"/>
            <a:ext cx="3328988" cy="464820"/>
          </a:xfrm>
        </p:spPr>
        <p:txBody>
          <a:bodyPr/>
          <a:lstStyle/>
          <a:p>
            <a:r>
              <a:rPr lang="en-US" i="1" dirty="0"/>
              <a:t>© 2017 </a:t>
            </a:r>
            <a:r>
              <a:rPr lang="en-US" i="1" dirty="0" err="1"/>
              <a:t>Manworren</a:t>
            </a:r>
            <a:r>
              <a:rPr lang="en-US" i="1" dirty="0"/>
              <a:t>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2573399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1" y="3762829"/>
            <a:ext cx="6014403" cy="4969030"/>
          </a:xfrm>
        </p:spPr>
        <p:txBody>
          <a:bodyPr/>
          <a:lstStyle/>
          <a:p>
            <a:pPr marL="0" indent="0">
              <a:lnSpc>
                <a:spcPct val="100000"/>
              </a:lnSpc>
              <a:spcBef>
                <a:spcPts val="0"/>
              </a:spcBef>
              <a:spcAft>
                <a:spcPts val="600"/>
              </a:spcAft>
              <a:buNone/>
            </a:pPr>
            <a:r>
              <a:rPr lang="en-US" sz="1800" b="1" u="sng" dirty="0"/>
              <a:t>ASK: </a:t>
            </a:r>
            <a:r>
              <a:rPr lang="en-US" sz="1800" dirty="0"/>
              <a:t>What pain assessment strategies and techniques do you currently use for preterm and term neonates? </a:t>
            </a:r>
          </a:p>
          <a:p>
            <a:pPr marL="0" indent="0" algn="ctr">
              <a:spcBef>
                <a:spcPts val="200"/>
              </a:spcBef>
              <a:spcAft>
                <a:spcPts val="200"/>
              </a:spcAft>
              <a:buNone/>
              <a:defRPr/>
            </a:pPr>
            <a:r>
              <a:rPr lang="en-US" sz="1600" i="1" dirty="0"/>
              <a:t>Select participants willing to share their answers to this question. </a:t>
            </a:r>
          </a:p>
          <a:p>
            <a:pPr marL="0" indent="0" algn="ctr">
              <a:spcBef>
                <a:spcPts val="200"/>
              </a:spcBef>
              <a:spcAft>
                <a:spcPts val="200"/>
              </a:spcAft>
              <a:buNone/>
              <a:defRPr/>
            </a:pPr>
            <a:r>
              <a:rPr lang="en-US" sz="1600" i="1" dirty="0"/>
              <a:t>Write on flipchart or board </a:t>
            </a:r>
            <a:r>
              <a:rPr lang="en-US" sz="1600" b="1" i="1" dirty="0"/>
              <a:t>[Limit to 3 minute]</a:t>
            </a:r>
          </a:p>
          <a:p>
            <a:pPr marL="0" indent="0">
              <a:lnSpc>
                <a:spcPct val="100000"/>
              </a:lnSpc>
              <a:spcBef>
                <a:spcPts val="600"/>
              </a:spcBef>
              <a:spcAft>
                <a:spcPts val="0"/>
              </a:spcAft>
              <a:buNone/>
            </a:pPr>
            <a:r>
              <a:rPr lang="en-US" sz="1800" b="1" u="sng" dirty="0"/>
              <a:t>ASK: </a:t>
            </a:r>
            <a:r>
              <a:rPr lang="en-US" sz="1800" b="1" u="none" baseline="0" dirty="0"/>
              <a:t> </a:t>
            </a:r>
            <a:r>
              <a:rPr lang="en-US" sz="1800" b="0" u="none" baseline="0" dirty="0"/>
              <a:t>H</a:t>
            </a:r>
            <a:r>
              <a:rPr lang="en-US" sz="1800" b="0" dirty="0"/>
              <a:t>ow are these techniques captured in valid and reliable pain assessment tools for neonates:</a:t>
            </a:r>
          </a:p>
          <a:p>
            <a:pPr marL="109145" indent="-109145" defTabSz="873161">
              <a:lnSpc>
                <a:spcPct val="100000"/>
              </a:lnSpc>
              <a:spcBef>
                <a:spcPts val="0"/>
              </a:spcBef>
              <a:spcAft>
                <a:spcPts val="0"/>
              </a:spcAft>
              <a:defRPr/>
            </a:pPr>
            <a:r>
              <a:rPr lang="en-US" sz="1800" dirty="0"/>
              <a:t>PIPP/PIPP-r</a:t>
            </a:r>
          </a:p>
          <a:p>
            <a:pPr marL="109145" indent="-109145" defTabSz="873161">
              <a:lnSpc>
                <a:spcPct val="100000"/>
              </a:lnSpc>
              <a:spcBef>
                <a:spcPts val="0"/>
              </a:spcBef>
              <a:spcAft>
                <a:spcPts val="0"/>
              </a:spcAft>
              <a:defRPr/>
            </a:pPr>
            <a:r>
              <a:rPr lang="en-US" sz="1800" dirty="0"/>
              <a:t>NIPS</a:t>
            </a:r>
          </a:p>
          <a:p>
            <a:pPr>
              <a:lnSpc>
                <a:spcPct val="100000"/>
              </a:lnSpc>
              <a:spcBef>
                <a:spcPts val="0"/>
              </a:spcBef>
              <a:spcAft>
                <a:spcPts val="0"/>
              </a:spcAft>
            </a:pPr>
            <a:r>
              <a:rPr lang="en-US" sz="1800" dirty="0"/>
              <a:t>CRIES</a:t>
            </a:r>
          </a:p>
          <a:p>
            <a:pPr>
              <a:lnSpc>
                <a:spcPct val="100000"/>
              </a:lnSpc>
              <a:spcBef>
                <a:spcPts val="0"/>
              </a:spcBef>
              <a:spcAft>
                <a:spcPts val="0"/>
              </a:spcAft>
            </a:pPr>
            <a:r>
              <a:rPr lang="en-US" sz="1800" dirty="0" err="1"/>
              <a:t>FLACC</a:t>
            </a:r>
            <a:endParaRPr lang="en-US" sz="1800" dirty="0"/>
          </a:p>
          <a:p>
            <a:pPr>
              <a:lnSpc>
                <a:spcPct val="100000"/>
              </a:lnSpc>
              <a:spcBef>
                <a:spcPts val="0"/>
              </a:spcBef>
              <a:spcAft>
                <a:spcPts val="0"/>
              </a:spcAft>
            </a:pPr>
            <a:r>
              <a:rPr lang="en-US" sz="1800" dirty="0"/>
              <a:t>N-PASS</a:t>
            </a:r>
          </a:p>
          <a:p>
            <a:pPr marL="109145" indent="-109145" defTabSz="873161">
              <a:lnSpc>
                <a:spcPct val="100000"/>
              </a:lnSpc>
              <a:spcBef>
                <a:spcPts val="0"/>
              </a:spcBef>
              <a:spcAft>
                <a:spcPts val="0"/>
              </a:spcAft>
              <a:defRPr/>
            </a:pPr>
            <a:r>
              <a:rPr lang="en-US" sz="1800" dirty="0" err="1"/>
              <a:t>COMFORTneo</a:t>
            </a:r>
            <a:endParaRPr lang="en-US" sz="1400" dirty="0"/>
          </a:p>
          <a:p>
            <a:pPr marL="0" marR="0" indent="0" algn="ctr" defTabSz="873161" rtl="0" eaLnBrk="1" fontAlgn="auto" latinLnBrk="0" hangingPunct="1">
              <a:spcBef>
                <a:spcPts val="600"/>
              </a:spcBef>
              <a:spcAft>
                <a:spcPts val="600"/>
              </a:spcAft>
              <a:buClrTx/>
              <a:buSzTx/>
              <a:buFont typeface="Arial" panose="020B0604020202020204" pitchFamily="34" charset="0"/>
              <a:buNone/>
              <a:tabLst/>
              <a:defRPr/>
            </a:pPr>
            <a:r>
              <a:rPr lang="en-US" sz="1600" i="1" dirty="0"/>
              <a:t>Select participants willing to share their answers to this question.</a:t>
            </a:r>
          </a:p>
          <a:p>
            <a:pPr marL="0" marR="0" indent="0" algn="ctr" defTabSz="873161" rtl="0" eaLnBrk="1" fontAlgn="auto" latinLnBrk="0" hangingPunct="1">
              <a:spcAft>
                <a:spcPts val="300"/>
              </a:spcAft>
              <a:buClrTx/>
              <a:buSzTx/>
              <a:buFont typeface="Arial" panose="020B0604020202020204" pitchFamily="34" charset="0"/>
              <a:buNone/>
              <a:tabLst/>
              <a:defRPr/>
            </a:pPr>
            <a:r>
              <a:rPr lang="en-US" sz="1600" b="1" i="1" dirty="0"/>
              <a:t>[Limit to 2 minute]</a:t>
            </a:r>
            <a:endParaRPr lang="en-US" sz="1600" i="1" dirty="0"/>
          </a:p>
          <a:p>
            <a:pPr marL="0" indent="0" algn="ctr">
              <a:spcBef>
                <a:spcPts val="600"/>
              </a:spcBef>
              <a:spcAft>
                <a:spcPts val="600"/>
              </a:spcAft>
              <a:buNone/>
            </a:pPr>
            <a:r>
              <a:rPr lang="en-US" sz="1800" b="1" i="1" cap="all" dirty="0"/>
              <a:t>[15 minutes </a:t>
            </a:r>
            <a:r>
              <a:rPr lang="en-US" sz="1800" b="1" i="1" dirty="0"/>
              <a:t>of 45 minute session is complete]</a:t>
            </a:r>
          </a:p>
          <a:p>
            <a:endParaRPr lang="en-US" sz="1100" dirty="0"/>
          </a:p>
          <a:p>
            <a:endParaRPr lang="en-US" sz="1100" dirty="0"/>
          </a:p>
          <a:p>
            <a:pPr marL="0" indent="0">
              <a:buNone/>
            </a:pPr>
            <a:endParaRPr lang="en-US" sz="1100" dirty="0"/>
          </a:p>
          <a:p>
            <a:endParaRPr lang="en-US" sz="1100" dirty="0"/>
          </a:p>
        </p:txBody>
      </p:sp>
      <p:sp>
        <p:nvSpPr>
          <p:cNvPr id="4" name="Header Placeholder 3"/>
          <p:cNvSpPr>
            <a:spLocks noGrp="1"/>
          </p:cNvSpPr>
          <p:nvPr>
            <p:ph type="hdr" sz="quarter" idx="10"/>
          </p:nvPr>
        </p:nvSpPr>
        <p:spPr/>
        <p:txBody>
          <a:bodyPr/>
          <a:lstStyle/>
          <a:p>
            <a:r>
              <a:rPr lang="en-US" dirty="0"/>
              <a:t>PRN Program: Neonatal</a:t>
            </a:r>
          </a:p>
        </p:txBody>
      </p:sp>
      <p:sp>
        <p:nvSpPr>
          <p:cNvPr id="6" name="Slide Number Placeholder 5"/>
          <p:cNvSpPr>
            <a:spLocks noGrp="1"/>
          </p:cNvSpPr>
          <p:nvPr>
            <p:ph type="sldNum" sz="quarter" idx="12"/>
          </p:nvPr>
        </p:nvSpPr>
        <p:spPr/>
        <p:txBody>
          <a:bodyPr/>
          <a:lstStyle/>
          <a:p>
            <a:fld id="{F19303DE-3E45-4DD3-9505-92EF4803EF97}" type="slidenum">
              <a:rPr lang="en-US" smtClean="0"/>
              <a:t>7</a:t>
            </a:fld>
            <a:endParaRPr lang="en-US" dirty="0"/>
          </a:p>
        </p:txBody>
      </p:sp>
      <p:sp>
        <p:nvSpPr>
          <p:cNvPr id="7" name="Footer Placeholder 4">
            <a:extLst>
              <a:ext uri="{FF2B5EF4-FFF2-40B4-BE49-F238E27FC236}">
                <a16:creationId xmlns:a16="http://schemas.microsoft.com/office/drawing/2014/main" id="{35C1D5F8-A4AA-4E8C-B1BF-9E87FC6F5626}"/>
              </a:ext>
            </a:extLst>
          </p:cNvPr>
          <p:cNvSpPr>
            <a:spLocks noGrp="1"/>
          </p:cNvSpPr>
          <p:nvPr>
            <p:ph type="ftr" sz="quarter" idx="4"/>
          </p:nvPr>
        </p:nvSpPr>
        <p:spPr>
          <a:xfrm>
            <a:off x="100012" y="8731859"/>
            <a:ext cx="3328988" cy="464820"/>
          </a:xfrm>
        </p:spPr>
        <p:txBody>
          <a:bodyPr/>
          <a:lstStyle/>
          <a:p>
            <a:r>
              <a:rPr lang="en-US" i="1" dirty="0"/>
              <a:t>© 2017 </a:t>
            </a:r>
            <a:r>
              <a:rPr lang="en-US" i="1" dirty="0" err="1"/>
              <a:t>Manworren</a:t>
            </a:r>
            <a:r>
              <a:rPr lang="en-US" i="1" dirty="0"/>
              <a:t>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38077707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43188" y="479425"/>
            <a:ext cx="3935412" cy="2952750"/>
          </a:xfrm>
        </p:spPr>
      </p:sp>
      <p:sp>
        <p:nvSpPr>
          <p:cNvPr id="3" name="Notes Placeholder 2"/>
          <p:cNvSpPr>
            <a:spLocks noGrp="1"/>
          </p:cNvSpPr>
          <p:nvPr>
            <p:ph type="body" idx="1"/>
          </p:nvPr>
        </p:nvSpPr>
        <p:spPr>
          <a:xfrm>
            <a:off x="308610" y="3669175"/>
            <a:ext cx="6320790" cy="5527504"/>
          </a:xfrm>
        </p:spPr>
        <p:txBody>
          <a:bodyPr/>
          <a:lstStyle/>
          <a:p>
            <a:pPr marL="0" indent="0">
              <a:lnSpc>
                <a:spcPct val="100000"/>
              </a:lnSpc>
              <a:spcBef>
                <a:spcPts val="0"/>
              </a:spcBef>
              <a:buNone/>
            </a:pPr>
            <a:r>
              <a:rPr lang="en-US" sz="1800" b="1" u="sng" dirty="0"/>
              <a:t>READ: </a:t>
            </a:r>
            <a:r>
              <a:rPr lang="en-US" altLang="en-US" sz="1800" dirty="0"/>
              <a:t>The nurse suspects Jessica is septic and begins a septic workup. This includes a urinary culture and an intravenous blood draw for  complete blood count, electrolyte levels, &amp; blood cultures. As the nurse is preparing for the venipuncture and urinary catheter insertion, Jessica’s parents ask the questions on this slide.… </a:t>
            </a:r>
          </a:p>
          <a:p>
            <a:pPr marL="0" lvl="1" indent="0" algn="ctr">
              <a:spcBef>
                <a:spcPts val="0"/>
              </a:spcBef>
              <a:buNone/>
            </a:pPr>
            <a:r>
              <a:rPr lang="en-US" altLang="en-US" sz="1400" dirty="0"/>
              <a:t>With your </a:t>
            </a:r>
            <a:r>
              <a:rPr lang="en-US" altLang="en-US" sz="1400" b="1" u="sng" dirty="0"/>
              <a:t>table</a:t>
            </a:r>
            <a:r>
              <a:rPr lang="en-US" altLang="en-US" sz="1400" dirty="0"/>
              <a:t> discuss your answers to the questions on the slide, and </a:t>
            </a:r>
            <a:r>
              <a:rPr lang="en-US" sz="1400" i="0" dirty="0"/>
              <a:t>select a participant willing to share your groups’ answers. </a:t>
            </a:r>
            <a:r>
              <a:rPr lang="en-US" sz="1400" b="1" i="1" dirty="0"/>
              <a:t>This is a 5 minute case.</a:t>
            </a:r>
          </a:p>
          <a:p>
            <a:pPr marL="0" lvl="1" indent="0" algn="ctr">
              <a:lnSpc>
                <a:spcPct val="90000"/>
              </a:lnSpc>
              <a:spcBef>
                <a:spcPts val="600"/>
              </a:spcBef>
              <a:spcAft>
                <a:spcPts val="600"/>
              </a:spcAft>
              <a:buNone/>
            </a:pPr>
            <a:r>
              <a:rPr lang="en-US" sz="1400" b="1" i="1" dirty="0"/>
              <a:t> [</a:t>
            </a:r>
            <a:r>
              <a:rPr lang="en-US" sz="1400" b="0" i="1" dirty="0"/>
              <a:t>G</a:t>
            </a:r>
            <a:r>
              <a:rPr lang="en-US" sz="1400" i="1" dirty="0"/>
              <a:t>ive groups 4 minutes to discuss case  &amp; 2 minute to share answers to each question &amp; 2 minutes to wrap up</a:t>
            </a:r>
            <a:r>
              <a:rPr lang="en-US" sz="1400" b="1" i="1" dirty="0"/>
              <a:t>]</a:t>
            </a:r>
            <a:r>
              <a:rPr lang="en-US" sz="1400" i="1" dirty="0"/>
              <a:t> </a:t>
            </a:r>
          </a:p>
          <a:p>
            <a:pPr marL="0" indent="0">
              <a:lnSpc>
                <a:spcPct val="100000"/>
              </a:lnSpc>
              <a:spcBef>
                <a:spcPts val="0"/>
              </a:spcBef>
              <a:spcAft>
                <a:spcPts val="0"/>
              </a:spcAft>
              <a:buNone/>
            </a:pPr>
            <a:r>
              <a:rPr lang="en-US" sz="1400" b="1" i="1" u="sng" dirty="0"/>
              <a:t>READ</a:t>
            </a:r>
            <a:r>
              <a:rPr lang="en-US" sz="1400" b="1" i="1" u="none" dirty="0"/>
              <a:t>: </a:t>
            </a:r>
            <a:r>
              <a:rPr lang="en-US" sz="1400" b="0" i="1" u="none" dirty="0"/>
              <a:t>these Key points (</a:t>
            </a:r>
            <a:r>
              <a:rPr lang="en-US" sz="1400" b="1" i="1" u="none" dirty="0"/>
              <a:t>if not included by participants):</a:t>
            </a:r>
          </a:p>
          <a:p>
            <a:pPr marL="114300" indent="-114300">
              <a:lnSpc>
                <a:spcPct val="100000"/>
              </a:lnSpc>
              <a:spcBef>
                <a:spcPts val="0"/>
              </a:spcBef>
              <a:spcAft>
                <a:spcPts val="0"/>
              </a:spcAft>
            </a:pPr>
            <a:r>
              <a:rPr lang="en-US" altLang="en-US" sz="1400" dirty="0"/>
              <a:t>Infants cannot express pain verbally, so behavioral &amp; physiological tools are used to assess pain. Facial activity is the most reliable and consistent pain behavior. Sleeplessness and cry can also be indicators of infant pain. These responses may be less obvious in a lethargic infant; therefore context  is important to Jessica’s assessment. </a:t>
            </a:r>
          </a:p>
          <a:p>
            <a:pPr>
              <a:lnSpc>
                <a:spcPct val="100000"/>
              </a:lnSpc>
              <a:spcBef>
                <a:spcPts val="0"/>
              </a:spcBef>
              <a:spcAft>
                <a:spcPts val="0"/>
              </a:spcAft>
            </a:pPr>
            <a:r>
              <a:rPr lang="en-US" altLang="en-US" sz="1400" dirty="0"/>
              <a:t>Healthcare providers often default to physiologic</a:t>
            </a:r>
            <a:r>
              <a:rPr lang="en-US" altLang="en-US" sz="1400" baseline="0" dirty="0"/>
              <a:t> </a:t>
            </a:r>
            <a:r>
              <a:rPr lang="en-US" altLang="en-US" sz="1400" dirty="0"/>
              <a:t>indicators, such as heart rate, heart rate variability, oxygen saturation and changes in respiratory pattern. Physiologic indicators are not sensitive or specific for pain.</a:t>
            </a:r>
            <a:r>
              <a:rPr lang="en-US" altLang="en-US" sz="1400" baseline="0" dirty="0"/>
              <a:t> A</a:t>
            </a:r>
            <a:r>
              <a:rPr lang="en-US" altLang="en-US" sz="1400" dirty="0"/>
              <a:t>lone,</a:t>
            </a:r>
            <a:r>
              <a:rPr lang="en-US" altLang="en-US" sz="1400" baseline="0" dirty="0"/>
              <a:t> t</a:t>
            </a:r>
            <a:r>
              <a:rPr lang="en-US" altLang="en-US" sz="1400" dirty="0"/>
              <a:t>hey are </a:t>
            </a:r>
            <a:r>
              <a:rPr lang="en-US" altLang="en-US" sz="1400" b="1" i="1" dirty="0"/>
              <a:t>not</a:t>
            </a:r>
            <a:r>
              <a:rPr lang="en-US" altLang="en-US" sz="1400" dirty="0"/>
              <a:t> valid measures or indicators of pain.</a:t>
            </a:r>
            <a:r>
              <a:rPr lang="en-US" altLang="en-US" sz="1400" baseline="0" dirty="0"/>
              <a:t> Therefore, they </a:t>
            </a:r>
            <a:r>
              <a:rPr lang="en-US" altLang="en-US" sz="1400" dirty="0"/>
              <a:t>must be considered as </a:t>
            </a:r>
            <a:r>
              <a:rPr lang="en-US" altLang="en-US" sz="1400" b="1" dirty="0"/>
              <a:t>part</a:t>
            </a:r>
            <a:r>
              <a:rPr lang="en-US" altLang="en-US" sz="1400" b="1" baseline="0" dirty="0"/>
              <a:t> of</a:t>
            </a:r>
            <a:r>
              <a:rPr lang="en-US" altLang="en-US" sz="1400" b="1" dirty="0"/>
              <a:t> </a:t>
            </a:r>
            <a:r>
              <a:rPr lang="en-US" altLang="en-US" sz="1400" b="0" dirty="0"/>
              <a:t>a</a:t>
            </a:r>
            <a:r>
              <a:rPr lang="en-US" altLang="en-US" sz="1400" b="1" dirty="0"/>
              <a:t> </a:t>
            </a:r>
            <a:r>
              <a:rPr lang="en-US" altLang="en-US" sz="1400" dirty="0"/>
              <a:t>multidimensional pain assessment.</a:t>
            </a:r>
          </a:p>
          <a:p>
            <a:pPr marL="0" indent="0" algn="ctr">
              <a:lnSpc>
                <a:spcPct val="100000"/>
              </a:lnSpc>
              <a:spcBef>
                <a:spcPts val="600"/>
              </a:spcBef>
              <a:spcAft>
                <a:spcPts val="0"/>
              </a:spcAft>
              <a:buNone/>
            </a:pPr>
            <a:r>
              <a:rPr lang="en-US" sz="1400" b="1" i="1" cap="all" dirty="0"/>
              <a:t>25 minutes </a:t>
            </a:r>
            <a:r>
              <a:rPr lang="en-US" sz="1400" b="1" i="1" dirty="0"/>
              <a:t>of 45 minute session is complete]</a:t>
            </a:r>
          </a:p>
        </p:txBody>
      </p:sp>
      <p:sp>
        <p:nvSpPr>
          <p:cNvPr id="4" name="Header Placeholder 3"/>
          <p:cNvSpPr>
            <a:spLocks noGrp="1"/>
          </p:cNvSpPr>
          <p:nvPr>
            <p:ph type="hdr" sz="quarter" idx="10"/>
          </p:nvPr>
        </p:nvSpPr>
        <p:spPr/>
        <p:txBody>
          <a:bodyPr/>
          <a:lstStyle/>
          <a:p>
            <a:r>
              <a:rPr lang="en-US" dirty="0"/>
              <a:t>PRN Program: Neonatal</a:t>
            </a:r>
          </a:p>
        </p:txBody>
      </p:sp>
      <p:sp>
        <p:nvSpPr>
          <p:cNvPr id="6" name="Slide Number Placeholder 5"/>
          <p:cNvSpPr>
            <a:spLocks noGrp="1"/>
          </p:cNvSpPr>
          <p:nvPr>
            <p:ph type="sldNum" sz="quarter" idx="12"/>
          </p:nvPr>
        </p:nvSpPr>
        <p:spPr/>
        <p:txBody>
          <a:bodyPr/>
          <a:lstStyle/>
          <a:p>
            <a:fld id="{F19303DE-3E45-4DD3-9505-92EF4803EF97}" type="slidenum">
              <a:rPr lang="en-US" smtClean="0"/>
              <a:t>8</a:t>
            </a:fld>
            <a:endParaRPr lang="en-US" dirty="0"/>
          </a:p>
        </p:txBody>
      </p:sp>
      <p:sp>
        <p:nvSpPr>
          <p:cNvPr id="7" name="Footer Placeholder 4">
            <a:extLst>
              <a:ext uri="{FF2B5EF4-FFF2-40B4-BE49-F238E27FC236}">
                <a16:creationId xmlns:a16="http://schemas.microsoft.com/office/drawing/2014/main" id="{35C1D5F8-A4AA-4E8C-B1BF-9E87FC6F5626}"/>
              </a:ext>
            </a:extLst>
          </p:cNvPr>
          <p:cNvSpPr>
            <a:spLocks noGrp="1"/>
          </p:cNvSpPr>
          <p:nvPr>
            <p:ph type="ftr" sz="quarter" idx="4"/>
          </p:nvPr>
        </p:nvSpPr>
        <p:spPr>
          <a:xfrm>
            <a:off x="3413919" y="8829967"/>
            <a:ext cx="3328988" cy="464820"/>
          </a:xfrm>
        </p:spPr>
        <p:txBody>
          <a:bodyPr/>
          <a:lstStyle/>
          <a:p>
            <a:r>
              <a:rPr lang="en-US" i="1" dirty="0"/>
              <a:t>© 2017 </a:t>
            </a:r>
            <a:r>
              <a:rPr lang="en-US" i="1" dirty="0" err="1"/>
              <a:t>Manworren</a:t>
            </a:r>
            <a:r>
              <a:rPr lang="en-US" i="1" dirty="0"/>
              <a:t>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3086755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642938" y="3762831"/>
            <a:ext cx="5572125" cy="4426857"/>
          </a:xfrm>
        </p:spPr>
        <p:txBody>
          <a:bodyPr/>
          <a:lstStyle/>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altLang="en-US" sz="1800" b="1" u="sng" dirty="0"/>
              <a:t>READ</a:t>
            </a:r>
            <a:r>
              <a:rPr lang="en-US" altLang="en-US" sz="1800" b="1" u="none" dirty="0"/>
              <a:t>: </a:t>
            </a:r>
            <a:r>
              <a:rPr lang="en-US" sz="1800" dirty="0"/>
              <a:t>What challenges do </a:t>
            </a:r>
            <a:r>
              <a:rPr lang="en-US" sz="1800" i="0" dirty="0"/>
              <a:t>you</a:t>
            </a:r>
            <a:r>
              <a:rPr lang="en-US" sz="1800" dirty="0"/>
              <a:t> have when managing pain in neonates? </a:t>
            </a:r>
          </a:p>
          <a:p>
            <a:pPr marL="0" indent="0">
              <a:buNone/>
            </a:pPr>
            <a:endParaRPr lang="en-US" sz="1100" dirty="0"/>
          </a:p>
          <a:p>
            <a:endParaRPr lang="en-US" sz="1100" dirty="0"/>
          </a:p>
        </p:txBody>
      </p:sp>
      <p:sp>
        <p:nvSpPr>
          <p:cNvPr id="4" name="Header Placeholder 3"/>
          <p:cNvSpPr>
            <a:spLocks noGrp="1"/>
          </p:cNvSpPr>
          <p:nvPr>
            <p:ph type="hdr" sz="quarter" idx="10"/>
          </p:nvPr>
        </p:nvSpPr>
        <p:spPr/>
        <p:txBody>
          <a:bodyPr/>
          <a:lstStyle/>
          <a:p>
            <a:r>
              <a:rPr lang="en-US" dirty="0"/>
              <a:t>PRN Program: Neonatal</a:t>
            </a:r>
          </a:p>
        </p:txBody>
      </p:sp>
      <p:sp>
        <p:nvSpPr>
          <p:cNvPr id="6" name="Slide Number Placeholder 5"/>
          <p:cNvSpPr>
            <a:spLocks noGrp="1"/>
          </p:cNvSpPr>
          <p:nvPr>
            <p:ph type="sldNum" sz="quarter" idx="12"/>
          </p:nvPr>
        </p:nvSpPr>
        <p:spPr/>
        <p:txBody>
          <a:bodyPr/>
          <a:lstStyle/>
          <a:p>
            <a:fld id="{F19303DE-3E45-4DD3-9505-92EF4803EF97}" type="slidenum">
              <a:rPr lang="en-US" smtClean="0"/>
              <a:t>9</a:t>
            </a:fld>
            <a:endParaRPr lang="en-US" dirty="0"/>
          </a:p>
        </p:txBody>
      </p:sp>
      <p:sp>
        <p:nvSpPr>
          <p:cNvPr id="7" name="Footer Placeholder 4">
            <a:extLst>
              <a:ext uri="{FF2B5EF4-FFF2-40B4-BE49-F238E27FC236}">
                <a16:creationId xmlns:a16="http://schemas.microsoft.com/office/drawing/2014/main" id="{35C1D5F8-A4AA-4E8C-B1BF-9E87FC6F5626}"/>
              </a:ext>
            </a:extLst>
          </p:cNvPr>
          <p:cNvSpPr>
            <a:spLocks noGrp="1"/>
          </p:cNvSpPr>
          <p:nvPr>
            <p:ph type="ftr" sz="quarter" idx="4"/>
          </p:nvPr>
        </p:nvSpPr>
        <p:spPr>
          <a:xfrm>
            <a:off x="100012" y="8731859"/>
            <a:ext cx="3328988" cy="464820"/>
          </a:xfrm>
        </p:spPr>
        <p:txBody>
          <a:bodyPr/>
          <a:lstStyle/>
          <a:p>
            <a:r>
              <a:rPr lang="en-US" i="1" dirty="0"/>
              <a:t>© 2017 </a:t>
            </a:r>
            <a:r>
              <a:rPr lang="en-US" i="1" dirty="0" err="1"/>
              <a:t>Manworren</a:t>
            </a:r>
            <a:r>
              <a:rPr lang="en-US" i="1" dirty="0"/>
              <a:t>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1022825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63474" y="3762829"/>
            <a:ext cx="6147054" cy="5438311"/>
          </a:xfrm>
        </p:spPr>
        <p:txBody>
          <a:bodyPr/>
          <a:lstStyle/>
          <a:p>
            <a:pPr marL="0" indent="0">
              <a:buNone/>
            </a:pPr>
            <a:r>
              <a:rPr lang="en-US" sz="1800" b="1" u="sng" dirty="0"/>
              <a:t>READ</a:t>
            </a:r>
            <a:r>
              <a:rPr lang="en-US" sz="1800" b="1" u="none" dirty="0"/>
              <a:t>: </a:t>
            </a:r>
            <a:r>
              <a:rPr lang="en-US" sz="1800" b="0" u="none" dirty="0"/>
              <a:t>Pair</a:t>
            </a:r>
            <a:r>
              <a:rPr lang="en-US" sz="1800" b="0" u="none" baseline="0" dirty="0"/>
              <a:t> up for this “</a:t>
            </a:r>
            <a:r>
              <a:rPr lang="en-US" sz="1800" b="0" dirty="0"/>
              <a:t>Pair and share activity.” </a:t>
            </a:r>
            <a:r>
              <a:rPr lang="en-US" sz="1800" dirty="0"/>
              <a:t>Each group should discuss these three questions. </a:t>
            </a:r>
            <a:r>
              <a:rPr lang="en-US" sz="1800" b="1" i="1" dirty="0"/>
              <a:t>[Limit to 3 minutes]</a:t>
            </a:r>
            <a:r>
              <a:rPr lang="en-US" sz="1800" i="1" dirty="0"/>
              <a:t> </a:t>
            </a:r>
          </a:p>
          <a:p>
            <a:pPr marL="0" indent="0" algn="ctr">
              <a:lnSpc>
                <a:spcPct val="100000"/>
              </a:lnSpc>
              <a:spcBef>
                <a:spcPts val="600"/>
              </a:spcBef>
              <a:spcAft>
                <a:spcPts val="600"/>
              </a:spcAft>
              <a:buNone/>
              <a:defRPr/>
            </a:pPr>
            <a:r>
              <a:rPr lang="en-US" sz="1400" i="1" dirty="0"/>
              <a:t>Select participants</a:t>
            </a:r>
            <a:r>
              <a:rPr lang="en-US" sz="1400" i="1" baseline="0" dirty="0"/>
              <a:t> from each group to</a:t>
            </a:r>
            <a:r>
              <a:rPr lang="en-US" sz="1400" i="1" dirty="0"/>
              <a:t> share their answers to this question. </a:t>
            </a:r>
          </a:p>
          <a:p>
            <a:pPr marL="0" marR="0" indent="0" algn="ct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US" sz="1400" i="1" dirty="0"/>
              <a:t>Write on flipchart or board </a:t>
            </a:r>
            <a:r>
              <a:rPr lang="en-US" sz="1400" b="1" i="1" dirty="0"/>
              <a:t>[Limit to 2 minute]</a:t>
            </a:r>
            <a:r>
              <a:rPr lang="en-US" sz="1400" i="1" dirty="0"/>
              <a:t> </a:t>
            </a:r>
            <a:endParaRPr lang="en-US" sz="1400" dirty="0"/>
          </a:p>
          <a:p>
            <a:pPr marL="0" indent="0">
              <a:lnSpc>
                <a:spcPct val="103000"/>
              </a:lnSpc>
              <a:spcBef>
                <a:spcPts val="0"/>
              </a:spcBef>
              <a:spcAft>
                <a:spcPts val="200"/>
              </a:spcAft>
              <a:buNone/>
            </a:pPr>
            <a:r>
              <a:rPr lang="en-US" sz="1800" b="1" i="1" u="sng" dirty="0"/>
              <a:t>READ</a:t>
            </a:r>
            <a:r>
              <a:rPr lang="en-US" sz="1800" b="1" i="1" u="none" dirty="0"/>
              <a:t>:</a:t>
            </a:r>
            <a:r>
              <a:rPr lang="en-US" sz="1800" b="1" i="1" u="none" baseline="0" dirty="0"/>
              <a:t> </a:t>
            </a:r>
            <a:r>
              <a:rPr lang="en-US" sz="1800" b="0" i="1" u="none" dirty="0"/>
              <a:t>these Key points (</a:t>
            </a:r>
            <a:r>
              <a:rPr lang="en-US" sz="1800" b="1" i="1" u="none" dirty="0"/>
              <a:t>if not included by participants)</a:t>
            </a:r>
            <a:r>
              <a:rPr lang="en-US" sz="1800" b="0" i="1" u="none" dirty="0"/>
              <a:t>:</a:t>
            </a:r>
          </a:p>
          <a:p>
            <a:pPr marL="342900" indent="-342900">
              <a:lnSpc>
                <a:spcPct val="103000"/>
              </a:lnSpc>
              <a:spcBef>
                <a:spcPts val="0"/>
              </a:spcBef>
              <a:spcAft>
                <a:spcPts val="200"/>
              </a:spcAft>
              <a:buFont typeface="+mj-lt"/>
              <a:buAutoNum type="arabicPeriod"/>
            </a:pPr>
            <a:r>
              <a:rPr lang="en-US" sz="1800" dirty="0"/>
              <a:t>Risks of analgesics and anesthetics:  Apoptosis,</a:t>
            </a:r>
            <a:r>
              <a:rPr lang="en-US" sz="1800" baseline="0" dirty="0"/>
              <a:t> </a:t>
            </a:r>
            <a:r>
              <a:rPr lang="en-US" sz="1800" dirty="0"/>
              <a:t>IVH,</a:t>
            </a:r>
            <a:r>
              <a:rPr lang="en-US" sz="1800" baseline="0" dirty="0"/>
              <a:t> </a:t>
            </a:r>
            <a:r>
              <a:rPr lang="en-US" sz="1800" dirty="0"/>
              <a:t>Periventricular leukomalacia,</a:t>
            </a:r>
            <a:r>
              <a:rPr lang="en-US" sz="1800" baseline="0" dirty="0"/>
              <a:t> </a:t>
            </a:r>
            <a:r>
              <a:rPr lang="en-US" sz="1800" dirty="0"/>
              <a:t>Decreased cognitive/motor development,</a:t>
            </a:r>
            <a:r>
              <a:rPr lang="en-US" sz="1800" baseline="0" dirty="0"/>
              <a:t> </a:t>
            </a:r>
            <a:r>
              <a:rPr lang="en-US" sz="1800" dirty="0"/>
              <a:t>Hypotension</a:t>
            </a:r>
          </a:p>
          <a:p>
            <a:pPr marL="342900" indent="-342900">
              <a:lnSpc>
                <a:spcPct val="103000"/>
              </a:lnSpc>
              <a:buFont typeface="+mj-lt"/>
              <a:buAutoNum type="arabicPeriod"/>
              <a:defRPr/>
            </a:pPr>
            <a:r>
              <a:rPr lang="en-US" sz="1800" dirty="0"/>
              <a:t>Recall </a:t>
            </a:r>
            <a:r>
              <a:rPr lang="en-US" sz="1800" dirty="0" err="1"/>
              <a:t>Valkenburg</a:t>
            </a:r>
            <a:r>
              <a:rPr lang="en-US" sz="1800" dirty="0"/>
              <a:t> et al.</a:t>
            </a:r>
            <a:r>
              <a:rPr lang="en-US" sz="1800" baseline="0" dirty="0"/>
              <a:t> </a:t>
            </a:r>
            <a:r>
              <a:rPr lang="en-US" sz="1800" dirty="0"/>
              <a:t>(2015)</a:t>
            </a:r>
            <a:r>
              <a:rPr lang="en-US" sz="1800" baseline="0" dirty="0"/>
              <a:t> c</a:t>
            </a:r>
            <a:r>
              <a:rPr lang="en-US" sz="1800" dirty="0"/>
              <a:t>ontinuous morphine (10mcg/kg/h) study: </a:t>
            </a:r>
          </a:p>
          <a:p>
            <a:pPr lvl="3">
              <a:lnSpc>
                <a:spcPct val="103000"/>
              </a:lnSpc>
              <a:defRPr/>
            </a:pPr>
            <a:r>
              <a:rPr lang="en-US" sz="1800" dirty="0"/>
              <a:t>Thermal detection and pain thresholds comparable</a:t>
            </a:r>
          </a:p>
          <a:p>
            <a:pPr lvl="3">
              <a:lnSpc>
                <a:spcPct val="103000"/>
              </a:lnSpc>
            </a:pPr>
            <a:r>
              <a:rPr lang="en-US" sz="1800" dirty="0"/>
              <a:t>Chronic pain comparable</a:t>
            </a:r>
          </a:p>
          <a:p>
            <a:pPr lvl="3">
              <a:lnSpc>
                <a:spcPct val="103000"/>
              </a:lnSpc>
            </a:pPr>
            <a:r>
              <a:rPr lang="en-US" sz="1800" dirty="0"/>
              <a:t>Normal neuro exam in 76% of morphine group: 61% in control</a:t>
            </a:r>
          </a:p>
          <a:p>
            <a:pPr marL="0" marR="0" indent="0" algn="ctr" defTabSz="914400" rtl="0" eaLnBrk="1" fontAlgn="auto" latinLnBrk="0" hangingPunct="1">
              <a:spcBef>
                <a:spcPts val="600"/>
              </a:spcBef>
              <a:spcAft>
                <a:spcPts val="0"/>
              </a:spcAft>
              <a:buClrTx/>
              <a:buSzTx/>
              <a:buFont typeface="Arial" panose="020B0604020202020204" pitchFamily="34" charset="0"/>
              <a:buNone/>
              <a:tabLst/>
              <a:defRPr/>
            </a:pPr>
            <a:r>
              <a:rPr lang="en-US" sz="1800" b="1" i="1" cap="all" dirty="0"/>
              <a:t>[30 minutes </a:t>
            </a:r>
            <a:r>
              <a:rPr lang="en-US" sz="1800" b="1" i="1" dirty="0"/>
              <a:t>of 45 minute session is complete]</a:t>
            </a:r>
          </a:p>
          <a:p>
            <a:pPr lvl="2">
              <a:spcBef>
                <a:spcPts val="0"/>
              </a:spcBef>
            </a:pPr>
            <a:endParaRPr lang="en-US" sz="1000" dirty="0"/>
          </a:p>
          <a:p>
            <a:pPr marL="109145" lvl="1" indent="0">
              <a:buNone/>
            </a:pPr>
            <a:endParaRPr lang="en-US" dirty="0"/>
          </a:p>
        </p:txBody>
      </p:sp>
      <p:sp>
        <p:nvSpPr>
          <p:cNvPr id="4" name="Header Placeholder 3"/>
          <p:cNvSpPr>
            <a:spLocks noGrp="1"/>
          </p:cNvSpPr>
          <p:nvPr>
            <p:ph type="hdr" sz="quarter" idx="10"/>
          </p:nvPr>
        </p:nvSpPr>
        <p:spPr/>
        <p:txBody>
          <a:bodyPr/>
          <a:lstStyle/>
          <a:p>
            <a:r>
              <a:rPr lang="en-US" dirty="0"/>
              <a:t>PRN Program: Neonatal</a:t>
            </a:r>
          </a:p>
        </p:txBody>
      </p:sp>
      <p:sp>
        <p:nvSpPr>
          <p:cNvPr id="6" name="Slide Number Placeholder 5"/>
          <p:cNvSpPr>
            <a:spLocks noGrp="1"/>
          </p:cNvSpPr>
          <p:nvPr>
            <p:ph type="sldNum" sz="quarter" idx="12"/>
          </p:nvPr>
        </p:nvSpPr>
        <p:spPr/>
        <p:txBody>
          <a:bodyPr/>
          <a:lstStyle/>
          <a:p>
            <a:fld id="{F19303DE-3E45-4DD3-9505-92EF4803EF97}" type="slidenum">
              <a:rPr lang="en-US" smtClean="0"/>
              <a:t>10</a:t>
            </a:fld>
            <a:endParaRPr lang="en-US" dirty="0"/>
          </a:p>
        </p:txBody>
      </p:sp>
      <p:sp>
        <p:nvSpPr>
          <p:cNvPr id="7" name="Footer Placeholder 4">
            <a:extLst>
              <a:ext uri="{FF2B5EF4-FFF2-40B4-BE49-F238E27FC236}">
                <a16:creationId xmlns:a16="http://schemas.microsoft.com/office/drawing/2014/main" id="{35C1D5F8-A4AA-4E8C-B1BF-9E87FC6F5626}"/>
              </a:ext>
            </a:extLst>
          </p:cNvPr>
          <p:cNvSpPr>
            <a:spLocks noGrp="1"/>
          </p:cNvSpPr>
          <p:nvPr>
            <p:ph type="ftr" sz="quarter" idx="4"/>
          </p:nvPr>
        </p:nvSpPr>
        <p:spPr>
          <a:xfrm>
            <a:off x="100012" y="8731859"/>
            <a:ext cx="3328988" cy="464820"/>
          </a:xfrm>
        </p:spPr>
        <p:txBody>
          <a:bodyPr/>
          <a:lstStyle/>
          <a:p>
            <a:r>
              <a:rPr lang="en-US" i="1" dirty="0"/>
              <a:t>© 2017 </a:t>
            </a:r>
            <a:r>
              <a:rPr lang="en-US" i="1" dirty="0" err="1"/>
              <a:t>Manworren</a:t>
            </a:r>
            <a:r>
              <a:rPr lang="en-US" i="1" dirty="0"/>
              <a:t>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2727462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8611" y="3762831"/>
            <a:ext cx="6015990" cy="4426857"/>
          </a:xfrm>
        </p:spPr>
        <p:txBody>
          <a:bodyPr/>
          <a:lstStyle/>
          <a:p>
            <a: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a:pPr>
            <a:r>
              <a:rPr lang="en-US" sz="1800" b="1" u="sng" dirty="0"/>
              <a:t>ASK</a:t>
            </a:r>
            <a:r>
              <a:rPr lang="en-US" sz="1800" b="1" u="none" dirty="0"/>
              <a:t>: </a:t>
            </a:r>
            <a:r>
              <a:rPr lang="en-US" sz="1800" u="none" dirty="0"/>
              <a:t>Are there any other </a:t>
            </a:r>
            <a:r>
              <a:rPr lang="en-US" sz="1800" baseline="0" dirty="0"/>
              <a:t>neonatal pain management strategies</a:t>
            </a:r>
            <a:r>
              <a:rPr lang="en-US" sz="1800" dirty="0"/>
              <a:t> you use </a:t>
            </a:r>
            <a:r>
              <a:rPr lang="en-US" sz="1800" baseline="0" dirty="0"/>
              <a:t>that are not included on the list? </a:t>
            </a:r>
            <a:endParaRPr lang="en-US" sz="1800" dirty="0"/>
          </a:p>
          <a:p>
            <a:pPr marL="0" indent="0" algn="ctr">
              <a:lnSpc>
                <a:spcPct val="100000"/>
              </a:lnSpc>
              <a:spcBef>
                <a:spcPts val="1200"/>
              </a:spcBef>
              <a:spcAft>
                <a:spcPts val="600"/>
              </a:spcAft>
              <a:buNone/>
              <a:defRPr/>
            </a:pPr>
            <a:r>
              <a:rPr lang="en-US" sz="1600" i="1" dirty="0"/>
              <a:t>Select participants willing to share their answers to this question. </a:t>
            </a:r>
          </a:p>
          <a:p>
            <a:pPr marL="0" marR="0" indent="0" algn="ct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US" sz="1800" i="1" dirty="0"/>
              <a:t>Write on flipchart or board </a:t>
            </a:r>
            <a:r>
              <a:rPr lang="en-US" sz="1800" b="1" i="1" dirty="0"/>
              <a:t>[Limit to 3 minute]</a:t>
            </a:r>
            <a:r>
              <a:rPr lang="en-US" sz="1800" i="1" dirty="0"/>
              <a:t>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p>
          <a:p>
            <a:pPr marL="0" marR="0" indent="0" algn="ctr"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b="1" i="1" cap="all" dirty="0"/>
              <a:t>[35 minutes </a:t>
            </a:r>
            <a:r>
              <a:rPr lang="en-US" sz="1800" b="1" i="1" dirty="0"/>
              <a:t>of 45 minute session is complete]</a:t>
            </a:r>
          </a:p>
          <a:p>
            <a:pPr marL="0" indent="0">
              <a:buNone/>
            </a:pPr>
            <a:endParaRPr lang="en-US" dirty="0"/>
          </a:p>
        </p:txBody>
      </p:sp>
      <p:sp>
        <p:nvSpPr>
          <p:cNvPr id="4" name="Header Placeholder 3"/>
          <p:cNvSpPr>
            <a:spLocks noGrp="1"/>
          </p:cNvSpPr>
          <p:nvPr>
            <p:ph type="hdr" sz="quarter" idx="10"/>
          </p:nvPr>
        </p:nvSpPr>
        <p:spPr/>
        <p:txBody>
          <a:bodyPr/>
          <a:lstStyle/>
          <a:p>
            <a:r>
              <a:rPr lang="en-US"/>
              <a:t>PRN Program: Neonatal</a:t>
            </a:r>
            <a:endParaRPr lang="en-US" dirty="0"/>
          </a:p>
        </p:txBody>
      </p:sp>
      <p:sp>
        <p:nvSpPr>
          <p:cNvPr id="6" name="Slide Number Placeholder 5"/>
          <p:cNvSpPr>
            <a:spLocks noGrp="1"/>
          </p:cNvSpPr>
          <p:nvPr>
            <p:ph type="sldNum" sz="quarter" idx="12"/>
          </p:nvPr>
        </p:nvSpPr>
        <p:spPr/>
        <p:txBody>
          <a:bodyPr/>
          <a:lstStyle/>
          <a:p>
            <a:fld id="{F19303DE-3E45-4DD3-9505-92EF4803EF97}" type="slidenum">
              <a:rPr lang="en-US" smtClean="0"/>
              <a:t>11</a:t>
            </a:fld>
            <a:endParaRPr lang="en-US" dirty="0"/>
          </a:p>
        </p:txBody>
      </p:sp>
      <p:sp>
        <p:nvSpPr>
          <p:cNvPr id="7" name="Footer Placeholder 4">
            <a:extLst>
              <a:ext uri="{FF2B5EF4-FFF2-40B4-BE49-F238E27FC236}">
                <a16:creationId xmlns:a16="http://schemas.microsoft.com/office/drawing/2014/main" id="{35C1D5F8-A4AA-4E8C-B1BF-9E87FC6F5626}"/>
              </a:ext>
            </a:extLst>
          </p:cNvPr>
          <p:cNvSpPr>
            <a:spLocks noGrp="1"/>
          </p:cNvSpPr>
          <p:nvPr>
            <p:ph type="ftr" sz="quarter" idx="4"/>
          </p:nvPr>
        </p:nvSpPr>
        <p:spPr>
          <a:xfrm>
            <a:off x="100012" y="8731859"/>
            <a:ext cx="3328988" cy="464820"/>
          </a:xfrm>
        </p:spPr>
        <p:txBody>
          <a:bodyPr/>
          <a:lstStyle/>
          <a:p>
            <a:r>
              <a:rPr lang="en-US" i="1" dirty="0"/>
              <a:t>© 2017 </a:t>
            </a:r>
            <a:r>
              <a:rPr lang="en-US" i="1" dirty="0" err="1"/>
              <a:t>Manworren</a:t>
            </a:r>
            <a:r>
              <a:rPr lang="en-US" i="1" dirty="0"/>
              <a:t>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1403596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165342" cy="4969030"/>
          </a:xfrm>
        </p:spPr>
        <p:txBody>
          <a:bodyPr/>
          <a:lstStyle/>
          <a:p>
            <a: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sz="1800" b="1" u="sng" dirty="0"/>
              <a:t>READ</a:t>
            </a:r>
            <a:r>
              <a:rPr lang="en-US" sz="1800" b="1" u="none" dirty="0"/>
              <a:t>: </a:t>
            </a:r>
            <a:r>
              <a:rPr lang="en-US" sz="1800" u="none" dirty="0"/>
              <a:t>In your role as a PRN, w</a:t>
            </a:r>
            <a:r>
              <a:rPr lang="en-US" sz="1800" dirty="0"/>
              <a:t>hat will you do to improve</a:t>
            </a:r>
            <a:r>
              <a:rPr lang="en-US" sz="1800" baseline="0" dirty="0"/>
              <a:t> pain management for neonates? </a:t>
            </a:r>
            <a:endParaRPr lang="en-US" sz="1800" dirty="0"/>
          </a:p>
          <a:p>
            <a:pPr marL="0" indent="0">
              <a:lnSpc>
                <a:spcPct val="104000"/>
              </a:lnSpc>
              <a:spcBef>
                <a:spcPts val="600"/>
              </a:spcBef>
              <a:spcAft>
                <a:spcPts val="600"/>
              </a:spcAft>
              <a:buNone/>
              <a:defRPr/>
            </a:pPr>
            <a:r>
              <a:rPr lang="en-US" sz="1600" i="0" dirty="0"/>
              <a:t>Work with your table to develop your answers into</a:t>
            </a:r>
            <a:r>
              <a:rPr lang="en-US" sz="1600" i="0" baseline="0" dirty="0"/>
              <a:t> SMART goals. </a:t>
            </a:r>
          </a:p>
          <a:p>
            <a:pPr marL="0" indent="0" algn="ctr">
              <a:lnSpc>
                <a:spcPct val="104000"/>
              </a:lnSpc>
              <a:spcBef>
                <a:spcPts val="600"/>
              </a:spcBef>
              <a:spcAft>
                <a:spcPts val="600"/>
              </a:spcAft>
              <a:buNone/>
              <a:defRPr/>
            </a:pPr>
            <a:r>
              <a:rPr lang="en-US" sz="1800" b="1" i="1" dirty="0"/>
              <a:t>Write your name and </a:t>
            </a:r>
            <a:r>
              <a:rPr lang="en-US" sz="1800" b="1" i="1" baseline="0" dirty="0"/>
              <a:t>your most important </a:t>
            </a:r>
            <a:r>
              <a:rPr lang="en-US" sz="1800" b="1" i="1" dirty="0"/>
              <a:t>SMART</a:t>
            </a:r>
            <a:r>
              <a:rPr lang="en-US" sz="1800" b="1" i="1" baseline="0" dirty="0"/>
              <a:t> goal on </a:t>
            </a:r>
            <a:r>
              <a:rPr lang="en-US" sz="1800" b="1" i="1" dirty="0"/>
              <a:t>3 index cards </a:t>
            </a:r>
          </a:p>
          <a:p>
            <a:pPr marL="0" marR="0" indent="0" algn="ctr" defTabSz="873161" rtl="0" eaLnBrk="1" fontAlgn="auto" latinLnBrk="0" hangingPunct="1">
              <a:lnSpc>
                <a:spcPct val="104000"/>
              </a:lnSpc>
              <a:spcBef>
                <a:spcPts val="600"/>
              </a:spcBef>
              <a:spcAft>
                <a:spcPts val="600"/>
              </a:spcAft>
              <a:buClrTx/>
              <a:buSzTx/>
              <a:buFont typeface="Arial" panose="020B0604020202020204" pitchFamily="34" charset="0"/>
              <a:buNone/>
              <a:tabLst/>
              <a:defRPr/>
            </a:pPr>
            <a:r>
              <a:rPr lang="en-US" sz="1800" i="0" baseline="0" dirty="0"/>
              <a:t>Be prepared to share your SMART goals with the group </a:t>
            </a:r>
            <a:r>
              <a:rPr lang="en-US" sz="1800" b="1" i="1" dirty="0"/>
              <a:t>[Limit to 5 minutes]</a:t>
            </a:r>
            <a:r>
              <a:rPr lang="en-US" sz="1800" i="1" dirty="0"/>
              <a:t> </a:t>
            </a:r>
          </a:p>
          <a:p>
            <a:pPr marL="0" indent="0" algn="ctr">
              <a:lnSpc>
                <a:spcPct val="104000"/>
              </a:lnSpc>
              <a:spcBef>
                <a:spcPts val="600"/>
              </a:spcBef>
              <a:spcAft>
                <a:spcPts val="600"/>
              </a:spcAft>
              <a:buNone/>
              <a:defRPr/>
            </a:pPr>
            <a:r>
              <a:rPr lang="en-US" sz="1800" i="1" dirty="0"/>
              <a:t>Select participants willing to share their </a:t>
            </a:r>
            <a:r>
              <a:rPr lang="en-US" sz="1800" i="0" baseline="0" dirty="0"/>
              <a:t>SMART goals.</a:t>
            </a:r>
          </a:p>
          <a:p>
            <a:pPr marL="0" indent="0" algn="ctr">
              <a:lnSpc>
                <a:spcPct val="104000"/>
              </a:lnSpc>
              <a:spcBef>
                <a:spcPts val="600"/>
              </a:spcBef>
              <a:spcAft>
                <a:spcPts val="600"/>
              </a:spcAft>
              <a:buNone/>
              <a:defRPr/>
            </a:pPr>
            <a:r>
              <a:rPr lang="en-US" sz="1800" i="1" dirty="0"/>
              <a:t>Write on flipchart or board </a:t>
            </a:r>
            <a:r>
              <a:rPr lang="en-US" sz="1800" b="1" i="1" dirty="0"/>
              <a:t>[Limit to 3 minutes]</a:t>
            </a:r>
            <a:r>
              <a:rPr lang="en-US" sz="1800" i="1" dirty="0"/>
              <a:t> </a:t>
            </a:r>
            <a:endParaRPr lang="en-US" sz="1800" dirty="0"/>
          </a:p>
          <a:p>
            <a:pPr marL="0" marR="0" indent="0" algn="ctr" defTabSz="873161" rtl="0" eaLnBrk="1" fontAlgn="auto" latinLnBrk="0" hangingPunct="1">
              <a:lnSpc>
                <a:spcPct val="104000"/>
              </a:lnSpc>
              <a:spcBef>
                <a:spcPts val="600"/>
              </a:spcBef>
              <a:spcAft>
                <a:spcPts val="600"/>
              </a:spcAft>
              <a:buClrTx/>
              <a:buSzTx/>
              <a:buFont typeface="Arial" panose="020B0604020202020204" pitchFamily="34" charset="0"/>
              <a:buNone/>
              <a:tabLst/>
              <a:defRPr/>
            </a:pPr>
            <a:r>
              <a:rPr lang="en-US" sz="1800" i="1" dirty="0"/>
              <a:t>Collect  2 of 3 Index cards from each participant</a:t>
            </a:r>
            <a:r>
              <a:rPr lang="en-US" sz="1800" i="1" baseline="0" dirty="0"/>
              <a:t> (</a:t>
            </a:r>
            <a:r>
              <a:rPr lang="en-US" sz="1800" i="1" dirty="0"/>
              <a:t>1 for participant, 1 for reminder in 1 month and 3 months)</a:t>
            </a:r>
            <a:endParaRPr lang="en-US" sz="1800" dirty="0"/>
          </a:p>
          <a:p>
            <a:pPr marL="0" marR="0" indent="0" algn="ctr"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b="1" i="1" cap="all" dirty="0"/>
              <a:t>[43 minutes </a:t>
            </a:r>
            <a:r>
              <a:rPr lang="en-US" sz="1800" b="1" i="1" dirty="0"/>
              <a:t>of 45 minute session is complete]</a:t>
            </a:r>
          </a:p>
          <a:p>
            <a:pPr marL="0" indent="0">
              <a:buNone/>
            </a:pPr>
            <a:endParaRPr lang="en-US" baseline="0" dirty="0"/>
          </a:p>
          <a:p>
            <a:pPr marL="0" indent="0">
              <a:buNone/>
            </a:pPr>
            <a:endParaRPr lang="en-US" dirty="0"/>
          </a:p>
        </p:txBody>
      </p:sp>
      <p:sp>
        <p:nvSpPr>
          <p:cNvPr id="4" name="Header Placeholder 3"/>
          <p:cNvSpPr>
            <a:spLocks noGrp="1"/>
          </p:cNvSpPr>
          <p:nvPr>
            <p:ph type="hdr" sz="quarter" idx="10"/>
          </p:nvPr>
        </p:nvSpPr>
        <p:spPr/>
        <p:txBody>
          <a:bodyPr/>
          <a:lstStyle/>
          <a:p>
            <a:r>
              <a:rPr lang="en-US"/>
              <a:t>PRN Program: Neonatal</a:t>
            </a:r>
            <a:endParaRPr lang="en-US" dirty="0"/>
          </a:p>
        </p:txBody>
      </p:sp>
      <p:sp>
        <p:nvSpPr>
          <p:cNvPr id="6" name="Slide Number Placeholder 5"/>
          <p:cNvSpPr>
            <a:spLocks noGrp="1"/>
          </p:cNvSpPr>
          <p:nvPr>
            <p:ph type="sldNum" sz="quarter" idx="12"/>
          </p:nvPr>
        </p:nvSpPr>
        <p:spPr/>
        <p:txBody>
          <a:bodyPr/>
          <a:lstStyle/>
          <a:p>
            <a:fld id="{F19303DE-3E45-4DD3-9505-92EF4803EF97}" type="slidenum">
              <a:rPr lang="en-US" smtClean="0"/>
              <a:t>12</a:t>
            </a:fld>
            <a:endParaRPr lang="en-US" dirty="0"/>
          </a:p>
        </p:txBody>
      </p:sp>
      <p:sp>
        <p:nvSpPr>
          <p:cNvPr id="7" name="Footer Placeholder 4">
            <a:extLst>
              <a:ext uri="{FF2B5EF4-FFF2-40B4-BE49-F238E27FC236}">
                <a16:creationId xmlns:a16="http://schemas.microsoft.com/office/drawing/2014/main" id="{35C1D5F8-A4AA-4E8C-B1BF-9E87FC6F5626}"/>
              </a:ext>
            </a:extLst>
          </p:cNvPr>
          <p:cNvSpPr>
            <a:spLocks noGrp="1"/>
          </p:cNvSpPr>
          <p:nvPr>
            <p:ph type="ftr" sz="quarter" idx="4"/>
          </p:nvPr>
        </p:nvSpPr>
        <p:spPr>
          <a:xfrm>
            <a:off x="100012" y="8731859"/>
            <a:ext cx="3328988" cy="464820"/>
          </a:xfrm>
        </p:spPr>
        <p:txBody>
          <a:bodyPr/>
          <a:lstStyle/>
          <a:p>
            <a:r>
              <a:rPr lang="en-US" i="1" dirty="0"/>
              <a:t>© 2017 </a:t>
            </a:r>
            <a:r>
              <a:rPr lang="en-US" i="1" dirty="0" err="1"/>
              <a:t>Manworren</a:t>
            </a:r>
            <a:r>
              <a:rPr lang="en-US" i="1" dirty="0"/>
              <a:t>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17511814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p:txBody>
          <a:bodyPr/>
          <a:lstStyle/>
          <a:p>
            <a:pPr marL="0" indent="0">
              <a:buNone/>
            </a:pPr>
            <a:r>
              <a:rPr lang="en-US" sz="1800" b="1" u="sng" dirty="0"/>
              <a:t>READ</a:t>
            </a:r>
            <a:r>
              <a:rPr lang="en-US" sz="1800" b="1" u="none" dirty="0"/>
              <a:t>:</a:t>
            </a:r>
            <a:r>
              <a:rPr lang="en-US" sz="1800" b="1" u="none" baseline="0" dirty="0"/>
              <a:t> </a:t>
            </a:r>
            <a:r>
              <a:rPr lang="en-US" sz="1800" i="1" dirty="0"/>
              <a:t>The key</a:t>
            </a:r>
            <a:r>
              <a:rPr lang="en-US" sz="1800" i="1" baseline="0" dirty="0"/>
              <a:t> points on the slide</a:t>
            </a:r>
            <a:endParaRPr lang="en-US" sz="1800" i="1" dirty="0"/>
          </a:p>
          <a:p>
            <a:pPr marL="0" indent="0" defTabSz="873161">
              <a:spcBef>
                <a:spcPts val="286"/>
              </a:spcBef>
              <a:buNone/>
              <a:defRPr/>
            </a:pPr>
            <a:endParaRPr lang="en-US" sz="1100" dirty="0"/>
          </a:p>
          <a:p>
            <a:endParaRPr lang="en-US" sz="1100" dirty="0"/>
          </a:p>
        </p:txBody>
      </p:sp>
      <p:sp>
        <p:nvSpPr>
          <p:cNvPr id="4" name="Header Placeholder 3"/>
          <p:cNvSpPr>
            <a:spLocks noGrp="1"/>
          </p:cNvSpPr>
          <p:nvPr>
            <p:ph type="hdr" sz="quarter" idx="10"/>
          </p:nvPr>
        </p:nvSpPr>
        <p:spPr/>
        <p:txBody>
          <a:bodyPr/>
          <a:lstStyle/>
          <a:p>
            <a:r>
              <a:rPr lang="en-US" dirty="0"/>
              <a:t>PRN Program: Neonatal</a:t>
            </a:r>
          </a:p>
        </p:txBody>
      </p:sp>
      <p:sp>
        <p:nvSpPr>
          <p:cNvPr id="6" name="Slide Number Placeholder 5"/>
          <p:cNvSpPr>
            <a:spLocks noGrp="1"/>
          </p:cNvSpPr>
          <p:nvPr>
            <p:ph type="sldNum" sz="quarter" idx="12"/>
          </p:nvPr>
        </p:nvSpPr>
        <p:spPr/>
        <p:txBody>
          <a:bodyPr/>
          <a:lstStyle/>
          <a:p>
            <a:fld id="{F19303DE-3E45-4DD3-9505-92EF4803EF97}" type="slidenum">
              <a:rPr lang="en-US" smtClean="0"/>
              <a:t>13</a:t>
            </a:fld>
            <a:endParaRPr lang="en-US" dirty="0"/>
          </a:p>
        </p:txBody>
      </p:sp>
      <p:sp>
        <p:nvSpPr>
          <p:cNvPr id="7" name="Footer Placeholder 4">
            <a:extLst>
              <a:ext uri="{FF2B5EF4-FFF2-40B4-BE49-F238E27FC236}">
                <a16:creationId xmlns:a16="http://schemas.microsoft.com/office/drawing/2014/main" id="{35C1D5F8-A4AA-4E8C-B1BF-9E87FC6F5626}"/>
              </a:ext>
            </a:extLst>
          </p:cNvPr>
          <p:cNvSpPr>
            <a:spLocks noGrp="1"/>
          </p:cNvSpPr>
          <p:nvPr>
            <p:ph type="ftr" sz="quarter" idx="4"/>
          </p:nvPr>
        </p:nvSpPr>
        <p:spPr>
          <a:xfrm>
            <a:off x="100012" y="8731859"/>
            <a:ext cx="3328988" cy="464820"/>
          </a:xfrm>
        </p:spPr>
        <p:txBody>
          <a:bodyPr/>
          <a:lstStyle/>
          <a:p>
            <a:r>
              <a:rPr lang="en-US" i="1" dirty="0"/>
              <a:t>© 2017 </a:t>
            </a:r>
            <a:r>
              <a:rPr lang="en-US" i="1" dirty="0" err="1"/>
              <a:t>Manworren</a:t>
            </a:r>
            <a:r>
              <a:rPr lang="en-US" i="1" dirty="0"/>
              <a:t>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14679014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17763" y="463550"/>
            <a:ext cx="3811587" cy="28590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b="1" u="sng" dirty="0"/>
              <a:t>ASK</a:t>
            </a:r>
            <a:r>
              <a:rPr lang="en-US" sz="1800" b="1" u="none" dirty="0"/>
              <a:t>: </a:t>
            </a:r>
            <a:r>
              <a:rPr lang="en-US" sz="1800" b="1" dirty="0"/>
              <a:t> </a:t>
            </a:r>
            <a:r>
              <a:rPr lang="en-US" sz="1800" dirty="0"/>
              <a:t>Are</a:t>
            </a:r>
            <a:r>
              <a:rPr lang="en-US" sz="1800" baseline="0" dirty="0"/>
              <a:t> there any questions?</a:t>
            </a:r>
            <a:endParaRPr lang="en-US" sz="1800" dirty="0"/>
          </a:p>
          <a:p>
            <a:pPr marL="0" indent="0" algn="ctr">
              <a:buNone/>
            </a:pPr>
            <a:endParaRPr lang="en-US" sz="1800" b="1" i="1" dirty="0"/>
          </a:p>
          <a:p>
            <a:pPr marL="0" lvl="1" indent="0" algn="ctr">
              <a:spcBef>
                <a:spcPts val="0"/>
              </a:spcBef>
              <a:buNone/>
            </a:pPr>
            <a:r>
              <a:rPr lang="en-US" sz="1800" b="1" i="1" cap="all" dirty="0"/>
              <a:t>[45 minutes </a:t>
            </a:r>
            <a:r>
              <a:rPr lang="en-US" sz="1800" b="1" i="1" dirty="0"/>
              <a:t>SESSION COMPLETE]</a:t>
            </a:r>
          </a:p>
          <a:p>
            <a:endParaRPr lang="en-US" dirty="0"/>
          </a:p>
        </p:txBody>
      </p:sp>
      <p:sp>
        <p:nvSpPr>
          <p:cNvPr id="4" name="Header Placeholder 3"/>
          <p:cNvSpPr>
            <a:spLocks noGrp="1"/>
          </p:cNvSpPr>
          <p:nvPr>
            <p:ph type="hdr" sz="quarter" idx="10"/>
          </p:nvPr>
        </p:nvSpPr>
        <p:spPr/>
        <p:txBody>
          <a:bodyPr/>
          <a:lstStyle/>
          <a:p>
            <a:r>
              <a:rPr lang="en-US" dirty="0"/>
              <a:t>PRN Program: Assessment </a:t>
            </a:r>
            <a:br>
              <a:rPr lang="en-US" dirty="0"/>
            </a:br>
            <a:r>
              <a:rPr lang="en-US" dirty="0"/>
              <a:t>of Pain</a:t>
            </a:r>
          </a:p>
        </p:txBody>
      </p:sp>
      <p:sp>
        <p:nvSpPr>
          <p:cNvPr id="6" name="Slide Number Placeholder 5"/>
          <p:cNvSpPr>
            <a:spLocks noGrp="1"/>
          </p:cNvSpPr>
          <p:nvPr>
            <p:ph type="sldNum" sz="quarter" idx="12"/>
          </p:nvPr>
        </p:nvSpPr>
        <p:spPr/>
        <p:txBody>
          <a:bodyPr/>
          <a:lstStyle/>
          <a:p>
            <a:fld id="{F19303DE-3E45-4DD3-9505-92EF4803EF97}" type="slidenum">
              <a:rPr lang="en-US" smtClean="0"/>
              <a:t>14</a:t>
            </a:fld>
            <a:endParaRPr lang="en-US" dirty="0"/>
          </a:p>
        </p:txBody>
      </p:sp>
      <p:sp>
        <p:nvSpPr>
          <p:cNvPr id="7" name="Footer Placeholder 4">
            <a:extLst>
              <a:ext uri="{FF2B5EF4-FFF2-40B4-BE49-F238E27FC236}">
                <a16:creationId xmlns:a16="http://schemas.microsoft.com/office/drawing/2014/main" id="{35C1D5F8-A4AA-4E8C-B1BF-9E87FC6F5626}"/>
              </a:ext>
            </a:extLst>
          </p:cNvPr>
          <p:cNvSpPr>
            <a:spLocks noGrp="1"/>
          </p:cNvSpPr>
          <p:nvPr>
            <p:ph type="ftr" sz="quarter" idx="4"/>
          </p:nvPr>
        </p:nvSpPr>
        <p:spPr>
          <a:xfrm>
            <a:off x="100012" y="8731859"/>
            <a:ext cx="3328988" cy="464820"/>
          </a:xfrm>
        </p:spPr>
        <p:txBody>
          <a:bodyPr/>
          <a:lstStyle/>
          <a:p>
            <a:r>
              <a:rPr lang="en-US" i="1" dirty="0"/>
              <a:t>© 2017 </a:t>
            </a:r>
            <a:r>
              <a:rPr lang="en-US" i="1" dirty="0" err="1"/>
              <a:t>Manworren</a:t>
            </a:r>
            <a:r>
              <a:rPr lang="en-US" i="1" dirty="0"/>
              <a:t>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17943833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29" descr="Lurie_TM_White.png">
            <a:extLst>
              <a:ext uri="{FF2B5EF4-FFF2-40B4-BE49-F238E27FC236}">
                <a16:creationId xmlns:a16="http://schemas.microsoft.com/office/drawing/2014/main" id="{86B2F8BF-3B3F-4252-9C92-A136DBF507A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57624" y="4036223"/>
            <a:ext cx="2186376"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8" name="TextBox 7">
            <a:extLst>
              <a:ext uri="{FF2B5EF4-FFF2-40B4-BE49-F238E27FC236}">
                <a16:creationId xmlns:a16="http://schemas.microsoft.com/office/drawing/2014/main" id="{39F15D68-A918-4116-A5B7-57FF152F8002}"/>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2019 Renee CB Manworren, PhD, APRN, FAAN and Ann and 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14197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06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75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74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93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1"/>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9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89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cxnSp>
          <p:nvCxnSpPr>
            <p:cNvPr id="49" name="Straight Connector 48"/>
            <p:cNvCxnSpPr/>
            <p:nvPr userDrawn="1"/>
          </p:nvCxnSpPr>
          <p:spPr>
            <a:xfrm>
              <a:off x="4572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6868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111372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130062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195439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214305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279682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2990753"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userDrawn="1"/>
          </p:nvCxnSpPr>
          <p:spPr>
            <a:xfrm>
              <a:off x="363925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userDrawn="1"/>
          </p:nvCxnSpPr>
          <p:spPr>
            <a:xfrm>
              <a:off x="382907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userDrawn="1"/>
          </p:nvCxnSpPr>
          <p:spPr>
            <a:xfrm>
              <a:off x="44787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467033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32410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551276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653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635519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700896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719761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785139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80400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572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0" y="6858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0" y="61785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0" y="64071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flipH="1">
              <a:off x="0" y="34290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4921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6" r:id="rId4"/>
    <p:sldLayoutId id="2147483658" r:id="rId5"/>
    <p:sldLayoutId id="2147483650" r:id="rId6"/>
    <p:sldLayoutId id="2147483657" r:id="rId7"/>
    <p:sldLayoutId id="2147483659" r:id="rId8"/>
    <p:sldLayoutId id="2147483654" r:id="rId9"/>
    <p:sldLayoutId id="2147483660" r:id="rId10"/>
    <p:sldLayoutId id="2147483655" r:id="rId11"/>
    <p:sldLayoutId id="2147483664" r:id="rId12"/>
  </p:sldLayoutIdLst>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8495732" cy="2742289"/>
          </a:xfrm>
        </p:spPr>
        <p:txBody>
          <a:bodyPr/>
          <a:lstStyle/>
          <a:p>
            <a:r>
              <a:rPr lang="en-US" dirty="0"/>
              <a:t>NEONATAL PAIN MANAGEMENT</a:t>
            </a:r>
          </a:p>
        </p:txBody>
      </p:sp>
      <p:sp>
        <p:nvSpPr>
          <p:cNvPr id="3" name="Text Placeholder 2"/>
          <p:cNvSpPr>
            <a:spLocks noGrp="1"/>
          </p:cNvSpPr>
          <p:nvPr>
            <p:ph type="body" sz="quarter" idx="10"/>
          </p:nvPr>
        </p:nvSpPr>
        <p:spPr/>
        <p:txBody>
          <a:bodyPr/>
          <a:lstStyle/>
          <a:p>
            <a:r>
              <a:rPr lang="en-US" dirty="0"/>
              <a:t>Pediatric </a:t>
            </a:r>
            <a:r>
              <a:rPr lang="en-US"/>
              <a:t>Pain PRN Curriculum</a:t>
            </a:r>
            <a:endParaRPr lang="en-US" dirty="0"/>
          </a:p>
          <a:p>
            <a:endParaRPr lang="en-US" dirty="0"/>
          </a:p>
        </p:txBody>
      </p:sp>
      <p:sp>
        <p:nvSpPr>
          <p:cNvPr id="4" name="TextBox 3">
            <a:extLst>
              <a:ext uri="{FF2B5EF4-FFF2-40B4-BE49-F238E27FC236}">
                <a16:creationId xmlns:a16="http://schemas.microsoft.com/office/drawing/2014/main" id="{1B2F1D0C-DF5C-B27A-B426-F616FB67169C}"/>
              </a:ext>
              <a:ext uri="{C183D7F6-B498-43B3-948B-1728B52AA6E4}">
                <adec:decorative xmlns:adec="http://schemas.microsoft.com/office/drawing/2017/decorative" val="1"/>
              </a:ext>
            </a:extLst>
          </p:cNvPr>
          <p:cNvSpPr txBox="1"/>
          <p:nvPr/>
        </p:nvSpPr>
        <p:spPr>
          <a:xfrm>
            <a:off x="6772589" y="3868615"/>
            <a:ext cx="2270927" cy="1909187"/>
          </a:xfrm>
          <a:prstGeom prst="rect">
            <a:avLst/>
          </a:prstGeom>
          <a:solidFill>
            <a:srgbClr val="36D1F0"/>
          </a:solidFill>
        </p:spPr>
        <p:txBody>
          <a:bodyPr wrap="square" rtlCol="0">
            <a:spAutoFit/>
          </a:bodyPr>
          <a:lstStyle/>
          <a:p>
            <a:endParaRPr lang="en-US" dirty="0"/>
          </a:p>
        </p:txBody>
      </p:sp>
      <p:pic>
        <p:nvPicPr>
          <p:cNvPr id="2" name="Picture 1">
            <a:extLst>
              <a:ext uri="{FF2B5EF4-FFF2-40B4-BE49-F238E27FC236}">
                <a16:creationId xmlns:a16="http://schemas.microsoft.com/office/drawing/2014/main" id="{7A580569-65A2-5D4D-D799-38D91F1A87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2589" y="4823208"/>
            <a:ext cx="1831483" cy="993193"/>
          </a:xfrm>
          <a:prstGeom prst="rect">
            <a:avLst/>
          </a:prstGeom>
        </p:spPr>
      </p:pic>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5350" y="2724150"/>
            <a:ext cx="4229100" cy="3570208"/>
          </a:xfrm>
        </p:spPr>
        <p:txBody>
          <a:bodyPr/>
          <a:lstStyle/>
          <a:p>
            <a:pPr lvl="2" algn="l"/>
            <a:r>
              <a:rPr lang="en-US" sz="5800" b="1" kern="100" spc="-200" dirty="0">
                <a:solidFill>
                  <a:schemeClr val="bg1"/>
                </a:solidFill>
                <a:latin typeface="+mj-lt"/>
                <a:ea typeface="+mj-ea"/>
                <a:cs typeface="+mj-cs"/>
              </a:rPr>
              <a:t>We don’t hurt babies anymore, </a:t>
            </a:r>
            <a:br>
              <a:rPr lang="en-US" sz="5800" b="1" kern="100" spc="-200" dirty="0">
                <a:solidFill>
                  <a:schemeClr val="bg1"/>
                </a:solidFill>
                <a:latin typeface="+mj-lt"/>
                <a:ea typeface="+mj-ea"/>
                <a:cs typeface="+mj-cs"/>
              </a:rPr>
            </a:br>
            <a:r>
              <a:rPr lang="en-US" sz="5800" b="1" kern="100" spc="-200" dirty="0">
                <a:solidFill>
                  <a:schemeClr val="bg1"/>
                </a:solidFill>
                <a:latin typeface="+mj-lt"/>
                <a:ea typeface="+mj-ea"/>
                <a:cs typeface="+mj-cs"/>
              </a:rPr>
              <a:t>do we?</a:t>
            </a:r>
          </a:p>
        </p:txBody>
      </p:sp>
    </p:spTree>
    <p:extLst>
      <p:ext uri="{BB962C8B-B14F-4D97-AF65-F5344CB8AC3E}">
        <p14:creationId xmlns:p14="http://schemas.microsoft.com/office/powerpoint/2010/main" val="2935232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88C3450E-D311-4539-A35B-CD0250239B22}"/>
              </a:ext>
            </a:extLst>
          </p:cNvPr>
          <p:cNvSpPr>
            <a:spLocks noGrp="1"/>
          </p:cNvSpPr>
          <p:nvPr>
            <p:ph type="title" idx="4294967295"/>
          </p:nvPr>
        </p:nvSpPr>
        <p:spPr>
          <a:xfrm>
            <a:off x="4075113" y="3076575"/>
            <a:ext cx="4587875" cy="29464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342900" marR="0" lvl="2" indent="-342900" algn="l" defTabSz="914400" rtl="0" eaLnBrk="1" fontAlgn="auto" latinLnBrk="0" hangingPunct="1">
              <a:lnSpc>
                <a:spcPct val="110000"/>
              </a:lnSpc>
              <a:spcBef>
                <a:spcPts val="600"/>
              </a:spcBef>
              <a:spcAft>
                <a:spcPts val="0"/>
              </a:spcAft>
              <a:buClrTx/>
              <a:buSzTx/>
              <a:buFont typeface="Wingdings" charset="2"/>
              <a:buChar char="Ø"/>
              <a:tabLst/>
              <a:defRPr/>
            </a:pPr>
            <a:r>
              <a:rPr kumimoji="0" lang="en-US" sz="24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What common sources of pain are experienced by neonates in hospitals?</a:t>
            </a:r>
          </a:p>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endParaRPr>
          </a:p>
          <a:p>
            <a:pPr marL="342900" marR="0" lvl="2" indent="-342900" algn="l" defTabSz="914400" rtl="0" eaLnBrk="1" fontAlgn="auto" latinLnBrk="0" hangingPunct="1">
              <a:lnSpc>
                <a:spcPct val="110000"/>
              </a:lnSpc>
              <a:spcBef>
                <a:spcPts val="600"/>
              </a:spcBef>
              <a:spcAft>
                <a:spcPts val="0"/>
              </a:spcAft>
              <a:buClrTx/>
              <a:buSzTx/>
              <a:buFont typeface="Wingdings" charset="2"/>
              <a:buChar char="Ø"/>
              <a:tabLst/>
              <a:defRPr/>
            </a:pPr>
            <a:r>
              <a:rPr kumimoji="0" lang="en-US" sz="24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Of these, which are unique to babies in the NICU?</a:t>
            </a:r>
            <a:endParaRPr kumimoji="0" lang="en-US" sz="22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endParaRPr>
          </a:p>
        </p:txBody>
      </p:sp>
      <p:pic>
        <p:nvPicPr>
          <p:cNvPr id="5" name="Picture 2" descr="Image result for icon for surgery">
            <a:extLst>
              <a:ext uri="{FF2B5EF4-FFF2-40B4-BE49-F238E27FC236}">
                <a16:creationId xmlns:a16="http://schemas.microsoft.com/office/drawing/2014/main" id="{8FA04CE4-2FA9-494A-99B4-086434EBDADA}"/>
              </a:ext>
            </a:extLst>
          </p:cNvPr>
          <p:cNvPicPr>
            <a:picLocks noChangeAspect="1" noChangeArrowheads="1"/>
          </p:cNvPicPr>
          <p:nvPr/>
        </p:nvPicPr>
        <p:blipFill rotWithShape="1">
          <a:blip r:embed="rId3">
            <a:duotone>
              <a:prstClr val="black"/>
              <a:srgbClr val="118497">
                <a:tint val="45000"/>
                <a:satMod val="400000"/>
              </a:srgbClr>
            </a:duotone>
            <a:extLst>
              <a:ext uri="{28A0092B-C50C-407E-A947-70E740481C1C}">
                <a14:useLocalDpi xmlns:a14="http://schemas.microsoft.com/office/drawing/2010/main" val="0"/>
              </a:ext>
            </a:extLst>
          </a:blip>
          <a:srcRect l="13895" r="14300"/>
          <a:stretch/>
        </p:blipFill>
        <p:spPr bwMode="auto">
          <a:xfrm>
            <a:off x="961524" y="3439298"/>
            <a:ext cx="1860331" cy="1838325"/>
          </a:xfrm>
          <a:prstGeom prst="ellipse">
            <a:avLst/>
          </a:prstGeom>
          <a:solidFill>
            <a:schemeClr val="accent2"/>
          </a:solidFill>
          <a:ln>
            <a:solidFill>
              <a:srgbClr val="17B1CB"/>
            </a:solidFill>
          </a:ln>
        </p:spPr>
      </p:pic>
    </p:spTree>
    <p:extLst>
      <p:ext uri="{BB962C8B-B14F-4D97-AF65-F5344CB8AC3E}">
        <p14:creationId xmlns:p14="http://schemas.microsoft.com/office/powerpoint/2010/main" val="3705318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FB74D-FC82-458E-B527-68E368A45EAA}"/>
              </a:ext>
            </a:extLst>
          </p:cNvPr>
          <p:cNvSpPr>
            <a:spLocks noGrp="1"/>
          </p:cNvSpPr>
          <p:nvPr>
            <p:ph type="title"/>
          </p:nvPr>
        </p:nvSpPr>
        <p:spPr/>
        <p:txBody>
          <a:bodyPr/>
          <a:lstStyle/>
          <a:p>
            <a:r>
              <a:rPr lang="en-US" dirty="0"/>
              <a:t>Prevalence of pain</a:t>
            </a:r>
            <a:br>
              <a:rPr lang="en-US" dirty="0"/>
            </a:br>
            <a:r>
              <a:rPr lang="en-US" dirty="0"/>
              <a:t>in NICUs</a:t>
            </a:r>
          </a:p>
        </p:txBody>
      </p:sp>
      <p:sp>
        <p:nvSpPr>
          <p:cNvPr id="6" name="Content Placeholder 5">
            <a:extLst>
              <a:ext uri="{FF2B5EF4-FFF2-40B4-BE49-F238E27FC236}">
                <a16:creationId xmlns:a16="http://schemas.microsoft.com/office/drawing/2014/main" id="{7C1DE76B-45E3-4857-A3BC-13ABEA4E9A50}"/>
              </a:ext>
            </a:extLst>
          </p:cNvPr>
          <p:cNvSpPr>
            <a:spLocks noGrp="1"/>
          </p:cNvSpPr>
          <p:nvPr>
            <p:ph idx="11"/>
          </p:nvPr>
        </p:nvSpPr>
        <p:spPr>
          <a:xfrm>
            <a:off x="3827585" y="1363584"/>
            <a:ext cx="5139951" cy="4755646"/>
          </a:xfrm>
        </p:spPr>
        <p:txBody>
          <a:bodyPr/>
          <a:lstStyle/>
          <a:p>
            <a:pPr>
              <a:lnSpc>
                <a:spcPct val="108000"/>
              </a:lnSpc>
              <a:spcBef>
                <a:spcPts val="0"/>
              </a:spcBef>
              <a:spcAft>
                <a:spcPts val="0"/>
              </a:spcAft>
              <a:buNone/>
            </a:pPr>
            <a:r>
              <a:rPr lang="en-US" sz="1800" dirty="0"/>
              <a:t>Barker &amp; Rutter study (1995):</a:t>
            </a:r>
          </a:p>
          <a:p>
            <a:pPr marL="223838" lvl="1" indent="-223838">
              <a:spcAft>
                <a:spcPts val="0"/>
              </a:spcAft>
              <a:buFont typeface="Arial" panose="020B0604020202020204" pitchFamily="34" charset="0"/>
              <a:buChar char="•"/>
            </a:pPr>
            <a:r>
              <a:rPr lang="en-US" sz="1600" i="0" dirty="0">
                <a:latin typeface="+mn-lt"/>
                <a:cs typeface="Microsoft New Tai Lue" panose="020B0502040204020203" pitchFamily="34" charset="0"/>
              </a:rPr>
              <a:t>54 infants</a:t>
            </a:r>
          </a:p>
          <a:p>
            <a:pPr marL="223838" lvl="1" indent="-223838">
              <a:spcAft>
                <a:spcPts val="0"/>
              </a:spcAft>
              <a:buFont typeface="Arial" panose="020B0604020202020204" pitchFamily="34" charset="0"/>
              <a:buChar char="•"/>
            </a:pPr>
            <a:r>
              <a:rPr lang="en-US" sz="1600" i="0" dirty="0">
                <a:latin typeface="+mn-lt"/>
                <a:cs typeface="Microsoft New Tai Lue" panose="020B0502040204020203" pitchFamily="34" charset="0"/>
              </a:rPr>
              <a:t>&gt;3000 procedures</a:t>
            </a:r>
          </a:p>
          <a:p>
            <a:pPr marL="223838" lvl="1" indent="-223838">
              <a:spcAft>
                <a:spcPts val="0"/>
              </a:spcAft>
              <a:buFont typeface="Arial" panose="020B0604020202020204" pitchFamily="34" charset="0"/>
              <a:buChar char="•"/>
            </a:pPr>
            <a:r>
              <a:rPr lang="en-US" sz="1600" i="0" dirty="0">
                <a:latin typeface="+mn-lt"/>
                <a:cs typeface="Microsoft New Tai Lue" panose="020B0502040204020203" pitchFamily="34" charset="0"/>
              </a:rPr>
              <a:t>74% in &lt; 31 </a:t>
            </a:r>
            <a:r>
              <a:rPr lang="en-US" sz="1600" i="0" dirty="0" err="1">
                <a:latin typeface="+mn-lt"/>
                <a:cs typeface="Microsoft New Tai Lue" panose="020B0502040204020203" pitchFamily="34" charset="0"/>
              </a:rPr>
              <a:t>weekers</a:t>
            </a:r>
            <a:endParaRPr lang="en-US" sz="1600" i="0" dirty="0">
              <a:latin typeface="+mn-lt"/>
              <a:cs typeface="Microsoft New Tai Lue" panose="020B0502040204020203" pitchFamily="34" charset="0"/>
            </a:endParaRPr>
          </a:p>
          <a:p>
            <a:pPr marL="223838" lvl="1" indent="-223838">
              <a:buFont typeface="Arial" panose="020B0604020202020204" pitchFamily="34" charset="0"/>
              <a:buChar char="•"/>
            </a:pPr>
            <a:r>
              <a:rPr lang="en-US" sz="1600" i="0" dirty="0">
                <a:latin typeface="+mn-lt"/>
                <a:cs typeface="Microsoft New Tai Lue" panose="020B0502040204020203" pitchFamily="34" charset="0"/>
              </a:rPr>
              <a:t>A 23 </a:t>
            </a:r>
            <a:r>
              <a:rPr lang="en-US" sz="1600" i="0" dirty="0" err="1">
                <a:latin typeface="+mn-lt"/>
                <a:cs typeface="Microsoft New Tai Lue" panose="020B0502040204020203" pitchFamily="34" charset="0"/>
              </a:rPr>
              <a:t>weeker</a:t>
            </a:r>
            <a:r>
              <a:rPr lang="en-US" sz="1600" i="0" dirty="0">
                <a:latin typeface="+mn-lt"/>
                <a:cs typeface="Microsoft New Tai Lue" panose="020B0502040204020203" pitchFamily="34" charset="0"/>
              </a:rPr>
              <a:t> had 488 procedures</a:t>
            </a:r>
            <a:endParaRPr lang="en-US" sz="1100" dirty="0">
              <a:cs typeface="Microsoft New Tai Lue" panose="020B0502040204020203" pitchFamily="34" charset="0"/>
            </a:endParaRPr>
          </a:p>
          <a:p>
            <a:pPr>
              <a:lnSpc>
                <a:spcPct val="108000"/>
              </a:lnSpc>
              <a:spcBef>
                <a:spcPts val="0"/>
              </a:spcBef>
              <a:spcAft>
                <a:spcPts val="0"/>
              </a:spcAft>
              <a:buNone/>
            </a:pPr>
            <a:r>
              <a:rPr lang="en-US" sz="1800" dirty="0"/>
              <a:t>Stevens et al study (2001):</a:t>
            </a:r>
          </a:p>
          <a:p>
            <a:pPr marL="223838" lvl="1" indent="-223838">
              <a:spcAft>
                <a:spcPts val="0"/>
              </a:spcAft>
              <a:buFont typeface="Arial" panose="020B0604020202020204" pitchFamily="34" charset="0"/>
              <a:buChar char="•"/>
            </a:pPr>
            <a:r>
              <a:rPr lang="en-US" sz="1600" i="0" dirty="0">
                <a:latin typeface="+mn-lt"/>
                <a:cs typeface="Microsoft New Tai Lue" panose="020B0502040204020203" pitchFamily="34" charset="0"/>
              </a:rPr>
              <a:t>27-31 </a:t>
            </a:r>
            <a:r>
              <a:rPr lang="en-US" sz="1600" i="0" dirty="0" err="1">
                <a:latin typeface="+mn-lt"/>
                <a:cs typeface="Microsoft New Tai Lue" panose="020B0502040204020203" pitchFamily="34" charset="0"/>
              </a:rPr>
              <a:t>weekers</a:t>
            </a:r>
            <a:endParaRPr lang="en-US" sz="1600" i="0" dirty="0">
              <a:latin typeface="+mn-lt"/>
              <a:cs typeface="Microsoft New Tai Lue" panose="020B0502040204020203" pitchFamily="34" charset="0"/>
            </a:endParaRPr>
          </a:p>
          <a:p>
            <a:pPr marL="223838" lvl="1" indent="-223838">
              <a:spcAft>
                <a:spcPts val="0"/>
              </a:spcAft>
              <a:buFont typeface="Arial" panose="020B0604020202020204" pitchFamily="34" charset="0"/>
              <a:buChar char="•"/>
            </a:pPr>
            <a:r>
              <a:rPr lang="en-US" sz="1600" i="0" dirty="0">
                <a:latin typeface="+mn-lt"/>
                <a:cs typeface="Microsoft New Tai Lue" panose="020B0502040204020203" pitchFamily="34" charset="0"/>
              </a:rPr>
              <a:t>Median of 134 procedures/baby </a:t>
            </a:r>
          </a:p>
          <a:p>
            <a:pPr marL="223838" lvl="1" indent="-223838">
              <a:spcAft>
                <a:spcPts val="0"/>
              </a:spcAft>
              <a:buFont typeface="Arial" panose="020B0604020202020204" pitchFamily="34" charset="0"/>
              <a:buChar char="•"/>
            </a:pPr>
            <a:r>
              <a:rPr lang="en-US" sz="1600" i="0" dirty="0">
                <a:latin typeface="+mn-lt"/>
                <a:cs typeface="Microsoft New Tai Lue" panose="020B0502040204020203" pitchFamily="34" charset="0"/>
              </a:rPr>
              <a:t>SD 144, Range 0-821</a:t>
            </a:r>
          </a:p>
          <a:p>
            <a:pPr marL="223838" lvl="1" indent="-223838">
              <a:buFont typeface="Arial" panose="020B0604020202020204" pitchFamily="34" charset="0"/>
              <a:buChar char="•"/>
            </a:pPr>
            <a:r>
              <a:rPr lang="en-US" sz="1600" i="0" dirty="0">
                <a:latin typeface="+mn-lt"/>
                <a:cs typeface="Microsoft New Tai Lue" panose="020B0502040204020203" pitchFamily="34" charset="0"/>
              </a:rPr>
              <a:t>10% of youngest &amp; sickest had &gt;300 procedures</a:t>
            </a:r>
            <a:endParaRPr lang="en-US" sz="1050" dirty="0"/>
          </a:p>
          <a:p>
            <a:pPr>
              <a:lnSpc>
                <a:spcPct val="108000"/>
              </a:lnSpc>
              <a:spcBef>
                <a:spcPts val="0"/>
              </a:spcBef>
              <a:spcAft>
                <a:spcPts val="0"/>
              </a:spcAft>
              <a:buNone/>
            </a:pPr>
            <a:r>
              <a:rPr lang="en-US" sz="1800" dirty="0"/>
              <a:t>Carbajal et al study (2008):</a:t>
            </a:r>
          </a:p>
          <a:p>
            <a:pPr lvl="1">
              <a:spcAft>
                <a:spcPts val="0"/>
              </a:spcAft>
            </a:pPr>
            <a:r>
              <a:rPr lang="en-US" sz="1600" i="0" dirty="0">
                <a:latin typeface="+mn-lt"/>
                <a:cs typeface="Microsoft New Tai Lue" panose="020B0502040204020203" pitchFamily="34" charset="0"/>
              </a:rPr>
              <a:t>430 neonates, </a:t>
            </a:r>
          </a:p>
          <a:p>
            <a:pPr lvl="1">
              <a:spcAft>
                <a:spcPts val="0"/>
              </a:spcAft>
            </a:pPr>
            <a:r>
              <a:rPr lang="en-US" sz="1600" i="0" dirty="0">
                <a:latin typeface="+mn-lt"/>
                <a:cs typeface="Microsoft New Tai Lue" panose="020B0502040204020203" pitchFamily="34" charset="0"/>
              </a:rPr>
              <a:t>42,413 painful first attempt procedures in 2 weeks</a:t>
            </a:r>
          </a:p>
          <a:p>
            <a:pPr marL="176213" lvl="1" indent="-176213">
              <a:spcAft>
                <a:spcPts val="0"/>
              </a:spcAft>
              <a:buFont typeface="Arial" panose="020B0604020202020204" pitchFamily="34" charset="0"/>
              <a:buChar char="•"/>
            </a:pPr>
            <a:r>
              <a:rPr lang="en-US" sz="1600" i="0" dirty="0">
                <a:latin typeface="+mn-lt"/>
                <a:cs typeface="Microsoft New Tai Lue" panose="020B0502040204020203" pitchFamily="34" charset="0"/>
              </a:rPr>
              <a:t>Median of 115 procedures/baby during the study</a:t>
            </a:r>
          </a:p>
          <a:p>
            <a:pPr marL="176213" lvl="1" indent="-176213">
              <a:spcAft>
                <a:spcPts val="0"/>
              </a:spcAft>
              <a:buFont typeface="Arial" panose="020B0604020202020204" pitchFamily="34" charset="0"/>
              <a:buChar char="•"/>
            </a:pPr>
            <a:r>
              <a:rPr lang="en-US" sz="1600" i="0" dirty="0">
                <a:latin typeface="+mn-lt"/>
                <a:cs typeface="Microsoft New Tai Lue" panose="020B0502040204020203" pitchFamily="34" charset="0"/>
              </a:rPr>
              <a:t>16/day of hospitalization</a:t>
            </a:r>
          </a:p>
          <a:p>
            <a:pPr marL="176213" lvl="1" indent="-176213">
              <a:spcAft>
                <a:spcPts val="0"/>
              </a:spcAft>
              <a:buFont typeface="Arial" panose="020B0604020202020204" pitchFamily="34" charset="0"/>
              <a:buChar char="•"/>
            </a:pPr>
            <a:r>
              <a:rPr lang="en-US" sz="1600" i="0" dirty="0">
                <a:latin typeface="+mn-lt"/>
                <a:cs typeface="Microsoft New Tai Lue" panose="020B0502040204020203" pitchFamily="34" charset="0"/>
              </a:rPr>
              <a:t>21% received analgesia prior to painful procedures</a:t>
            </a:r>
          </a:p>
          <a:p>
            <a:pPr marL="176213" lvl="1" indent="-176213">
              <a:spcAft>
                <a:spcPts val="0"/>
              </a:spcAft>
              <a:buFont typeface="Arial" panose="020B0604020202020204" pitchFamily="34" charset="0"/>
              <a:buChar char="•"/>
            </a:pPr>
            <a:r>
              <a:rPr lang="en-US" sz="1600" i="0" dirty="0">
                <a:latin typeface="+mn-lt"/>
                <a:cs typeface="Microsoft New Tai Lue" panose="020B0502040204020203" pitchFamily="34" charset="0"/>
              </a:rPr>
              <a:t>34% received ongoing analgesia</a:t>
            </a:r>
          </a:p>
          <a:p>
            <a:pPr marL="342900" lvl="1" indent="-342900">
              <a:spcAft>
                <a:spcPts val="0"/>
              </a:spcAft>
              <a:buFont typeface="Arial" panose="020B0604020202020204" pitchFamily="34" charset="0"/>
              <a:buChar char="•"/>
            </a:pPr>
            <a:endParaRPr lang="en-US" sz="2000" dirty="0">
              <a:cs typeface="Microsoft New Tai Lue" panose="020B0502040204020203" pitchFamily="34" charset="0"/>
            </a:endParaRPr>
          </a:p>
          <a:p>
            <a:pPr marL="342900" lvl="1" indent="-342900">
              <a:spcAft>
                <a:spcPts val="0"/>
              </a:spcAft>
              <a:buFont typeface="Arial" panose="020B0604020202020204" pitchFamily="34" charset="0"/>
              <a:buChar char="•"/>
            </a:pPr>
            <a:endParaRPr lang="en-US" sz="2000" dirty="0">
              <a:cs typeface="Microsoft New Tai Lue" panose="020B0502040204020203" pitchFamily="34" charset="0"/>
            </a:endParaRPr>
          </a:p>
        </p:txBody>
      </p:sp>
      <p:sp>
        <p:nvSpPr>
          <p:cNvPr id="7" name="Rectangle 6">
            <a:extLst>
              <a:ext uri="{FF2B5EF4-FFF2-40B4-BE49-F238E27FC236}">
                <a16:creationId xmlns:a16="http://schemas.microsoft.com/office/drawing/2014/main" id="{C878E983-1F9F-4A58-B797-749D7C442440}"/>
              </a:ext>
            </a:extLst>
          </p:cNvPr>
          <p:cNvSpPr/>
          <p:nvPr/>
        </p:nvSpPr>
        <p:spPr>
          <a:xfrm>
            <a:off x="3827585" y="666422"/>
            <a:ext cx="4859216" cy="646331"/>
          </a:xfrm>
          <a:prstGeom prst="rect">
            <a:avLst/>
          </a:prstGeom>
          <a:solidFill>
            <a:schemeClr val="accent2">
              <a:lumMod val="50000"/>
            </a:schemeClr>
          </a:solidFill>
        </p:spPr>
        <p:txBody>
          <a:bodyPr wrap="square" anchor="ctr">
            <a:spAutoFit/>
          </a:bodyPr>
          <a:lstStyle/>
          <a:p>
            <a:pPr algn="ctr">
              <a:spcBef>
                <a:spcPts val="600"/>
              </a:spcBef>
              <a:spcAft>
                <a:spcPts val="600"/>
              </a:spcAft>
            </a:pPr>
            <a:r>
              <a:rPr lang="en-US" sz="2000" b="1" dirty="0">
                <a:solidFill>
                  <a:schemeClr val="bg1"/>
                </a:solidFill>
              </a:rPr>
              <a:t>9% of newborns admitted to NICUs </a:t>
            </a:r>
            <a:r>
              <a:rPr lang="en-US" sz="1600" b="1" dirty="0">
                <a:solidFill>
                  <a:schemeClr val="bg1"/>
                </a:solidFill>
              </a:rPr>
              <a:t>(Walker, 2013)</a:t>
            </a:r>
          </a:p>
        </p:txBody>
      </p:sp>
      <p:pic>
        <p:nvPicPr>
          <p:cNvPr id="3" name="Picture 2">
            <a:extLst>
              <a:ext uri="{FF2B5EF4-FFF2-40B4-BE49-F238E27FC236}">
                <a16:creationId xmlns:a16="http://schemas.microsoft.com/office/drawing/2014/main" id="{B407E17C-2EB0-B8E1-B5ED-F96B68F2E8FA}"/>
              </a:ext>
            </a:extLst>
          </p:cNvPr>
          <p:cNvPicPr>
            <a:picLocks noChangeAspect="1"/>
          </p:cNvPicPr>
          <p:nvPr/>
        </p:nvPicPr>
        <p:blipFill>
          <a:blip r:embed="rId3">
            <a:extLst>
              <a:ext uri="{28A0092B-C50C-407E-A947-70E740481C1C}">
                <a14:useLocalDpi xmlns:a14="http://schemas.microsoft.com/office/drawing/2010/main" val="0"/>
              </a:ext>
            </a:extLst>
          </a:blip>
          <a:srcRect l="18955" t="5091" r="17488"/>
          <a:stretch>
            <a:fillRect/>
          </a:stretch>
        </p:blipFill>
        <p:spPr>
          <a:xfrm>
            <a:off x="792051" y="2698293"/>
            <a:ext cx="2119900" cy="2086228"/>
          </a:xfrm>
          <a:prstGeom prst="rect">
            <a:avLst/>
          </a:prstGeom>
        </p:spPr>
      </p:pic>
    </p:spTree>
    <p:extLst>
      <p:ext uri="{BB962C8B-B14F-4D97-AF65-F5344CB8AC3E}">
        <p14:creationId xmlns:p14="http://schemas.microsoft.com/office/powerpoint/2010/main" val="2759130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4168B-7FB8-4DE2-B946-1EEE1632A753}"/>
              </a:ext>
            </a:extLst>
          </p:cNvPr>
          <p:cNvSpPr>
            <a:spLocks noGrp="1"/>
          </p:cNvSpPr>
          <p:nvPr>
            <p:ph type="title"/>
          </p:nvPr>
        </p:nvSpPr>
        <p:spPr/>
        <p:txBody>
          <a:bodyPr/>
          <a:lstStyle/>
          <a:p>
            <a:r>
              <a:rPr lang="en-US" dirty="0"/>
              <a:t>Consequences of poorly controlled pain in neonates</a:t>
            </a:r>
          </a:p>
        </p:txBody>
      </p:sp>
      <p:sp>
        <p:nvSpPr>
          <p:cNvPr id="3" name="Content Placeholder 2">
            <a:extLst>
              <a:ext uri="{FF2B5EF4-FFF2-40B4-BE49-F238E27FC236}">
                <a16:creationId xmlns:a16="http://schemas.microsoft.com/office/drawing/2014/main" id="{CE990649-DAFD-4D51-8C69-2340AFB8D002}"/>
              </a:ext>
            </a:extLst>
          </p:cNvPr>
          <p:cNvSpPr>
            <a:spLocks noGrp="1"/>
          </p:cNvSpPr>
          <p:nvPr>
            <p:ph idx="1"/>
          </p:nvPr>
        </p:nvSpPr>
        <p:spPr>
          <a:xfrm>
            <a:off x="3827585" y="702847"/>
            <a:ext cx="4852391" cy="2749550"/>
          </a:xfrm>
        </p:spPr>
        <p:txBody>
          <a:bodyPr/>
          <a:lstStyle/>
          <a:p>
            <a:pPr lvl="2">
              <a:spcBef>
                <a:spcPts val="1200"/>
              </a:spcBef>
            </a:pPr>
            <a:r>
              <a:rPr lang="en-US" sz="2000" dirty="0"/>
              <a:t>Nociceptive pathways functional as early as 25 weeks</a:t>
            </a:r>
          </a:p>
          <a:p>
            <a:pPr lvl="2">
              <a:spcBef>
                <a:spcPts val="1200"/>
              </a:spcBef>
            </a:pPr>
            <a:endParaRPr lang="en-US" sz="2000" dirty="0"/>
          </a:p>
          <a:p>
            <a:pPr lvl="2">
              <a:spcBef>
                <a:spcPts val="1200"/>
              </a:spcBef>
            </a:pPr>
            <a:r>
              <a:rPr lang="en-US" sz="2000" i="1" dirty="0">
                <a:solidFill>
                  <a:schemeClr val="accent1"/>
                </a:solidFill>
                <a:latin typeface="Corbel" panose="020B0503020204020204" pitchFamily="34" charset="0"/>
                <a:cs typeface="+mn-cs"/>
              </a:rPr>
              <a:t>Sensory/Perception</a:t>
            </a:r>
          </a:p>
          <a:p>
            <a:pPr lvl="2">
              <a:spcBef>
                <a:spcPts val="1200"/>
              </a:spcBef>
            </a:pPr>
            <a:endParaRPr lang="en-US" sz="2000" i="1" dirty="0">
              <a:solidFill>
                <a:schemeClr val="accent1"/>
              </a:solidFill>
              <a:latin typeface="Corbel" panose="020B0503020204020204" pitchFamily="34" charset="0"/>
              <a:cs typeface="+mn-cs"/>
            </a:endParaRPr>
          </a:p>
          <a:p>
            <a:pPr lvl="2">
              <a:spcBef>
                <a:spcPts val="1200"/>
              </a:spcBef>
            </a:pPr>
            <a:r>
              <a:rPr lang="en-US" sz="2000" i="1" dirty="0">
                <a:solidFill>
                  <a:schemeClr val="accent1"/>
                </a:solidFill>
                <a:latin typeface="Corbel" panose="020B0503020204020204" pitchFamily="34" charset="0"/>
                <a:cs typeface="+mn-cs"/>
              </a:rPr>
              <a:t>Behavioral Responses</a:t>
            </a:r>
          </a:p>
          <a:p>
            <a:pPr lvl="2">
              <a:spcBef>
                <a:spcPts val="1200"/>
              </a:spcBef>
            </a:pPr>
            <a:endParaRPr lang="en-US" sz="2000" i="1" dirty="0">
              <a:solidFill>
                <a:schemeClr val="accent1"/>
              </a:solidFill>
              <a:latin typeface="Corbel" panose="020B0503020204020204" pitchFamily="34" charset="0"/>
              <a:cs typeface="+mn-cs"/>
            </a:endParaRPr>
          </a:p>
          <a:p>
            <a:pPr lvl="2">
              <a:spcBef>
                <a:spcPts val="1200"/>
              </a:spcBef>
            </a:pPr>
            <a:r>
              <a:rPr lang="en-US" sz="2000" i="1" dirty="0">
                <a:solidFill>
                  <a:schemeClr val="accent1"/>
                </a:solidFill>
                <a:latin typeface="Corbel" panose="020B0503020204020204" pitchFamily="34" charset="0"/>
                <a:cs typeface="+mn-cs"/>
              </a:rPr>
              <a:t>Social/Family Interactions</a:t>
            </a:r>
          </a:p>
          <a:p>
            <a:pPr lvl="2">
              <a:spcBef>
                <a:spcPts val="1200"/>
              </a:spcBef>
            </a:pPr>
            <a:endParaRPr lang="en-US" sz="2000" i="1" dirty="0">
              <a:solidFill>
                <a:schemeClr val="accent1"/>
              </a:solidFill>
              <a:latin typeface="Corbel" panose="020B0503020204020204" pitchFamily="34" charset="0"/>
              <a:cs typeface="+mn-cs"/>
            </a:endParaRPr>
          </a:p>
          <a:p>
            <a:pPr lvl="2">
              <a:spcBef>
                <a:spcPts val="1200"/>
              </a:spcBef>
            </a:pPr>
            <a:r>
              <a:rPr lang="en-US" sz="2000" i="1" dirty="0">
                <a:solidFill>
                  <a:schemeClr val="accent1"/>
                </a:solidFill>
                <a:latin typeface="Corbel" panose="020B0503020204020204" pitchFamily="34" charset="0"/>
                <a:cs typeface="+mn-cs"/>
              </a:rPr>
              <a:t>Developmental/Cognitive Consequences </a:t>
            </a:r>
          </a:p>
          <a:p>
            <a:pPr lvl="2">
              <a:spcBef>
                <a:spcPts val="1200"/>
              </a:spcBef>
            </a:pPr>
            <a:endParaRPr lang="en-US" sz="2000" dirty="0"/>
          </a:p>
          <a:p>
            <a:endParaRPr lang="en-US" sz="2000" dirty="0"/>
          </a:p>
        </p:txBody>
      </p:sp>
      <p:sp>
        <p:nvSpPr>
          <p:cNvPr id="5" name="Content Placeholder 4">
            <a:extLst>
              <a:ext uri="{FF2B5EF4-FFF2-40B4-BE49-F238E27FC236}">
                <a16:creationId xmlns:a16="http://schemas.microsoft.com/office/drawing/2014/main" id="{8FCB257B-753B-6F75-BE1A-C5432683DEDB}"/>
              </a:ext>
            </a:extLst>
          </p:cNvPr>
          <p:cNvSpPr>
            <a:spLocks noGrp="1"/>
          </p:cNvSpPr>
          <p:nvPr>
            <p:ph idx="10"/>
          </p:nvPr>
        </p:nvSpPr>
        <p:spPr/>
        <p:txBody>
          <a:bodyPr/>
          <a:lstStyle/>
          <a:p>
            <a:endParaRPr lang="en-US"/>
          </a:p>
        </p:txBody>
      </p:sp>
      <p:pic>
        <p:nvPicPr>
          <p:cNvPr id="4" name="Picture 3">
            <a:extLst>
              <a:ext uri="{FF2B5EF4-FFF2-40B4-BE49-F238E27FC236}">
                <a16:creationId xmlns:a16="http://schemas.microsoft.com/office/drawing/2014/main" id="{842CB8CC-3B8A-3175-CC45-33D659990B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024" y="3091788"/>
            <a:ext cx="3189490" cy="2166240"/>
          </a:xfrm>
          <a:prstGeom prst="rect">
            <a:avLst/>
          </a:prstGeom>
        </p:spPr>
      </p:pic>
    </p:spTree>
    <p:extLst>
      <p:ext uri="{BB962C8B-B14F-4D97-AF65-F5344CB8AC3E}">
        <p14:creationId xmlns:p14="http://schemas.microsoft.com/office/powerpoint/2010/main" val="1849952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15ED7-B6C1-4D2B-A987-98A4B58917BE}"/>
              </a:ext>
            </a:extLst>
          </p:cNvPr>
          <p:cNvSpPr>
            <a:spLocks noGrp="1"/>
          </p:cNvSpPr>
          <p:nvPr>
            <p:ph type="title"/>
          </p:nvPr>
        </p:nvSpPr>
        <p:spPr>
          <a:xfrm>
            <a:off x="457200" y="3848100"/>
            <a:ext cx="4229100" cy="2543773"/>
          </a:xfrm>
        </p:spPr>
        <p:txBody>
          <a:bodyPr/>
          <a:lstStyle/>
          <a:p>
            <a:r>
              <a:rPr lang="en-US" dirty="0"/>
              <a:t>Pain Assessment Challenges</a:t>
            </a:r>
          </a:p>
        </p:txBody>
      </p:sp>
    </p:spTree>
    <p:extLst>
      <p:ext uri="{BB962C8B-B14F-4D97-AF65-F5344CB8AC3E}">
        <p14:creationId xmlns:p14="http://schemas.microsoft.com/office/powerpoint/2010/main" val="2110132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8BA3C498-8CF4-4236-A99D-873D71B24451}"/>
              </a:ext>
            </a:extLst>
          </p:cNvPr>
          <p:cNvSpPr>
            <a:spLocks noGrp="1"/>
          </p:cNvSpPr>
          <p:nvPr>
            <p:ph type="title" idx="4294967295"/>
          </p:nvPr>
        </p:nvSpPr>
        <p:spPr>
          <a:xfrm>
            <a:off x="4075113" y="3076575"/>
            <a:ext cx="4587875" cy="29464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342900" marR="0" lvl="2" indent="-342900" algn="l" defTabSz="914400" rtl="0" eaLnBrk="1" fontAlgn="auto" latinLnBrk="0" hangingPunct="1">
              <a:lnSpc>
                <a:spcPct val="110000"/>
              </a:lnSpc>
              <a:spcBef>
                <a:spcPts val="600"/>
              </a:spcBef>
              <a:spcAft>
                <a:spcPts val="0"/>
              </a:spcAft>
              <a:buClrTx/>
              <a:buSzTx/>
              <a:buFont typeface="Wingdings" charset="2"/>
              <a:buChar char="Ø"/>
              <a:tabLst/>
              <a:defRPr/>
            </a:pPr>
            <a:r>
              <a:rPr kumimoji="0" lang="en-US" sz="24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How is pain commonly assessed in neonates?</a:t>
            </a:r>
          </a:p>
          <a:p>
            <a:pPr marL="342900" marR="0" lvl="2" indent="-342900" algn="l" defTabSz="914400" rtl="0" eaLnBrk="1" fontAlgn="auto" latinLnBrk="0" hangingPunct="1">
              <a:lnSpc>
                <a:spcPct val="110000"/>
              </a:lnSpc>
              <a:spcBef>
                <a:spcPts val="600"/>
              </a:spcBef>
              <a:spcAft>
                <a:spcPts val="0"/>
              </a:spcAft>
              <a:buClrTx/>
              <a:buSzTx/>
              <a:buFont typeface="Wingdings" charset="2"/>
              <a:buChar char="Ø"/>
              <a:tabLst/>
              <a:defRPr/>
            </a:pPr>
            <a:endParaRPr kumimoji="0" lang="en-US" sz="24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endParaRPr>
          </a:p>
        </p:txBody>
      </p:sp>
      <p:pic>
        <p:nvPicPr>
          <p:cNvPr id="8" name="Picture 7" descr="A white wrench in a blue circle&#10;">
            <a:extLst>
              <a:ext uri="{FF2B5EF4-FFF2-40B4-BE49-F238E27FC236}">
                <a16:creationId xmlns:a16="http://schemas.microsoft.com/office/drawing/2014/main" id="{3B01C59B-BE02-4911-8EEF-BF77A4A3D77D}"/>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72558" y="3513241"/>
            <a:ext cx="1625397" cy="162539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50828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82CB9625-7AF4-4540-BB59-2C247394D4A0}"/>
              </a:ext>
            </a:extLst>
          </p:cNvPr>
          <p:cNvSpPr txBox="1">
            <a:spLocks noGrp="1"/>
          </p:cNvSpPr>
          <p:nvPr>
            <p:ph type="title" idx="4294967295"/>
          </p:nvPr>
        </p:nvSpPr>
        <p:spPr>
          <a:xfrm>
            <a:off x="5733368" y="2110081"/>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l"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8000" b="0" i="0" u="none" strike="noStrike" kern="1200" cap="none" spc="0" normalizeH="0" baseline="0" noProof="0" dirty="0">
                <a:ln>
                  <a:noFill/>
                </a:ln>
                <a:solidFill>
                  <a:schemeClr val="tx2"/>
                </a:solidFill>
                <a:effectLst/>
                <a:uLnTx/>
                <a:uFillTx/>
                <a:latin typeface="+mn-lt"/>
                <a:ea typeface="+mn-ea"/>
                <a:cs typeface="+mn-cs"/>
              </a:rPr>
              <a:t>Jessica</a:t>
            </a:r>
          </a:p>
        </p:txBody>
      </p:sp>
      <p:sp>
        <p:nvSpPr>
          <p:cNvPr id="3" name="Text Placeholder 2"/>
          <p:cNvSpPr>
            <a:spLocks noGrp="1"/>
          </p:cNvSpPr>
          <p:nvPr>
            <p:ph type="body" sz="quarter" idx="11"/>
          </p:nvPr>
        </p:nvSpPr>
        <p:spPr>
          <a:xfrm>
            <a:off x="471878" y="3187409"/>
            <a:ext cx="3267609" cy="2946231"/>
          </a:xfrm>
        </p:spPr>
        <p:txBody>
          <a:bodyPr anchor="ctr"/>
          <a:lstStyle/>
          <a:p>
            <a:pPr lvl="2" algn="l">
              <a:buNone/>
            </a:pPr>
            <a:r>
              <a:rPr lang="en-US" sz="1800" dirty="0"/>
              <a:t>Jessica’s parents ask how the nurses will know if Jessica is in pain. How would you answer? </a:t>
            </a:r>
          </a:p>
          <a:p>
            <a:pPr lvl="2" algn="l"/>
            <a:endParaRPr lang="en-US" sz="1800" dirty="0"/>
          </a:p>
          <a:p>
            <a:pPr lvl="2" algn="l">
              <a:buNone/>
            </a:pPr>
            <a:r>
              <a:rPr lang="en-US" sz="1800" dirty="0"/>
              <a:t>What will a baby in pain look</a:t>
            </a:r>
            <a:r>
              <a:rPr lang="en-US" altLang="en-US" sz="1800" dirty="0"/>
              <a:t>, Jessica’s parents ask the questions on this slide.… </a:t>
            </a:r>
          </a:p>
          <a:p>
            <a:pPr lvl="2" algn="l">
              <a:buNone/>
            </a:pPr>
            <a:r>
              <a:rPr lang="en-US" sz="1800" dirty="0"/>
              <a:t> like? Will a lethargic baby behave in the same way when in pain?</a:t>
            </a:r>
          </a:p>
          <a:p>
            <a:endParaRPr lang="en-US" sz="1400" dirty="0"/>
          </a:p>
        </p:txBody>
      </p:sp>
      <p:sp>
        <p:nvSpPr>
          <p:cNvPr id="2" name="TextBox 1">
            <a:extLst>
              <a:ext uri="{FF2B5EF4-FFF2-40B4-BE49-F238E27FC236}">
                <a16:creationId xmlns:a16="http://schemas.microsoft.com/office/drawing/2014/main" id="{F7529F21-3947-4D79-B921-C4A802A8911D}"/>
              </a:ext>
            </a:extLst>
          </p:cNvPr>
          <p:cNvSpPr txBox="1"/>
          <p:nvPr/>
        </p:nvSpPr>
        <p:spPr>
          <a:xfrm>
            <a:off x="4084320" y="3187409"/>
            <a:ext cx="4587802" cy="2862322"/>
          </a:xfrm>
          <a:prstGeom prst="rect">
            <a:avLst/>
          </a:prstGeom>
          <a:noFill/>
        </p:spPr>
        <p:txBody>
          <a:bodyPr wrap="square" rtlCol="0">
            <a:spAutoFit/>
          </a:bodyPr>
          <a:lstStyle/>
          <a:p>
            <a:r>
              <a:rPr lang="en-US" altLang="en-US" dirty="0"/>
              <a:t>Jessica was born at 31 weeks gestation. Now 15 days old, she is hospitalized for monitoring of prematurity.</a:t>
            </a:r>
          </a:p>
          <a:p>
            <a:r>
              <a:rPr lang="en-US" altLang="en-US" dirty="0"/>
              <a:t>She is mildly lethargic. </a:t>
            </a:r>
          </a:p>
          <a:p>
            <a:r>
              <a:rPr lang="en-US" altLang="en-US" dirty="0"/>
              <a:t>Vital signs: HR179, RR 60, BP 50/32, oxygen saturation 88% &amp; axillary T 38.0°C. </a:t>
            </a:r>
          </a:p>
          <a:p>
            <a:r>
              <a:rPr lang="en-US" altLang="en-US" dirty="0"/>
              <a:t>As the nurse is preparing for venipuncture to start IV fluids, </a:t>
            </a:r>
            <a:r>
              <a:rPr lang="en-US" b="1" i="1" dirty="0">
                <a:solidFill>
                  <a:schemeClr val="accent1"/>
                </a:solidFill>
                <a:latin typeface="Corbel" panose="020B0503020204020204" pitchFamily="34" charset="0"/>
              </a:rPr>
              <a:t>Jessica’s parents as the questions on the slide.</a:t>
            </a:r>
          </a:p>
          <a:p>
            <a:endParaRPr lang="en-US" dirty="0"/>
          </a:p>
        </p:txBody>
      </p:sp>
    </p:spTree>
    <p:extLst>
      <p:ext uri="{BB962C8B-B14F-4D97-AF65-F5344CB8AC3E}">
        <p14:creationId xmlns:p14="http://schemas.microsoft.com/office/powerpoint/2010/main" val="3519218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354FF-A2E4-4181-8926-DB8A9B4A7558}"/>
              </a:ext>
            </a:extLst>
          </p:cNvPr>
          <p:cNvSpPr>
            <a:spLocks noGrp="1"/>
          </p:cNvSpPr>
          <p:nvPr>
            <p:ph type="title"/>
          </p:nvPr>
        </p:nvSpPr>
        <p:spPr>
          <a:xfrm>
            <a:off x="457200" y="3848100"/>
            <a:ext cx="5165678" cy="1695849"/>
          </a:xfrm>
        </p:spPr>
        <p:txBody>
          <a:bodyPr/>
          <a:lstStyle/>
          <a:p>
            <a:r>
              <a:rPr lang="en-US" dirty="0"/>
              <a:t>Neonatal Pain Management </a:t>
            </a:r>
          </a:p>
        </p:txBody>
      </p:sp>
    </p:spTree>
    <p:extLst>
      <p:ext uri="{BB962C8B-B14F-4D97-AF65-F5344CB8AC3E}">
        <p14:creationId xmlns:p14="http://schemas.microsoft.com/office/powerpoint/2010/main" val="3726926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210C4F81-F922-4840-B012-546C83AB5CE5}"/>
              </a:ext>
            </a:extLst>
          </p:cNvPr>
          <p:cNvSpPr>
            <a:spLocks noGrp="1"/>
          </p:cNvSpPr>
          <p:nvPr>
            <p:ph type="title" idx="4294967295"/>
          </p:nvPr>
        </p:nvSpPr>
        <p:spPr>
          <a:xfrm>
            <a:off x="4075113" y="3076575"/>
            <a:ext cx="4587875" cy="29464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342900" marR="0" lvl="2" indent="-342900" algn="l" defTabSz="914400" rtl="0" eaLnBrk="1" fontAlgn="auto" latinLnBrk="0" hangingPunct="1">
              <a:lnSpc>
                <a:spcPct val="110000"/>
              </a:lnSpc>
              <a:spcBef>
                <a:spcPts val="600"/>
              </a:spcBef>
              <a:spcAft>
                <a:spcPts val="0"/>
              </a:spcAft>
              <a:buClrTx/>
              <a:buSzTx/>
              <a:buFont typeface="Wingdings" charset="2"/>
              <a:buChar char="Ø"/>
              <a:tabLst/>
              <a:defRPr/>
            </a:pPr>
            <a:r>
              <a:rPr kumimoji="0" lang="en-US" sz="22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What are unique risks of analgesics and anesthetics used to manage pain in neonates?</a:t>
            </a:r>
          </a:p>
          <a:p>
            <a:pPr marL="342900" marR="0" lvl="2" indent="-342900" algn="l" defTabSz="914400" rtl="0" eaLnBrk="1" fontAlgn="auto" latinLnBrk="0" hangingPunct="1">
              <a:lnSpc>
                <a:spcPct val="110000"/>
              </a:lnSpc>
              <a:spcBef>
                <a:spcPts val="600"/>
              </a:spcBef>
              <a:spcAft>
                <a:spcPts val="0"/>
              </a:spcAft>
              <a:buClrTx/>
              <a:buSzTx/>
              <a:buFont typeface="Wingdings" charset="2"/>
              <a:buChar char="Ø"/>
              <a:tabLst/>
              <a:defRPr/>
            </a:pPr>
            <a:r>
              <a:rPr kumimoji="0" lang="en-US" sz="22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Is sucrose pharmacologic or nonpharmacologic?</a:t>
            </a:r>
          </a:p>
          <a:p>
            <a:pPr marL="342900" marR="0" lvl="2" indent="-342900" algn="l" defTabSz="914400" rtl="0" eaLnBrk="1" fontAlgn="auto" latinLnBrk="0" hangingPunct="1">
              <a:lnSpc>
                <a:spcPct val="110000"/>
              </a:lnSpc>
              <a:spcBef>
                <a:spcPts val="600"/>
              </a:spcBef>
              <a:spcAft>
                <a:spcPts val="0"/>
              </a:spcAft>
              <a:buClrTx/>
              <a:buSzTx/>
              <a:buFont typeface="Wingdings" charset="2"/>
              <a:buChar char="Ø"/>
              <a:tabLst/>
              <a:defRPr/>
            </a:pPr>
            <a:r>
              <a:rPr kumimoji="0" lang="en-US" sz="22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What biobehavioral strategies are used to manage pain in neonates?</a:t>
            </a:r>
          </a:p>
        </p:txBody>
      </p:sp>
      <p:pic>
        <p:nvPicPr>
          <p:cNvPr id="2" name="Picture 1" descr="An icon of a checklist"/>
          <p:cNvPicPr>
            <a:picLocks noChangeAspect="1"/>
          </p:cNvPicPr>
          <p:nvPr/>
        </p:nvPicPr>
        <p:blipFill>
          <a:blip r:embed="rId3"/>
          <a:stretch>
            <a:fillRect/>
          </a:stretch>
        </p:blipFill>
        <p:spPr>
          <a:xfrm>
            <a:off x="1009650" y="3471935"/>
            <a:ext cx="1765816" cy="176667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812210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F1E341C-7112-477B-801F-12877602351E}"/>
              </a:ext>
            </a:extLst>
          </p:cNvPr>
          <p:cNvSpPr txBox="1">
            <a:spLocks noGrp="1"/>
          </p:cNvSpPr>
          <p:nvPr>
            <p:ph type="title" idx="4294967295"/>
          </p:nvPr>
        </p:nvSpPr>
        <p:spPr>
          <a:xfrm>
            <a:off x="492594" y="713944"/>
            <a:ext cx="3182052" cy="122802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a:lstStyle>
          <a:p>
            <a:pPr marL="0" marR="0" lvl="0" indent="0" algn="l" defTabSz="914400" rtl="0" eaLnBrk="1" fontAlgn="auto" latinLnBrk="0" hangingPunct="1">
              <a:lnSpc>
                <a:spcPct val="95000"/>
              </a:lnSpc>
              <a:spcBef>
                <a:spcPct val="0"/>
              </a:spcBef>
              <a:spcAft>
                <a:spcPts val="0"/>
              </a:spcAft>
              <a:buClrTx/>
              <a:buSzTx/>
              <a:buFontTx/>
              <a:buNone/>
              <a:tabLst/>
              <a:defRPr/>
            </a:pPr>
            <a:r>
              <a:rPr kumimoji="0" lang="en-US" sz="2800" b="1" i="0" u="none" strike="noStrike" kern="1200" cap="none" spc="-150" normalizeH="0" baseline="0" noProof="0" dirty="0">
                <a:ln>
                  <a:noFill/>
                </a:ln>
                <a:solidFill>
                  <a:schemeClr val="tx2"/>
                </a:solidFill>
                <a:effectLst/>
                <a:uLnTx/>
                <a:uFillTx/>
                <a:latin typeface="+mj-lt"/>
                <a:ea typeface="+mj-ea"/>
                <a:cs typeface="+mj-cs"/>
              </a:rPr>
              <a:t>Management</a:t>
            </a:r>
          </a:p>
        </p:txBody>
      </p:sp>
      <p:sp>
        <p:nvSpPr>
          <p:cNvPr id="14" name="Content Placeholder 2">
            <a:extLst>
              <a:ext uri="{FF2B5EF4-FFF2-40B4-BE49-F238E27FC236}">
                <a16:creationId xmlns:a16="http://schemas.microsoft.com/office/drawing/2014/main" id="{F5E1F199-B9A1-46E8-B1BE-ABECBE28A8D7}"/>
              </a:ext>
            </a:extLst>
          </p:cNvPr>
          <p:cNvSpPr txBox="1">
            <a:spLocks/>
          </p:cNvSpPr>
          <p:nvPr/>
        </p:nvSpPr>
        <p:spPr>
          <a:xfrm>
            <a:off x="3904654" y="664280"/>
            <a:ext cx="2273383" cy="1911151"/>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r>
              <a:rPr lang="en-US" sz="1600" dirty="0"/>
              <a:t>Pharmacologic</a:t>
            </a:r>
          </a:p>
          <a:p>
            <a:pPr lvl="4"/>
            <a:r>
              <a:rPr lang="en-US" sz="1600" dirty="0"/>
              <a:t>Acetaminophen </a:t>
            </a:r>
          </a:p>
          <a:p>
            <a:pPr lvl="4"/>
            <a:r>
              <a:rPr lang="en-US" sz="1600" dirty="0" err="1"/>
              <a:t>Opiods</a:t>
            </a:r>
            <a:endParaRPr lang="en-US" sz="1600" dirty="0"/>
          </a:p>
          <a:p>
            <a:pPr lvl="4"/>
            <a:r>
              <a:rPr lang="en-US" sz="1600" dirty="0"/>
              <a:t>Topical anesthetics</a:t>
            </a:r>
          </a:p>
          <a:p>
            <a:pPr lvl="4"/>
            <a:r>
              <a:rPr lang="en-US" sz="1600" dirty="0"/>
              <a:t>Benzodiazepines</a:t>
            </a:r>
          </a:p>
          <a:p>
            <a:pPr lvl="4"/>
            <a:r>
              <a:rPr lang="en-US" sz="1600" dirty="0"/>
              <a:t>Volatile anesthetics</a:t>
            </a:r>
          </a:p>
          <a:p>
            <a:endParaRPr lang="en-US" dirty="0"/>
          </a:p>
        </p:txBody>
      </p:sp>
      <p:sp>
        <p:nvSpPr>
          <p:cNvPr id="6" name="Content Placeholder 2">
            <a:extLst>
              <a:ext uri="{FF2B5EF4-FFF2-40B4-BE49-F238E27FC236}">
                <a16:creationId xmlns:a16="http://schemas.microsoft.com/office/drawing/2014/main" id="{F5E1F199-B9A1-46E8-B1BE-ABECBE28A8D7}"/>
              </a:ext>
            </a:extLst>
          </p:cNvPr>
          <p:cNvSpPr txBox="1">
            <a:spLocks/>
          </p:cNvSpPr>
          <p:nvPr/>
        </p:nvSpPr>
        <p:spPr>
          <a:xfrm>
            <a:off x="6549865" y="690282"/>
            <a:ext cx="4857722" cy="5492750"/>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3"/>
            <a:r>
              <a:rPr lang="en-US" sz="1600" dirty="0"/>
              <a:t>Other Medications</a:t>
            </a:r>
          </a:p>
          <a:p>
            <a:pPr lvl="4"/>
            <a:r>
              <a:rPr lang="en-US" sz="1600" dirty="0"/>
              <a:t>Gabapentin </a:t>
            </a:r>
          </a:p>
          <a:p>
            <a:pPr lvl="4"/>
            <a:r>
              <a:rPr lang="en-US" sz="1600" dirty="0"/>
              <a:t>Clonidine</a:t>
            </a:r>
          </a:p>
          <a:p>
            <a:pPr lvl="4"/>
            <a:r>
              <a:rPr lang="en-US" sz="1600" dirty="0" err="1"/>
              <a:t>Dexmedetomidine</a:t>
            </a:r>
            <a:endParaRPr lang="en-US" sz="1600" dirty="0"/>
          </a:p>
          <a:p>
            <a:pPr lvl="4"/>
            <a:r>
              <a:rPr lang="en-US" sz="1600" dirty="0"/>
              <a:t>Ketamine</a:t>
            </a:r>
          </a:p>
          <a:p>
            <a:pPr lvl="4"/>
            <a:r>
              <a:rPr lang="en-US" sz="1600" dirty="0" err="1"/>
              <a:t>Propofol</a:t>
            </a:r>
            <a:endParaRPr lang="en-US" sz="1600" dirty="0"/>
          </a:p>
          <a:p>
            <a:pPr lvl="4"/>
            <a:r>
              <a:rPr lang="en-US" sz="1600" dirty="0"/>
              <a:t>Others?</a:t>
            </a:r>
          </a:p>
          <a:p>
            <a:endParaRPr lang="en-US" dirty="0"/>
          </a:p>
        </p:txBody>
      </p:sp>
      <p:pic>
        <p:nvPicPr>
          <p:cNvPr id="8" name="Picture 7" descr="A red heart with a white cross&#10;&#10;">
            <a:extLst>
              <a:ext uri="{FF2B5EF4-FFF2-40B4-BE49-F238E27FC236}">
                <a16:creationId xmlns:a16="http://schemas.microsoft.com/office/drawing/2014/main" id="{FA470897-F2AE-44A9-B2AB-53A8476DE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291" y="1299814"/>
            <a:ext cx="1371600" cy="1284316"/>
          </a:xfrm>
          <a:prstGeom prst="heart">
            <a:avLst/>
          </a:prstGeom>
        </p:spPr>
      </p:pic>
      <p:sp>
        <p:nvSpPr>
          <p:cNvPr id="7" name="Content Placeholder 2">
            <a:extLst>
              <a:ext uri="{FF2B5EF4-FFF2-40B4-BE49-F238E27FC236}">
                <a16:creationId xmlns:a16="http://schemas.microsoft.com/office/drawing/2014/main" id="{F5E1F199-B9A1-46E8-B1BE-ABECBE28A8D7}"/>
              </a:ext>
            </a:extLst>
          </p:cNvPr>
          <p:cNvSpPr txBox="1">
            <a:spLocks/>
          </p:cNvSpPr>
          <p:nvPr/>
        </p:nvSpPr>
        <p:spPr>
          <a:xfrm>
            <a:off x="3681940" y="2996240"/>
            <a:ext cx="4992193" cy="289220"/>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r>
              <a:rPr lang="en-US" sz="1600" dirty="0" err="1"/>
              <a:t>Biobehavioral</a:t>
            </a:r>
            <a:r>
              <a:rPr lang="en-US" sz="1600" dirty="0"/>
              <a:t> (Non-Pharmacological or Non-Drug)</a:t>
            </a:r>
          </a:p>
          <a:p>
            <a:pPr lvl="3"/>
            <a:endParaRPr lang="en-US" sz="1600" dirty="0"/>
          </a:p>
          <a:p>
            <a:endParaRPr lang="en-US" dirty="0"/>
          </a:p>
        </p:txBody>
      </p:sp>
      <p:sp>
        <p:nvSpPr>
          <p:cNvPr id="16" name="Content Placeholder 2">
            <a:extLst>
              <a:ext uri="{FF2B5EF4-FFF2-40B4-BE49-F238E27FC236}">
                <a16:creationId xmlns:a16="http://schemas.microsoft.com/office/drawing/2014/main" id="{F5E1F199-B9A1-46E8-B1BE-ABECBE28A8D7}"/>
              </a:ext>
            </a:extLst>
          </p:cNvPr>
          <p:cNvSpPr txBox="1">
            <a:spLocks/>
          </p:cNvSpPr>
          <p:nvPr/>
        </p:nvSpPr>
        <p:spPr>
          <a:xfrm>
            <a:off x="3904654" y="3436656"/>
            <a:ext cx="2273383" cy="1911151"/>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4"/>
            <a:r>
              <a:rPr lang="en-US" sz="1600" dirty="0"/>
              <a:t>Skin-Skincare (Kangaroo care) </a:t>
            </a:r>
          </a:p>
          <a:p>
            <a:pPr lvl="4"/>
            <a:r>
              <a:rPr lang="en-US" sz="1600" dirty="0"/>
              <a:t>Breastfeeding</a:t>
            </a:r>
          </a:p>
          <a:p>
            <a:pPr lvl="4"/>
            <a:r>
              <a:rPr lang="en-US" sz="1600" dirty="0"/>
              <a:t>Pacing and Bundling Care</a:t>
            </a:r>
          </a:p>
          <a:p>
            <a:pPr lvl="4"/>
            <a:r>
              <a:rPr lang="en-US" sz="1600" dirty="0"/>
              <a:t>Managing the environment</a:t>
            </a:r>
          </a:p>
          <a:p>
            <a:pPr lvl="4"/>
            <a:r>
              <a:rPr lang="en-US" sz="1600" dirty="0"/>
              <a:t>White noise</a:t>
            </a:r>
          </a:p>
          <a:p>
            <a:endParaRPr lang="en-US" dirty="0"/>
          </a:p>
        </p:txBody>
      </p:sp>
      <p:sp>
        <p:nvSpPr>
          <p:cNvPr id="15" name="Content Placeholder 2">
            <a:extLst>
              <a:ext uri="{FF2B5EF4-FFF2-40B4-BE49-F238E27FC236}">
                <a16:creationId xmlns:a16="http://schemas.microsoft.com/office/drawing/2014/main" id="{F5E1F199-B9A1-46E8-B1BE-ABECBE28A8D7}"/>
              </a:ext>
            </a:extLst>
          </p:cNvPr>
          <p:cNvSpPr txBox="1">
            <a:spLocks/>
          </p:cNvSpPr>
          <p:nvPr/>
        </p:nvSpPr>
        <p:spPr>
          <a:xfrm>
            <a:off x="6549865" y="3436657"/>
            <a:ext cx="2273383" cy="1911151"/>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4"/>
            <a:r>
              <a:rPr lang="en-US" sz="1600" dirty="0"/>
              <a:t>Positioning</a:t>
            </a:r>
          </a:p>
          <a:p>
            <a:pPr lvl="4"/>
            <a:r>
              <a:rPr lang="en-US" sz="1600" dirty="0"/>
              <a:t>Sucrose</a:t>
            </a:r>
          </a:p>
          <a:p>
            <a:pPr lvl="4"/>
            <a:r>
              <a:rPr lang="en-US" sz="1600" dirty="0"/>
              <a:t>Glucose</a:t>
            </a:r>
          </a:p>
          <a:p>
            <a:pPr lvl="4"/>
            <a:r>
              <a:rPr lang="en-US" sz="1600" dirty="0"/>
              <a:t>Massage</a:t>
            </a:r>
          </a:p>
          <a:p>
            <a:pPr lvl="4"/>
            <a:r>
              <a:rPr lang="en-US" sz="1600" dirty="0"/>
              <a:t>Music</a:t>
            </a:r>
          </a:p>
          <a:p>
            <a:pPr lvl="4"/>
            <a:r>
              <a:rPr lang="en-US" sz="1600" dirty="0"/>
              <a:t>Others?</a:t>
            </a:r>
          </a:p>
          <a:p>
            <a:endParaRPr lang="en-US" dirty="0"/>
          </a:p>
        </p:txBody>
      </p:sp>
      <p:pic>
        <p:nvPicPr>
          <p:cNvPr id="2" name="Picture 1" descr="DSCN1494.JPG">
            <a:extLst>
              <a:ext uri="{FF2B5EF4-FFF2-40B4-BE49-F238E27FC236}">
                <a16:creationId xmlns:a16="http://schemas.microsoft.com/office/drawing/2014/main" id="{A04F796A-F36E-7343-4AC3-FCCB635965D1}"/>
              </a:ext>
            </a:extLst>
          </p:cNvPr>
          <p:cNvPicPr>
            <a:picLocks noChangeAspect="1"/>
          </p:cNvPicPr>
          <p:nvPr/>
        </p:nvPicPr>
        <p:blipFill>
          <a:blip r:embed="rId4" cstate="print"/>
          <a:stretch>
            <a:fillRect/>
          </a:stretch>
        </p:blipFill>
        <p:spPr>
          <a:xfrm>
            <a:off x="512458" y="3432174"/>
            <a:ext cx="3126793" cy="2345095"/>
          </a:xfrm>
          <a:prstGeom prst="rect">
            <a:avLst/>
          </a:prstGeom>
          <a:ln w="38100">
            <a:solidFill>
              <a:srgbClr val="7030A0"/>
            </a:solidFill>
          </a:ln>
        </p:spPr>
      </p:pic>
    </p:spTree>
    <p:extLst>
      <p:ext uri="{BB962C8B-B14F-4D97-AF65-F5344CB8AC3E}">
        <p14:creationId xmlns:p14="http://schemas.microsoft.com/office/powerpoint/2010/main" val="706653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9270D-890B-4C55-B0A7-E9C160674F80}"/>
              </a:ext>
            </a:extLst>
          </p:cNvPr>
          <p:cNvSpPr>
            <a:spLocks noGrp="1"/>
          </p:cNvSpPr>
          <p:nvPr>
            <p:ph type="title"/>
          </p:nvPr>
        </p:nvSpPr>
        <p:spPr/>
        <p:txBody>
          <a:bodyPr/>
          <a:lstStyle/>
          <a:p>
            <a:r>
              <a:rPr lang="en-US" dirty="0"/>
              <a:t>Organizational </a:t>
            </a:r>
            <a:br>
              <a:rPr lang="en-US" dirty="0"/>
            </a:br>
            <a:r>
              <a:rPr lang="en-US" dirty="0"/>
              <a:t>Responsibilities</a:t>
            </a:r>
          </a:p>
        </p:txBody>
      </p:sp>
      <p:graphicFrame>
        <p:nvGraphicFramePr>
          <p:cNvPr id="5" name="Diagram 4">
            <a:extLst>
              <a:ext uri="{FF2B5EF4-FFF2-40B4-BE49-F238E27FC236}">
                <a16:creationId xmlns:a16="http://schemas.microsoft.com/office/drawing/2014/main" id="{9062D070-481A-417C-944B-10C4575D4C2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488150111"/>
              </p:ext>
            </p:extLst>
          </p:nvPr>
        </p:nvGraphicFramePr>
        <p:xfrm>
          <a:off x="3848100" y="685800"/>
          <a:ext cx="4830883"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457200" y="3074419"/>
            <a:ext cx="4057650" cy="2677656"/>
          </a:xfrm>
          <a:prstGeom prst="rect">
            <a:avLst/>
          </a:prstGeom>
        </p:spPr>
        <p:txBody>
          <a:bodyPr wrap="square">
            <a:spAutoFit/>
          </a:bodyPr>
          <a:lstStyle/>
          <a:p>
            <a:pPr>
              <a:defRPr/>
            </a:pPr>
            <a:r>
              <a:rPr lang="en-US" sz="2400" b="1" dirty="0"/>
              <a:t>SMART</a:t>
            </a:r>
            <a:r>
              <a:rPr lang="en-US" sz="2400" dirty="0"/>
              <a:t> goals are: </a:t>
            </a:r>
          </a:p>
          <a:p>
            <a:pPr>
              <a:defRPr/>
            </a:pPr>
            <a:endParaRPr lang="en-US" sz="2400" dirty="0"/>
          </a:p>
          <a:p>
            <a:pPr>
              <a:defRPr/>
            </a:pPr>
            <a:r>
              <a:rPr lang="en-US" sz="2400" b="1" dirty="0"/>
              <a:t>S</a:t>
            </a:r>
            <a:r>
              <a:rPr lang="en-US" sz="2400" dirty="0"/>
              <a:t>pecific, </a:t>
            </a:r>
          </a:p>
          <a:p>
            <a:pPr>
              <a:defRPr/>
            </a:pPr>
            <a:r>
              <a:rPr lang="en-US" sz="2400" b="1" dirty="0"/>
              <a:t>M</a:t>
            </a:r>
            <a:r>
              <a:rPr lang="en-US" sz="2400" dirty="0"/>
              <a:t>easurable, </a:t>
            </a:r>
          </a:p>
          <a:p>
            <a:pPr>
              <a:defRPr/>
            </a:pPr>
            <a:r>
              <a:rPr lang="en-US" sz="2400" b="1" dirty="0"/>
              <a:t>A</a:t>
            </a:r>
            <a:r>
              <a:rPr lang="en-US" sz="2400" dirty="0"/>
              <a:t>chievable,</a:t>
            </a:r>
          </a:p>
          <a:p>
            <a:pPr>
              <a:defRPr/>
            </a:pPr>
            <a:r>
              <a:rPr lang="en-US" sz="2400" b="1" dirty="0"/>
              <a:t>R</a:t>
            </a:r>
            <a:r>
              <a:rPr lang="en-US" sz="2400" dirty="0"/>
              <a:t>esults-oriented (focused), </a:t>
            </a:r>
          </a:p>
          <a:p>
            <a:pPr>
              <a:defRPr/>
            </a:pPr>
            <a:r>
              <a:rPr lang="en-US" sz="2400" b="1" dirty="0"/>
              <a:t>T</a:t>
            </a:r>
            <a:r>
              <a:rPr lang="en-US" sz="2400" dirty="0"/>
              <a:t>ime-bound (limited)</a:t>
            </a:r>
          </a:p>
        </p:txBody>
      </p:sp>
    </p:spTree>
    <p:extLst>
      <p:ext uri="{BB962C8B-B14F-4D97-AF65-F5344CB8AC3E}">
        <p14:creationId xmlns:p14="http://schemas.microsoft.com/office/powerpoint/2010/main" val="3780171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Key Points</a:t>
            </a:r>
          </a:p>
        </p:txBody>
      </p:sp>
      <p:sp>
        <p:nvSpPr>
          <p:cNvPr id="4" name="Content Placeholder 3">
            <a:extLst>
              <a:ext uri="{FF2B5EF4-FFF2-40B4-BE49-F238E27FC236}">
                <a16:creationId xmlns:a16="http://schemas.microsoft.com/office/drawing/2014/main" id="{A0C86FB4-DB1C-C82B-1F88-EAABE266629B}"/>
              </a:ext>
            </a:extLst>
          </p:cNvPr>
          <p:cNvSpPr>
            <a:spLocks noGrp="1"/>
          </p:cNvSpPr>
          <p:nvPr>
            <p:ph idx="13"/>
          </p:nvPr>
        </p:nvSpPr>
        <p:spPr/>
        <p:txBody>
          <a:bodyPr/>
          <a:lstStyle/>
          <a:p>
            <a:endParaRPr lang="en-US"/>
          </a:p>
        </p:txBody>
      </p:sp>
      <p:sp>
        <p:nvSpPr>
          <p:cNvPr id="6" name="Content Placeholder 5"/>
          <p:cNvSpPr>
            <a:spLocks noGrp="1"/>
          </p:cNvSpPr>
          <p:nvPr>
            <p:ph idx="1"/>
          </p:nvPr>
        </p:nvSpPr>
        <p:spPr/>
        <p:txBody>
          <a:bodyPr/>
          <a:lstStyle/>
          <a:p>
            <a:pPr lvl="3"/>
            <a:r>
              <a:rPr lang="en-US" sz="2000" dirty="0"/>
              <a:t>Pain is too common in the neonatal period.</a:t>
            </a:r>
          </a:p>
          <a:p>
            <a:pPr lvl="3"/>
            <a:r>
              <a:rPr lang="en-US" sz="2000" dirty="0"/>
              <a:t>Pain has a negative impact on neonates.</a:t>
            </a:r>
          </a:p>
          <a:p>
            <a:pPr lvl="3"/>
            <a:r>
              <a:rPr lang="en-US" sz="2000" dirty="0"/>
              <a:t>Pain has long-term consequences</a:t>
            </a:r>
          </a:p>
          <a:p>
            <a:pPr lvl="3"/>
            <a:r>
              <a:rPr lang="en-US" sz="2000" dirty="0"/>
              <a:t>Appropriate assessment tools exist for neonates</a:t>
            </a:r>
          </a:p>
          <a:p>
            <a:pPr lvl="3"/>
            <a:r>
              <a:rPr lang="en-US" sz="2000" dirty="0"/>
              <a:t>We can safely and effectively manage pain in the neonatal period.</a:t>
            </a:r>
          </a:p>
          <a:p>
            <a:pPr lvl="2"/>
            <a:r>
              <a:rPr lang="en-US" sz="2000" dirty="0"/>
              <a:t>Balance benefits and harm.</a:t>
            </a:r>
          </a:p>
          <a:p>
            <a:pPr lvl="3"/>
            <a:r>
              <a:rPr lang="en-US" sz="2000" dirty="0"/>
              <a:t>Multimodal treatment options exist.</a:t>
            </a:r>
          </a:p>
          <a:p>
            <a:pPr lvl="3"/>
            <a:r>
              <a:rPr lang="en-US" sz="2000" dirty="0"/>
              <a:t>Healthcare organizations have an obligation to treat pain.</a:t>
            </a:r>
          </a:p>
          <a:p>
            <a:pPr lvl="3"/>
            <a:r>
              <a:rPr lang="en-US" sz="2400" b="1" i="1" dirty="0">
                <a:solidFill>
                  <a:schemeClr val="accent1"/>
                </a:solidFill>
                <a:latin typeface="Corbel" panose="020B0503020204020204" pitchFamily="34" charset="0"/>
                <a:cs typeface="+mn-cs"/>
              </a:rPr>
              <a:t>You are SMART and you can improve neonatal pain management</a:t>
            </a:r>
          </a:p>
          <a:p>
            <a:pPr lvl="2">
              <a:lnSpc>
                <a:spcPct val="95000"/>
              </a:lnSpc>
              <a:spcAft>
                <a:spcPts val="600"/>
              </a:spcAft>
            </a:pPr>
            <a:endParaRPr lang="en-US" sz="2000" dirty="0">
              <a:latin typeface="+mn-lt"/>
            </a:endParaRPr>
          </a:p>
        </p:txBody>
      </p:sp>
      <p:pic>
        <p:nvPicPr>
          <p:cNvPr id="3" name="Picture 2">
            <a:extLst>
              <a:ext uri="{FF2B5EF4-FFF2-40B4-BE49-F238E27FC236}">
                <a16:creationId xmlns:a16="http://schemas.microsoft.com/office/drawing/2014/main" id="{B30D1ECE-9C41-4C2F-3AB3-7603200DB5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870" y="3429000"/>
            <a:ext cx="3145968" cy="2107695"/>
          </a:xfrm>
          <a:prstGeom prst="rect">
            <a:avLst/>
          </a:prstGeom>
        </p:spPr>
      </p:pic>
    </p:spTree>
    <p:extLst>
      <p:ext uri="{BB962C8B-B14F-4D97-AF65-F5344CB8AC3E}">
        <p14:creationId xmlns:p14="http://schemas.microsoft.com/office/powerpoint/2010/main" val="3955375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p:cNvSpPr>
            <a:spLocks noGrp="1"/>
          </p:cNvSpPr>
          <p:nvPr>
            <p:ph type="title" idx="4294967295"/>
          </p:nvPr>
        </p:nvSpPr>
        <p:spPr>
          <a:xfrm>
            <a:off x="4075113" y="3057525"/>
            <a:ext cx="4745037" cy="29464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342900" marR="0" lvl="2" indent="-342900" algn="l" defTabSz="914400" rtl="0" eaLnBrk="1" fontAlgn="auto" latinLnBrk="0" hangingPunct="1">
              <a:lnSpc>
                <a:spcPct val="110000"/>
              </a:lnSpc>
              <a:spcBef>
                <a:spcPts val="600"/>
              </a:spcBef>
              <a:spcAft>
                <a:spcPts val="0"/>
              </a:spcAft>
              <a:buClrTx/>
              <a:buSzTx/>
              <a:buFont typeface="Wingdings" charset="2"/>
              <a:buChar char="Ø"/>
              <a:tabLst/>
              <a:defRPr/>
            </a:pPr>
            <a:r>
              <a:rPr kumimoji="0" lang="en-US" sz="2000" b="1" i="0" u="none" strike="noStrike" kern="1200" cap="none" spc="0" normalizeH="0" baseline="0" noProof="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How would you rate your ability to assess pain in neonates? </a:t>
            </a:r>
          </a:p>
          <a:p>
            <a:pPr marL="342900" marR="0" lvl="2" indent="-342900" algn="l" defTabSz="914400" rtl="0" eaLnBrk="1" fontAlgn="auto" latinLnBrk="0" hangingPunct="1">
              <a:lnSpc>
                <a:spcPct val="110000"/>
              </a:lnSpc>
              <a:spcBef>
                <a:spcPts val="600"/>
              </a:spcBef>
              <a:spcAft>
                <a:spcPts val="0"/>
              </a:spcAft>
              <a:buClrTx/>
              <a:buSzTx/>
              <a:buFont typeface="Wingdings" charset="2"/>
              <a:buChar char="Ø"/>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How would you rate your ability to manage pain experienced by neonates? </a:t>
            </a:r>
          </a:p>
          <a:p>
            <a:pPr marL="342900" marR="0" lvl="2" indent="-342900" algn="l" defTabSz="914400" rtl="0" eaLnBrk="1" fontAlgn="auto" latinLnBrk="0" hangingPunct="1">
              <a:lnSpc>
                <a:spcPct val="110000"/>
              </a:lnSpc>
              <a:spcBef>
                <a:spcPts val="600"/>
              </a:spcBef>
              <a:spcAft>
                <a:spcPts val="0"/>
              </a:spcAft>
              <a:buClrTx/>
              <a:buSzTx/>
              <a:buFont typeface="Wingdings" charset="2"/>
              <a:buChar char="Ø"/>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What resources do you need for your team?</a:t>
            </a:r>
          </a:p>
          <a:p>
            <a:pPr marL="342900" marR="0" lvl="2" indent="-342900" algn="l" defTabSz="914400" rtl="0" eaLnBrk="1" fontAlgn="auto" latinLnBrk="0" hangingPunct="1">
              <a:lnSpc>
                <a:spcPct val="110000"/>
              </a:lnSpc>
              <a:spcBef>
                <a:spcPts val="600"/>
              </a:spcBef>
              <a:spcAft>
                <a:spcPts val="0"/>
              </a:spcAft>
              <a:buClrTx/>
              <a:buSzTx/>
              <a:buFont typeface="Wingdings" charset="2"/>
              <a:buChar char="Ø"/>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What is your next step?</a:t>
            </a:r>
          </a:p>
        </p:txBody>
      </p:sp>
      <p:pic>
        <p:nvPicPr>
          <p:cNvPr id="5" name="Content Placeholder 8" descr="A black and white circle with a person and check mark&#10;&#10;">
            <a:extLst>
              <a:ext uri="{FF2B5EF4-FFF2-40B4-BE49-F238E27FC236}">
                <a16:creationId xmlns:a16="http://schemas.microsoft.com/office/drawing/2014/main" id="{3D780E5C-4A2D-405E-9949-84BA960CAC4B}"/>
              </a:ext>
            </a:extLst>
          </p:cNvPr>
          <p:cNvPicPr>
            <a:picLocks noChangeAspect="1"/>
          </p:cNvPicPr>
          <p:nvPr/>
        </p:nvPicPr>
        <p:blipFill>
          <a:blip r:embed="rId3">
            <a:duotone>
              <a:srgbClr val="31CCE8">
                <a:shade val="45000"/>
                <a:satMod val="135000"/>
              </a:srgbClr>
              <a:prstClr val="white"/>
            </a:duotone>
            <a:extLst>
              <a:ext uri="{28A0092B-C50C-407E-A947-70E740481C1C}">
                <a14:useLocalDpi xmlns:a14="http://schemas.microsoft.com/office/drawing/2010/main" val="0"/>
              </a:ext>
            </a:extLst>
          </a:blip>
          <a:stretch>
            <a:fillRect/>
          </a:stretch>
        </p:blipFill>
        <p:spPr>
          <a:xfrm>
            <a:off x="866143" y="754549"/>
            <a:ext cx="2143125" cy="2143125"/>
          </a:xfrm>
          <a:prstGeom prst="ellipse">
            <a:avLst/>
          </a:prstGeom>
        </p:spPr>
      </p:pic>
      <p:pic>
        <p:nvPicPr>
          <p:cNvPr id="2" name="Picture 1">
            <a:extLst>
              <a:ext uri="{FF2B5EF4-FFF2-40B4-BE49-F238E27FC236}">
                <a16:creationId xmlns:a16="http://schemas.microsoft.com/office/drawing/2014/main" id="{C699C7C0-2F65-6F20-D623-E258F0C7F2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596" y="3567242"/>
            <a:ext cx="3440218" cy="2285885"/>
          </a:xfrm>
          <a:prstGeom prst="rect">
            <a:avLst/>
          </a:prstGeom>
        </p:spPr>
      </p:pic>
    </p:spTree>
    <p:extLst>
      <p:ext uri="{BB962C8B-B14F-4D97-AF65-F5344CB8AC3E}">
        <p14:creationId xmlns:p14="http://schemas.microsoft.com/office/powerpoint/2010/main" val="1483442282"/>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4659</TotalTime>
  <Words>1995</Words>
  <Application>Microsoft Macintosh PowerPoint</Application>
  <PresentationFormat>On-screen Show (4:3)</PresentationFormat>
  <Paragraphs>277</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Corbel</vt:lpstr>
      <vt:lpstr>Franklin Gothic Demi Cond</vt:lpstr>
      <vt:lpstr>Microsoft New Tai Lue</vt:lpstr>
      <vt:lpstr>Wingdings</vt:lpstr>
      <vt:lpstr>Modern Swiss</vt:lpstr>
      <vt:lpstr>NEONATAL PAIN MANAGEMENT</vt:lpstr>
      <vt:lpstr>We don’t hurt babies anymore,  do we?</vt:lpstr>
      <vt:lpstr>What common sources of pain are experienced by neonates in hospitals?  Of these, which are unique to babies in the NICU?</vt:lpstr>
      <vt:lpstr>Prevalence of pain in NICUs</vt:lpstr>
      <vt:lpstr>Consequences of poorly controlled pain in neonates</vt:lpstr>
      <vt:lpstr>Pain Assessment Challenges</vt:lpstr>
      <vt:lpstr>How is pain commonly assessed in neonates? </vt:lpstr>
      <vt:lpstr>Jessica</vt:lpstr>
      <vt:lpstr>Neonatal Pain Management </vt:lpstr>
      <vt:lpstr>What are unique risks of analgesics and anesthetics used to manage pain in neonates? Is sucrose pharmacologic or nonpharmacologic? What biobehavioral strategies are used to manage pain in neonates?</vt:lpstr>
      <vt:lpstr>Management</vt:lpstr>
      <vt:lpstr>Organizational  Responsibilities</vt:lpstr>
      <vt:lpstr>Key Points</vt:lpstr>
      <vt:lpstr>How would you rate your ability to assess pain in neonates?  How would you rate your ability to manage pain experienced by neonates?  What resources do you need for your team? What is your next step?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Manworren, Renee</dc:creator>
  <cp:keywords>PRN program</cp:keywords>
  <cp:lastModifiedBy>Yumkhaibam, Budhachandra Singh</cp:lastModifiedBy>
  <cp:revision>558</cp:revision>
  <cp:lastPrinted>2026-05-29T04:59:44Z</cp:lastPrinted>
  <dcterms:created xsi:type="dcterms:W3CDTF">2014-02-07T03:47:22Z</dcterms:created>
  <dcterms:modified xsi:type="dcterms:W3CDTF">2026-05-29T05:01:22Z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