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2.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355" r:id="rId2"/>
    <p:sldId id="369" r:id="rId3"/>
    <p:sldId id="365" r:id="rId4"/>
    <p:sldId id="372" r:id="rId5"/>
    <p:sldId id="387" r:id="rId6"/>
    <p:sldId id="386" r:id="rId7"/>
    <p:sldId id="379" r:id="rId8"/>
    <p:sldId id="371" r:id="rId9"/>
    <p:sldId id="384" r:id="rId10"/>
    <p:sldId id="385" r:id="rId11"/>
    <p:sldId id="360" r:id="rId12"/>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dern Swiss" id="{FD2B0C0D-84C0-42ED-88AF-E5F83906AE8B}">
          <p14:sldIdLst>
            <p14:sldId id="355"/>
            <p14:sldId id="369"/>
            <p14:sldId id="365"/>
            <p14:sldId id="372"/>
            <p14:sldId id="387"/>
            <p14:sldId id="386"/>
            <p14:sldId id="379"/>
            <p14:sldId id="371"/>
            <p14:sldId id="384"/>
            <p14:sldId id="385"/>
            <p14:sldId id="360"/>
          </p14:sldIdLst>
        </p14:section>
      </p14:sectionLst>
    </p:ext>
    <p:ext uri="{EFAFB233-063F-42B5-8137-9DF3F51BA10A}">
      <p15:sldGuideLst xmlns:p15="http://schemas.microsoft.com/office/powerpoint/2012/main">
        <p15:guide id="1" orient="horz" pos="2516">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rt Wyman" initials="BW" lastIdx="2" clrIdx="0"/>
  <p:cmAuthor id="2" name="Bart Wyman" initials="BW [2]" lastIdx="1" clrIdx="1"/>
  <p:cmAuthor id="3" name="Bart Wyman" initials="BW [3]" lastIdx="1" clrIdx="2"/>
  <p:cmAuthor id="4" name="Bart Wyman" initials="BW [4]" lastIdx="1" clrIdx="3"/>
  <p:cmAuthor id="5" name="Bart Wyman" initials="BW [5]" lastIdx="1" clrIdx="4"/>
  <p:cmAuthor id="6" name="Bart Wyman" initials="BW [6]" lastIdx="1" clrIdx="5"/>
  <p:cmAuthor id="7" name="Bart Wyman" initials="BW [7]" lastIdx="1" clrIdx="6"/>
  <p:cmAuthor id="8" name="Bart Wyman" initials="BW [8]" lastIdx="1" clrIdx="7"/>
  <p:cmAuthor id="9" name="Bart Wyman" initials="BW [9]" lastIdx="1" clrIdx="8"/>
  <p:cmAuthor id="10" name="Bart Wyman" initials="BW [10]" lastIdx="1" clrIdx="9"/>
  <p:cmAuthor id="11" name="Bart Wyman" initials="BW [11]" lastIdx="1" clrIdx="10"/>
  <p:cmAuthor id="12" name="Bart Wyman" initials="BW [12]" lastIdx="1" clrIdx="11"/>
  <p:cmAuthor id="13" name="Bart Wyman" initials="BW [13]" lastIdx="1" clrIdx="12"/>
  <p:cmAuthor id="14" name="Bart Wyman" initials="BW [14]" lastIdx="1" clrIdx="13"/>
  <p:cmAuthor id="15" name="Bart Wyman" initials="BW [15]" lastIdx="1" clrIdx="14"/>
  <p:cmAuthor id="16" name="Max Manworren" initials="MM" lastIdx="1" clrIdx="1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CFEA"/>
    <a:srgbClr val="17B1CB"/>
    <a:srgbClr val="31CCE8"/>
    <a:srgbClr val="E7F3F4"/>
    <a:srgbClr val="F3F9FA"/>
    <a:srgbClr val="F7F7F7"/>
    <a:srgbClr val="ADB3B4"/>
    <a:srgbClr val="CCCC00"/>
    <a:srgbClr val="118E97"/>
    <a:srgbClr val="1184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382" autoAdjust="0"/>
    <p:restoredTop sz="93288" autoAdjust="0"/>
  </p:normalViewPr>
  <p:slideViewPr>
    <p:cSldViewPr snapToGrid="0" snapToObjects="1">
      <p:cViewPr varScale="1">
        <p:scale>
          <a:sx n="118" d="100"/>
          <a:sy n="118" d="100"/>
        </p:scale>
        <p:origin x="1592" y="200"/>
      </p:cViewPr>
      <p:guideLst>
        <p:guide orient="horz" pos="2516"/>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85" d="100"/>
          <a:sy n="85" d="100"/>
        </p:scale>
        <p:origin x="3928" y="184"/>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b="1" dirty="0"/>
              <a:t>Number of diagnosis 0-19 years of age per year </a:t>
            </a:r>
            <a:br>
              <a:rPr lang="en-US" sz="1800" b="1" dirty="0"/>
            </a:br>
            <a:r>
              <a:rPr lang="en-US" sz="1800" b="1" dirty="0"/>
              <a:t>(N=15,780)</a:t>
            </a:r>
          </a:p>
        </c:rich>
      </c:tx>
      <c:layout>
        <c:manualLayout>
          <c:xMode val="edge"/>
          <c:yMode val="edge"/>
          <c:x val="0.37735366082723698"/>
          <c:y val="4.5326015909482598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Number of diagnosis 0-19 years of age per year (N=15,780)</c:v>
                </c:pt>
              </c:strCache>
            </c:strRef>
          </c:tx>
          <c:dPt>
            <c:idx val="0"/>
            <c:bubble3D val="0"/>
            <c:explosion val="9"/>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3BFA-4459-881A-B1F329C976E3}"/>
              </c:ext>
            </c:extLst>
          </c:dPt>
          <c:dPt>
            <c:idx val="1"/>
            <c:bubble3D val="0"/>
            <c:explosion val="7"/>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3BFA-4459-881A-B1F329C976E3}"/>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3BFA-4459-881A-B1F329C976E3}"/>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3BFA-4459-881A-B1F329C976E3}"/>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3BFA-4459-881A-B1F329C976E3}"/>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3BFA-4459-881A-B1F329C976E3}"/>
              </c:ext>
            </c:extLst>
          </c:dPt>
          <c:dPt>
            <c:idx val="6"/>
            <c:bubble3D val="0"/>
            <c:spPr>
              <a:solidFill>
                <a:schemeClr val="accent1">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D-3BFA-4459-881A-B1F329C976E3}"/>
              </c:ext>
            </c:extLst>
          </c:dPt>
          <c:dPt>
            <c:idx val="7"/>
            <c:bubble3D val="0"/>
            <c:spPr>
              <a:solidFill>
                <a:schemeClr val="accent2">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F-3BFA-4459-881A-B1F329C976E3}"/>
              </c:ext>
            </c:extLst>
          </c:dPt>
          <c:dPt>
            <c:idx val="8"/>
            <c:bubble3D val="0"/>
            <c:spPr>
              <a:solidFill>
                <a:schemeClr val="accent3">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1-3BFA-4459-881A-B1F329C976E3}"/>
              </c:ext>
            </c:extLst>
          </c:dPt>
          <c:dPt>
            <c:idx val="9"/>
            <c:bubble3D val="0"/>
            <c:spPr>
              <a:solidFill>
                <a:schemeClr val="accent4">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3-3BFA-4459-881A-B1F329C976E3}"/>
              </c:ext>
            </c:extLst>
          </c:dPt>
          <c:dPt>
            <c:idx val="10"/>
            <c:bubble3D val="0"/>
            <c:spPr>
              <a:solidFill>
                <a:schemeClr val="accent5">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5-3BFA-4459-881A-B1F329C976E3}"/>
              </c:ext>
            </c:extLst>
          </c:dPt>
          <c:dPt>
            <c:idx val="11"/>
            <c:bubble3D val="0"/>
            <c:spPr>
              <a:solidFill>
                <a:schemeClr val="accent6">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7-3BFA-4459-881A-B1F329C976E3}"/>
              </c:ext>
            </c:extLst>
          </c:dPt>
          <c:dPt>
            <c:idx val="12"/>
            <c:bubble3D val="0"/>
            <c:spPr>
              <a:solidFill>
                <a:schemeClr val="accent1">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9-3BFA-4459-881A-B1F329C976E3}"/>
              </c:ext>
            </c:extLst>
          </c:dPt>
          <c:dPt>
            <c:idx val="13"/>
            <c:bubble3D val="0"/>
            <c:spPr>
              <a:solidFill>
                <a:schemeClr val="accent2">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B-3BFA-4459-881A-B1F329C976E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Acute Lymphoblastic Leukemia (ALL)</c:v>
                </c:pt>
                <c:pt idx="1">
                  <c:v>Brain and Central Nervouse System</c:v>
                </c:pt>
                <c:pt idx="2">
                  <c:v>Hodgkin Disease</c:v>
                </c:pt>
                <c:pt idx="3">
                  <c:v>Non-Hodgkin Lymphoma</c:v>
                </c:pt>
                <c:pt idx="4">
                  <c:v>Acute Myeloid Leukemia (AML)</c:v>
                </c:pt>
                <c:pt idx="5">
                  <c:v>Neuroblastoma</c:v>
                </c:pt>
                <c:pt idx="6">
                  <c:v>Bone Tumors*</c:v>
                </c:pt>
                <c:pt idx="7">
                  <c:v>Thyroid Carcinoma</c:v>
                </c:pt>
                <c:pt idx="8">
                  <c:v>Wilms/Kidney</c:v>
                </c:pt>
                <c:pt idx="9">
                  <c:v>Germ Cell Tumors</c:v>
                </c:pt>
                <c:pt idx="10">
                  <c:v>Rhabdomyscarcoma</c:v>
                </c:pt>
                <c:pt idx="11">
                  <c:v>Retinoblastoma</c:v>
                </c:pt>
                <c:pt idx="12">
                  <c:v>Melanoma</c:v>
                </c:pt>
                <c:pt idx="13">
                  <c:v>Other</c:v>
                </c:pt>
              </c:strCache>
            </c:strRef>
          </c:cat>
          <c:val>
            <c:numRef>
              <c:f>Sheet1!$B$2:$B$15</c:f>
              <c:numCache>
                <c:formatCode>General</c:formatCode>
                <c:ptCount val="14"/>
                <c:pt idx="0">
                  <c:v>0.2</c:v>
                </c:pt>
                <c:pt idx="1">
                  <c:v>0.18</c:v>
                </c:pt>
                <c:pt idx="2">
                  <c:v>0.08</c:v>
                </c:pt>
                <c:pt idx="3">
                  <c:v>7.0000000000000007E-2</c:v>
                </c:pt>
                <c:pt idx="4">
                  <c:v>0.05</c:v>
                </c:pt>
                <c:pt idx="5">
                  <c:v>0.05</c:v>
                </c:pt>
                <c:pt idx="6">
                  <c:v>0.05</c:v>
                </c:pt>
                <c:pt idx="7">
                  <c:v>0.04</c:v>
                </c:pt>
                <c:pt idx="8">
                  <c:v>0.03</c:v>
                </c:pt>
                <c:pt idx="9">
                  <c:v>0.03</c:v>
                </c:pt>
                <c:pt idx="10">
                  <c:v>0.02</c:v>
                </c:pt>
                <c:pt idx="11">
                  <c:v>0.02</c:v>
                </c:pt>
                <c:pt idx="12">
                  <c:v>0.02</c:v>
                </c:pt>
                <c:pt idx="13">
                  <c:v>0.16</c:v>
                </c:pt>
              </c:numCache>
            </c:numRef>
          </c:val>
          <c:extLst>
            <c:ext xmlns:c16="http://schemas.microsoft.com/office/drawing/2014/chart" uri="{C3380CC4-5D6E-409C-BE32-E72D297353CC}">
              <c16:uniqueId val="{00000000-CCF9-4530-A86E-157C34B5915B}"/>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290" tIns="46146" rIns="92290" bIns="46146" rtlCol="0"/>
          <a:lstStyle>
            <a:lvl1pPr algn="l">
              <a:defRPr sz="1200"/>
            </a:lvl1pPr>
          </a:lstStyle>
          <a:p>
            <a:r>
              <a:rPr lang="en-US" dirty="0"/>
              <a:t>PRN Program: Cancer</a:t>
            </a:r>
          </a:p>
        </p:txBody>
      </p:sp>
      <p:sp>
        <p:nvSpPr>
          <p:cNvPr id="3" name="Date Placeholder 2"/>
          <p:cNvSpPr>
            <a:spLocks noGrp="1"/>
          </p:cNvSpPr>
          <p:nvPr>
            <p:ph type="dt" sz="quarter" idx="1"/>
          </p:nvPr>
        </p:nvSpPr>
        <p:spPr>
          <a:xfrm>
            <a:off x="3884613" y="0"/>
            <a:ext cx="2971800" cy="464820"/>
          </a:xfrm>
          <a:prstGeom prst="rect">
            <a:avLst/>
          </a:prstGeom>
        </p:spPr>
        <p:txBody>
          <a:bodyPr vert="horz" lIns="92290" tIns="46146" rIns="92290" bIns="46146" rtlCol="0"/>
          <a:lstStyle>
            <a:lvl1pPr algn="r">
              <a:defRPr sz="1200"/>
            </a:lvl1pPr>
          </a:lstStyle>
          <a:p>
            <a:fld id="{58B8EB65-FCB1-492D-96F1-1EEFDB36395A}" type="datetimeFigureOut">
              <a:rPr lang="en-US" smtClean="0"/>
              <a:t>5/29/26</a:t>
            </a:fld>
            <a:endParaRPr lang="en-US" dirty="0"/>
          </a:p>
        </p:txBody>
      </p:sp>
      <p:sp>
        <p:nvSpPr>
          <p:cNvPr id="4" name="Footer Placeholder 3"/>
          <p:cNvSpPr>
            <a:spLocks noGrp="1"/>
          </p:cNvSpPr>
          <p:nvPr>
            <p:ph type="ftr" sz="quarter" idx="2"/>
          </p:nvPr>
        </p:nvSpPr>
        <p:spPr>
          <a:xfrm>
            <a:off x="0" y="8829967"/>
            <a:ext cx="2971800" cy="464820"/>
          </a:xfrm>
          <a:prstGeom prst="rect">
            <a:avLst/>
          </a:prstGeom>
        </p:spPr>
        <p:txBody>
          <a:bodyPr vert="horz" lIns="92290" tIns="46146" rIns="92290" bIns="46146" rtlCol="0" anchor="b"/>
          <a:lstStyle>
            <a:lvl1pPr algn="l">
              <a:defRPr sz="1200"/>
            </a:lvl1pPr>
          </a:lstStyle>
          <a:p>
            <a:r>
              <a:rPr lang="en-US" dirty="0"/>
              <a:t>Version: 09/22/17</a:t>
            </a:r>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2290" tIns="46146" rIns="92290" bIns="46146" rtlCol="0" anchor="b"/>
          <a:lstStyle>
            <a:lvl1pPr algn="r">
              <a:defRPr sz="1200"/>
            </a:lvl1pPr>
          </a:lstStyle>
          <a:p>
            <a:fld id="{628B7C37-3688-416D-8869-513F3AB67DF6}" type="slidenum">
              <a:rPr lang="en-US" smtClean="0"/>
              <a:t>‹#›</a:t>
            </a:fld>
            <a:endParaRPr lang="en-US" dirty="0"/>
          </a:p>
        </p:txBody>
      </p:sp>
    </p:spTree>
    <p:extLst>
      <p:ext uri="{BB962C8B-B14F-4D97-AF65-F5344CB8AC3E}">
        <p14:creationId xmlns:p14="http://schemas.microsoft.com/office/powerpoint/2010/main" val="267922780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221344"/>
            <a:ext cx="6858000" cy="3320143"/>
          </a:xfrm>
          <a:prstGeom prst="rect">
            <a:avLst/>
          </a:prstGeom>
          <a:solidFill>
            <a:schemeClr val="accent5">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92290" tIns="46146" rIns="92290" bIns="46146" rtlCol="0" anchor="ctr"/>
          <a:lstStyle/>
          <a:p>
            <a:pPr algn="ctr"/>
            <a:endParaRPr lang="en-US" sz="2000" b="1" dirty="0">
              <a:solidFill>
                <a:schemeClr val="tx1"/>
              </a:solidFill>
            </a:endParaRPr>
          </a:p>
        </p:txBody>
      </p:sp>
      <p:sp>
        <p:nvSpPr>
          <p:cNvPr id="2" name="Header Placeholder 1"/>
          <p:cNvSpPr>
            <a:spLocks noGrp="1"/>
          </p:cNvSpPr>
          <p:nvPr>
            <p:ph type="hdr" sz="quarter"/>
          </p:nvPr>
        </p:nvSpPr>
        <p:spPr>
          <a:xfrm>
            <a:off x="308611" y="442687"/>
            <a:ext cx="2168843" cy="2877457"/>
          </a:xfrm>
          <a:prstGeom prst="rect">
            <a:avLst/>
          </a:prstGeom>
        </p:spPr>
        <p:txBody>
          <a:bodyPr vert="horz" lIns="92290" tIns="46146" rIns="92290" bIns="46146" rtlCol="0" anchor="ctr"/>
          <a:lstStyle>
            <a:lvl1pPr algn="l">
              <a:defRPr sz="2700" b="1">
                <a:solidFill>
                  <a:schemeClr val="tx1"/>
                </a:solidFill>
              </a:defRPr>
            </a:lvl1pPr>
          </a:lstStyle>
          <a:p>
            <a:r>
              <a:rPr lang="en-US" dirty="0"/>
              <a:t>PRN Program: Cancer</a:t>
            </a:r>
          </a:p>
        </p:txBody>
      </p:sp>
      <p:sp>
        <p:nvSpPr>
          <p:cNvPr id="4" name="Slide Image Placeholder 3"/>
          <p:cNvSpPr>
            <a:spLocks noGrp="1" noRot="1" noChangeAspect="1"/>
          </p:cNvSpPr>
          <p:nvPr>
            <p:ph type="sldImg" idx="2"/>
          </p:nvPr>
        </p:nvSpPr>
        <p:spPr>
          <a:xfrm>
            <a:off x="2511425" y="463550"/>
            <a:ext cx="3813175" cy="2860675"/>
          </a:xfrm>
          <a:prstGeom prst="rect">
            <a:avLst/>
          </a:prstGeom>
          <a:noFill/>
          <a:ln w="12700">
            <a:solidFill>
              <a:prstClr val="black"/>
            </a:solidFill>
          </a:ln>
        </p:spPr>
        <p:txBody>
          <a:bodyPr vert="horz" lIns="92290" tIns="46146" rIns="92290" bIns="46146" rtlCol="0" anchor="ctr"/>
          <a:lstStyle/>
          <a:p>
            <a:endParaRPr lang="en-US" dirty="0"/>
          </a:p>
        </p:txBody>
      </p:sp>
      <p:sp>
        <p:nvSpPr>
          <p:cNvPr id="5" name="Notes Placeholder 4"/>
          <p:cNvSpPr>
            <a:spLocks noGrp="1"/>
          </p:cNvSpPr>
          <p:nvPr>
            <p:ph type="body" sz="quarter" idx="3"/>
          </p:nvPr>
        </p:nvSpPr>
        <p:spPr>
          <a:xfrm>
            <a:off x="642938" y="3762830"/>
            <a:ext cx="5572125" cy="4426857"/>
          </a:xfrm>
          <a:prstGeom prst="rect">
            <a:avLst/>
          </a:prstGeom>
        </p:spPr>
        <p:txBody>
          <a:bodyPr vert="horz" lIns="92290" tIns="46146" rIns="92290" bIns="46146"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5"/>
          </p:nvPr>
        </p:nvSpPr>
        <p:spPr>
          <a:xfrm>
            <a:off x="3780353" y="8819665"/>
            <a:ext cx="2971800" cy="464820"/>
          </a:xfrm>
          <a:prstGeom prst="rect">
            <a:avLst/>
          </a:prstGeom>
        </p:spPr>
        <p:txBody>
          <a:bodyPr vert="horz" lIns="92290" tIns="46146" rIns="92290" bIns="46146" rtlCol="0" anchor="b"/>
          <a:lstStyle>
            <a:lvl1pPr algn="r">
              <a:defRPr sz="1200"/>
            </a:lvl1pPr>
          </a:lstStyle>
          <a:p>
            <a:pPr algn="l"/>
            <a:r>
              <a:rPr lang="en-US" sz="1100" i="1" dirty="0"/>
              <a:t>© 2017 Manworren &amp; Lurie Children’s Hospital </a:t>
            </a:r>
          </a:p>
          <a:p>
            <a:pPr algn="l"/>
            <a:r>
              <a:rPr lang="en-US" sz="1100" i="1" dirty="0"/>
              <a:t>All rights reserved. Version 2019 </a:t>
            </a:r>
            <a:r>
              <a:rPr lang="en-US" sz="1100" i="0" dirty="0"/>
              <a:t>	</a:t>
            </a:r>
            <a:fld id="{F19303DE-3E45-4DD3-9505-92EF4803EF97}" type="slidenum">
              <a:rPr lang="en-US" smtClean="0"/>
              <a:pPr/>
              <a:t>‹#›</a:t>
            </a:fld>
            <a:endParaRPr lang="en-US" dirty="0"/>
          </a:p>
        </p:txBody>
      </p:sp>
    </p:spTree>
    <p:extLst>
      <p:ext uri="{BB962C8B-B14F-4D97-AF65-F5344CB8AC3E}">
        <p14:creationId xmlns:p14="http://schemas.microsoft.com/office/powerpoint/2010/main" val="587102967"/>
      </p:ext>
    </p:extLst>
  </p:cSld>
  <p:clrMap bg1="lt1" tx1="dk1" bg2="lt2" tx2="dk2" accent1="accent1" accent2="accent2" accent3="accent3" accent4="accent4" accent5="accent5" accent6="accent6" hlink="hlink" folHlink="folHlink"/>
  <p:hf dt="0"/>
  <p:notesStyle>
    <a:lvl1pPr marL="114300" indent="-114300" algn="l" defTabSz="914400" rtl="0" eaLnBrk="1" latinLnBrk="0" hangingPunct="1">
      <a:lnSpc>
        <a:spcPct val="110000"/>
      </a:lnSpc>
      <a:spcBef>
        <a:spcPts val="300"/>
      </a:spcBef>
      <a:buFont typeface="Arial" panose="020B0604020202020204" pitchFamily="34" charset="0"/>
      <a:buChar char="•"/>
      <a:defRPr sz="1200" kern="1200">
        <a:solidFill>
          <a:schemeClr val="tx1"/>
        </a:solidFill>
        <a:latin typeface="+mn-lt"/>
        <a:ea typeface="+mn-ea"/>
        <a:cs typeface="+mn-cs"/>
      </a:defRPr>
    </a:lvl1pPr>
    <a:lvl2pPr marL="228600" indent="-114300" algn="l" defTabSz="914400" rtl="0" eaLnBrk="1" latinLnBrk="0" hangingPunct="1">
      <a:lnSpc>
        <a:spcPct val="100000"/>
      </a:lnSpc>
      <a:spcBef>
        <a:spcPts val="300"/>
      </a:spcBef>
      <a:buFont typeface="Arial" panose="020B0604020202020204" pitchFamily="34" charset="0"/>
      <a:buChar char="•"/>
      <a:defRPr sz="1100" kern="1200">
        <a:solidFill>
          <a:schemeClr val="tx1"/>
        </a:solidFill>
        <a:latin typeface="+mn-lt"/>
        <a:ea typeface="+mn-ea"/>
        <a:cs typeface="+mn-cs"/>
      </a:defRPr>
    </a:lvl2pPr>
    <a:lvl3pPr marL="3429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3pPr>
    <a:lvl4pPr marL="4572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4pPr>
    <a:lvl5pPr marL="5715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1587" cy="2859088"/>
          </a:xfrm>
        </p:spPr>
      </p:sp>
      <p:sp>
        <p:nvSpPr>
          <p:cNvPr id="4" name="Slide Number Placeholder 3"/>
          <p:cNvSpPr>
            <a:spLocks noGrp="1"/>
          </p:cNvSpPr>
          <p:nvPr>
            <p:ph type="sldNum" sz="quarter" idx="10"/>
          </p:nvPr>
        </p:nvSpPr>
        <p:spPr/>
        <p:txBody>
          <a:bodyPr/>
          <a:lstStyle/>
          <a:p>
            <a:fld id="{F19303DE-3E45-4DD3-9505-92EF4803EF97}" type="slidenum">
              <a:rPr lang="en-US" smtClean="0"/>
              <a:t>1</a:t>
            </a:fld>
            <a:endParaRPr lang="en-US" dirty="0"/>
          </a:p>
        </p:txBody>
      </p:sp>
      <p:sp>
        <p:nvSpPr>
          <p:cNvPr id="6" name="Header Placeholder 5">
            <a:extLst>
              <a:ext uri="{FF2B5EF4-FFF2-40B4-BE49-F238E27FC236}">
                <a16:creationId xmlns:a16="http://schemas.microsoft.com/office/drawing/2014/main" id="{330689AA-E895-4630-AD51-770A305848AC}"/>
              </a:ext>
            </a:extLst>
          </p:cNvPr>
          <p:cNvSpPr>
            <a:spLocks noGrp="1"/>
          </p:cNvSpPr>
          <p:nvPr>
            <p:ph type="hdr" sz="quarter" idx="12"/>
          </p:nvPr>
        </p:nvSpPr>
        <p:spPr/>
        <p:txBody>
          <a:bodyPr/>
          <a:lstStyle/>
          <a:p>
            <a:r>
              <a:rPr lang="en-US" dirty="0"/>
              <a:t>PRN Program: Cancer</a:t>
            </a:r>
          </a:p>
        </p:txBody>
      </p:sp>
      <p:sp>
        <p:nvSpPr>
          <p:cNvPr id="3" name="Notes Placeholder 2"/>
          <p:cNvSpPr>
            <a:spLocks noGrp="1"/>
          </p:cNvSpPr>
          <p:nvPr>
            <p:ph type="body" idx="1"/>
          </p:nvPr>
        </p:nvSpPr>
        <p:spPr>
          <a:xfrm>
            <a:off x="308610" y="3860090"/>
            <a:ext cx="5955566" cy="4426857"/>
          </a:xfrm>
        </p:spPr>
        <p:txBody>
          <a:bodyPr/>
          <a:lstStyle/>
          <a:p>
            <a:pPr marL="0" indent="0">
              <a:lnSpc>
                <a:spcPct val="100000"/>
              </a:lnSpc>
              <a:buNone/>
            </a:pPr>
            <a:r>
              <a:rPr lang="en-US" sz="1700" b="1" u="sng" dirty="0"/>
              <a:t>Materials</a:t>
            </a:r>
            <a:r>
              <a:rPr lang="en-US" sz="1700" b="1" dirty="0"/>
              <a:t>: </a:t>
            </a:r>
            <a:r>
              <a:rPr lang="en-US" sz="1700" dirty="0"/>
              <a:t>Flip chart or Whiteboard</a:t>
            </a:r>
            <a:r>
              <a:rPr lang="en-US" sz="1700" dirty="0">
                <a:solidFill>
                  <a:srgbClr val="FF0000"/>
                </a:solidFill>
              </a:rPr>
              <a:t> </a:t>
            </a:r>
            <a:r>
              <a:rPr lang="en-US" sz="1700" dirty="0"/>
              <a:t>and Markers</a:t>
            </a:r>
          </a:p>
          <a:p>
            <a:pPr marL="0" indent="0">
              <a:lnSpc>
                <a:spcPct val="100000"/>
              </a:lnSpc>
              <a:buNone/>
            </a:pPr>
            <a:r>
              <a:rPr lang="en-US" sz="1700" dirty="0"/>
              <a:t>Provide participant guide at least one week in advance</a:t>
            </a:r>
          </a:p>
          <a:p>
            <a:pPr marL="0" indent="0">
              <a:lnSpc>
                <a:spcPct val="100000"/>
              </a:lnSpc>
              <a:buNone/>
            </a:pPr>
            <a:r>
              <a:rPr lang="en-US" sz="1700" b="1" u="sng" dirty="0"/>
              <a:t>Room Setup</a:t>
            </a:r>
            <a:r>
              <a:rPr lang="en-US" sz="1700" b="1" dirty="0"/>
              <a:t>: </a:t>
            </a:r>
            <a:r>
              <a:rPr lang="en-US" sz="1700" dirty="0"/>
              <a:t>In tables of 4 or 6-8 depending on number of participants</a:t>
            </a:r>
          </a:p>
          <a:p>
            <a:pPr>
              <a:lnSpc>
                <a:spcPct val="100000"/>
              </a:lnSpc>
            </a:pPr>
            <a:r>
              <a:rPr lang="en-US" sz="1700" dirty="0"/>
              <a:t>Display slide as participants walk in</a:t>
            </a:r>
          </a:p>
          <a:p>
            <a:pPr>
              <a:lnSpc>
                <a:spcPct val="100000"/>
              </a:lnSpc>
              <a:spcBef>
                <a:spcPts val="0"/>
              </a:spcBef>
              <a:spcAft>
                <a:spcPts val="573"/>
              </a:spcAft>
            </a:pPr>
            <a:r>
              <a:rPr lang="en-US" sz="1700" dirty="0"/>
              <a:t>This session is </a:t>
            </a:r>
            <a:r>
              <a:rPr lang="en-US" sz="1700" b="1" dirty="0"/>
              <a:t>45 minutes</a:t>
            </a:r>
          </a:p>
          <a:p>
            <a:pPr marL="0" indent="0">
              <a:lnSpc>
                <a:spcPct val="100000"/>
              </a:lnSpc>
              <a:spcBef>
                <a:spcPts val="573"/>
              </a:spcBef>
              <a:spcAft>
                <a:spcPts val="573"/>
              </a:spcAft>
              <a:buNone/>
            </a:pPr>
            <a:r>
              <a:rPr lang="en-US" sz="1700" b="1" u="sng" dirty="0"/>
              <a:t>Welcome &amp; Introductions</a:t>
            </a:r>
            <a:r>
              <a:rPr lang="en-US" sz="1700" b="1" dirty="0"/>
              <a:t>: </a:t>
            </a:r>
            <a:r>
              <a:rPr lang="en-US" sz="1700" i="1" dirty="0"/>
              <a:t>Introduce facilitator if necessary.</a:t>
            </a:r>
            <a:endParaRPr lang="en-US" sz="1700" dirty="0"/>
          </a:p>
          <a:p>
            <a:pPr marL="0" indent="0">
              <a:buNone/>
            </a:pPr>
            <a:r>
              <a:rPr lang="en-US" sz="1700" b="1" u="sng" dirty="0"/>
              <a:t>READ</a:t>
            </a:r>
            <a:r>
              <a:rPr lang="en-US" sz="1700" b="1" dirty="0"/>
              <a:t>: </a:t>
            </a:r>
            <a:r>
              <a:rPr lang="en-US" sz="1700" dirty="0"/>
              <a:t>The learning objectives for this content are to:</a:t>
            </a:r>
          </a:p>
          <a:p>
            <a:pPr lvl="0"/>
            <a:r>
              <a:rPr lang="en-US" altLang="en-US" sz="1700" dirty="0"/>
              <a:t>Recognize the variety of reasons for pain and barriers to optimal pain management for children with cancer.</a:t>
            </a:r>
          </a:p>
          <a:p>
            <a:pPr lvl="0"/>
            <a:r>
              <a:rPr lang="en-US" altLang="en-US" sz="1700" dirty="0"/>
              <a:t>Develop evidence-based multimodal and interdisciplinary individualized plans of care to treat children with pain and cancer.</a:t>
            </a:r>
          </a:p>
          <a:p>
            <a:endParaRPr lang="en-US" dirty="0"/>
          </a:p>
        </p:txBody>
      </p:sp>
      <p:sp>
        <p:nvSpPr>
          <p:cNvPr id="9" name="Slide Number Placeholder 3"/>
          <p:cNvSpPr txBox="1">
            <a:spLocks/>
          </p:cNvSpPr>
          <p:nvPr/>
        </p:nvSpPr>
        <p:spPr>
          <a:xfrm>
            <a:off x="3886200" y="8814979"/>
            <a:ext cx="2971800" cy="464820"/>
          </a:xfrm>
          <a:prstGeom prst="rect">
            <a:avLst/>
          </a:prstGeom>
        </p:spPr>
        <p:txBody>
          <a:bodyPr vert="horz" lIns="92290" tIns="46146" rIns="92290" bIns="4614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3397007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1587" cy="2859088"/>
          </a:xfrm>
        </p:spPr>
      </p:sp>
      <p:sp>
        <p:nvSpPr>
          <p:cNvPr id="3" name="Notes Placeholder 2"/>
          <p:cNvSpPr>
            <a:spLocks noGrp="1"/>
          </p:cNvSpPr>
          <p:nvPr>
            <p:ph type="body" idx="1"/>
          </p:nvPr>
        </p:nvSpPr>
        <p:spPr>
          <a:xfrm>
            <a:off x="308610" y="3689048"/>
            <a:ext cx="6236610" cy="5459790"/>
          </a:xfrm>
        </p:spPr>
        <p:txBody>
          <a:bodyPr/>
          <a:lstStyle/>
          <a:p>
            <a:pPr marL="0" indent="0">
              <a:lnSpc>
                <a:spcPct val="100000"/>
              </a:lnSpc>
              <a:spcBef>
                <a:spcPts val="0"/>
              </a:spcBef>
              <a:buNone/>
            </a:pPr>
            <a:r>
              <a:rPr lang="en-US" sz="1700" b="1" u="sng" dirty="0"/>
              <a:t>READ</a:t>
            </a:r>
            <a:r>
              <a:rPr lang="en-US" sz="1700" b="1" dirty="0"/>
              <a:t>: </a:t>
            </a:r>
            <a:r>
              <a:rPr lang="en-US" sz="1700" dirty="0"/>
              <a:t>Overall survival rate for childhood cancer was just 10%-50 years ago and is nearly 90% today. </a:t>
            </a:r>
          </a:p>
          <a:p>
            <a:pPr>
              <a:lnSpc>
                <a:spcPct val="100000"/>
              </a:lnSpc>
              <a:spcBef>
                <a:spcPts val="0"/>
              </a:spcBef>
            </a:pPr>
            <a:r>
              <a:rPr lang="en-US" sz="1700" dirty="0"/>
              <a:t>Yet, the number of cases diagnosed annually have not declined in nearly 20 years.</a:t>
            </a:r>
          </a:p>
          <a:p>
            <a:pPr>
              <a:lnSpc>
                <a:spcPct val="100000"/>
              </a:lnSpc>
              <a:spcBef>
                <a:spcPts val="0"/>
              </a:spcBef>
            </a:pPr>
            <a:r>
              <a:rPr lang="en-US" sz="1700" dirty="0"/>
              <a:t> Each year &gt;15,000 children are diagnosed with cancer and 40,000 are in active treatment in the US. </a:t>
            </a:r>
            <a:endParaRPr lang="en-US" sz="1700" dirty="0">
              <a:cs typeface="Microsoft New Tai Lue"/>
            </a:endParaRPr>
          </a:p>
          <a:p>
            <a:pPr marL="0" indent="0" defTabSz="873053">
              <a:lnSpc>
                <a:spcPct val="100000"/>
              </a:lnSpc>
              <a:spcBef>
                <a:spcPts val="382"/>
              </a:spcBef>
              <a:spcAft>
                <a:spcPts val="382"/>
              </a:spcAft>
              <a:buNone/>
              <a:defRPr/>
            </a:pPr>
            <a:r>
              <a:rPr lang="en-US" sz="1700" b="1" u="sng" dirty="0"/>
              <a:t>ASK</a:t>
            </a:r>
            <a:r>
              <a:rPr lang="en-US" sz="1700" b="1" dirty="0"/>
              <a:t>: </a:t>
            </a:r>
            <a:r>
              <a:rPr lang="en-US" sz="1700" dirty="0"/>
              <a:t>As a PRN, why are these statistics significant?</a:t>
            </a:r>
          </a:p>
          <a:p>
            <a:pPr marL="0" indent="0" algn="ctr">
              <a:lnSpc>
                <a:spcPct val="100000"/>
              </a:lnSpc>
              <a:spcBef>
                <a:spcPts val="0"/>
              </a:spcBef>
              <a:buNone/>
              <a:defRPr/>
            </a:pPr>
            <a:r>
              <a:rPr lang="en-US" sz="1500" i="1" dirty="0"/>
              <a:t>Select participants willing to share their answers to this question. </a:t>
            </a:r>
          </a:p>
          <a:p>
            <a:pPr marL="0" indent="0" algn="ctr">
              <a:lnSpc>
                <a:spcPct val="100000"/>
              </a:lnSpc>
              <a:spcBef>
                <a:spcPts val="0"/>
              </a:spcBef>
              <a:buNone/>
              <a:defRPr/>
            </a:pPr>
            <a:r>
              <a:rPr lang="en-US" sz="1500" i="1" dirty="0"/>
              <a:t>Write on flipchart or whiteboard  </a:t>
            </a:r>
            <a:r>
              <a:rPr lang="en-US" sz="1500" b="1" i="1" dirty="0"/>
              <a:t>[Limit discussion to 3 minutes]</a:t>
            </a:r>
          </a:p>
          <a:p>
            <a:pPr marL="0" indent="0">
              <a:lnSpc>
                <a:spcPct val="100000"/>
              </a:lnSpc>
              <a:spcBef>
                <a:spcPts val="573"/>
              </a:spcBef>
              <a:buNone/>
            </a:pPr>
            <a:r>
              <a:rPr lang="en-US" sz="1500" b="1" i="1" u="sng" dirty="0"/>
              <a:t>READ </a:t>
            </a:r>
            <a:r>
              <a:rPr lang="en-US" sz="1500" i="1" u="sng" dirty="0"/>
              <a:t>these Key points (</a:t>
            </a:r>
            <a:r>
              <a:rPr lang="en-US" sz="1500" b="1" i="1" u="sng" dirty="0"/>
              <a:t>if not included by participants):</a:t>
            </a:r>
          </a:p>
          <a:p>
            <a:pPr marL="109132" indent="-109132" defTabSz="873053">
              <a:lnSpc>
                <a:spcPct val="100000"/>
              </a:lnSpc>
              <a:spcBef>
                <a:spcPts val="0"/>
              </a:spcBef>
              <a:defRPr/>
            </a:pPr>
            <a:r>
              <a:rPr lang="en-US" sz="1500" dirty="0">
                <a:cs typeface="Calibri" panose="020F0502020204030204" pitchFamily="34" charset="0"/>
              </a:rPr>
              <a:t>49% of children report pain at cancer diagnosis. This is in primary care offices, EDs, school clinics, diagnostic imaging, specialty clinics and hem/</a:t>
            </a:r>
            <a:r>
              <a:rPr lang="en-US" sz="1500" dirty="0" err="1">
                <a:cs typeface="Calibri" panose="020F0502020204030204" pitchFamily="34" charset="0"/>
              </a:rPr>
              <a:t>onc</a:t>
            </a:r>
            <a:r>
              <a:rPr lang="en-US" sz="1500" dirty="0">
                <a:cs typeface="Calibri" panose="020F0502020204030204" pitchFamily="34" charset="0"/>
              </a:rPr>
              <a:t>. </a:t>
            </a:r>
          </a:p>
          <a:p>
            <a:pPr marL="109132" indent="-109132" defTabSz="873053">
              <a:lnSpc>
                <a:spcPct val="100000"/>
              </a:lnSpc>
              <a:spcBef>
                <a:spcPts val="0"/>
              </a:spcBef>
              <a:defRPr/>
            </a:pPr>
            <a:r>
              <a:rPr lang="en-US" altLang="en-US" sz="1500" kern="0" dirty="0">
                <a:ea typeface="ＭＳ Ｐゴシック" pitchFamily="50" charset="-128"/>
                <a:cs typeface="Calibri" panose="020F0502020204030204" pitchFamily="34" charset="0"/>
              </a:rPr>
              <a:t>In advanced disease, pain is the most common physical symptom of cancer. </a:t>
            </a:r>
          </a:p>
          <a:p>
            <a:pPr>
              <a:lnSpc>
                <a:spcPct val="100000"/>
              </a:lnSpc>
              <a:spcBef>
                <a:spcPts val="0"/>
              </a:spcBef>
            </a:pPr>
            <a:r>
              <a:rPr lang="en-US" altLang="en-US" sz="1500" dirty="0"/>
              <a:t>Pain is the greatest source of anxiety for children (more than the fear of not being cured). </a:t>
            </a:r>
          </a:p>
          <a:p>
            <a:pPr>
              <a:lnSpc>
                <a:spcPct val="100000"/>
              </a:lnSpc>
              <a:spcBef>
                <a:spcPts val="0"/>
              </a:spcBef>
            </a:pPr>
            <a:r>
              <a:rPr lang="en-US" altLang="en-US" sz="1500" dirty="0"/>
              <a:t>Inadequately controlled pain decreases quality of life and increases morbidity, mortality, and care costs. </a:t>
            </a:r>
          </a:p>
          <a:p>
            <a:pPr marL="0" indent="0" algn="ctr" defTabSz="873053">
              <a:lnSpc>
                <a:spcPct val="100000"/>
              </a:lnSpc>
              <a:spcBef>
                <a:spcPts val="382"/>
              </a:spcBef>
              <a:buNone/>
              <a:defRPr/>
            </a:pPr>
            <a:r>
              <a:rPr lang="en-US" sz="1700" b="1" i="1" cap="all" dirty="0"/>
              <a:t>[4 minutes </a:t>
            </a:r>
            <a:r>
              <a:rPr lang="en-US" sz="1700" b="1" i="1" dirty="0"/>
              <a:t>of 45 minute session is complete]</a:t>
            </a:r>
          </a:p>
          <a:p>
            <a:pPr marL="0" indent="0">
              <a:buNone/>
            </a:pPr>
            <a:endParaRPr lang="en-US" dirty="0"/>
          </a:p>
        </p:txBody>
      </p:sp>
      <p:sp>
        <p:nvSpPr>
          <p:cNvPr id="4" name="Header Placeholder 3"/>
          <p:cNvSpPr>
            <a:spLocks noGrp="1"/>
          </p:cNvSpPr>
          <p:nvPr>
            <p:ph type="hdr" sz="quarter" idx="10"/>
          </p:nvPr>
        </p:nvSpPr>
        <p:spPr/>
        <p:txBody>
          <a:bodyPr/>
          <a:lstStyle/>
          <a:p>
            <a:r>
              <a:rPr lang="en-US" dirty="0"/>
              <a:t>PRN Program: Cancer</a:t>
            </a:r>
          </a:p>
        </p:txBody>
      </p:sp>
      <p:sp>
        <p:nvSpPr>
          <p:cNvPr id="6" name="Slide Number Placeholder 5"/>
          <p:cNvSpPr>
            <a:spLocks noGrp="1"/>
          </p:cNvSpPr>
          <p:nvPr>
            <p:ph type="sldNum" sz="quarter" idx="12"/>
          </p:nvPr>
        </p:nvSpPr>
        <p:spPr/>
        <p:txBody>
          <a:bodyPr/>
          <a:lstStyle/>
          <a:p>
            <a:fld id="{F19303DE-3E45-4DD3-9505-92EF4803EF97}" type="slidenum">
              <a:rPr lang="en-US" smtClean="0"/>
              <a:t>2</a:t>
            </a:fld>
            <a:endParaRPr lang="en-US" dirty="0"/>
          </a:p>
        </p:txBody>
      </p:sp>
      <p:sp>
        <p:nvSpPr>
          <p:cNvPr id="7" name="Slide Number Placeholder 3"/>
          <p:cNvSpPr txBox="1">
            <a:spLocks/>
          </p:cNvSpPr>
          <p:nvPr/>
        </p:nvSpPr>
        <p:spPr>
          <a:xfrm>
            <a:off x="3886200" y="8814979"/>
            <a:ext cx="2971800" cy="464820"/>
          </a:xfrm>
          <a:prstGeom prst="rect">
            <a:avLst/>
          </a:prstGeom>
        </p:spPr>
        <p:txBody>
          <a:bodyPr vert="horz" lIns="92290" tIns="46146" rIns="92290" bIns="4614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1823524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1587" cy="2859088"/>
          </a:xfrm>
        </p:spPr>
      </p:sp>
      <p:sp>
        <p:nvSpPr>
          <p:cNvPr id="3" name="Notes Placeholder 2"/>
          <p:cNvSpPr>
            <a:spLocks noGrp="1"/>
          </p:cNvSpPr>
          <p:nvPr>
            <p:ph type="body" idx="1"/>
          </p:nvPr>
        </p:nvSpPr>
        <p:spPr>
          <a:xfrm>
            <a:off x="308610" y="3762829"/>
            <a:ext cx="5955566" cy="5367564"/>
          </a:xfrm>
        </p:spPr>
        <p:txBody>
          <a:bodyPr/>
          <a:lstStyle/>
          <a:p>
            <a:pPr marL="0" indent="0">
              <a:lnSpc>
                <a:spcPct val="100000"/>
              </a:lnSpc>
              <a:spcBef>
                <a:spcPts val="0"/>
              </a:spcBef>
              <a:spcAft>
                <a:spcPts val="573"/>
              </a:spcAft>
              <a:buNone/>
            </a:pPr>
            <a:r>
              <a:rPr lang="en-US" sz="1700" b="1" u="sng" dirty="0"/>
              <a:t>ASK</a:t>
            </a:r>
            <a:r>
              <a:rPr lang="en-US" sz="1700" b="1" dirty="0"/>
              <a:t>:  </a:t>
            </a:r>
            <a:r>
              <a:rPr lang="en-US" altLang="ja-JP" sz="1700" dirty="0">
                <a:ea typeface="ＭＳ Ｐゴシック" charset="0"/>
                <a:cs typeface="Times New Roman" pitchFamily="18" charset="0"/>
              </a:rPr>
              <a:t>What additional questions would you ask Billy and his mother to obtain a complete initial pain assessment and history? </a:t>
            </a:r>
          </a:p>
          <a:p>
            <a:pPr marL="0" lvl="4" indent="0">
              <a:lnSpc>
                <a:spcPct val="100000"/>
              </a:lnSpc>
              <a:spcBef>
                <a:spcPts val="0"/>
              </a:spcBef>
              <a:spcAft>
                <a:spcPts val="573"/>
              </a:spcAft>
              <a:buNone/>
            </a:pPr>
            <a:r>
              <a:rPr lang="en-US" altLang="en-US" sz="1700" b="1" u="sng" dirty="0"/>
              <a:t>READ:</a:t>
            </a:r>
            <a:r>
              <a:rPr lang="en-US" altLang="en-US" sz="1700" b="1" dirty="0"/>
              <a:t>  </a:t>
            </a:r>
            <a:r>
              <a:rPr lang="en-US" altLang="en-US" sz="1700" dirty="0"/>
              <a:t>With your </a:t>
            </a:r>
            <a:r>
              <a:rPr lang="en-US" altLang="en-US" sz="1700" b="1" u="sng" dirty="0"/>
              <a:t>table</a:t>
            </a:r>
            <a:r>
              <a:rPr lang="en-US" altLang="en-US" sz="1700" dirty="0"/>
              <a:t> discuss your answers to the question on the slide. You will have </a:t>
            </a:r>
            <a:r>
              <a:rPr lang="en-US" altLang="en-US" sz="1700" b="1" dirty="0"/>
              <a:t>5 minutes.</a:t>
            </a:r>
            <a:endParaRPr lang="en-US" altLang="en-US" sz="1700" dirty="0"/>
          </a:p>
          <a:p>
            <a:pPr marL="0" lvl="4" indent="0" algn="ctr">
              <a:lnSpc>
                <a:spcPct val="100000"/>
              </a:lnSpc>
              <a:spcBef>
                <a:spcPts val="573"/>
              </a:spcBef>
              <a:spcAft>
                <a:spcPts val="573"/>
              </a:spcAft>
              <a:buNone/>
            </a:pPr>
            <a:r>
              <a:rPr lang="en-US" sz="1700" b="1" i="1" dirty="0"/>
              <a:t>[</a:t>
            </a:r>
            <a:r>
              <a:rPr lang="en-US" sz="1700" i="1" dirty="0"/>
              <a:t>Give groups </a:t>
            </a:r>
            <a:r>
              <a:rPr lang="en-US" sz="1700" b="1" i="1" dirty="0"/>
              <a:t>5 minutes </a:t>
            </a:r>
            <a:r>
              <a:rPr lang="en-US" sz="1700" i="1" dirty="0"/>
              <a:t>to discuss case.</a:t>
            </a:r>
            <a:r>
              <a:rPr lang="en-US" sz="1700" b="1" i="1" dirty="0"/>
              <a:t>]</a:t>
            </a:r>
            <a:r>
              <a:rPr lang="en-US" sz="1700" i="1" dirty="0"/>
              <a:t> </a:t>
            </a:r>
          </a:p>
          <a:p>
            <a:pPr marL="0" indent="0">
              <a:lnSpc>
                <a:spcPct val="100000"/>
              </a:lnSpc>
              <a:spcBef>
                <a:spcPts val="573"/>
              </a:spcBef>
              <a:spcAft>
                <a:spcPts val="573"/>
              </a:spcAft>
              <a:buNone/>
            </a:pPr>
            <a:r>
              <a:rPr lang="en-US" sz="1700" b="1" u="sng" dirty="0"/>
              <a:t>ASK</a:t>
            </a:r>
            <a:r>
              <a:rPr lang="en-US" sz="1700" b="1" dirty="0"/>
              <a:t>:  </a:t>
            </a:r>
            <a:r>
              <a:rPr lang="en-US" sz="1700" dirty="0"/>
              <a:t>What types of pain are associated with cancer?</a:t>
            </a:r>
          </a:p>
          <a:p>
            <a:pPr marL="0" indent="0" algn="ctr">
              <a:lnSpc>
                <a:spcPct val="100000"/>
              </a:lnSpc>
              <a:spcBef>
                <a:spcPts val="573"/>
              </a:spcBef>
              <a:buNone/>
              <a:defRPr/>
            </a:pPr>
            <a:r>
              <a:rPr lang="en-US" sz="1500" i="1" dirty="0"/>
              <a:t>Select participants willing to share their answers to this question. </a:t>
            </a:r>
          </a:p>
          <a:p>
            <a:pPr marL="0" indent="0" algn="ctr">
              <a:lnSpc>
                <a:spcPct val="100000"/>
              </a:lnSpc>
              <a:spcBef>
                <a:spcPts val="0"/>
              </a:spcBef>
              <a:spcAft>
                <a:spcPts val="573"/>
              </a:spcAft>
              <a:buNone/>
              <a:defRPr/>
            </a:pPr>
            <a:r>
              <a:rPr lang="en-US" sz="1500" i="1" dirty="0"/>
              <a:t>Write on flipchart or whiteboard  </a:t>
            </a:r>
            <a:r>
              <a:rPr lang="en-US" sz="1500" b="1" i="1" dirty="0"/>
              <a:t>[Limit discussion to 1 minute]</a:t>
            </a:r>
          </a:p>
          <a:p>
            <a:pPr marL="0" indent="0">
              <a:lnSpc>
                <a:spcPct val="100000"/>
              </a:lnSpc>
              <a:spcBef>
                <a:spcPts val="573"/>
              </a:spcBef>
              <a:buNone/>
            </a:pPr>
            <a:r>
              <a:rPr lang="en-US" sz="1700" b="1" i="1" u="sng" dirty="0"/>
              <a:t>READ </a:t>
            </a:r>
            <a:r>
              <a:rPr lang="en-US" sz="1700" i="1" u="sng" dirty="0"/>
              <a:t>these Key points (</a:t>
            </a:r>
            <a:r>
              <a:rPr lang="en-US" sz="1700" b="1" i="1" u="sng" dirty="0"/>
              <a:t>if not included by participants):</a:t>
            </a:r>
          </a:p>
          <a:p>
            <a:pPr marL="0" indent="0">
              <a:lnSpc>
                <a:spcPct val="100000"/>
              </a:lnSpc>
              <a:spcBef>
                <a:spcPts val="0"/>
              </a:spcBef>
              <a:buNone/>
              <a:defRPr/>
            </a:pPr>
            <a:r>
              <a:rPr lang="en-US" altLang="en-US" sz="1700" kern="0" dirty="0">
                <a:ea typeface="ＭＳ Ｐゴシック" pitchFamily="50" charset="-128"/>
                <a:cs typeface="Calibri" panose="020F0502020204030204" pitchFamily="34" charset="0"/>
              </a:rPr>
              <a:t>The </a:t>
            </a:r>
            <a:r>
              <a:rPr lang="en-US" altLang="en-US" sz="1700" dirty="0">
                <a:ea typeface="ＭＳ Ｐゴシック" pitchFamily="50" charset="-128"/>
                <a:cs typeface="Calibri" panose="020F0502020204030204" pitchFamily="34" charset="0"/>
              </a:rPr>
              <a:t>primary sources of pain in children with cancer are related to chemotherapy, radiation and medical procedures:</a:t>
            </a:r>
          </a:p>
          <a:p>
            <a:pPr>
              <a:lnSpc>
                <a:spcPct val="100000"/>
              </a:lnSpc>
              <a:spcBef>
                <a:spcPts val="0"/>
              </a:spcBef>
              <a:defRPr/>
            </a:pPr>
            <a:r>
              <a:rPr lang="en-US" altLang="en-US" sz="1700" dirty="0"/>
              <a:t>Mucositis, dermatitis, burns, </a:t>
            </a:r>
          </a:p>
          <a:p>
            <a:pPr>
              <a:lnSpc>
                <a:spcPct val="100000"/>
              </a:lnSpc>
              <a:spcBef>
                <a:spcPts val="0"/>
              </a:spcBef>
              <a:defRPr/>
            </a:pPr>
            <a:r>
              <a:rPr lang="en-US" altLang="en-US" sz="1700" dirty="0"/>
              <a:t>Lab draws, Implanted venous or intrathecal pump access</a:t>
            </a:r>
          </a:p>
          <a:p>
            <a:pPr>
              <a:lnSpc>
                <a:spcPct val="100000"/>
              </a:lnSpc>
              <a:spcBef>
                <a:spcPts val="0"/>
              </a:spcBef>
              <a:defRPr/>
            </a:pPr>
            <a:r>
              <a:rPr lang="en-US" altLang="en-US" sz="1700" dirty="0"/>
              <a:t>Lumbar punctures, Bone marrow aspirates/biopsies</a:t>
            </a:r>
          </a:p>
          <a:p>
            <a:pPr marL="0" indent="0" algn="ctr">
              <a:lnSpc>
                <a:spcPct val="100000"/>
              </a:lnSpc>
              <a:spcBef>
                <a:spcPts val="573"/>
              </a:spcBef>
              <a:buNone/>
              <a:defRPr/>
            </a:pPr>
            <a:r>
              <a:rPr lang="en-US" sz="1700" b="1" i="1" cap="all" dirty="0"/>
              <a:t>[10 minutes </a:t>
            </a:r>
            <a:r>
              <a:rPr lang="en-US" sz="1700" b="1" i="1" dirty="0"/>
              <a:t>of 45 minute session is complete]</a:t>
            </a:r>
          </a:p>
          <a:p>
            <a:pPr>
              <a:lnSpc>
                <a:spcPct val="100000"/>
              </a:lnSpc>
              <a:spcBef>
                <a:spcPts val="0"/>
              </a:spcBef>
              <a:defRPr/>
            </a:pPr>
            <a:endParaRPr lang="en-US" altLang="en-US" sz="1700" dirty="0"/>
          </a:p>
          <a:p>
            <a:pPr marL="0" lvl="4" indent="0" algn="ctr" defTabSz="873053">
              <a:lnSpc>
                <a:spcPct val="100000"/>
              </a:lnSpc>
              <a:spcBef>
                <a:spcPts val="573"/>
              </a:spcBef>
              <a:spcAft>
                <a:spcPts val="573"/>
              </a:spcAft>
              <a:buNone/>
              <a:defRPr/>
            </a:pPr>
            <a:endParaRPr lang="en-US" sz="1900" b="1" i="1" dirty="0"/>
          </a:p>
          <a:p>
            <a:pPr marL="0" lvl="4" indent="0" algn="ctr">
              <a:lnSpc>
                <a:spcPct val="100000"/>
              </a:lnSpc>
              <a:spcBef>
                <a:spcPts val="0"/>
              </a:spcBef>
              <a:buNone/>
            </a:pPr>
            <a:endParaRPr lang="en-US" sz="1500" i="1" dirty="0"/>
          </a:p>
          <a:p>
            <a:pPr marL="0" indent="0">
              <a:buNone/>
            </a:pPr>
            <a:endParaRPr lang="en-US" altLang="ja-JP" dirty="0">
              <a:ea typeface="ＭＳ Ｐゴシック" charset="0"/>
              <a:cs typeface="Times New Roman" pitchFamily="18" charset="0"/>
            </a:endParaRPr>
          </a:p>
        </p:txBody>
      </p:sp>
      <p:sp>
        <p:nvSpPr>
          <p:cNvPr id="5" name="Slide Number Placeholder 4"/>
          <p:cNvSpPr>
            <a:spLocks noGrp="1"/>
          </p:cNvSpPr>
          <p:nvPr>
            <p:ph type="sldNum" sz="quarter" idx="11"/>
          </p:nvPr>
        </p:nvSpPr>
        <p:spPr/>
        <p:txBody>
          <a:bodyPr/>
          <a:lstStyle/>
          <a:p>
            <a:fld id="{F19303DE-3E45-4DD3-9505-92EF4803EF97}" type="slidenum">
              <a:rPr lang="en-US" smtClean="0"/>
              <a:t>3</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dirty="0"/>
              <a:t>PRN Program: Cancer</a:t>
            </a:r>
          </a:p>
        </p:txBody>
      </p:sp>
      <p:sp>
        <p:nvSpPr>
          <p:cNvPr id="7" name="Slide Number Placeholder 3"/>
          <p:cNvSpPr txBox="1">
            <a:spLocks/>
          </p:cNvSpPr>
          <p:nvPr/>
        </p:nvSpPr>
        <p:spPr>
          <a:xfrm>
            <a:off x="3886200" y="8814979"/>
            <a:ext cx="2971800" cy="464820"/>
          </a:xfrm>
          <a:prstGeom prst="rect">
            <a:avLst/>
          </a:prstGeom>
        </p:spPr>
        <p:txBody>
          <a:bodyPr vert="horz" lIns="92290" tIns="46146" rIns="92290" bIns="4614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903028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1587" cy="2859088"/>
          </a:xfrm>
        </p:spPr>
      </p:sp>
      <p:sp>
        <p:nvSpPr>
          <p:cNvPr id="3" name="Notes Placeholder 2"/>
          <p:cNvSpPr>
            <a:spLocks noGrp="1"/>
          </p:cNvSpPr>
          <p:nvPr>
            <p:ph type="body" idx="1"/>
          </p:nvPr>
        </p:nvSpPr>
        <p:spPr>
          <a:xfrm>
            <a:off x="308610" y="3762828"/>
            <a:ext cx="6227921" cy="5386010"/>
          </a:xfrm>
        </p:spPr>
        <p:txBody>
          <a:bodyPr/>
          <a:lstStyle/>
          <a:p>
            <a:pPr marL="0" indent="0" defTabSz="873053">
              <a:lnSpc>
                <a:spcPct val="100000"/>
              </a:lnSpc>
              <a:spcBef>
                <a:spcPts val="0"/>
              </a:spcBef>
              <a:spcAft>
                <a:spcPts val="573"/>
              </a:spcAft>
              <a:buNone/>
              <a:defRPr/>
            </a:pPr>
            <a:r>
              <a:rPr lang="en-US" sz="1700" b="1" u="sng" dirty="0"/>
              <a:t>ASK</a:t>
            </a:r>
            <a:r>
              <a:rPr lang="en-US" sz="1700" b="1" dirty="0"/>
              <a:t>: </a:t>
            </a:r>
            <a:r>
              <a:rPr lang="en-US" altLang="en-US" sz="1700" dirty="0">
                <a:ea typeface="ＭＳ Ｐゴシック" pitchFamily="50" charset="-128"/>
              </a:rPr>
              <a:t>How do you consistently and systematically prevent and manage the pain from common cancer-related diagnostic procedures? Does your healthcare system provide optimal pain management during every procedure, the first to the last?</a:t>
            </a:r>
          </a:p>
          <a:p>
            <a:pPr marL="0" indent="0" algn="ctr">
              <a:lnSpc>
                <a:spcPts val="1719"/>
              </a:lnSpc>
              <a:buNone/>
              <a:defRPr/>
            </a:pPr>
            <a:r>
              <a:rPr lang="en-US" sz="1500" i="1" dirty="0"/>
              <a:t>Select participants willing to share their answers to this question. </a:t>
            </a:r>
          </a:p>
          <a:p>
            <a:pPr marL="0" indent="0" algn="ctr">
              <a:lnSpc>
                <a:spcPct val="100000"/>
              </a:lnSpc>
              <a:spcBef>
                <a:spcPts val="0"/>
              </a:spcBef>
              <a:spcAft>
                <a:spcPts val="573"/>
              </a:spcAft>
              <a:buNone/>
              <a:defRPr/>
            </a:pPr>
            <a:r>
              <a:rPr lang="en-US" sz="1500" b="1" i="1" dirty="0"/>
              <a:t>[Limit discussion to 2 minutes]</a:t>
            </a:r>
          </a:p>
          <a:p>
            <a:pPr marL="0" indent="0">
              <a:lnSpc>
                <a:spcPct val="100000"/>
              </a:lnSpc>
              <a:spcBef>
                <a:spcPts val="0"/>
              </a:spcBef>
              <a:buNone/>
            </a:pPr>
            <a:r>
              <a:rPr lang="en-US" sz="1700" b="1" u="sng" dirty="0"/>
              <a:t>ASK</a:t>
            </a:r>
            <a:r>
              <a:rPr lang="en-US" sz="1700" b="1" dirty="0"/>
              <a:t>:</a:t>
            </a:r>
            <a:r>
              <a:rPr lang="en-US" sz="1700" b="1" u="sng" dirty="0"/>
              <a:t> </a:t>
            </a:r>
            <a:r>
              <a:rPr lang="en-US" sz="1700" dirty="0"/>
              <a:t>What about operative procedures? </a:t>
            </a:r>
          </a:p>
          <a:p>
            <a:pPr>
              <a:lnSpc>
                <a:spcPct val="100000"/>
              </a:lnSpc>
              <a:spcBef>
                <a:spcPts val="0"/>
              </a:spcBef>
            </a:pPr>
            <a:r>
              <a:rPr lang="en-US" altLang="en-US" sz="1700" dirty="0">
                <a:ea typeface="ＭＳ Ｐゴシック" pitchFamily="50" charset="-128"/>
              </a:rPr>
              <a:t>Is anesthesia consulted preoperatively and are pain management expectations and plans developed with the patient, family and interdisciplinary teams, including anesthesia, surgery, oncology, nursing, pharmacy, child life, physical therapy, etc.? </a:t>
            </a:r>
          </a:p>
          <a:p>
            <a:pPr>
              <a:lnSpc>
                <a:spcPct val="100000"/>
              </a:lnSpc>
              <a:spcBef>
                <a:spcPts val="0"/>
              </a:spcBef>
              <a:spcAft>
                <a:spcPts val="573"/>
              </a:spcAft>
            </a:pPr>
            <a:r>
              <a:rPr lang="en-US" altLang="en-US" sz="1700" dirty="0">
                <a:ea typeface="ＭＳ Ｐゴシック" pitchFamily="50" charset="-128"/>
              </a:rPr>
              <a:t>Is there plan to continually assess and address persistent post-operative pain or phantom limb pain? </a:t>
            </a:r>
            <a:endParaRPr lang="en-US" altLang="en-US" sz="1700" dirty="0"/>
          </a:p>
          <a:p>
            <a:pPr marL="0" indent="0" algn="ctr">
              <a:lnSpc>
                <a:spcPct val="100000"/>
              </a:lnSpc>
              <a:spcBef>
                <a:spcPts val="0"/>
              </a:spcBef>
              <a:buNone/>
              <a:defRPr/>
            </a:pPr>
            <a:r>
              <a:rPr lang="en-US" sz="1500" i="1" dirty="0"/>
              <a:t>Select participants willing to share their answers to this question. </a:t>
            </a:r>
          </a:p>
          <a:p>
            <a:pPr marL="0" indent="0" algn="ctr">
              <a:lnSpc>
                <a:spcPct val="100000"/>
              </a:lnSpc>
              <a:spcBef>
                <a:spcPts val="0"/>
              </a:spcBef>
              <a:spcAft>
                <a:spcPts val="573"/>
              </a:spcAft>
              <a:buNone/>
              <a:defRPr/>
            </a:pPr>
            <a:r>
              <a:rPr lang="en-US" sz="1700" b="1" i="1" dirty="0"/>
              <a:t>[Limit discussion to 2 minutes]</a:t>
            </a:r>
          </a:p>
          <a:p>
            <a:pPr marL="0" lvl="4" indent="0" algn="ctr" defTabSz="873053">
              <a:lnSpc>
                <a:spcPct val="100000"/>
              </a:lnSpc>
              <a:spcBef>
                <a:spcPts val="573"/>
              </a:spcBef>
              <a:buNone/>
              <a:defRPr/>
            </a:pPr>
            <a:r>
              <a:rPr lang="en-US" sz="1700" b="1" i="1" cap="all" dirty="0"/>
              <a:t>[15 minutes </a:t>
            </a:r>
            <a:r>
              <a:rPr lang="en-US" sz="1700" b="1" i="1" dirty="0"/>
              <a:t>of 45 minute session is complete]</a:t>
            </a:r>
          </a:p>
          <a:p>
            <a:pPr marL="0" indent="0" algn="ctr">
              <a:lnSpc>
                <a:spcPts val="1719"/>
              </a:lnSpc>
              <a:spcBef>
                <a:spcPts val="0"/>
              </a:spcBef>
              <a:spcAft>
                <a:spcPts val="286"/>
              </a:spcAft>
              <a:buNone/>
              <a:defRPr/>
            </a:pPr>
            <a:endParaRPr lang="en-US" b="1" i="1" dirty="0"/>
          </a:p>
          <a:p>
            <a:pPr marL="0" indent="0">
              <a:buNone/>
            </a:pPr>
            <a:endParaRPr lang="en-US" dirty="0"/>
          </a:p>
          <a:p>
            <a:pPr marL="0" indent="0">
              <a:buNone/>
            </a:pPr>
            <a:endParaRPr lang="en-US" dirty="0"/>
          </a:p>
        </p:txBody>
      </p:sp>
      <p:sp>
        <p:nvSpPr>
          <p:cNvPr id="4" name="Header Placeholder 3"/>
          <p:cNvSpPr>
            <a:spLocks noGrp="1"/>
          </p:cNvSpPr>
          <p:nvPr>
            <p:ph type="hdr" sz="quarter" idx="10"/>
          </p:nvPr>
        </p:nvSpPr>
        <p:spPr/>
        <p:txBody>
          <a:bodyPr/>
          <a:lstStyle/>
          <a:p>
            <a:r>
              <a:rPr lang="en-US" dirty="0"/>
              <a:t>PRN Program: Cancer</a:t>
            </a:r>
          </a:p>
        </p:txBody>
      </p:sp>
      <p:sp>
        <p:nvSpPr>
          <p:cNvPr id="6" name="Slide Number Placeholder 5"/>
          <p:cNvSpPr>
            <a:spLocks noGrp="1"/>
          </p:cNvSpPr>
          <p:nvPr>
            <p:ph type="sldNum" sz="quarter" idx="12"/>
          </p:nvPr>
        </p:nvSpPr>
        <p:spPr/>
        <p:txBody>
          <a:bodyPr/>
          <a:lstStyle/>
          <a:p>
            <a:fld id="{F19303DE-3E45-4DD3-9505-92EF4803EF97}" type="slidenum">
              <a:rPr lang="en-US" smtClean="0"/>
              <a:t>4</a:t>
            </a:fld>
            <a:endParaRPr lang="en-US" dirty="0"/>
          </a:p>
        </p:txBody>
      </p:sp>
      <p:sp>
        <p:nvSpPr>
          <p:cNvPr id="7" name="Slide Number Placeholder 3"/>
          <p:cNvSpPr txBox="1">
            <a:spLocks/>
          </p:cNvSpPr>
          <p:nvPr/>
        </p:nvSpPr>
        <p:spPr>
          <a:xfrm>
            <a:off x="3886200" y="8814979"/>
            <a:ext cx="2971800" cy="464820"/>
          </a:xfrm>
          <a:prstGeom prst="rect">
            <a:avLst/>
          </a:prstGeom>
        </p:spPr>
        <p:txBody>
          <a:bodyPr vert="horz" lIns="92290" tIns="46146" rIns="92290" bIns="4614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2170982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1587" cy="2859088"/>
          </a:xfrm>
        </p:spPr>
      </p:sp>
      <p:sp>
        <p:nvSpPr>
          <p:cNvPr id="3" name="Notes Placeholder 2"/>
          <p:cNvSpPr>
            <a:spLocks noGrp="1"/>
          </p:cNvSpPr>
          <p:nvPr>
            <p:ph type="body" idx="1"/>
          </p:nvPr>
        </p:nvSpPr>
        <p:spPr>
          <a:xfrm>
            <a:off x="308611" y="3652157"/>
            <a:ext cx="6224536" cy="5533571"/>
          </a:xfrm>
        </p:spPr>
        <p:txBody>
          <a:bodyPr/>
          <a:lstStyle/>
          <a:p>
            <a:pPr marL="0" lvl="4" indent="0">
              <a:lnSpc>
                <a:spcPct val="100000"/>
              </a:lnSpc>
              <a:spcBef>
                <a:spcPts val="0"/>
              </a:spcBef>
              <a:spcAft>
                <a:spcPts val="573"/>
              </a:spcAft>
              <a:buNone/>
            </a:pPr>
            <a:r>
              <a:rPr lang="en-US" altLang="en-US" sz="1700" dirty="0"/>
              <a:t>With your </a:t>
            </a:r>
            <a:r>
              <a:rPr lang="en-US" altLang="en-US" sz="1700" b="1" u="sng" dirty="0"/>
              <a:t>table</a:t>
            </a:r>
            <a:r>
              <a:rPr lang="en-US" altLang="en-US" sz="1700" dirty="0"/>
              <a:t> discuss your answers to the questions on the slide. </a:t>
            </a:r>
            <a:r>
              <a:rPr lang="en-US" altLang="en-US" sz="1700" b="1" dirty="0"/>
              <a:t>This is a 10 minute case. </a:t>
            </a:r>
            <a:r>
              <a:rPr lang="en-US" altLang="en-US" sz="1700" dirty="0"/>
              <a:t>You will have </a:t>
            </a:r>
            <a:r>
              <a:rPr lang="en-US" altLang="en-US" sz="1700" b="1" dirty="0"/>
              <a:t>5 minutes </a:t>
            </a:r>
            <a:r>
              <a:rPr lang="en-US" altLang="en-US" sz="1700" dirty="0"/>
              <a:t>to discuss the case and prepare to share your plan with the group </a:t>
            </a:r>
          </a:p>
          <a:p>
            <a:pPr marL="0" lvl="4" indent="0" algn="ctr">
              <a:lnSpc>
                <a:spcPct val="100000"/>
              </a:lnSpc>
              <a:spcBef>
                <a:spcPts val="0"/>
              </a:spcBef>
              <a:buNone/>
            </a:pPr>
            <a:r>
              <a:rPr lang="en-US" sz="1500" b="1" i="1" dirty="0"/>
              <a:t>[</a:t>
            </a:r>
            <a:r>
              <a:rPr lang="en-US" sz="1500" i="1" dirty="0"/>
              <a:t>Give groups </a:t>
            </a:r>
            <a:r>
              <a:rPr lang="en-US" sz="1500" b="1" i="1" dirty="0"/>
              <a:t>5 minutes </a:t>
            </a:r>
            <a:r>
              <a:rPr lang="en-US" sz="1500" i="1" dirty="0"/>
              <a:t>to discuss case.</a:t>
            </a:r>
            <a:r>
              <a:rPr lang="en-US" sz="1500" b="1" i="1" dirty="0"/>
              <a:t>]</a:t>
            </a:r>
            <a:r>
              <a:rPr lang="en-US" sz="1500" i="1" dirty="0"/>
              <a:t> </a:t>
            </a:r>
          </a:p>
          <a:p>
            <a:pPr marL="0" lvl="4" indent="0" algn="ctr">
              <a:lnSpc>
                <a:spcPct val="100000"/>
              </a:lnSpc>
              <a:spcBef>
                <a:spcPts val="0"/>
              </a:spcBef>
              <a:buNone/>
            </a:pPr>
            <a:r>
              <a:rPr lang="en-US" sz="1500" i="1" dirty="0"/>
              <a:t>Select participants willing to share their group’s answers. </a:t>
            </a:r>
          </a:p>
          <a:p>
            <a:pPr marL="0" lvl="4" indent="0" algn="ctr">
              <a:lnSpc>
                <a:spcPct val="100000"/>
              </a:lnSpc>
              <a:spcBef>
                <a:spcPts val="0"/>
              </a:spcBef>
              <a:buNone/>
            </a:pPr>
            <a:r>
              <a:rPr lang="en-US" sz="1500" i="1" dirty="0"/>
              <a:t>Write changes to the plan on flipchart or whiteboard </a:t>
            </a:r>
            <a:endParaRPr lang="en-US" sz="1500" b="1" i="1" u="sng" dirty="0"/>
          </a:p>
          <a:p>
            <a:pPr marL="0" lvl="4" indent="0" algn="ctr">
              <a:lnSpc>
                <a:spcPct val="100000"/>
              </a:lnSpc>
              <a:spcBef>
                <a:spcPts val="0"/>
              </a:spcBef>
              <a:buNone/>
            </a:pPr>
            <a:r>
              <a:rPr lang="en-US" sz="1500" b="1" i="1" dirty="0"/>
              <a:t>[LIMIT discussion to 1-2 minute/group, max of 5]</a:t>
            </a:r>
          </a:p>
          <a:p>
            <a:pPr marL="0" indent="0">
              <a:lnSpc>
                <a:spcPct val="100000"/>
              </a:lnSpc>
              <a:spcBef>
                <a:spcPts val="573"/>
              </a:spcBef>
              <a:buNone/>
            </a:pPr>
            <a:r>
              <a:rPr lang="en-US" sz="1500" b="1" i="1" u="sng" dirty="0"/>
              <a:t>READ </a:t>
            </a:r>
            <a:r>
              <a:rPr lang="en-US" sz="1500" i="1" u="sng" dirty="0"/>
              <a:t>these Key points (</a:t>
            </a:r>
            <a:r>
              <a:rPr lang="en-US" sz="1500" b="1" i="1" u="sng" dirty="0"/>
              <a:t>if not included by participants):</a:t>
            </a:r>
          </a:p>
          <a:p>
            <a:pPr marL="109132" indent="-109132" defTabSz="873053" eaLnBrk="0" fontAlgn="base" hangingPunct="0">
              <a:lnSpc>
                <a:spcPct val="100000"/>
              </a:lnSpc>
              <a:spcBef>
                <a:spcPts val="0"/>
              </a:spcBef>
              <a:defRPr/>
            </a:pPr>
            <a:r>
              <a:rPr lang="en-US" sz="1500" dirty="0">
                <a:ea typeface="ＭＳ Ｐゴシック" charset="0"/>
                <a:cs typeface="ＭＳ Ｐゴシック" charset="0"/>
              </a:rPr>
              <a:t>Sometimes leukemia cells build up near the surface of the bone or inside the joint and cause diffuse bone or joint pain, which is a likely cause for Billy’s </a:t>
            </a:r>
            <a:r>
              <a:rPr lang="en-US" altLang="en-US" sz="1500" dirty="0">
                <a:ea typeface="ＭＳ Ｐゴシック" pitchFamily="50" charset="-128"/>
                <a:cs typeface="Times New Roman" pitchFamily="18" charset="0"/>
              </a:rPr>
              <a:t>leg pain. </a:t>
            </a:r>
          </a:p>
          <a:p>
            <a:pPr marL="109132" indent="-109132" defTabSz="873053" eaLnBrk="0" fontAlgn="base" hangingPunct="0">
              <a:lnSpc>
                <a:spcPct val="100000"/>
              </a:lnSpc>
              <a:spcBef>
                <a:spcPts val="0"/>
              </a:spcBef>
              <a:defRPr/>
            </a:pPr>
            <a:r>
              <a:rPr lang="en-US" altLang="en-US" sz="1500" dirty="0">
                <a:ea typeface="ＭＳ Ｐゴシック" pitchFamily="50" charset="-128"/>
                <a:cs typeface="Times New Roman" pitchFamily="18" charset="0"/>
              </a:rPr>
              <a:t>NSAIDs have been shown to be more effective then opioids for bone fractures; but NSAIDs are often contraindicated during chemotherapy.</a:t>
            </a:r>
          </a:p>
          <a:p>
            <a:pPr marL="109132" indent="-109132" defTabSz="873053" eaLnBrk="0" fontAlgn="base" hangingPunct="0">
              <a:lnSpc>
                <a:spcPct val="100000"/>
              </a:lnSpc>
              <a:spcBef>
                <a:spcPts val="0"/>
              </a:spcBef>
              <a:defRPr/>
            </a:pPr>
            <a:r>
              <a:rPr lang="en-US" altLang="en-US" sz="1500" dirty="0">
                <a:ea typeface="ＭＳ Ｐゴシック" pitchFamily="50" charset="-128"/>
                <a:cs typeface="Times New Roman" pitchFamily="18" charset="0"/>
              </a:rPr>
              <a:t>Therefore opioids are usually the drug of choice. </a:t>
            </a:r>
          </a:p>
          <a:p>
            <a:pPr marL="109132" indent="-109132" defTabSz="873053" eaLnBrk="0" fontAlgn="base" hangingPunct="0">
              <a:lnSpc>
                <a:spcPct val="100000"/>
              </a:lnSpc>
              <a:spcBef>
                <a:spcPts val="0"/>
              </a:spcBef>
              <a:defRPr/>
            </a:pPr>
            <a:r>
              <a:rPr lang="en-US" altLang="en-US" sz="1500" dirty="0">
                <a:ea typeface="ＭＳ Ｐゴシック" pitchFamily="50" charset="-128"/>
                <a:cs typeface="Times New Roman" pitchFamily="18" charset="0"/>
              </a:rPr>
              <a:t>Once Billy is started on chemotherapy the leukemic blasts usually respond quickly and in turn the pain should go away.</a:t>
            </a:r>
          </a:p>
          <a:p>
            <a:pPr marL="109132" indent="-109132" defTabSz="873053" eaLnBrk="0" fontAlgn="base" hangingPunct="0">
              <a:lnSpc>
                <a:spcPct val="100000"/>
              </a:lnSpc>
              <a:spcBef>
                <a:spcPts val="0"/>
              </a:spcBef>
              <a:defRPr/>
            </a:pPr>
            <a:r>
              <a:rPr lang="en-US" altLang="en-US" sz="1500" dirty="0">
                <a:ea typeface="ＭＳ Ｐゴシック" pitchFamily="50" charset="-128"/>
                <a:cs typeface="Times New Roman" pitchFamily="18" charset="0"/>
              </a:rPr>
              <a:t>It is essential to begin a bowel regimen when starting any opioid therapy. Consider adding a stimulant such as </a:t>
            </a:r>
            <a:r>
              <a:rPr lang="en-US" altLang="en-US" sz="1500" dirty="0" err="1">
                <a:ea typeface="ＭＳ Ｐゴシック" pitchFamily="50" charset="-128"/>
                <a:cs typeface="Times New Roman" pitchFamily="18" charset="0"/>
              </a:rPr>
              <a:t>senna</a:t>
            </a:r>
            <a:r>
              <a:rPr lang="en-US" altLang="en-US" sz="1500" dirty="0">
                <a:ea typeface="ＭＳ Ｐゴシック" pitchFamily="50" charset="-128"/>
                <a:cs typeface="Times New Roman" pitchFamily="18" charset="0"/>
              </a:rPr>
              <a:t> to prevent abdominal pain from opioid-induced constipation. </a:t>
            </a:r>
          </a:p>
          <a:p>
            <a:pPr marL="0" indent="0" algn="ctr" defTabSz="873053">
              <a:lnSpc>
                <a:spcPct val="100000"/>
              </a:lnSpc>
              <a:buNone/>
              <a:defRPr/>
            </a:pPr>
            <a:r>
              <a:rPr lang="en-US" sz="1500" b="1" i="1" cap="all" dirty="0"/>
              <a:t>[25 minutes </a:t>
            </a:r>
            <a:r>
              <a:rPr lang="en-US" sz="1500" b="1" i="1" dirty="0"/>
              <a:t>of 45 minute session is complete]</a:t>
            </a:r>
          </a:p>
          <a:p>
            <a:pPr>
              <a:spcBef>
                <a:spcPct val="0"/>
              </a:spcBef>
              <a:spcAft>
                <a:spcPct val="60000"/>
              </a:spcAft>
            </a:pPr>
            <a:endParaRPr lang="en-US" altLang="en-US" dirty="0">
              <a:latin typeface="Tahoma" pitchFamily="34" charset="0"/>
              <a:ea typeface="ＭＳ Ｐゴシック" pitchFamily="50" charset="-128"/>
              <a:cs typeface="Times New Roman" pitchFamily="18" charset="0"/>
            </a:endParaRPr>
          </a:p>
          <a:p>
            <a:pPr eaLnBrk="1" hangingPunct="1">
              <a:spcBef>
                <a:spcPct val="0"/>
              </a:spcBef>
              <a:spcAft>
                <a:spcPct val="60000"/>
              </a:spcAft>
            </a:pPr>
            <a:endParaRPr lang="en-US" altLang="en-US" dirty="0">
              <a:latin typeface="Tahoma" pitchFamily="34" charset="0"/>
              <a:ea typeface="ＭＳ Ｐゴシック" pitchFamily="50" charset="-128"/>
            </a:endParaRPr>
          </a:p>
          <a:p>
            <a:pPr marL="0" indent="0" defTabSz="873053" eaLnBrk="0" fontAlgn="base" hangingPunct="0">
              <a:lnSpc>
                <a:spcPct val="100000"/>
              </a:lnSpc>
              <a:spcBef>
                <a:spcPct val="0"/>
              </a:spcBef>
              <a:spcAft>
                <a:spcPct val="60000"/>
              </a:spcAft>
              <a:buNone/>
              <a:defRPr/>
            </a:pPr>
            <a:endParaRPr lang="en-US" altLang="en-US" dirty="0">
              <a:latin typeface="Tahoma" pitchFamily="34" charset="0"/>
              <a:ea typeface="ＭＳ Ｐゴシック" pitchFamily="50" charset="-128"/>
              <a:cs typeface="Times New Roman" pitchFamily="18" charset="0"/>
            </a:endParaRPr>
          </a:p>
        </p:txBody>
      </p:sp>
      <p:sp>
        <p:nvSpPr>
          <p:cNvPr id="5" name="Slide Number Placeholder 4"/>
          <p:cNvSpPr>
            <a:spLocks noGrp="1"/>
          </p:cNvSpPr>
          <p:nvPr>
            <p:ph type="sldNum" sz="quarter" idx="11"/>
          </p:nvPr>
        </p:nvSpPr>
        <p:spPr/>
        <p:txBody>
          <a:bodyPr/>
          <a:lstStyle/>
          <a:p>
            <a:fld id="{F19303DE-3E45-4DD3-9505-92EF4803EF97}" type="slidenum">
              <a:rPr lang="en-US" smtClean="0"/>
              <a:t>5</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a:t>PRN Program: Cancer</a:t>
            </a:r>
            <a:endParaRPr lang="en-US" dirty="0"/>
          </a:p>
        </p:txBody>
      </p:sp>
      <p:sp>
        <p:nvSpPr>
          <p:cNvPr id="7" name="Slide Number Placeholder 3"/>
          <p:cNvSpPr txBox="1">
            <a:spLocks/>
          </p:cNvSpPr>
          <p:nvPr/>
        </p:nvSpPr>
        <p:spPr>
          <a:xfrm>
            <a:off x="3886200" y="8814979"/>
            <a:ext cx="2971800" cy="464820"/>
          </a:xfrm>
          <a:prstGeom prst="rect">
            <a:avLst/>
          </a:prstGeom>
        </p:spPr>
        <p:txBody>
          <a:bodyPr vert="horz" lIns="92290" tIns="46146" rIns="92290" bIns="4614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25239892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1587" cy="2859088"/>
          </a:xfrm>
        </p:spPr>
      </p:sp>
      <p:sp>
        <p:nvSpPr>
          <p:cNvPr id="3" name="Notes Placeholder 2"/>
          <p:cNvSpPr>
            <a:spLocks noGrp="1"/>
          </p:cNvSpPr>
          <p:nvPr>
            <p:ph type="body" idx="1"/>
          </p:nvPr>
        </p:nvSpPr>
        <p:spPr>
          <a:xfrm>
            <a:off x="178595" y="3721152"/>
            <a:ext cx="6482953" cy="5558647"/>
          </a:xfrm>
        </p:spPr>
        <p:txBody>
          <a:bodyPr/>
          <a:lstStyle/>
          <a:p>
            <a:pPr marL="0" indent="0">
              <a:lnSpc>
                <a:spcPts val="1662"/>
              </a:lnSpc>
              <a:spcBef>
                <a:spcPts val="0"/>
              </a:spcBef>
              <a:buNone/>
            </a:pPr>
            <a:r>
              <a:rPr lang="en-US" altLang="en-US" sz="1600" b="1" u="sng" dirty="0"/>
              <a:t>READ:</a:t>
            </a:r>
            <a:r>
              <a:rPr lang="en-US" altLang="en-US" sz="1600" b="1" dirty="0"/>
              <a:t> </a:t>
            </a:r>
            <a:r>
              <a:rPr lang="en-US" altLang="en-US" sz="1400" dirty="0"/>
              <a:t>Chemotherapy, biotherapy and radiation can decrease tumor burden and alleviate pain.</a:t>
            </a:r>
          </a:p>
          <a:p>
            <a:pPr marL="0" indent="0">
              <a:lnSpc>
                <a:spcPts val="1662"/>
              </a:lnSpc>
              <a:spcBef>
                <a:spcPts val="0"/>
              </a:spcBef>
              <a:buNone/>
            </a:pPr>
            <a:r>
              <a:rPr lang="en-US" altLang="en-US" sz="1400" dirty="0"/>
              <a:t>Use interdisciplinary, evidence-based, multimodal, individualized plans of care to treat children with pain and cancer.</a:t>
            </a:r>
          </a:p>
          <a:p>
            <a:pPr>
              <a:lnSpc>
                <a:spcPts val="1662"/>
              </a:lnSpc>
              <a:spcBef>
                <a:spcPts val="191"/>
              </a:spcBef>
              <a:spcAft>
                <a:spcPts val="191"/>
              </a:spcAft>
            </a:pPr>
            <a:r>
              <a:rPr lang="en-US" altLang="en-US" sz="1500" dirty="0">
                <a:ea typeface="ＭＳ Ｐゴシック" pitchFamily="50" charset="-128"/>
              </a:rPr>
              <a:t>Use nonopioids with care. </a:t>
            </a:r>
          </a:p>
          <a:p>
            <a:pPr lvl="1" defTabSz="663884">
              <a:lnSpc>
                <a:spcPts val="1662"/>
              </a:lnSpc>
              <a:spcBef>
                <a:spcPts val="0"/>
              </a:spcBef>
              <a:buFont typeface="Wingdings" panose="05000000000000000000" pitchFamily="2" charset="2"/>
              <a:buChar char="ü"/>
            </a:pPr>
            <a:r>
              <a:rPr lang="en-US" altLang="en-US" sz="1500" dirty="0">
                <a:ea typeface="ＭＳ Ｐゴシック" pitchFamily="50" charset="-128"/>
              </a:rPr>
              <a:t>Acetaminophen may mask fever. Neutropenic cancer patients with fever require immediate antibiotic treatment to prevent septic shock.</a:t>
            </a:r>
          </a:p>
          <a:p>
            <a:pPr lvl="1" defTabSz="663884">
              <a:lnSpc>
                <a:spcPts val="1662"/>
              </a:lnSpc>
              <a:spcBef>
                <a:spcPts val="0"/>
              </a:spcBef>
              <a:buFont typeface="Wingdings" panose="05000000000000000000" pitchFamily="2" charset="2"/>
              <a:buChar char="ü"/>
            </a:pPr>
            <a:r>
              <a:rPr lang="en-US" altLang="en-US" sz="1500" dirty="0">
                <a:ea typeface="ＭＳ Ｐゴシック" pitchFamily="50" charset="-128"/>
              </a:rPr>
              <a:t>Acetaminophen should be used with caution in patients with primary or metastatic liver tumors because of potential for hepatotoxicity. </a:t>
            </a:r>
          </a:p>
          <a:p>
            <a:pPr marL="218262" lvl="1" indent="-109132">
              <a:lnSpc>
                <a:spcPts val="1662"/>
              </a:lnSpc>
              <a:spcBef>
                <a:spcPts val="0"/>
              </a:spcBef>
              <a:buFont typeface="Wingdings" panose="05000000000000000000" pitchFamily="2" charset="2"/>
              <a:buChar char="ü"/>
            </a:pPr>
            <a:r>
              <a:rPr lang="en-US" altLang="en-US" sz="1500" dirty="0">
                <a:ea typeface="ＭＳ Ｐゴシック" pitchFamily="50" charset="-128"/>
              </a:rPr>
              <a:t>Most NSAIDs are contraindicated for thrombocytopenic patients, because most NSAIDs affect platelet function. </a:t>
            </a:r>
          </a:p>
          <a:p>
            <a:pPr marL="218262" lvl="1" indent="-109132">
              <a:lnSpc>
                <a:spcPts val="1662"/>
              </a:lnSpc>
              <a:spcBef>
                <a:spcPts val="0"/>
              </a:spcBef>
              <a:buFont typeface="Wingdings" panose="05000000000000000000" pitchFamily="2" charset="2"/>
              <a:buChar char="ü"/>
            </a:pPr>
            <a:r>
              <a:rPr lang="en-US" altLang="en-US" sz="1500" dirty="0">
                <a:ea typeface="ＭＳ Ｐゴシック" pitchFamily="50" charset="-128"/>
              </a:rPr>
              <a:t>More selective Cox2 inhibitors like celecoxib should be considered.</a:t>
            </a:r>
            <a:endParaRPr lang="en-US" altLang="en-US" sz="1500" dirty="0">
              <a:ea typeface="ＭＳ Ｐゴシック" pitchFamily="50" charset="-128"/>
              <a:cs typeface="Microsoft New Tai Lue"/>
            </a:endParaRPr>
          </a:p>
          <a:p>
            <a:pPr>
              <a:lnSpc>
                <a:spcPts val="1662"/>
              </a:lnSpc>
              <a:spcBef>
                <a:spcPts val="191"/>
              </a:spcBef>
              <a:spcAft>
                <a:spcPts val="191"/>
              </a:spcAft>
            </a:pPr>
            <a:r>
              <a:rPr lang="en-US" altLang="en-US" sz="1600" dirty="0">
                <a:ea typeface="ＭＳ Ｐゴシック" pitchFamily="50" charset="-128"/>
              </a:rPr>
              <a:t>Initiate opioid treatment with short-acting IV or oral opioids at starting doses recommended for opioid-naïve children. </a:t>
            </a:r>
          </a:p>
          <a:p>
            <a:pPr marL="218262" lvl="1" indent="-109132">
              <a:lnSpc>
                <a:spcPts val="1662"/>
              </a:lnSpc>
              <a:spcBef>
                <a:spcPts val="0"/>
              </a:spcBef>
              <a:buFont typeface="Wingdings" panose="05000000000000000000" pitchFamily="2" charset="2"/>
              <a:buChar char="ü"/>
            </a:pPr>
            <a:r>
              <a:rPr lang="en-US" altLang="en-US" sz="1500" dirty="0">
                <a:ea typeface="ＭＳ Ｐゴシック" pitchFamily="50" charset="-128"/>
              </a:rPr>
              <a:t>Most IV opioids reach peak analgesia at 10 to 15 minutes and doses can be repeated if appreciable pain reduction is not achieved. </a:t>
            </a:r>
          </a:p>
          <a:p>
            <a:pPr marL="218262" lvl="1" indent="-109132">
              <a:lnSpc>
                <a:spcPts val="1662"/>
              </a:lnSpc>
              <a:spcBef>
                <a:spcPts val="0"/>
              </a:spcBef>
              <a:buFont typeface="Wingdings" panose="05000000000000000000" pitchFamily="2" charset="2"/>
              <a:buChar char="ü"/>
            </a:pPr>
            <a:r>
              <a:rPr lang="en-US" altLang="en-US" sz="1500" dirty="0">
                <a:ea typeface="ＭＳ Ｐゴシック" pitchFamily="50" charset="-128"/>
              </a:rPr>
              <a:t>Duration of analgesia is only 1 to 2 hours after IV administration as compared to 3 to 4 hours after oral doses. References of longer duration are typically based on intramuscular injection  not IV route. </a:t>
            </a:r>
          </a:p>
          <a:p>
            <a:pPr marL="218262" lvl="1" indent="-109132">
              <a:lnSpc>
                <a:spcPts val="1662"/>
              </a:lnSpc>
              <a:spcBef>
                <a:spcPts val="0"/>
              </a:spcBef>
              <a:buFont typeface="Wingdings" panose="05000000000000000000" pitchFamily="2" charset="2"/>
              <a:buChar char="ü"/>
            </a:pPr>
            <a:r>
              <a:rPr lang="en-US" altLang="en-US" sz="1500" dirty="0">
                <a:ea typeface="ＭＳ Ｐゴシック" pitchFamily="50" charset="-128"/>
              </a:rPr>
              <a:t>Relative potency of opioids differ;  but ineffectiveness is typically related to dose rather than opioid choice. </a:t>
            </a:r>
          </a:p>
          <a:p>
            <a:pPr marL="218262" lvl="1" indent="-109132">
              <a:lnSpc>
                <a:spcPts val="1662"/>
              </a:lnSpc>
              <a:spcBef>
                <a:spcPts val="0"/>
              </a:spcBef>
              <a:buFont typeface="Wingdings" panose="05000000000000000000" pitchFamily="2" charset="2"/>
              <a:buChar char="ü"/>
            </a:pPr>
            <a:r>
              <a:rPr lang="en-US" altLang="en-US" sz="1500" dirty="0">
                <a:ea typeface="ＭＳ Ｐゴシック" pitchFamily="50" charset="-128"/>
              </a:rPr>
              <a:t>Some pain management specialists recommend rotating opioids when treatment is over several weeks to prevent tolerance to an opioid and the consequential need for larger</a:t>
            </a:r>
          </a:p>
          <a:p>
            <a:pPr marL="109130" lvl="1" indent="0">
              <a:lnSpc>
                <a:spcPts val="1662"/>
              </a:lnSpc>
              <a:spcBef>
                <a:spcPts val="0"/>
              </a:spcBef>
              <a:buNone/>
            </a:pPr>
            <a:r>
              <a:rPr lang="en-US" altLang="en-US" sz="1500" dirty="0">
                <a:ea typeface="ＭＳ Ｐゴシック" pitchFamily="50" charset="-128"/>
              </a:rPr>
              <a:t>  and larger doses. </a:t>
            </a:r>
          </a:p>
        </p:txBody>
      </p:sp>
      <p:sp>
        <p:nvSpPr>
          <p:cNvPr id="4" name="Header Placeholder 3"/>
          <p:cNvSpPr>
            <a:spLocks noGrp="1"/>
          </p:cNvSpPr>
          <p:nvPr>
            <p:ph type="hdr" sz="quarter" idx="10"/>
          </p:nvPr>
        </p:nvSpPr>
        <p:spPr/>
        <p:txBody>
          <a:bodyPr/>
          <a:lstStyle/>
          <a:p>
            <a:r>
              <a:rPr lang="en-US" dirty="0"/>
              <a:t>PRN Program: Cancer</a:t>
            </a:r>
          </a:p>
        </p:txBody>
      </p:sp>
      <p:sp>
        <p:nvSpPr>
          <p:cNvPr id="6" name="Slide Number Placeholder 5"/>
          <p:cNvSpPr>
            <a:spLocks noGrp="1"/>
          </p:cNvSpPr>
          <p:nvPr>
            <p:ph type="sldNum" sz="quarter" idx="12"/>
          </p:nvPr>
        </p:nvSpPr>
        <p:spPr/>
        <p:txBody>
          <a:bodyPr/>
          <a:lstStyle/>
          <a:p>
            <a:fld id="{F19303DE-3E45-4DD3-9505-92EF4803EF97}" type="slidenum">
              <a:rPr lang="en-US" smtClean="0"/>
              <a:t>6</a:t>
            </a:fld>
            <a:endParaRPr lang="en-US" dirty="0"/>
          </a:p>
        </p:txBody>
      </p:sp>
      <p:sp>
        <p:nvSpPr>
          <p:cNvPr id="7" name="Slide Number Placeholder 3"/>
          <p:cNvSpPr txBox="1">
            <a:spLocks/>
          </p:cNvSpPr>
          <p:nvPr/>
        </p:nvSpPr>
        <p:spPr>
          <a:xfrm>
            <a:off x="3886200" y="8814979"/>
            <a:ext cx="2971800" cy="464820"/>
          </a:xfrm>
          <a:prstGeom prst="rect">
            <a:avLst/>
          </a:prstGeom>
        </p:spPr>
        <p:txBody>
          <a:bodyPr vert="horz" lIns="92290" tIns="46146" rIns="92290" bIns="4614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2383014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1587" cy="2859088"/>
          </a:xfrm>
        </p:spPr>
      </p:sp>
      <p:sp>
        <p:nvSpPr>
          <p:cNvPr id="3" name="Notes Placeholder 2"/>
          <p:cNvSpPr>
            <a:spLocks noGrp="1"/>
          </p:cNvSpPr>
          <p:nvPr>
            <p:ph type="body" idx="1"/>
          </p:nvPr>
        </p:nvSpPr>
        <p:spPr>
          <a:xfrm>
            <a:off x="308610" y="3762830"/>
            <a:ext cx="5955566" cy="4426857"/>
          </a:xfrm>
        </p:spPr>
        <p:txBody>
          <a:bodyPr/>
          <a:lstStyle/>
          <a:p>
            <a:pPr marL="0" indent="0">
              <a:buNone/>
            </a:pPr>
            <a:r>
              <a:rPr lang="en-US" altLang="en-US" sz="1700" b="1" u="sng" dirty="0"/>
              <a:t>READ:</a:t>
            </a:r>
            <a:r>
              <a:rPr lang="en-US" altLang="en-US" sz="1700" b="1" dirty="0"/>
              <a:t> </a:t>
            </a:r>
            <a:r>
              <a:rPr lang="en-US" altLang="en-US" sz="1700" dirty="0">
                <a:ea typeface="ＭＳ Ｐゴシック" pitchFamily="50" charset="-128"/>
              </a:rPr>
              <a:t>The goals of cancer pain treatment include:</a:t>
            </a:r>
          </a:p>
          <a:p>
            <a:pPr marL="109132" indent="-109132"/>
            <a:r>
              <a:rPr lang="en-US" altLang="en-US" sz="1700" dirty="0">
                <a:ea typeface="ＭＳ Ｐゴシック" pitchFamily="50" charset="-128"/>
              </a:rPr>
              <a:t>preventing pain whenever possible, </a:t>
            </a:r>
          </a:p>
          <a:p>
            <a:pPr marL="109132" indent="-109132"/>
            <a:r>
              <a:rPr lang="en-US" altLang="en-US" sz="1700" dirty="0">
                <a:ea typeface="ＭＳ Ｐゴシック" pitchFamily="50" charset="-128"/>
              </a:rPr>
              <a:t>reducing pain that can not be relieved, </a:t>
            </a:r>
          </a:p>
          <a:p>
            <a:pPr marL="109132" indent="-109132"/>
            <a:r>
              <a:rPr lang="en-US" altLang="en-US" sz="1700" dirty="0">
                <a:ea typeface="ＭＳ Ｐゴシック" pitchFamily="50" charset="-128"/>
              </a:rPr>
              <a:t>preventing adverse analgesic effects, like opioid-induced constipation, </a:t>
            </a:r>
          </a:p>
          <a:p>
            <a:pPr marL="109132" indent="-109132"/>
            <a:r>
              <a:rPr lang="en-US" altLang="en-US" sz="1700" dirty="0">
                <a:ea typeface="ＭＳ Ｐゴシック" pitchFamily="50" charset="-128"/>
              </a:rPr>
              <a:t>promoting patient safety, </a:t>
            </a:r>
          </a:p>
          <a:p>
            <a:pPr marL="109132" indent="-109132"/>
            <a:r>
              <a:rPr lang="en-US" altLang="en-US" sz="1700" dirty="0">
                <a:ea typeface="ＭＳ Ｐゴシック" pitchFamily="50" charset="-128"/>
              </a:rPr>
              <a:t>optimizing function, and </a:t>
            </a:r>
          </a:p>
          <a:p>
            <a:pPr marL="109132" indent="-109132"/>
            <a:r>
              <a:rPr lang="en-US" altLang="en-US" sz="1700" dirty="0">
                <a:ea typeface="ＭＳ Ｐゴシック" pitchFamily="50" charset="-128"/>
              </a:rPr>
              <a:t>enhancing quality of life to the end of life. </a:t>
            </a:r>
          </a:p>
          <a:p>
            <a:pPr marL="0" indent="0">
              <a:buNone/>
            </a:pPr>
            <a:endParaRPr lang="en-US" dirty="0"/>
          </a:p>
        </p:txBody>
      </p:sp>
      <p:sp>
        <p:nvSpPr>
          <p:cNvPr id="4" name="Header Placeholder 3"/>
          <p:cNvSpPr>
            <a:spLocks noGrp="1"/>
          </p:cNvSpPr>
          <p:nvPr>
            <p:ph type="hdr" sz="quarter" idx="10"/>
          </p:nvPr>
        </p:nvSpPr>
        <p:spPr/>
        <p:txBody>
          <a:bodyPr/>
          <a:lstStyle/>
          <a:p>
            <a:r>
              <a:rPr lang="en-US" dirty="0"/>
              <a:t>PRN Program: Cancer</a:t>
            </a:r>
          </a:p>
        </p:txBody>
      </p:sp>
      <p:sp>
        <p:nvSpPr>
          <p:cNvPr id="6" name="Slide Number Placeholder 5"/>
          <p:cNvSpPr>
            <a:spLocks noGrp="1"/>
          </p:cNvSpPr>
          <p:nvPr>
            <p:ph type="sldNum" sz="quarter" idx="12"/>
          </p:nvPr>
        </p:nvSpPr>
        <p:spPr/>
        <p:txBody>
          <a:bodyPr/>
          <a:lstStyle/>
          <a:p>
            <a:fld id="{F19303DE-3E45-4DD3-9505-92EF4803EF97}" type="slidenum">
              <a:rPr lang="en-US" smtClean="0"/>
              <a:t>7</a:t>
            </a:fld>
            <a:endParaRPr lang="en-US" dirty="0"/>
          </a:p>
        </p:txBody>
      </p:sp>
      <p:sp>
        <p:nvSpPr>
          <p:cNvPr id="7" name="Slide Number Placeholder 3"/>
          <p:cNvSpPr txBox="1">
            <a:spLocks/>
          </p:cNvSpPr>
          <p:nvPr/>
        </p:nvSpPr>
        <p:spPr>
          <a:xfrm>
            <a:off x="3886200" y="8814979"/>
            <a:ext cx="2971800" cy="464820"/>
          </a:xfrm>
          <a:prstGeom prst="rect">
            <a:avLst/>
          </a:prstGeom>
        </p:spPr>
        <p:txBody>
          <a:bodyPr vert="horz" lIns="92290" tIns="46146" rIns="92290" bIns="4614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25734252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1587" cy="2859088"/>
          </a:xfrm>
        </p:spPr>
      </p:sp>
      <p:sp>
        <p:nvSpPr>
          <p:cNvPr id="3" name="Notes Placeholder 2"/>
          <p:cNvSpPr>
            <a:spLocks noGrp="1"/>
          </p:cNvSpPr>
          <p:nvPr>
            <p:ph type="body" idx="1"/>
          </p:nvPr>
        </p:nvSpPr>
        <p:spPr>
          <a:xfrm>
            <a:off x="308610" y="3762830"/>
            <a:ext cx="5955566" cy="4426857"/>
          </a:xfrm>
        </p:spPr>
        <p:txBody>
          <a:bodyPr/>
          <a:lstStyle/>
          <a:p>
            <a:pPr marL="0" indent="0">
              <a:buNone/>
            </a:pPr>
            <a:r>
              <a:rPr lang="en-US" sz="1700" b="1" u="sng" dirty="0"/>
              <a:t>ASK</a:t>
            </a:r>
            <a:r>
              <a:rPr lang="en-US" sz="1700" b="1" dirty="0"/>
              <a:t>:</a:t>
            </a:r>
            <a:endParaRPr lang="en-US" sz="1700" b="1" u="sng" dirty="0"/>
          </a:p>
          <a:p>
            <a:pPr marL="0" indent="0">
              <a:buNone/>
            </a:pPr>
            <a:r>
              <a:rPr lang="en-US" sz="1700" dirty="0"/>
              <a:t>Are there other barriers to these goals that you want to add to this list ? </a:t>
            </a:r>
          </a:p>
          <a:p>
            <a:pPr marL="0" indent="0">
              <a:buNone/>
            </a:pPr>
            <a:r>
              <a:rPr lang="en-US" sz="1700" dirty="0"/>
              <a:t>Tell us about a time you tried to address one of these barriers.</a:t>
            </a:r>
          </a:p>
          <a:p>
            <a:pPr marL="0" indent="0" algn="ctr">
              <a:spcBef>
                <a:spcPts val="573"/>
              </a:spcBef>
              <a:spcAft>
                <a:spcPts val="573"/>
              </a:spcAft>
              <a:buNone/>
              <a:defRPr/>
            </a:pPr>
            <a:r>
              <a:rPr lang="en-US" sz="1500" i="1" dirty="0"/>
              <a:t>Select participants willing to share their answers to this question. </a:t>
            </a:r>
          </a:p>
          <a:p>
            <a:pPr marL="0" indent="0" algn="ctr">
              <a:buNone/>
              <a:defRPr/>
            </a:pPr>
            <a:r>
              <a:rPr lang="en-US" sz="1700" b="1" i="1" dirty="0"/>
              <a:t>[Limit discussion to 3 minutes]</a:t>
            </a:r>
          </a:p>
          <a:p>
            <a:pPr marL="0" indent="0" algn="ctr">
              <a:buNone/>
              <a:defRPr/>
            </a:pPr>
            <a:endParaRPr lang="en-US" sz="1700" b="1" i="1" dirty="0"/>
          </a:p>
          <a:p>
            <a:pPr marL="0" indent="0" algn="ctr" defTabSz="873053">
              <a:spcBef>
                <a:spcPts val="286"/>
              </a:spcBef>
              <a:buNone/>
              <a:defRPr/>
            </a:pPr>
            <a:r>
              <a:rPr lang="en-US" sz="1700" b="1" i="1" cap="all" dirty="0"/>
              <a:t>[30 minutes </a:t>
            </a:r>
            <a:r>
              <a:rPr lang="en-US" sz="1700" b="1" i="1" dirty="0"/>
              <a:t>of 45 minute session is complete]</a:t>
            </a:r>
          </a:p>
          <a:p>
            <a:pPr marL="0" indent="0" algn="ctr">
              <a:buNone/>
              <a:defRPr/>
            </a:pPr>
            <a:endParaRPr lang="en-US" sz="1700" b="1" i="1" dirty="0"/>
          </a:p>
          <a:p>
            <a:pPr marL="0" indent="0">
              <a:buNone/>
            </a:pPr>
            <a:endParaRPr lang="en-US" sz="1700" dirty="0"/>
          </a:p>
        </p:txBody>
      </p:sp>
      <p:sp>
        <p:nvSpPr>
          <p:cNvPr id="4" name="Header Placeholder 3"/>
          <p:cNvSpPr>
            <a:spLocks noGrp="1"/>
          </p:cNvSpPr>
          <p:nvPr>
            <p:ph type="hdr" sz="quarter" idx="10"/>
          </p:nvPr>
        </p:nvSpPr>
        <p:spPr/>
        <p:txBody>
          <a:bodyPr/>
          <a:lstStyle/>
          <a:p>
            <a:r>
              <a:rPr lang="en-US" dirty="0"/>
              <a:t>PRN Program: Cancer</a:t>
            </a:r>
          </a:p>
        </p:txBody>
      </p:sp>
      <p:sp>
        <p:nvSpPr>
          <p:cNvPr id="6" name="Slide Number Placeholder 5"/>
          <p:cNvSpPr>
            <a:spLocks noGrp="1"/>
          </p:cNvSpPr>
          <p:nvPr>
            <p:ph type="sldNum" sz="quarter" idx="12"/>
          </p:nvPr>
        </p:nvSpPr>
        <p:spPr/>
        <p:txBody>
          <a:bodyPr/>
          <a:lstStyle/>
          <a:p>
            <a:fld id="{F19303DE-3E45-4DD3-9505-92EF4803EF97}" type="slidenum">
              <a:rPr lang="en-US" smtClean="0"/>
              <a:t>8</a:t>
            </a:fld>
            <a:endParaRPr lang="en-US" dirty="0"/>
          </a:p>
        </p:txBody>
      </p:sp>
      <p:sp>
        <p:nvSpPr>
          <p:cNvPr id="7" name="Slide Number Placeholder 3"/>
          <p:cNvSpPr txBox="1">
            <a:spLocks/>
          </p:cNvSpPr>
          <p:nvPr/>
        </p:nvSpPr>
        <p:spPr>
          <a:xfrm>
            <a:off x="3886200" y="8814979"/>
            <a:ext cx="2971800" cy="464820"/>
          </a:xfrm>
          <a:prstGeom prst="rect">
            <a:avLst/>
          </a:prstGeom>
        </p:spPr>
        <p:txBody>
          <a:bodyPr vert="horz" lIns="92290" tIns="46146" rIns="92290" bIns="4614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13143771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1587" cy="2859088"/>
          </a:xfrm>
        </p:spPr>
      </p:sp>
      <p:sp>
        <p:nvSpPr>
          <p:cNvPr id="3" name="Notes Placeholder 2"/>
          <p:cNvSpPr>
            <a:spLocks noGrp="1"/>
          </p:cNvSpPr>
          <p:nvPr>
            <p:ph type="body" idx="1"/>
          </p:nvPr>
        </p:nvSpPr>
        <p:spPr>
          <a:xfrm>
            <a:off x="308610" y="3762828"/>
            <a:ext cx="5955566" cy="5386010"/>
          </a:xfrm>
        </p:spPr>
        <p:txBody>
          <a:bodyPr/>
          <a:lstStyle/>
          <a:p>
            <a:pPr marL="0" lvl="4" indent="0">
              <a:lnSpc>
                <a:spcPct val="100000"/>
              </a:lnSpc>
              <a:spcBef>
                <a:spcPts val="0"/>
              </a:spcBef>
              <a:buNone/>
            </a:pPr>
            <a:r>
              <a:rPr lang="en-US" altLang="en-US" sz="1700" b="1" u="sng" dirty="0"/>
              <a:t>READ:</a:t>
            </a:r>
            <a:r>
              <a:rPr lang="en-US" altLang="en-US" sz="1700" b="1" dirty="0"/>
              <a:t>  </a:t>
            </a:r>
            <a:r>
              <a:rPr lang="en-US" altLang="en-US" sz="1700" dirty="0"/>
              <a:t>With your </a:t>
            </a:r>
            <a:r>
              <a:rPr lang="en-US" altLang="en-US" sz="1700" b="1" u="sng" dirty="0"/>
              <a:t>table</a:t>
            </a:r>
            <a:r>
              <a:rPr lang="en-US" altLang="en-US" sz="1700" dirty="0"/>
              <a:t> discuss your answers to the questions on the slide. You will have </a:t>
            </a:r>
            <a:r>
              <a:rPr lang="en-US" altLang="en-US" sz="1700" b="1" dirty="0"/>
              <a:t>5 minutes.</a:t>
            </a:r>
            <a:endParaRPr lang="en-US" altLang="en-US" sz="1700" dirty="0"/>
          </a:p>
          <a:p>
            <a:pPr marL="0" lvl="4" indent="0" algn="ctr">
              <a:lnSpc>
                <a:spcPct val="100000"/>
              </a:lnSpc>
              <a:spcBef>
                <a:spcPts val="573"/>
              </a:spcBef>
              <a:spcAft>
                <a:spcPts val="573"/>
              </a:spcAft>
              <a:buNone/>
            </a:pPr>
            <a:r>
              <a:rPr lang="en-US" sz="1900" b="1" i="1" dirty="0"/>
              <a:t>[</a:t>
            </a:r>
            <a:r>
              <a:rPr lang="en-US" sz="1900" i="1" dirty="0"/>
              <a:t>Give groups </a:t>
            </a:r>
            <a:r>
              <a:rPr lang="en-US" sz="1900" b="1" i="1" dirty="0"/>
              <a:t>5 minutes </a:t>
            </a:r>
            <a:r>
              <a:rPr lang="en-US" sz="1900" i="1" dirty="0"/>
              <a:t>to discuss case.</a:t>
            </a:r>
            <a:r>
              <a:rPr lang="en-US" sz="1900" b="1" i="1" dirty="0"/>
              <a:t>]</a:t>
            </a:r>
            <a:r>
              <a:rPr lang="en-US" sz="1900" i="1" dirty="0"/>
              <a:t> </a:t>
            </a:r>
          </a:p>
          <a:p>
            <a:pPr marL="0" indent="0">
              <a:lnSpc>
                <a:spcPct val="104000"/>
              </a:lnSpc>
              <a:spcBef>
                <a:spcPts val="0"/>
              </a:spcBef>
              <a:buNone/>
            </a:pPr>
            <a:r>
              <a:rPr lang="en-US" altLang="en-US" sz="1700" b="1" u="sng" dirty="0"/>
              <a:t>READ:</a:t>
            </a:r>
            <a:r>
              <a:rPr lang="en-US" altLang="en-US" sz="1700" b="1" dirty="0"/>
              <a:t> </a:t>
            </a:r>
            <a:r>
              <a:rPr lang="en-US" altLang="en-US" sz="1700" dirty="0">
                <a:ea typeface="ＭＳ Ｐゴシック" pitchFamily="50" charset="-128"/>
              </a:rPr>
              <a:t>Relaxation, guided imagery, massage and other cognitive behavioral therapies may assist Billy in coping with pain and pain management. Many of these interventions, for example, massage, TENs, and chiropractic care, have traditionally been considered contraindicated; but efforts to individualize patient treatments have revealed their widespread use without consequential adverse effects, like metastasis. </a:t>
            </a:r>
          </a:p>
          <a:p>
            <a:pPr marL="0" indent="0">
              <a:lnSpc>
                <a:spcPct val="104000"/>
              </a:lnSpc>
              <a:spcBef>
                <a:spcPts val="0"/>
              </a:spcBef>
            </a:pPr>
            <a:r>
              <a:rPr lang="en-US" altLang="en-US" sz="1700" dirty="0">
                <a:ea typeface="ＭＳ Ｐゴシック" pitchFamily="50" charset="-128"/>
              </a:rPr>
              <a:t>Assess Billy’s experience with these strategies and willingness to </a:t>
            </a:r>
            <a:r>
              <a:rPr lang="en-US" altLang="ja-JP" sz="1700" dirty="0">
                <a:ea typeface="ＭＳ Ｐゴシック" pitchFamily="50" charset="-128"/>
                <a:cs typeface="Times New Roman" pitchFamily="18" charset="0"/>
              </a:rPr>
              <a:t>try any of these. </a:t>
            </a:r>
          </a:p>
          <a:p>
            <a:pPr marL="0" indent="0">
              <a:lnSpc>
                <a:spcPct val="104000"/>
              </a:lnSpc>
              <a:spcBef>
                <a:spcPts val="0"/>
              </a:spcBef>
            </a:pPr>
            <a:r>
              <a:rPr lang="en-US" altLang="en-US" sz="1700" dirty="0">
                <a:ea typeface="ＭＳ Ｐゴシック" pitchFamily="50" charset="-128"/>
                <a:cs typeface="Times New Roman" pitchFamily="18" charset="0"/>
              </a:rPr>
              <a:t>Safety issues are significant. Billy may have an unstable gait because of leg pain. Safety issues regarding storage of opioid analgesics and other drugs should be addressed. </a:t>
            </a:r>
          </a:p>
          <a:p>
            <a:pPr marL="0" lvl="4" indent="0" algn="ctr" defTabSz="873053">
              <a:lnSpc>
                <a:spcPct val="104000"/>
              </a:lnSpc>
              <a:spcBef>
                <a:spcPts val="573"/>
              </a:spcBef>
              <a:buNone/>
              <a:defRPr/>
            </a:pPr>
            <a:r>
              <a:rPr lang="en-US" sz="1700" b="1" i="1" cap="all" dirty="0"/>
              <a:t>[35 minutes </a:t>
            </a:r>
            <a:r>
              <a:rPr lang="en-US" sz="1700" b="1" i="1" dirty="0"/>
              <a:t>of 45 minute session is complete]</a:t>
            </a:r>
          </a:p>
          <a:p>
            <a:endParaRPr lang="en-US" altLang="en-US" dirty="0">
              <a:latin typeface="Tahoma" pitchFamily="34" charset="0"/>
              <a:ea typeface="ＭＳ Ｐゴシック" pitchFamily="50" charset="-128"/>
              <a:cs typeface="Times New Roman" pitchFamily="18" charset="0"/>
            </a:endParaRPr>
          </a:p>
          <a:p>
            <a:endParaRPr lang="en-US" altLang="en-US" dirty="0">
              <a:latin typeface="Tahoma" pitchFamily="34" charset="0"/>
              <a:ea typeface="ＭＳ Ｐゴシック" pitchFamily="50" charset="-128"/>
              <a:cs typeface="Times New Roman" pitchFamily="18" charset="0"/>
            </a:endParaRPr>
          </a:p>
          <a:p>
            <a:pPr eaLnBrk="1" hangingPunct="1"/>
            <a:endParaRPr lang="en-US" altLang="en-US" dirty="0">
              <a:latin typeface="Tahoma" pitchFamily="34" charset="0"/>
              <a:ea typeface="ＭＳ Ｐゴシック" pitchFamily="50" charset="-128"/>
              <a:cs typeface="Times New Roman" pitchFamily="18" charset="0"/>
            </a:endParaRPr>
          </a:p>
        </p:txBody>
      </p:sp>
      <p:sp>
        <p:nvSpPr>
          <p:cNvPr id="5" name="Slide Number Placeholder 4"/>
          <p:cNvSpPr>
            <a:spLocks noGrp="1"/>
          </p:cNvSpPr>
          <p:nvPr>
            <p:ph type="sldNum" sz="quarter" idx="11"/>
          </p:nvPr>
        </p:nvSpPr>
        <p:spPr/>
        <p:txBody>
          <a:bodyPr/>
          <a:lstStyle/>
          <a:p>
            <a:fld id="{F19303DE-3E45-4DD3-9505-92EF4803EF97}" type="slidenum">
              <a:rPr lang="en-US" smtClean="0"/>
              <a:t>9</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dirty="0"/>
              <a:t>PRN Program: Cancer</a:t>
            </a:r>
          </a:p>
        </p:txBody>
      </p:sp>
      <p:sp>
        <p:nvSpPr>
          <p:cNvPr id="7" name="Slide Number Placeholder 3"/>
          <p:cNvSpPr txBox="1">
            <a:spLocks/>
          </p:cNvSpPr>
          <p:nvPr/>
        </p:nvSpPr>
        <p:spPr>
          <a:xfrm>
            <a:off x="3886200" y="8814979"/>
            <a:ext cx="2971800" cy="464820"/>
          </a:xfrm>
          <a:prstGeom prst="rect">
            <a:avLst/>
          </a:prstGeom>
        </p:spPr>
        <p:txBody>
          <a:bodyPr vert="horz" lIns="92290" tIns="46146" rIns="92290" bIns="4614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2638292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1587" cy="2859088"/>
          </a:xfrm>
        </p:spPr>
      </p:sp>
      <p:sp>
        <p:nvSpPr>
          <p:cNvPr id="3" name="Notes Placeholder 2"/>
          <p:cNvSpPr>
            <a:spLocks noGrp="1"/>
          </p:cNvSpPr>
          <p:nvPr>
            <p:ph type="body" idx="1"/>
          </p:nvPr>
        </p:nvSpPr>
        <p:spPr>
          <a:xfrm>
            <a:off x="308610" y="3762830"/>
            <a:ext cx="5955566" cy="4426857"/>
          </a:xfrm>
        </p:spPr>
        <p:txBody>
          <a:bodyPr/>
          <a:lstStyle/>
          <a:p>
            <a:pPr marL="0" lvl="4" indent="0">
              <a:lnSpc>
                <a:spcPct val="104000"/>
              </a:lnSpc>
              <a:spcBef>
                <a:spcPts val="0"/>
              </a:spcBef>
              <a:buNone/>
            </a:pPr>
            <a:r>
              <a:rPr lang="en-US" altLang="en-US" sz="1700" b="1" u="sng" dirty="0"/>
              <a:t>READ:</a:t>
            </a:r>
            <a:r>
              <a:rPr lang="en-US" altLang="en-US" sz="1700" b="1" dirty="0"/>
              <a:t>  </a:t>
            </a:r>
            <a:r>
              <a:rPr lang="en-US" altLang="en-US" sz="1700" dirty="0"/>
              <a:t>With your </a:t>
            </a:r>
            <a:r>
              <a:rPr lang="en-US" altLang="en-US" sz="1700" b="1" u="sng" dirty="0"/>
              <a:t>table</a:t>
            </a:r>
            <a:r>
              <a:rPr lang="en-US" altLang="en-US" sz="1700" dirty="0"/>
              <a:t> discuss your answers to the question on the slide. You will have </a:t>
            </a:r>
            <a:r>
              <a:rPr lang="en-US" altLang="en-US" sz="1700" b="1" dirty="0"/>
              <a:t>5 minutes.</a:t>
            </a:r>
            <a:endParaRPr lang="en-US" altLang="en-US" sz="1700" dirty="0"/>
          </a:p>
          <a:p>
            <a:pPr marL="0" lvl="4" indent="0" algn="ctr">
              <a:lnSpc>
                <a:spcPct val="104000"/>
              </a:lnSpc>
              <a:spcBef>
                <a:spcPts val="573"/>
              </a:spcBef>
              <a:spcAft>
                <a:spcPts val="573"/>
              </a:spcAft>
              <a:buNone/>
            </a:pPr>
            <a:r>
              <a:rPr lang="en-US" sz="1700" b="1" i="1" dirty="0"/>
              <a:t>[</a:t>
            </a:r>
            <a:r>
              <a:rPr lang="en-US" sz="1700" i="1" dirty="0"/>
              <a:t>Give groups </a:t>
            </a:r>
            <a:r>
              <a:rPr lang="en-US" sz="1700" b="1" i="1" dirty="0"/>
              <a:t>5 minutes </a:t>
            </a:r>
            <a:r>
              <a:rPr lang="en-US" sz="1700" i="1" dirty="0"/>
              <a:t>to discuss case.</a:t>
            </a:r>
            <a:r>
              <a:rPr lang="en-US" sz="1700" b="1" i="1" dirty="0"/>
              <a:t>]</a:t>
            </a:r>
            <a:r>
              <a:rPr lang="en-US" sz="1700" i="1" dirty="0"/>
              <a:t> </a:t>
            </a:r>
          </a:p>
          <a:p>
            <a:pPr marL="0" indent="0">
              <a:lnSpc>
                <a:spcPct val="104000"/>
              </a:lnSpc>
              <a:spcBef>
                <a:spcPts val="0"/>
              </a:spcBef>
              <a:buNone/>
            </a:pPr>
            <a:r>
              <a:rPr lang="en-US" altLang="en-US" sz="1700" b="1" u="sng" dirty="0"/>
              <a:t>READ:</a:t>
            </a:r>
            <a:r>
              <a:rPr lang="en-US" altLang="en-US" sz="1700" b="1" dirty="0"/>
              <a:t> </a:t>
            </a:r>
            <a:r>
              <a:rPr lang="en-US" altLang="en-US" sz="1700" dirty="0">
                <a:ea typeface="ＭＳ Ｐゴシック" pitchFamily="50" charset="-128"/>
              </a:rPr>
              <a:t>Allodynia of the feet with vincristine exposure suggests Billy is experiencing neuropathic pain. </a:t>
            </a:r>
          </a:p>
          <a:p>
            <a:pPr marL="0" indent="0">
              <a:lnSpc>
                <a:spcPct val="104000"/>
              </a:lnSpc>
              <a:spcBef>
                <a:spcPts val="0"/>
              </a:spcBef>
              <a:buNone/>
            </a:pPr>
            <a:r>
              <a:rPr lang="en-US" altLang="en-US" sz="1700" dirty="0">
                <a:ea typeface="ＭＳ Ｐゴシック" pitchFamily="50" charset="-128"/>
              </a:rPr>
              <a:t>Agents of first choice for neuropathic pain are gabapentin, and tricyclic antidepressants.</a:t>
            </a:r>
          </a:p>
          <a:p>
            <a:pPr marL="0" indent="0">
              <a:lnSpc>
                <a:spcPct val="104000"/>
              </a:lnSpc>
              <a:spcBef>
                <a:spcPts val="0"/>
              </a:spcBef>
              <a:buNone/>
            </a:pPr>
            <a:r>
              <a:rPr lang="en-US" altLang="en-US" sz="1700" dirty="0">
                <a:ea typeface="ＭＳ Ｐゴシック" pitchFamily="50" charset="-128"/>
              </a:rPr>
              <a:t>Based on age and size, gabapentin offers more appropriate dosing options for this pediatric patient.</a:t>
            </a:r>
          </a:p>
          <a:p>
            <a:pPr marL="0" indent="0">
              <a:lnSpc>
                <a:spcPct val="104000"/>
              </a:lnSpc>
              <a:spcBef>
                <a:spcPts val="0"/>
              </a:spcBef>
              <a:buNone/>
            </a:pPr>
            <a:r>
              <a:rPr lang="en-US" altLang="en-US" sz="1700" dirty="0">
                <a:ea typeface="ＭＳ Ｐゴシック" pitchFamily="50" charset="-128"/>
              </a:rPr>
              <a:t>A different chemotherapy regimen that is less likely to have neurotoxicity might be considered if anti-cancer treatment is to be continued.</a:t>
            </a:r>
          </a:p>
          <a:p>
            <a:pPr marL="0" lvl="4" indent="0" algn="ctr" defTabSz="873053">
              <a:lnSpc>
                <a:spcPct val="104000"/>
              </a:lnSpc>
              <a:spcBef>
                <a:spcPts val="1146"/>
              </a:spcBef>
              <a:buNone/>
              <a:defRPr/>
            </a:pPr>
            <a:r>
              <a:rPr lang="en-US" sz="1700" b="1" i="1" cap="all" dirty="0"/>
              <a:t>[40 minutes </a:t>
            </a:r>
            <a:r>
              <a:rPr lang="en-US" sz="1700" b="1" i="1" dirty="0"/>
              <a:t>of 45 minute session is complete]</a:t>
            </a:r>
          </a:p>
          <a:p>
            <a:endParaRPr lang="en-US" altLang="en-US" dirty="0">
              <a:latin typeface="Tahoma" pitchFamily="34" charset="0"/>
              <a:ea typeface="ＭＳ Ｐゴシック" pitchFamily="50" charset="-128"/>
            </a:endParaRPr>
          </a:p>
        </p:txBody>
      </p:sp>
      <p:sp>
        <p:nvSpPr>
          <p:cNvPr id="5" name="Slide Number Placeholder 4"/>
          <p:cNvSpPr>
            <a:spLocks noGrp="1"/>
          </p:cNvSpPr>
          <p:nvPr>
            <p:ph type="sldNum" sz="quarter" idx="11"/>
          </p:nvPr>
        </p:nvSpPr>
        <p:spPr/>
        <p:txBody>
          <a:bodyPr/>
          <a:lstStyle/>
          <a:p>
            <a:fld id="{F19303DE-3E45-4DD3-9505-92EF4803EF97}" type="slidenum">
              <a:rPr lang="en-US" smtClean="0"/>
              <a:t>10</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dirty="0"/>
              <a:t>PRN Program: Cancer</a:t>
            </a:r>
          </a:p>
        </p:txBody>
      </p:sp>
      <p:sp>
        <p:nvSpPr>
          <p:cNvPr id="7" name="Slide Number Placeholder 3"/>
          <p:cNvSpPr txBox="1">
            <a:spLocks/>
          </p:cNvSpPr>
          <p:nvPr/>
        </p:nvSpPr>
        <p:spPr>
          <a:xfrm>
            <a:off x="3886200" y="8814979"/>
            <a:ext cx="2971800" cy="464820"/>
          </a:xfrm>
          <a:prstGeom prst="rect">
            <a:avLst/>
          </a:prstGeom>
        </p:spPr>
        <p:txBody>
          <a:bodyPr vert="horz" lIns="92290" tIns="46146" rIns="92290" bIns="4614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2648053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1587" cy="2859088"/>
          </a:xfrm>
        </p:spPr>
      </p:sp>
      <p:sp>
        <p:nvSpPr>
          <p:cNvPr id="3" name="Notes Placeholder 2"/>
          <p:cNvSpPr>
            <a:spLocks noGrp="1"/>
          </p:cNvSpPr>
          <p:nvPr>
            <p:ph type="body" idx="1"/>
          </p:nvPr>
        </p:nvSpPr>
        <p:spPr>
          <a:xfrm>
            <a:off x="308610" y="3762830"/>
            <a:ext cx="5955566" cy="4426857"/>
          </a:xfrm>
        </p:spPr>
        <p:txBody>
          <a:bodyPr/>
          <a:lstStyle/>
          <a:p>
            <a:pPr marL="0" indent="0" defTabSz="873053">
              <a:spcBef>
                <a:spcPts val="286"/>
              </a:spcBef>
              <a:buNone/>
              <a:defRPr/>
            </a:pPr>
            <a:r>
              <a:rPr lang="en-US" sz="1900" b="1" u="sng" dirty="0"/>
              <a:t>ASK</a:t>
            </a:r>
            <a:r>
              <a:rPr lang="en-US" sz="1900" b="1" dirty="0"/>
              <a:t>:  </a:t>
            </a:r>
            <a:r>
              <a:rPr lang="en-US" sz="1900" dirty="0"/>
              <a:t>Are there any questions related to treating children’s cancer pain.?</a:t>
            </a:r>
          </a:p>
          <a:p>
            <a:pPr marL="0" indent="0" algn="ctr">
              <a:buNone/>
            </a:pPr>
            <a:endParaRPr lang="en-US" sz="1700" b="1" i="1" dirty="0"/>
          </a:p>
          <a:p>
            <a:pPr marL="0" lvl="1" indent="0" algn="ctr">
              <a:spcBef>
                <a:spcPts val="0"/>
              </a:spcBef>
              <a:buNone/>
            </a:pPr>
            <a:r>
              <a:rPr lang="en-US" sz="1700" b="1" i="1" cap="all" dirty="0"/>
              <a:t>[45 minute </a:t>
            </a:r>
            <a:r>
              <a:rPr lang="en-US" sz="1700" b="1" i="1" dirty="0"/>
              <a:t>SESSION COMPLETE]</a:t>
            </a:r>
          </a:p>
          <a:p>
            <a:pPr marL="0" indent="0">
              <a:buNone/>
            </a:pPr>
            <a:endParaRPr lang="en-US" dirty="0"/>
          </a:p>
          <a:p>
            <a:pPr marL="0" indent="0">
              <a:buNone/>
            </a:pPr>
            <a:endParaRPr lang="en-US" dirty="0"/>
          </a:p>
        </p:txBody>
      </p:sp>
      <p:sp>
        <p:nvSpPr>
          <p:cNvPr id="4" name="Header Placeholder 3"/>
          <p:cNvSpPr>
            <a:spLocks noGrp="1"/>
          </p:cNvSpPr>
          <p:nvPr>
            <p:ph type="hdr" sz="quarter" idx="10"/>
          </p:nvPr>
        </p:nvSpPr>
        <p:spPr/>
        <p:txBody>
          <a:bodyPr/>
          <a:lstStyle/>
          <a:p>
            <a:r>
              <a:rPr lang="en-US" dirty="0"/>
              <a:t>PRN Program: Cancer</a:t>
            </a:r>
          </a:p>
        </p:txBody>
      </p:sp>
      <p:sp>
        <p:nvSpPr>
          <p:cNvPr id="6" name="Slide Number Placeholder 5"/>
          <p:cNvSpPr>
            <a:spLocks noGrp="1"/>
          </p:cNvSpPr>
          <p:nvPr>
            <p:ph type="sldNum" sz="quarter" idx="12"/>
          </p:nvPr>
        </p:nvSpPr>
        <p:spPr/>
        <p:txBody>
          <a:bodyPr/>
          <a:lstStyle/>
          <a:p>
            <a:fld id="{F19303DE-3E45-4DD3-9505-92EF4803EF97}" type="slidenum">
              <a:rPr lang="en-US" smtClean="0"/>
              <a:t>11</a:t>
            </a:fld>
            <a:endParaRPr lang="en-US" dirty="0"/>
          </a:p>
        </p:txBody>
      </p:sp>
      <p:sp>
        <p:nvSpPr>
          <p:cNvPr id="7" name="Slide Number Placeholder 3"/>
          <p:cNvSpPr txBox="1">
            <a:spLocks/>
          </p:cNvSpPr>
          <p:nvPr/>
        </p:nvSpPr>
        <p:spPr>
          <a:xfrm>
            <a:off x="3886200" y="8814979"/>
            <a:ext cx="2971800" cy="464820"/>
          </a:xfrm>
          <a:prstGeom prst="rect">
            <a:avLst/>
          </a:prstGeom>
        </p:spPr>
        <p:txBody>
          <a:bodyPr vert="horz" lIns="92290" tIns="46146" rIns="92290" bIns="4614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12146016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58924"/>
            <a:ext cx="8229600" cy="2742289"/>
          </a:xfrm>
        </p:spPr>
        <p:txBody>
          <a:bodyPr/>
          <a:lstStyle>
            <a:lvl1pPr>
              <a:lnSpc>
                <a:spcPct val="90000"/>
              </a:lnSpc>
              <a:defRPr sz="6600" kern="100" cap="all" spc="-200" baseline="0">
                <a:solidFill>
                  <a:schemeClr val="bg1"/>
                </a:solidFill>
              </a:defRPr>
            </a:lvl1pPr>
          </a:lstStyle>
          <a:p>
            <a:r>
              <a:rPr lang="en-US" dirty="0"/>
              <a:t>add </a:t>
            </a:r>
            <a:r>
              <a:rPr lang="en-US" dirty="0" err="1"/>
              <a:t>slidedoc</a:t>
            </a:r>
            <a:r>
              <a:rPr lang="en-US" dirty="0"/>
              <a:t> title</a:t>
            </a:r>
          </a:p>
        </p:txBody>
      </p:sp>
      <p:sp>
        <p:nvSpPr>
          <p:cNvPr id="60" name="Text Placeholder 59"/>
          <p:cNvSpPr>
            <a:spLocks noGrp="1"/>
          </p:cNvSpPr>
          <p:nvPr>
            <p:ph type="body" sz="quarter" idx="10"/>
          </p:nvPr>
        </p:nvSpPr>
        <p:spPr>
          <a:xfrm>
            <a:off x="457200" y="3496727"/>
            <a:ext cx="1497013" cy="2512484"/>
          </a:xfrm>
        </p:spPr>
        <p:txBody>
          <a:bodyPr anchor="b"/>
          <a:lstStyle>
            <a:lvl1pPr>
              <a:lnSpc>
                <a:spcPct val="100000"/>
              </a:lnSpc>
              <a:defRPr sz="1300">
                <a:solidFill>
                  <a:schemeClr val="tx2"/>
                </a:solidFill>
              </a:defRPr>
            </a:lvl1pPr>
            <a:lvl2pPr>
              <a:defRPr b="1"/>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2" name="Straight Connector 61"/>
          <p:cNvCxnSpPr/>
          <p:nvPr userDrawn="1"/>
        </p:nvCxnSpPr>
        <p:spPr>
          <a:xfrm>
            <a:off x="457200" y="6178550"/>
            <a:ext cx="14971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29" descr="Lurie_TM_White.png">
            <a:extLst>
              <a:ext uri="{FF2B5EF4-FFF2-40B4-BE49-F238E27FC236}">
                <a16:creationId xmlns:a16="http://schemas.microsoft.com/office/drawing/2014/main" id="{86B2F8BF-3B3F-4252-9C92-A136DBF507A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957624" y="4036223"/>
            <a:ext cx="2186376"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BAB9FFE6-7F99-44A9-BC7F-3954B29FA43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46930" y="4785741"/>
            <a:ext cx="1381558" cy="753278"/>
          </a:xfrm>
          <a:prstGeom prst="rect">
            <a:avLst/>
          </a:prstGeom>
        </p:spPr>
      </p:pic>
      <p:sp>
        <p:nvSpPr>
          <p:cNvPr id="8" name="TextBox 7">
            <a:extLst>
              <a:ext uri="{FF2B5EF4-FFF2-40B4-BE49-F238E27FC236}">
                <a16:creationId xmlns:a16="http://schemas.microsoft.com/office/drawing/2014/main" id="{39F15D68-A918-4116-A5B7-57FF152F8002}"/>
              </a:ext>
            </a:extLst>
          </p:cNvPr>
          <p:cNvSpPr txBox="1"/>
          <p:nvPr userDrawn="1"/>
        </p:nvSpPr>
        <p:spPr>
          <a:xfrm>
            <a:off x="457200" y="6400800"/>
            <a:ext cx="7750840" cy="253916"/>
          </a:xfrm>
          <a:prstGeom prst="rect">
            <a:avLst/>
          </a:prstGeom>
          <a:noFill/>
        </p:spPr>
        <p:txBody>
          <a:bodyPr wrap="none" rtlCol="0">
            <a:spAutoFit/>
          </a:bodyPr>
          <a:lstStyle/>
          <a:p>
            <a:r>
              <a:rPr lang="en-US" sz="1050" dirty="0">
                <a:solidFill>
                  <a:schemeClr val="bg1"/>
                </a:solidFill>
              </a:rPr>
              <a:t>© 2019 Renee CB Manworren, PhD, APRN, FAAN and Ann &amp; Robert H. Lurie Children’s Hospital of Chicago. All rights reserved.</a:t>
            </a:r>
          </a:p>
        </p:txBody>
      </p:sp>
    </p:spTree>
    <p:extLst>
      <p:ext uri="{BB962C8B-B14F-4D97-AF65-F5344CB8AC3E}">
        <p14:creationId xmlns:p14="http://schemas.microsoft.com/office/powerpoint/2010/main" val="3368647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182052" cy="1228028"/>
          </a:xfrm>
        </p:spPr>
        <p:txBody>
          <a:bodyPr/>
          <a:lstStyle/>
          <a:p>
            <a:r>
              <a:rPr lang="en-US"/>
              <a:t>Click to edit Master title style</a:t>
            </a:r>
          </a:p>
        </p:txBody>
      </p:sp>
      <p:sp>
        <p:nvSpPr>
          <p:cNvPr id="34" name="Text Placeholder 33"/>
          <p:cNvSpPr>
            <a:spLocks noGrp="1"/>
          </p:cNvSpPr>
          <p:nvPr>
            <p:ph type="body" sz="quarter" idx="10" hasCustomPrompt="1"/>
          </p:nvPr>
        </p:nvSpPr>
        <p:spPr>
          <a:xfrm>
            <a:off x="457200"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37" name="Text Placeholder 36"/>
          <p:cNvSpPr>
            <a:spLocks noGrp="1"/>
          </p:cNvSpPr>
          <p:nvPr>
            <p:ph type="body" sz="quarter" idx="11"/>
          </p:nvPr>
        </p:nvSpPr>
        <p:spPr>
          <a:xfrm>
            <a:off x="3829050" y="685800"/>
            <a:ext cx="4857750" cy="12280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 name="Text Placeholder 33"/>
          <p:cNvSpPr>
            <a:spLocks noGrp="1"/>
          </p:cNvSpPr>
          <p:nvPr>
            <p:ph type="body" sz="quarter" idx="12" hasCustomPrompt="1"/>
          </p:nvPr>
        </p:nvSpPr>
        <p:spPr>
          <a:xfrm>
            <a:off x="214034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0" name="Text Placeholder 33"/>
          <p:cNvSpPr>
            <a:spLocks noGrp="1"/>
          </p:cNvSpPr>
          <p:nvPr>
            <p:ph type="body" sz="quarter" idx="13" hasCustomPrompt="1"/>
          </p:nvPr>
        </p:nvSpPr>
        <p:spPr>
          <a:xfrm>
            <a:off x="3823494"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2" name="Text Placeholder 33"/>
          <p:cNvSpPr>
            <a:spLocks noGrp="1"/>
          </p:cNvSpPr>
          <p:nvPr>
            <p:ph type="body" sz="quarter" idx="14" hasCustomPrompt="1"/>
          </p:nvPr>
        </p:nvSpPr>
        <p:spPr>
          <a:xfrm>
            <a:off x="5506641"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4" name="Text Placeholder 33"/>
          <p:cNvSpPr>
            <a:spLocks noGrp="1"/>
          </p:cNvSpPr>
          <p:nvPr>
            <p:ph type="body" sz="quarter" idx="15" hasCustomPrompt="1"/>
          </p:nvPr>
        </p:nvSpPr>
        <p:spPr>
          <a:xfrm>
            <a:off x="718978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25" name="Text Placeholder 33"/>
          <p:cNvSpPr>
            <a:spLocks noGrp="1"/>
          </p:cNvSpPr>
          <p:nvPr>
            <p:ph type="body" sz="quarter" idx="21" hasCustomPrompt="1"/>
          </p:nvPr>
        </p:nvSpPr>
        <p:spPr>
          <a:xfrm>
            <a:off x="457200"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6" name="Text Placeholder 33"/>
          <p:cNvSpPr>
            <a:spLocks noGrp="1"/>
          </p:cNvSpPr>
          <p:nvPr>
            <p:ph type="body" sz="quarter" idx="22" hasCustomPrompt="1"/>
          </p:nvPr>
        </p:nvSpPr>
        <p:spPr>
          <a:xfrm>
            <a:off x="214034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7" name="Text Placeholder 33"/>
          <p:cNvSpPr>
            <a:spLocks noGrp="1"/>
          </p:cNvSpPr>
          <p:nvPr>
            <p:ph type="body" sz="quarter" idx="23" hasCustomPrompt="1"/>
          </p:nvPr>
        </p:nvSpPr>
        <p:spPr>
          <a:xfrm>
            <a:off x="3823494"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8" name="Text Placeholder 33"/>
          <p:cNvSpPr>
            <a:spLocks noGrp="1"/>
          </p:cNvSpPr>
          <p:nvPr>
            <p:ph type="body" sz="quarter" idx="24" hasCustomPrompt="1"/>
          </p:nvPr>
        </p:nvSpPr>
        <p:spPr>
          <a:xfrm>
            <a:off x="5506641"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9" name="Text Placeholder 33"/>
          <p:cNvSpPr>
            <a:spLocks noGrp="1"/>
          </p:cNvSpPr>
          <p:nvPr>
            <p:ph type="body" sz="quarter" idx="25" hasCustomPrompt="1"/>
          </p:nvPr>
        </p:nvSpPr>
        <p:spPr>
          <a:xfrm>
            <a:off x="718978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1" name="Text Placeholder 33"/>
          <p:cNvSpPr>
            <a:spLocks noGrp="1"/>
          </p:cNvSpPr>
          <p:nvPr>
            <p:ph type="body" sz="quarter" idx="31" hasCustomPrompt="1"/>
          </p:nvPr>
        </p:nvSpPr>
        <p:spPr>
          <a:xfrm>
            <a:off x="457200"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2" name="Text Placeholder 33"/>
          <p:cNvSpPr>
            <a:spLocks noGrp="1"/>
          </p:cNvSpPr>
          <p:nvPr>
            <p:ph type="body" sz="quarter" idx="32" hasCustomPrompt="1"/>
          </p:nvPr>
        </p:nvSpPr>
        <p:spPr>
          <a:xfrm>
            <a:off x="214034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3" name="Text Placeholder 33"/>
          <p:cNvSpPr>
            <a:spLocks noGrp="1"/>
          </p:cNvSpPr>
          <p:nvPr>
            <p:ph type="body" sz="quarter" idx="33" hasCustomPrompt="1"/>
          </p:nvPr>
        </p:nvSpPr>
        <p:spPr>
          <a:xfrm>
            <a:off x="3823494"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4" name="Text Placeholder 33"/>
          <p:cNvSpPr>
            <a:spLocks noGrp="1"/>
          </p:cNvSpPr>
          <p:nvPr>
            <p:ph type="body" sz="quarter" idx="34" hasCustomPrompt="1"/>
          </p:nvPr>
        </p:nvSpPr>
        <p:spPr>
          <a:xfrm>
            <a:off x="5506641"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5" name="Text Placeholder 33"/>
          <p:cNvSpPr>
            <a:spLocks noGrp="1"/>
          </p:cNvSpPr>
          <p:nvPr>
            <p:ph type="body" sz="quarter" idx="35" hasCustomPrompt="1"/>
          </p:nvPr>
        </p:nvSpPr>
        <p:spPr>
          <a:xfrm>
            <a:off x="718978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6" name="Text Placeholder 33"/>
          <p:cNvSpPr>
            <a:spLocks noGrp="1"/>
          </p:cNvSpPr>
          <p:nvPr>
            <p:ph type="body" sz="quarter" idx="36" hasCustomPrompt="1"/>
          </p:nvPr>
        </p:nvSpPr>
        <p:spPr>
          <a:xfrm>
            <a:off x="457200"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7" name="Text Placeholder 33"/>
          <p:cNvSpPr>
            <a:spLocks noGrp="1"/>
          </p:cNvSpPr>
          <p:nvPr>
            <p:ph type="body" sz="quarter" idx="37" hasCustomPrompt="1"/>
          </p:nvPr>
        </p:nvSpPr>
        <p:spPr>
          <a:xfrm>
            <a:off x="214034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8" name="Text Placeholder 33"/>
          <p:cNvSpPr>
            <a:spLocks noGrp="1"/>
          </p:cNvSpPr>
          <p:nvPr>
            <p:ph type="body" sz="quarter" idx="38" hasCustomPrompt="1"/>
          </p:nvPr>
        </p:nvSpPr>
        <p:spPr>
          <a:xfrm>
            <a:off x="3823494"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9" name="Text Placeholder 33"/>
          <p:cNvSpPr>
            <a:spLocks noGrp="1"/>
          </p:cNvSpPr>
          <p:nvPr>
            <p:ph type="body" sz="quarter" idx="39" hasCustomPrompt="1"/>
          </p:nvPr>
        </p:nvSpPr>
        <p:spPr>
          <a:xfrm>
            <a:off x="5506641"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80" name="Text Placeholder 33"/>
          <p:cNvSpPr>
            <a:spLocks noGrp="1"/>
          </p:cNvSpPr>
          <p:nvPr>
            <p:ph type="body" sz="quarter" idx="40" hasCustomPrompt="1"/>
          </p:nvPr>
        </p:nvSpPr>
        <p:spPr>
          <a:xfrm>
            <a:off x="718978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Tree>
    <p:extLst>
      <p:ext uri="{BB962C8B-B14F-4D97-AF65-F5344CB8AC3E}">
        <p14:creationId xmlns:p14="http://schemas.microsoft.com/office/powerpoint/2010/main" val="1419773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3233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idx="13"/>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28062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3429000"/>
            <a:ext cx="485921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7757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685800"/>
            <a:ext cx="2321755"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2"/>
          <p:cNvSpPr>
            <a:spLocks noGrp="1"/>
          </p:cNvSpPr>
          <p:nvPr>
            <p:ph idx="10"/>
          </p:nvPr>
        </p:nvSpPr>
        <p:spPr>
          <a:xfrm>
            <a:off x="6353908" y="685800"/>
            <a:ext cx="2332892"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7492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1932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1"/>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792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8903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pter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4229100" cy="2543773"/>
          </a:xfrm>
        </p:spPr>
        <p:txBody>
          <a:bodyPr>
            <a:spAutoFit/>
          </a:bodyPr>
          <a:lstStyle>
            <a:lvl1pPr>
              <a:defRPr sz="5800" kern="100" spc="-200"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72106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id">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cxnSp>
          <p:nvCxnSpPr>
            <p:cNvPr id="49" name="Straight Connector 48"/>
            <p:cNvCxnSpPr/>
            <p:nvPr userDrawn="1"/>
          </p:nvCxnSpPr>
          <p:spPr>
            <a:xfrm>
              <a:off x="4572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a:off x="86868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a:xfrm>
              <a:off x="111372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userDrawn="1"/>
          </p:nvCxnSpPr>
          <p:spPr>
            <a:xfrm>
              <a:off x="130062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userDrawn="1"/>
          </p:nvCxnSpPr>
          <p:spPr>
            <a:xfrm>
              <a:off x="195439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userDrawn="1"/>
          </p:nvCxnSpPr>
          <p:spPr>
            <a:xfrm>
              <a:off x="214305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userDrawn="1"/>
          </p:nvCxnSpPr>
          <p:spPr>
            <a:xfrm>
              <a:off x="279682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userDrawn="1"/>
          </p:nvCxnSpPr>
          <p:spPr>
            <a:xfrm>
              <a:off x="2990753"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userDrawn="1"/>
          </p:nvCxnSpPr>
          <p:spPr>
            <a:xfrm>
              <a:off x="363925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userDrawn="1"/>
          </p:nvCxnSpPr>
          <p:spPr>
            <a:xfrm>
              <a:off x="382907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userDrawn="1"/>
          </p:nvCxnSpPr>
          <p:spPr>
            <a:xfrm>
              <a:off x="44787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467033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32410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551276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616653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635519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userDrawn="1"/>
          </p:nvCxnSpPr>
          <p:spPr>
            <a:xfrm>
              <a:off x="700896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userDrawn="1"/>
          </p:nvCxnSpPr>
          <p:spPr>
            <a:xfrm>
              <a:off x="719761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userDrawn="1"/>
          </p:nvCxnSpPr>
          <p:spPr>
            <a:xfrm>
              <a:off x="785139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userDrawn="1"/>
          </p:nvCxnSpPr>
          <p:spPr>
            <a:xfrm>
              <a:off x="80400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a:xfrm>
              <a:off x="0" y="4572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a:xfrm>
              <a:off x="0" y="6858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userDrawn="1"/>
          </p:nvCxnSpPr>
          <p:spPr>
            <a:xfrm>
              <a:off x="0" y="61785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userDrawn="1"/>
          </p:nvCxnSpPr>
          <p:spPr>
            <a:xfrm>
              <a:off x="0" y="64071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userDrawn="1"/>
          </p:nvCxnSpPr>
          <p:spPr>
            <a:xfrm flipH="1">
              <a:off x="0" y="34290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64921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gu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5" name="TextBox 24"/>
          <p:cNvSpPr txBox="1"/>
          <p:nvPr userDrawn="1"/>
        </p:nvSpPr>
        <p:spPr>
          <a:xfrm>
            <a:off x="-952500" y="2959100"/>
            <a:ext cx="65" cy="332399"/>
          </a:xfrm>
          <a:prstGeom prst="rect">
            <a:avLst/>
          </a:prstGeom>
          <a:noFill/>
        </p:spPr>
        <p:txBody>
          <a:bodyPr wrap="none" lIns="0" tIns="0" rIns="0" bIns="0" rtlCol="0">
            <a:spAutoFit/>
          </a:bodyPr>
          <a:lstStyle/>
          <a:p>
            <a:pPr>
              <a:lnSpc>
                <a:spcPct val="120000"/>
              </a:lnSpc>
            </a:pPr>
            <a:endParaRPr lang="en-US" dirty="0">
              <a:solidFill>
                <a:schemeClr val="tx2"/>
              </a:solidFill>
            </a:endParaRPr>
          </a:p>
        </p:txBody>
      </p:sp>
      <p:sp>
        <p:nvSpPr>
          <p:cNvPr id="37" name="Text Placeholder 31"/>
          <p:cNvSpPr>
            <a:spLocks noGrp="1"/>
          </p:cNvSpPr>
          <p:nvPr>
            <p:ph type="body" sz="quarter" idx="10"/>
          </p:nvPr>
        </p:nvSpPr>
        <p:spPr>
          <a:xfrm>
            <a:off x="475488" y="3157834"/>
            <a:ext cx="2810136" cy="2746756"/>
          </a:xfrm>
        </p:spPr>
        <p:txBody>
          <a:bodyPr/>
          <a:lstStyle>
            <a:lvl1pPr marL="0" indent="0">
              <a:spcBef>
                <a:spcPts val="0"/>
              </a:spcBef>
              <a:spcAft>
                <a:spcPts val="0"/>
              </a:spcAft>
              <a:defRPr lang="en-US" sz="1700" dirty="0" smtClean="0">
                <a:solidFill>
                  <a:schemeClr val="accent1"/>
                </a:solidFill>
                <a:latin typeface="Franklin Gothic Demi Cond" panose="020B0706030402020204" pitchFamily="34" charset="0"/>
              </a:defRPr>
            </a:lvl1pPr>
            <a:lvl2pPr marL="0" indent="0">
              <a:lnSpc>
                <a:spcPct val="110000"/>
              </a:lnSpc>
              <a:spcBef>
                <a:spcPts val="0"/>
              </a:spcBef>
              <a:spcAft>
                <a:spcPts val="0"/>
              </a:spcAft>
              <a:buFont typeface="Arial" panose="020B0604020202020204" pitchFamily="34" charset="0"/>
              <a:buChar char="​"/>
              <a:defRPr sz="1500">
                <a:solidFill>
                  <a:schemeClr val="tx2"/>
                </a:solidFill>
              </a:defRPr>
            </a:lvl2pPr>
            <a:lvl3pPr marL="0" indent="0">
              <a:lnSpc>
                <a:spcPct val="110000"/>
              </a:lnSpc>
              <a:spcBef>
                <a:spcPts val="0"/>
              </a:spcBef>
              <a:spcAft>
                <a:spcPts val="0"/>
              </a:spcAft>
              <a:buFont typeface="Arial" panose="020B0604020202020204" pitchFamily="34" charset="0"/>
              <a:buChar char="​"/>
              <a:defRPr sz="1500">
                <a:solidFill>
                  <a:schemeClr val="tx2"/>
                </a:solidFill>
              </a:defRPr>
            </a:lvl3pPr>
            <a:lvl4pPr marL="0" indent="0">
              <a:lnSpc>
                <a:spcPct val="110000"/>
              </a:lnSpc>
              <a:spcBef>
                <a:spcPts val="0"/>
              </a:spcBef>
              <a:spcAft>
                <a:spcPts val="0"/>
              </a:spcAft>
              <a:buFont typeface="Arial" panose="020B0604020202020204" pitchFamily="34" charset="0"/>
              <a:buChar char="​"/>
              <a:defRPr sz="1500">
                <a:solidFill>
                  <a:schemeClr val="tx2"/>
                </a:solidFill>
              </a:defRPr>
            </a:lvl4pPr>
            <a:lvl5pPr marL="0" indent="0">
              <a:lnSpc>
                <a:spcPct val="110000"/>
              </a:lnSpc>
              <a:spcBef>
                <a:spcPts val="0"/>
              </a:spcBef>
              <a:spcAft>
                <a:spcPts val="0"/>
              </a:spcAft>
              <a:buFont typeface="Arial" panose="020B0604020202020204" pitchFamily="34" charset="0"/>
              <a:buChar char="​"/>
              <a:defRPr sz="15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1" hasCustomPrompt="1"/>
          </p:nvPr>
        </p:nvSpPr>
        <p:spPr>
          <a:xfrm>
            <a:off x="4075029" y="3058097"/>
            <a:ext cx="4587802" cy="2946231"/>
          </a:xfrm>
        </p:spPr>
        <p:txBody>
          <a:bodyPr/>
          <a:lstStyle>
            <a:lvl1pPr marL="0" algn="r" defTabSz="914400" rtl="0" eaLnBrk="1" latinLnBrk="0" hangingPunct="1">
              <a:lnSpc>
                <a:spcPct val="70000"/>
              </a:lnSpc>
              <a:buNone/>
              <a:defRPr lang="en-US" sz="8000" i="0" kern="1200" dirty="0" smtClean="0">
                <a:solidFill>
                  <a:schemeClr val="tx2"/>
                </a:solidFill>
                <a:latin typeface="+mn-lt"/>
                <a:ea typeface="+mn-ea"/>
                <a:cs typeface="+mn-cs"/>
              </a:defRPr>
            </a:lvl1pPr>
            <a:lvl2pPr algn="r">
              <a:defRPr/>
            </a:lvl2pPr>
            <a:lvl3pPr algn="r">
              <a:defRPr/>
            </a:lvl3pPr>
            <a:lvl4pPr algn="r">
              <a:defRPr/>
            </a:lvl4pPr>
            <a:lvl5pPr algn="r">
              <a:defRPr/>
            </a:lvl5pPr>
          </a:lstStyle>
          <a:p>
            <a:pPr lvl="0"/>
            <a:r>
              <a:rPr lang="en-US" dirty="0"/>
              <a:t>Edit text</a:t>
            </a:r>
          </a:p>
        </p:txBody>
      </p:sp>
      <p:cxnSp>
        <p:nvCxnSpPr>
          <p:cNvPr id="6" name="Straight Connector 5"/>
          <p:cNvCxnSpPr/>
          <p:nvPr userDrawn="1"/>
        </p:nvCxnSpPr>
        <p:spPr>
          <a:xfrm>
            <a:off x="3760403" y="3090633"/>
            <a:ext cx="0" cy="2881159"/>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588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85800"/>
            <a:ext cx="3182052" cy="1228028"/>
          </a:xfrm>
          <a:prstGeom prst="rect">
            <a:avLst/>
          </a:prstGeom>
        </p:spPr>
        <p:txBody>
          <a:bodyPr vert="horz" wrap="square" lIns="0" tIns="0" rIns="0" bIns="0" rtlCol="0" anchor="t">
            <a:noAutofit/>
          </a:bodyPr>
          <a:lstStyle/>
          <a:p>
            <a:r>
              <a:rPr lang="en-US" dirty="0"/>
              <a:t>All Click To Edit Master Title </a:t>
            </a:r>
            <a:br>
              <a:rPr lang="en-US" dirty="0"/>
            </a:br>
            <a:r>
              <a:rPr lang="en-US" dirty="0"/>
              <a:t>Style</a:t>
            </a:r>
          </a:p>
        </p:txBody>
      </p:sp>
      <p:sp>
        <p:nvSpPr>
          <p:cNvPr id="3" name="Text Placeholder 2"/>
          <p:cNvSpPr>
            <a:spLocks noGrp="1"/>
          </p:cNvSpPr>
          <p:nvPr>
            <p:ph type="body" idx="1"/>
          </p:nvPr>
        </p:nvSpPr>
        <p:spPr>
          <a:xfrm>
            <a:off x="3829078" y="685800"/>
            <a:ext cx="4857722" cy="549275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More</a:t>
            </a:r>
          </a:p>
          <a:p>
            <a:pPr lvl="8"/>
            <a:r>
              <a:rPr lang="en-US" dirty="0"/>
              <a:t>More</a:t>
            </a:r>
          </a:p>
        </p:txBody>
      </p:sp>
      <p:cxnSp>
        <p:nvCxnSpPr>
          <p:cNvPr id="69" name="Straight Connector 68"/>
          <p:cNvCxnSpPr/>
          <p:nvPr userDrawn="1"/>
        </p:nvCxnSpPr>
        <p:spPr>
          <a:xfrm>
            <a:off x="457200" y="460057"/>
            <a:ext cx="318205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3829078" y="460057"/>
            <a:ext cx="485772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sp>
        <p:nvSpPr>
          <p:cNvPr id="76" name="TextBox 75"/>
          <p:cNvSpPr txBox="1"/>
          <p:nvPr userDrawn="1"/>
        </p:nvSpPr>
        <p:spPr>
          <a:xfrm>
            <a:off x="8561766" y="6397715"/>
            <a:ext cx="125034" cy="123111"/>
          </a:xfrm>
          <a:prstGeom prst="rect">
            <a:avLst/>
          </a:prstGeom>
          <a:noFill/>
        </p:spPr>
        <p:txBody>
          <a:bodyPr wrap="none" lIns="0" tIns="0" rIns="0" bIns="0" rtlCol="0">
            <a:spAutoFit/>
          </a:bodyPr>
          <a:lstStyle/>
          <a:p>
            <a:pPr algn="r"/>
            <a:fld id="{2385CB4A-7E96-44CA-B116-B71B544B697D}" type="slidenum">
              <a:rPr lang="en-US" sz="800" smtClean="0">
                <a:solidFill>
                  <a:schemeClr val="bg2"/>
                </a:solidFill>
              </a:rPr>
              <a:pPr algn="r"/>
              <a:t>‹#›</a:t>
            </a:fld>
            <a:endParaRPr lang="en-US" sz="800" dirty="0">
              <a:solidFill>
                <a:schemeClr val="bg2"/>
              </a:solidFill>
            </a:endParaRPr>
          </a:p>
        </p:txBody>
      </p:sp>
      <p:sp>
        <p:nvSpPr>
          <p:cNvPr id="117" name="TextBox 116"/>
          <p:cNvSpPr txBox="1"/>
          <p:nvPr userDrawn="1"/>
        </p:nvSpPr>
        <p:spPr>
          <a:xfrm>
            <a:off x="8331889" y="6397715"/>
            <a:ext cx="24045" cy="123111"/>
          </a:xfrm>
          <a:prstGeom prst="rect">
            <a:avLst/>
          </a:prstGeom>
          <a:noFill/>
        </p:spPr>
        <p:txBody>
          <a:bodyPr wrap="none" lIns="0" tIns="0" rIns="0" bIns="0" rtlCol="0">
            <a:spAutoFit/>
          </a:bodyPr>
          <a:lstStyle/>
          <a:p>
            <a:pPr algn="r"/>
            <a:r>
              <a:rPr lang="en-US" sz="800" dirty="0">
                <a:solidFill>
                  <a:schemeClr val="bg2"/>
                </a:solidFill>
              </a:rPr>
              <a:t>|</a:t>
            </a:r>
          </a:p>
        </p:txBody>
      </p:sp>
    </p:spTree>
    <p:extLst>
      <p:ext uri="{BB962C8B-B14F-4D97-AF65-F5344CB8AC3E}">
        <p14:creationId xmlns:p14="http://schemas.microsoft.com/office/powerpoint/2010/main" val="3728137087"/>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6" r:id="rId4"/>
    <p:sldLayoutId id="2147483658" r:id="rId5"/>
    <p:sldLayoutId id="2147483650" r:id="rId6"/>
    <p:sldLayoutId id="2147483657" r:id="rId7"/>
    <p:sldLayoutId id="2147483659" r:id="rId8"/>
    <p:sldLayoutId id="2147483654" r:id="rId9"/>
    <p:sldLayoutId id="2147483660" r:id="rId10"/>
    <p:sldLayoutId id="2147483655" r:id="rId11"/>
    <p:sldLayoutId id="2147483664" r:id="rId12"/>
  </p:sldLayoutIdLst>
  <p:txStyles>
    <p:title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p:titleStyle>
    <p:body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199" y="358924"/>
            <a:ext cx="5970897" cy="2742289"/>
          </a:xfrm>
        </p:spPr>
        <p:txBody>
          <a:bodyPr/>
          <a:lstStyle/>
          <a:p>
            <a:r>
              <a:rPr lang="en-US" dirty="0"/>
              <a:t>Cancer pain management</a:t>
            </a:r>
          </a:p>
        </p:txBody>
      </p:sp>
      <p:sp>
        <p:nvSpPr>
          <p:cNvPr id="3" name="Text Placeholder 2"/>
          <p:cNvSpPr>
            <a:spLocks noGrp="1"/>
          </p:cNvSpPr>
          <p:nvPr>
            <p:ph type="body" sz="quarter" idx="10"/>
          </p:nvPr>
        </p:nvSpPr>
        <p:spPr/>
        <p:txBody>
          <a:bodyPr/>
          <a:lstStyle/>
          <a:p>
            <a:r>
              <a:rPr lang="en-US" sz="1400" dirty="0"/>
              <a:t>Pediatric </a:t>
            </a:r>
            <a:r>
              <a:rPr lang="en-US" sz="1400"/>
              <a:t>Pain PRN Curriculum</a:t>
            </a:r>
            <a:endParaRPr lang="en-US" sz="1400" dirty="0"/>
          </a:p>
          <a:p>
            <a:endParaRPr lang="en-US" dirty="0"/>
          </a:p>
        </p:txBody>
      </p:sp>
      <p:sp>
        <p:nvSpPr>
          <p:cNvPr id="4" name="TextBox 3">
            <a:extLst>
              <a:ext uri="{FF2B5EF4-FFF2-40B4-BE49-F238E27FC236}">
                <a16:creationId xmlns:a16="http://schemas.microsoft.com/office/drawing/2014/main" id="{D35BD564-5023-258E-FD50-6CD3CAD5181C}"/>
              </a:ext>
              <a:ext uri="{C183D7F6-B498-43B3-948B-1728B52AA6E4}">
                <adec:decorative xmlns:adec="http://schemas.microsoft.com/office/drawing/2017/decorative" val="1"/>
              </a:ext>
            </a:extLst>
          </p:cNvPr>
          <p:cNvSpPr txBox="1"/>
          <p:nvPr/>
        </p:nvSpPr>
        <p:spPr>
          <a:xfrm>
            <a:off x="7007551" y="3905428"/>
            <a:ext cx="2008262" cy="1897166"/>
          </a:xfrm>
          <a:prstGeom prst="rect">
            <a:avLst/>
          </a:prstGeom>
          <a:solidFill>
            <a:srgbClr val="35CFEA"/>
          </a:solidFill>
        </p:spPr>
        <p:txBody>
          <a:bodyPr wrap="square" rtlCol="0">
            <a:spAutoFit/>
          </a:bodyPr>
          <a:lstStyle/>
          <a:p>
            <a:endParaRPr lang="en-US" dirty="0"/>
          </a:p>
        </p:txBody>
      </p:sp>
      <p:pic>
        <p:nvPicPr>
          <p:cNvPr id="6" name="Picture 5">
            <a:extLst>
              <a:ext uri="{FF2B5EF4-FFF2-40B4-BE49-F238E27FC236}">
                <a16:creationId xmlns:a16="http://schemas.microsoft.com/office/drawing/2014/main" id="{B9C4EC80-AA84-1831-E1A9-148D7C0006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9744" y="4713536"/>
            <a:ext cx="2008262" cy="1089058"/>
          </a:xfrm>
          <a:prstGeom prst="rect">
            <a:avLst/>
          </a:prstGeom>
        </p:spPr>
      </p:pic>
    </p:spTree>
    <p:extLst>
      <p:ext uri="{BB962C8B-B14F-4D97-AF65-F5344CB8AC3E}">
        <p14:creationId xmlns:p14="http://schemas.microsoft.com/office/powerpoint/2010/main" val="2781543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2AE785-8F93-4C9E-9F83-44638E487B8F}"/>
              </a:ext>
            </a:extLst>
          </p:cNvPr>
          <p:cNvSpPr>
            <a:spLocks noGrp="1"/>
          </p:cNvSpPr>
          <p:nvPr>
            <p:ph type="title"/>
          </p:nvPr>
        </p:nvSpPr>
        <p:spPr/>
        <p:txBody>
          <a:bodyPr/>
          <a:lstStyle/>
          <a:p>
            <a:r>
              <a:rPr lang="en-US" dirty="0"/>
              <a:t>Pediatric cancer: prevalence</a:t>
            </a:r>
          </a:p>
        </p:txBody>
      </p:sp>
      <p:sp>
        <p:nvSpPr>
          <p:cNvPr id="4" name="Content Placeholder 3">
            <a:extLst>
              <a:ext uri="{FF2B5EF4-FFF2-40B4-BE49-F238E27FC236}">
                <a16:creationId xmlns:a16="http://schemas.microsoft.com/office/drawing/2014/main" id="{E2ED5F23-6600-40F3-B651-7080DE9C1EFA}"/>
              </a:ext>
            </a:extLst>
          </p:cNvPr>
          <p:cNvSpPr>
            <a:spLocks noGrp="1"/>
          </p:cNvSpPr>
          <p:nvPr>
            <p:ph idx="1"/>
          </p:nvPr>
        </p:nvSpPr>
        <p:spPr>
          <a:xfrm>
            <a:off x="3396662" y="6178551"/>
            <a:ext cx="4859215" cy="483474"/>
          </a:xfrm>
        </p:spPr>
        <p:txBody>
          <a:bodyPr anchor="b"/>
          <a:lstStyle/>
          <a:p>
            <a:pPr lvl="3" algn="r">
              <a:spcBef>
                <a:spcPts val="0"/>
              </a:spcBef>
              <a:spcAft>
                <a:spcPts val="0"/>
              </a:spcAft>
            </a:pPr>
            <a:r>
              <a:rPr lang="en-US" sz="900" i="1" dirty="0">
                <a:solidFill>
                  <a:schemeClr val="bg2"/>
                </a:solidFill>
              </a:rPr>
              <a:t>Source: American Cancer Society, Cancer Facts and Figures (2017)</a:t>
            </a:r>
          </a:p>
          <a:p>
            <a:pPr lvl="3" algn="r">
              <a:spcBef>
                <a:spcPts val="0"/>
              </a:spcBef>
              <a:spcAft>
                <a:spcPts val="0"/>
              </a:spcAft>
            </a:pPr>
            <a:r>
              <a:rPr lang="en-US" sz="900" i="1" dirty="0">
                <a:solidFill>
                  <a:schemeClr val="bg2"/>
                </a:solidFill>
              </a:rPr>
              <a:t>*Includes: osteosarcoma and Ewing sarcoma</a:t>
            </a:r>
          </a:p>
        </p:txBody>
      </p:sp>
      <p:graphicFrame>
        <p:nvGraphicFramePr>
          <p:cNvPr id="9" name="Chart 8">
            <a:extLst>
              <a:ext uri="{FF2B5EF4-FFF2-40B4-BE49-F238E27FC236}">
                <a16:creationId xmlns:a16="http://schemas.microsoft.com/office/drawing/2014/main" id="{0BFE5DA5-2614-45EE-9B64-753F0CEBD8B5}"/>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240564492"/>
              </p:ext>
            </p:extLst>
          </p:nvPr>
        </p:nvGraphicFramePr>
        <p:xfrm>
          <a:off x="136634" y="548293"/>
          <a:ext cx="9641523" cy="58840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90468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DBB0452B-3CC0-4169-A4AC-78E61D385314}"/>
              </a:ext>
            </a:extLst>
          </p:cNvPr>
          <p:cNvSpPr txBox="1">
            <a:spLocks noGrp="1"/>
          </p:cNvSpPr>
          <p:nvPr>
            <p:ph type="title" idx="4294967295"/>
          </p:nvPr>
        </p:nvSpPr>
        <p:spPr>
          <a:xfrm>
            <a:off x="4094429" y="2296097"/>
            <a:ext cx="4587802" cy="7315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marR="0" lvl="0" indent="0" algn="r"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r>
              <a:rPr kumimoji="0" lang="en-US" sz="8000" b="0" i="0" u="none" strike="noStrike" kern="1200" cap="none" spc="0" normalizeH="0" baseline="0" noProof="0" dirty="0">
                <a:ln>
                  <a:noFill/>
                </a:ln>
                <a:solidFill>
                  <a:schemeClr val="tx2"/>
                </a:solidFill>
                <a:effectLst/>
                <a:uLnTx/>
                <a:uFillTx/>
                <a:latin typeface="+mn-lt"/>
                <a:ea typeface="+mn-ea"/>
                <a:cs typeface="+mn-cs"/>
              </a:rPr>
              <a:t>Billy</a:t>
            </a:r>
          </a:p>
        </p:txBody>
      </p:sp>
      <p:sp>
        <p:nvSpPr>
          <p:cNvPr id="7" name="Oval 6">
            <a:extLst>
              <a:ext uri="{FF2B5EF4-FFF2-40B4-BE49-F238E27FC236}">
                <a16:creationId xmlns:a16="http://schemas.microsoft.com/office/drawing/2014/main" id="{BC4D5F01-4903-4578-8692-60D1ED92CC44}"/>
              </a:ext>
            </a:extLst>
          </p:cNvPr>
          <p:cNvSpPr/>
          <p:nvPr/>
        </p:nvSpPr>
        <p:spPr>
          <a:xfrm>
            <a:off x="1297856" y="825910"/>
            <a:ext cx="1696064" cy="1696064"/>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sz="8000" b="1" dirty="0">
                <a:solidFill>
                  <a:schemeClr val="bg1"/>
                </a:solidFill>
                <a:latin typeface="+mj-lt"/>
              </a:rPr>
              <a:t>?</a:t>
            </a:r>
          </a:p>
        </p:txBody>
      </p:sp>
      <p:sp>
        <p:nvSpPr>
          <p:cNvPr id="2" name="Text Placeholder 1"/>
          <p:cNvSpPr>
            <a:spLocks noGrp="1"/>
          </p:cNvSpPr>
          <p:nvPr>
            <p:ph type="body" sz="quarter" idx="10"/>
          </p:nvPr>
        </p:nvSpPr>
        <p:spPr>
          <a:xfrm>
            <a:off x="733426" y="3473719"/>
            <a:ext cx="2934584" cy="2746756"/>
          </a:xfrm>
        </p:spPr>
        <p:txBody>
          <a:bodyPr/>
          <a:lstStyle/>
          <a:p>
            <a:pPr lvl="2">
              <a:spcBef>
                <a:spcPts val="600"/>
              </a:spcBef>
              <a:spcAft>
                <a:spcPts val="1200"/>
              </a:spcAft>
            </a:pPr>
            <a:r>
              <a:rPr lang="en-US" sz="2000" dirty="0">
                <a:solidFill>
                  <a:schemeClr val="accent4"/>
                </a:solidFill>
              </a:rPr>
              <a:t>What is your response?</a:t>
            </a:r>
          </a:p>
          <a:p>
            <a:pPr lvl="2">
              <a:spcAft>
                <a:spcPts val="600"/>
              </a:spcAft>
            </a:pPr>
            <a:r>
              <a:rPr lang="en-US" altLang="en-US" sz="2000" i="1" dirty="0">
                <a:solidFill>
                  <a:schemeClr val="accent1"/>
                </a:solidFill>
                <a:latin typeface="Corbel" panose="020B0503020204020204" pitchFamily="34" charset="0"/>
                <a:cs typeface="+mn-cs"/>
              </a:rPr>
              <a:t>What additional questions might you ask Billy and his mother to obtain a complete initial pain assessment and history? </a:t>
            </a:r>
          </a:p>
          <a:p>
            <a:endParaRPr lang="en-US" sz="2000" dirty="0"/>
          </a:p>
        </p:txBody>
      </p:sp>
      <p:sp>
        <p:nvSpPr>
          <p:cNvPr id="3" name="Text Placeholder 2">
            <a:extLst>
              <a:ext uri="{C183D7F6-B498-43B3-948B-1728B52AA6E4}">
                <adec:decorative xmlns:adec="http://schemas.microsoft.com/office/drawing/2017/decorative" val="1"/>
              </a:ext>
            </a:extLst>
          </p:cNvPr>
          <p:cNvSpPr>
            <a:spLocks noGrp="1"/>
          </p:cNvSpPr>
          <p:nvPr>
            <p:ph type="body" sz="quarter" idx="11"/>
          </p:nvPr>
        </p:nvSpPr>
        <p:spPr>
          <a:xfrm>
            <a:off x="3958651" y="3373982"/>
            <a:ext cx="4587802" cy="2946231"/>
          </a:xfrm>
        </p:spPr>
        <p:txBody>
          <a:bodyPr/>
          <a:lstStyle/>
          <a:p>
            <a:pPr lvl="1" algn="l"/>
            <a:endParaRPr lang="en-US" altLang="en-US" sz="2000" dirty="0"/>
          </a:p>
          <a:p>
            <a:endParaRPr lang="en-US" sz="2000" dirty="0"/>
          </a:p>
        </p:txBody>
      </p:sp>
      <p:sp>
        <p:nvSpPr>
          <p:cNvPr id="6" name="Text Placeholder 2"/>
          <p:cNvSpPr txBox="1">
            <a:spLocks/>
          </p:cNvSpPr>
          <p:nvPr/>
        </p:nvSpPr>
        <p:spPr>
          <a:xfrm>
            <a:off x="3942029" y="3473719"/>
            <a:ext cx="4740202" cy="2846494"/>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1" algn="l"/>
            <a:r>
              <a:rPr lang="en-US" altLang="en-US" sz="2000" dirty="0"/>
              <a:t>Billy is a 4-year-old who presents to the pediatrician with his mother. He has refused to walk for the last 2 days and has complained of leg pain for the last week with fatigue and dyspnea with mild exertion. </a:t>
            </a:r>
          </a:p>
          <a:p>
            <a:pPr lvl="1" algn="l"/>
            <a:r>
              <a:rPr lang="en-US" altLang="en-US" sz="2000" dirty="0"/>
              <a:t>Lab results initially revealed anemia and decreased platelets. Blood pathology revealed Billy has B cell ALL</a:t>
            </a:r>
            <a:r>
              <a:rPr lang="en-US" altLang="en-US" sz="1600" dirty="0"/>
              <a:t>. </a:t>
            </a:r>
            <a:endParaRPr lang="en-US" sz="1400" dirty="0"/>
          </a:p>
        </p:txBody>
      </p:sp>
    </p:spTree>
    <p:extLst>
      <p:ext uri="{BB962C8B-B14F-4D97-AF65-F5344CB8AC3E}">
        <p14:creationId xmlns:p14="http://schemas.microsoft.com/office/powerpoint/2010/main" val="2042551098"/>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3E287-72C1-4F46-9724-372B864F65AE}"/>
              </a:ext>
            </a:extLst>
          </p:cNvPr>
          <p:cNvSpPr>
            <a:spLocks noGrp="1"/>
          </p:cNvSpPr>
          <p:nvPr>
            <p:ph type="title"/>
          </p:nvPr>
        </p:nvSpPr>
        <p:spPr>
          <a:xfrm>
            <a:off x="457199" y="3848100"/>
            <a:ext cx="4756245" cy="2543773"/>
          </a:xfrm>
        </p:spPr>
        <p:txBody>
          <a:bodyPr/>
          <a:lstStyle/>
          <a:p>
            <a:r>
              <a:rPr lang="en-US" dirty="0"/>
              <a:t>Pediatric Cancer Pain Management</a:t>
            </a:r>
          </a:p>
        </p:txBody>
      </p:sp>
    </p:spTree>
    <p:extLst>
      <p:ext uri="{BB962C8B-B14F-4D97-AF65-F5344CB8AC3E}">
        <p14:creationId xmlns:p14="http://schemas.microsoft.com/office/powerpoint/2010/main" val="1310238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136545-D177-982D-FD82-989FDB6B9087}"/>
              </a:ext>
            </a:extLst>
          </p:cNvPr>
          <p:cNvSpPr>
            <a:spLocks noGrp="1"/>
          </p:cNvSpPr>
          <p:nvPr>
            <p:ph type="title" idx="4294967295"/>
          </p:nvPr>
        </p:nvSpPr>
        <p:spPr>
          <a:xfrm>
            <a:off x="457200" y="-1228028"/>
            <a:ext cx="3182052" cy="1228028"/>
          </a:xfrm>
        </p:spPr>
        <p:txBody>
          <a:bodyPr vert="horz" wrap="square" lIns="0" tIns="0" rIns="0" bIns="0" rtlCol="0" anchor="b">
            <a:noAutofit/>
          </a:bodyPr>
          <a:lstStyle/>
          <a:p>
            <a:r>
              <a:rPr lang="en-US" dirty="0"/>
              <a:t>Billy. </a:t>
            </a:r>
          </a:p>
        </p:txBody>
      </p:sp>
      <p:sp>
        <p:nvSpPr>
          <p:cNvPr id="3" name="Oval 2">
            <a:extLst>
              <a:ext uri="{FF2B5EF4-FFF2-40B4-BE49-F238E27FC236}">
                <a16:creationId xmlns:a16="http://schemas.microsoft.com/office/drawing/2014/main" id="{C4E98CDC-BA23-4BC8-AE38-5C41105FA86D}"/>
              </a:ext>
            </a:extLst>
          </p:cNvPr>
          <p:cNvSpPr/>
          <p:nvPr/>
        </p:nvSpPr>
        <p:spPr>
          <a:xfrm>
            <a:off x="1246913" y="858982"/>
            <a:ext cx="1634837" cy="1648691"/>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sz="8800" b="1" dirty="0">
                <a:solidFill>
                  <a:schemeClr val="bg1"/>
                </a:solidFill>
                <a:latin typeface="+mj-lt"/>
              </a:rPr>
              <a:t>?</a:t>
            </a:r>
          </a:p>
        </p:txBody>
      </p:sp>
      <p:sp>
        <p:nvSpPr>
          <p:cNvPr id="2" name="Text Placeholder 1"/>
          <p:cNvSpPr>
            <a:spLocks noGrp="1"/>
          </p:cNvSpPr>
          <p:nvPr>
            <p:ph type="body" sz="quarter" idx="10"/>
          </p:nvPr>
        </p:nvSpPr>
        <p:spPr>
          <a:xfrm>
            <a:off x="828675" y="4111244"/>
            <a:ext cx="2832288" cy="2746756"/>
          </a:xfrm>
        </p:spPr>
        <p:txBody>
          <a:bodyPr/>
          <a:lstStyle/>
          <a:p>
            <a:pPr lvl="2">
              <a:spcBef>
                <a:spcPts val="600"/>
              </a:spcBef>
              <a:spcAft>
                <a:spcPts val="1200"/>
              </a:spcAft>
            </a:pPr>
            <a:r>
              <a:rPr lang="en-US" sz="2000" dirty="0">
                <a:solidFill>
                  <a:schemeClr val="accent4"/>
                </a:solidFill>
              </a:rPr>
              <a:t>What is your response?</a:t>
            </a:r>
          </a:p>
          <a:p>
            <a:pPr lvl="2"/>
            <a:endParaRPr lang="en-US" altLang="en-US" sz="1400" dirty="0"/>
          </a:p>
          <a:p>
            <a:endParaRPr lang="en-US" sz="1600" dirty="0"/>
          </a:p>
        </p:txBody>
      </p:sp>
      <p:sp>
        <p:nvSpPr>
          <p:cNvPr id="5" name="Text Placeholder 2">
            <a:extLst>
              <a:ext uri="{FF2B5EF4-FFF2-40B4-BE49-F238E27FC236}">
                <a16:creationId xmlns:a16="http://schemas.microsoft.com/office/drawing/2014/main" id="{DBB0452B-3CC0-4169-A4AC-78E61D385314}"/>
              </a:ext>
            </a:extLst>
          </p:cNvPr>
          <p:cNvSpPr txBox="1">
            <a:spLocks/>
          </p:cNvSpPr>
          <p:nvPr/>
        </p:nvSpPr>
        <p:spPr>
          <a:xfrm>
            <a:off x="4227429" y="2296097"/>
            <a:ext cx="4435402" cy="731520"/>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r>
              <a:rPr lang="en-US" dirty="0"/>
              <a:t>Billy</a:t>
            </a:r>
          </a:p>
        </p:txBody>
      </p:sp>
      <p:sp>
        <p:nvSpPr>
          <p:cNvPr id="6" name="Text Placeholder 2"/>
          <p:cNvSpPr txBox="1">
            <a:spLocks/>
          </p:cNvSpPr>
          <p:nvPr/>
        </p:nvSpPr>
        <p:spPr>
          <a:xfrm>
            <a:off x="3998829" y="3394506"/>
            <a:ext cx="3297321" cy="2846494"/>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2" algn="l"/>
            <a:r>
              <a:rPr lang="en-US" altLang="en-US" sz="2000" b="0" i="1" dirty="0">
                <a:solidFill>
                  <a:schemeClr val="tx2"/>
                </a:solidFill>
                <a:latin typeface="Corbel" panose="020B0503020204020204" pitchFamily="34" charset="0"/>
                <a:cs typeface="+mn-cs"/>
              </a:rPr>
              <a:t>What can be done immediately to relieve Billy’s leg pain?</a:t>
            </a:r>
            <a:br>
              <a:rPr lang="en-US" altLang="en-US" sz="2000" b="0" i="1" dirty="0">
                <a:solidFill>
                  <a:schemeClr val="tx2"/>
                </a:solidFill>
                <a:latin typeface="Corbel" panose="020B0503020204020204" pitchFamily="34" charset="0"/>
                <a:cs typeface="+mn-cs"/>
              </a:rPr>
            </a:br>
            <a:endParaRPr lang="en-US" altLang="en-US" sz="2000" b="0" i="1" dirty="0">
              <a:solidFill>
                <a:schemeClr val="tx2"/>
              </a:solidFill>
              <a:latin typeface="Corbel" panose="020B0503020204020204" pitchFamily="34" charset="0"/>
              <a:cs typeface="+mn-cs"/>
            </a:endParaRPr>
          </a:p>
          <a:p>
            <a:pPr lvl="2" algn="l"/>
            <a:r>
              <a:rPr lang="en-US" altLang="en-US" sz="2000" b="0" i="1" dirty="0">
                <a:solidFill>
                  <a:schemeClr val="tx2"/>
                </a:solidFill>
                <a:latin typeface="Corbel" panose="020B0503020204020204" pitchFamily="34" charset="0"/>
                <a:cs typeface="+mn-cs"/>
              </a:rPr>
              <a:t>What pain medications would be indicated for persistent pain?</a:t>
            </a:r>
          </a:p>
        </p:txBody>
      </p:sp>
    </p:spTree>
    <p:extLst>
      <p:ext uri="{BB962C8B-B14F-4D97-AF65-F5344CB8AC3E}">
        <p14:creationId xmlns:p14="http://schemas.microsoft.com/office/powerpoint/2010/main" val="2066933719"/>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descr="Pharmacological Management of Cancer Pain" hidden="1">
            <a:extLst>
              <a:ext uri="{FF2B5EF4-FFF2-40B4-BE49-F238E27FC236}">
                <a16:creationId xmlns:a16="http://schemas.microsoft.com/office/drawing/2014/main" id="{A06BE834-E011-4D09-83BA-AD017668F70B}"/>
              </a:ext>
            </a:extLst>
          </p:cNvPr>
          <p:cNvSpPr txBox="1">
            <a:spLocks/>
          </p:cNvSpPr>
          <p:nvPr/>
        </p:nvSpPr>
        <p:spPr>
          <a:xfrm>
            <a:off x="457200" y="685800"/>
            <a:ext cx="3182052" cy="1228028"/>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a:lstStyle>
          <a:p>
            <a:endParaRPr lang="en-US" dirty="0"/>
          </a:p>
        </p:txBody>
      </p:sp>
      <p:sp>
        <p:nvSpPr>
          <p:cNvPr id="19" name="Title 18">
            <a:extLst>
              <a:ext uri="{FF2B5EF4-FFF2-40B4-BE49-F238E27FC236}">
                <a16:creationId xmlns:a16="http://schemas.microsoft.com/office/drawing/2014/main" id="{231329F1-92C6-4034-A095-ED915734C1AB}"/>
              </a:ext>
            </a:extLst>
          </p:cNvPr>
          <p:cNvSpPr>
            <a:spLocks noGrp="1"/>
          </p:cNvSpPr>
          <p:nvPr>
            <p:ph type="title"/>
          </p:nvPr>
        </p:nvSpPr>
        <p:spPr/>
        <p:txBody>
          <a:bodyPr/>
          <a:lstStyle/>
          <a:p>
            <a:r>
              <a:rPr lang="en-US" dirty="0"/>
              <a:t>Pharmacological Management of Cancer Pain</a:t>
            </a:r>
            <a:br>
              <a:rPr lang="en-US" dirty="0"/>
            </a:br>
            <a:endParaRPr lang="en-US" dirty="0"/>
          </a:p>
        </p:txBody>
      </p:sp>
      <p:grpSp>
        <p:nvGrpSpPr>
          <p:cNvPr id="14" name="Group 13" descr="An icon of a medicinal bottle">
            <a:extLst>
              <a:ext uri="{FF2B5EF4-FFF2-40B4-BE49-F238E27FC236}">
                <a16:creationId xmlns:a16="http://schemas.microsoft.com/office/drawing/2014/main" id="{AC9198CC-91D7-4526-AD59-2085FF2F237C}"/>
              </a:ext>
            </a:extLst>
          </p:cNvPr>
          <p:cNvGrpSpPr/>
          <p:nvPr/>
        </p:nvGrpSpPr>
        <p:grpSpPr>
          <a:xfrm>
            <a:off x="1133826" y="2491459"/>
            <a:ext cx="1828800" cy="1828800"/>
            <a:chOff x="4036979" y="3644180"/>
            <a:chExt cx="1371600" cy="1371600"/>
          </a:xfrm>
        </p:grpSpPr>
        <p:sp>
          <p:nvSpPr>
            <p:cNvPr id="15" name="Oval 14">
              <a:extLst>
                <a:ext uri="{FF2B5EF4-FFF2-40B4-BE49-F238E27FC236}">
                  <a16:creationId xmlns:a16="http://schemas.microsoft.com/office/drawing/2014/main" id="{34CE2CC2-C1FC-4480-BCA0-66E91EF25F7F}"/>
                </a:ext>
              </a:extLst>
            </p:cNvPr>
            <p:cNvSpPr/>
            <p:nvPr/>
          </p:nvSpPr>
          <p:spPr>
            <a:xfrm>
              <a:off x="4036979" y="3644180"/>
              <a:ext cx="1371600" cy="13716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16" name="Rectangle: Rounded Corners 15">
              <a:extLst>
                <a:ext uri="{FF2B5EF4-FFF2-40B4-BE49-F238E27FC236}">
                  <a16:creationId xmlns:a16="http://schemas.microsoft.com/office/drawing/2014/main" id="{3BA1872C-0656-4A48-9363-82F74864BE1F}"/>
                </a:ext>
              </a:extLst>
            </p:cNvPr>
            <p:cNvSpPr/>
            <p:nvPr/>
          </p:nvSpPr>
          <p:spPr>
            <a:xfrm>
              <a:off x="4459010" y="4094556"/>
              <a:ext cx="527538" cy="627797"/>
            </a:xfrm>
            <a:prstGeom prst="roundRect">
              <a:avLst/>
            </a:prstGeom>
            <a:solidFill>
              <a:srgbClr val="F3F9FA"/>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17" name="Rectangle: Rounded Corners 16">
              <a:extLst>
                <a:ext uri="{FF2B5EF4-FFF2-40B4-BE49-F238E27FC236}">
                  <a16:creationId xmlns:a16="http://schemas.microsoft.com/office/drawing/2014/main" id="{76E7A783-3AF2-47A8-963F-AE509B66695A}"/>
                </a:ext>
              </a:extLst>
            </p:cNvPr>
            <p:cNvSpPr/>
            <p:nvPr/>
          </p:nvSpPr>
          <p:spPr>
            <a:xfrm>
              <a:off x="4586302" y="3889840"/>
              <a:ext cx="272955" cy="204716"/>
            </a:xfrm>
            <a:prstGeom prst="roundRect">
              <a:avLst/>
            </a:prstGeom>
            <a:solidFill>
              <a:srgbClr val="F3F9FA"/>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18" name="Rectangle 17">
              <a:extLst>
                <a:ext uri="{FF2B5EF4-FFF2-40B4-BE49-F238E27FC236}">
                  <a16:creationId xmlns:a16="http://schemas.microsoft.com/office/drawing/2014/main" id="{BBC59C32-61CD-4A17-86A8-A240823A0BC2}"/>
                </a:ext>
              </a:extLst>
            </p:cNvPr>
            <p:cNvSpPr/>
            <p:nvPr/>
          </p:nvSpPr>
          <p:spPr>
            <a:xfrm>
              <a:off x="4522656" y="4312624"/>
              <a:ext cx="400246" cy="205013"/>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lnSpc>
                  <a:spcPct val="95000"/>
                </a:lnSpc>
              </a:pPr>
              <a:r>
                <a:rPr lang="en-US" sz="2000" b="1" dirty="0">
                  <a:solidFill>
                    <a:schemeClr val="bg1"/>
                  </a:solidFill>
                  <a:latin typeface="+mj-lt"/>
                </a:rPr>
                <a:t>+</a:t>
              </a:r>
            </a:p>
          </p:txBody>
        </p:sp>
      </p:grpSp>
      <p:sp>
        <p:nvSpPr>
          <p:cNvPr id="22" name="Content Placeholder 21">
            <a:extLst>
              <a:ext uri="{FF2B5EF4-FFF2-40B4-BE49-F238E27FC236}">
                <a16:creationId xmlns:a16="http://schemas.microsoft.com/office/drawing/2014/main" id="{05E7F826-0869-418F-B09E-7B4C13F47B3D}"/>
              </a:ext>
            </a:extLst>
          </p:cNvPr>
          <p:cNvSpPr>
            <a:spLocks noGrp="1"/>
          </p:cNvSpPr>
          <p:nvPr>
            <p:ph idx="1"/>
          </p:nvPr>
        </p:nvSpPr>
        <p:spPr>
          <a:xfrm>
            <a:off x="3829078" y="685799"/>
            <a:ext cx="4857722" cy="5915025"/>
          </a:xfrm>
        </p:spPr>
        <p:txBody>
          <a:bodyPr/>
          <a:lstStyle/>
          <a:p>
            <a:pPr>
              <a:spcAft>
                <a:spcPts val="0"/>
              </a:spcAft>
            </a:pPr>
            <a:r>
              <a:rPr lang="en-US" sz="2400" b="1" dirty="0"/>
              <a:t>Treatments</a:t>
            </a:r>
          </a:p>
          <a:p>
            <a:pPr marL="342900" indent="-342900">
              <a:spcBef>
                <a:spcPts val="0"/>
              </a:spcBef>
              <a:spcAft>
                <a:spcPts val="600"/>
              </a:spcAft>
              <a:buFont typeface="Arial" panose="020B0604020202020204" pitchFamily="34" charset="0"/>
              <a:buChar char="•"/>
            </a:pPr>
            <a:r>
              <a:rPr lang="en-US" sz="2000" i="0" dirty="0">
                <a:solidFill>
                  <a:schemeClr val="tx1"/>
                </a:solidFill>
              </a:rPr>
              <a:t>Chemotherapy</a:t>
            </a:r>
          </a:p>
          <a:p>
            <a:pPr marL="342900" indent="-342900">
              <a:spcBef>
                <a:spcPts val="0"/>
              </a:spcBef>
              <a:spcAft>
                <a:spcPts val="600"/>
              </a:spcAft>
              <a:buFont typeface="Arial" panose="020B0604020202020204" pitchFamily="34" charset="0"/>
              <a:buChar char="•"/>
            </a:pPr>
            <a:r>
              <a:rPr lang="en-US" sz="2000" i="0" dirty="0">
                <a:solidFill>
                  <a:schemeClr val="tx1"/>
                </a:solidFill>
              </a:rPr>
              <a:t>Biotherapy</a:t>
            </a:r>
          </a:p>
          <a:p>
            <a:pPr marL="342900" indent="-342900">
              <a:spcBef>
                <a:spcPts val="0"/>
              </a:spcBef>
              <a:spcAft>
                <a:spcPts val="600"/>
              </a:spcAft>
              <a:buFont typeface="Arial" panose="020B0604020202020204" pitchFamily="34" charset="0"/>
              <a:buChar char="•"/>
            </a:pPr>
            <a:r>
              <a:rPr lang="en-US" sz="2000" i="0" dirty="0">
                <a:solidFill>
                  <a:schemeClr val="tx1"/>
                </a:solidFill>
              </a:rPr>
              <a:t>Radiation</a:t>
            </a:r>
          </a:p>
          <a:p>
            <a:pPr>
              <a:spcAft>
                <a:spcPts val="0"/>
              </a:spcAft>
            </a:pPr>
            <a:r>
              <a:rPr lang="en-US" sz="2400" b="1" dirty="0"/>
              <a:t>Non-opioids</a:t>
            </a:r>
          </a:p>
          <a:p>
            <a:pPr marL="342900" indent="-342900">
              <a:spcBef>
                <a:spcPts val="0"/>
              </a:spcBef>
              <a:spcAft>
                <a:spcPts val="600"/>
              </a:spcAft>
              <a:buFont typeface="Arial" panose="020B0604020202020204" pitchFamily="34" charset="0"/>
              <a:buChar char="•"/>
            </a:pPr>
            <a:r>
              <a:rPr lang="en-US" sz="2000" i="0" dirty="0">
                <a:solidFill>
                  <a:schemeClr val="tx1"/>
                </a:solidFill>
              </a:rPr>
              <a:t>Acetaminophen</a:t>
            </a:r>
          </a:p>
          <a:p>
            <a:pPr marL="342900" indent="-342900">
              <a:spcBef>
                <a:spcPts val="0"/>
              </a:spcBef>
              <a:spcAft>
                <a:spcPts val="600"/>
              </a:spcAft>
              <a:buFont typeface="Arial" panose="020B0604020202020204" pitchFamily="34" charset="0"/>
              <a:buChar char="•"/>
            </a:pPr>
            <a:r>
              <a:rPr lang="en-US" sz="2000" i="0" dirty="0">
                <a:solidFill>
                  <a:schemeClr val="tx1"/>
                </a:solidFill>
              </a:rPr>
              <a:t>Nonsteroidal anti-inflammatory drugs</a:t>
            </a:r>
          </a:p>
          <a:p>
            <a:r>
              <a:rPr lang="en-US" sz="2400" b="1" dirty="0"/>
              <a:t>Opioids</a:t>
            </a:r>
          </a:p>
          <a:p>
            <a:r>
              <a:rPr lang="en-US" sz="2400" b="1" dirty="0"/>
              <a:t>Adjuvants</a:t>
            </a:r>
          </a:p>
          <a:p>
            <a:r>
              <a:rPr lang="en-US" sz="2400" b="1" dirty="0"/>
              <a:t>Corticosteroids</a:t>
            </a:r>
          </a:p>
          <a:p>
            <a:r>
              <a:rPr lang="en-US" altLang="en-US" sz="2400" b="1" dirty="0">
                <a:cs typeface="Microsoft New Tai Lue" panose="020B0502040204020203" pitchFamily="34" charset="0"/>
              </a:rPr>
              <a:t>Off-label use of cannabinoids</a:t>
            </a:r>
          </a:p>
          <a:p>
            <a:endParaRPr lang="en-US" sz="2400" b="1" dirty="0"/>
          </a:p>
          <a:p>
            <a:endParaRPr lang="en-US" sz="2400" b="1" dirty="0"/>
          </a:p>
          <a:p>
            <a:endParaRPr lang="en-US" sz="2000" dirty="0"/>
          </a:p>
        </p:txBody>
      </p:sp>
    </p:spTree>
    <p:extLst>
      <p:ext uri="{BB962C8B-B14F-4D97-AF65-F5344CB8AC3E}">
        <p14:creationId xmlns:p14="http://schemas.microsoft.com/office/powerpoint/2010/main" val="3634467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F3C0B-72A4-499C-9755-00EA57BA736B}"/>
              </a:ext>
            </a:extLst>
          </p:cNvPr>
          <p:cNvSpPr>
            <a:spLocks noGrp="1"/>
          </p:cNvSpPr>
          <p:nvPr>
            <p:ph type="title"/>
          </p:nvPr>
        </p:nvSpPr>
        <p:spPr/>
        <p:txBody>
          <a:bodyPr/>
          <a:lstStyle/>
          <a:p>
            <a:r>
              <a:rPr lang="en-US" dirty="0"/>
              <a:t>Goals of Cancer Pain Treatment</a:t>
            </a:r>
          </a:p>
        </p:txBody>
      </p:sp>
      <p:sp>
        <p:nvSpPr>
          <p:cNvPr id="4" name="Content Placeholder 3">
            <a:extLst>
              <a:ext uri="{FF2B5EF4-FFF2-40B4-BE49-F238E27FC236}">
                <a16:creationId xmlns:a16="http://schemas.microsoft.com/office/drawing/2014/main" id="{0C2B9E63-D4EA-45A9-AE2D-2CE4034476A8}"/>
              </a:ext>
            </a:extLst>
          </p:cNvPr>
          <p:cNvSpPr>
            <a:spLocks noGrp="1"/>
          </p:cNvSpPr>
          <p:nvPr>
            <p:ph idx="13"/>
          </p:nvPr>
        </p:nvSpPr>
        <p:spPr>
          <a:xfrm>
            <a:off x="1301262" y="2057400"/>
            <a:ext cx="2321755" cy="2749550"/>
          </a:xfrm>
        </p:spPr>
        <p:txBody>
          <a:bodyPr/>
          <a:lstStyle/>
          <a:p>
            <a:pPr>
              <a:spcAft>
                <a:spcPts val="300"/>
              </a:spcAft>
            </a:pPr>
            <a:r>
              <a:rPr lang="en-US" altLang="en-US" sz="1800" dirty="0"/>
              <a:t>Prevention</a:t>
            </a:r>
          </a:p>
          <a:p>
            <a:pPr>
              <a:spcAft>
                <a:spcPts val="300"/>
              </a:spcAft>
            </a:pPr>
            <a:r>
              <a:rPr lang="en-US" altLang="en-US" sz="1800" dirty="0"/>
              <a:t>Reduce pain that can not be relieved</a:t>
            </a:r>
          </a:p>
          <a:p>
            <a:pPr>
              <a:spcAft>
                <a:spcPts val="300"/>
              </a:spcAft>
            </a:pPr>
            <a:r>
              <a:rPr lang="en-US" altLang="en-US" sz="1800" dirty="0"/>
              <a:t>Prevent/manage adverse effects associated with cancer and pain treatment</a:t>
            </a:r>
          </a:p>
          <a:p>
            <a:pPr>
              <a:spcAft>
                <a:spcPts val="300"/>
              </a:spcAft>
            </a:pPr>
            <a:r>
              <a:rPr lang="en-US" altLang="en-US" sz="1800" dirty="0"/>
              <a:t>Promote patient safety and function</a:t>
            </a:r>
          </a:p>
          <a:p>
            <a:pPr>
              <a:spcAft>
                <a:spcPts val="300"/>
              </a:spcAft>
            </a:pPr>
            <a:r>
              <a:rPr lang="en-US" altLang="en-US" sz="1800" dirty="0"/>
              <a:t>Enhance quality of life</a:t>
            </a:r>
          </a:p>
          <a:p>
            <a:endParaRPr lang="en-US" sz="1800" dirty="0"/>
          </a:p>
        </p:txBody>
      </p:sp>
      <p:sp>
        <p:nvSpPr>
          <p:cNvPr id="5" name="Content Placeholder 4">
            <a:extLst>
              <a:ext uri="{FF2B5EF4-FFF2-40B4-BE49-F238E27FC236}">
                <a16:creationId xmlns:a16="http://schemas.microsoft.com/office/drawing/2014/main" id="{A287C1D6-DF8A-1CD6-4AEE-C97EA1717E6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381663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11D8B-221A-48D3-9901-E67600372B13}"/>
              </a:ext>
            </a:extLst>
          </p:cNvPr>
          <p:cNvSpPr>
            <a:spLocks noGrp="1"/>
          </p:cNvSpPr>
          <p:nvPr>
            <p:ph type="title"/>
          </p:nvPr>
        </p:nvSpPr>
        <p:spPr/>
        <p:txBody>
          <a:bodyPr/>
          <a:lstStyle/>
          <a:p>
            <a:r>
              <a:rPr lang="en-US" dirty="0"/>
              <a:t>Barriers to Cancer Pain Relief</a:t>
            </a:r>
          </a:p>
        </p:txBody>
      </p:sp>
      <p:grpSp>
        <p:nvGrpSpPr>
          <p:cNvPr id="10" name="Group 9" descr="An icon of a no sign">
            <a:extLst>
              <a:ext uri="{FF2B5EF4-FFF2-40B4-BE49-F238E27FC236}">
                <a16:creationId xmlns:a16="http://schemas.microsoft.com/office/drawing/2014/main" id="{2599682D-F488-497D-BDDC-A8D219969C02}"/>
              </a:ext>
            </a:extLst>
          </p:cNvPr>
          <p:cNvGrpSpPr/>
          <p:nvPr/>
        </p:nvGrpSpPr>
        <p:grpSpPr>
          <a:xfrm>
            <a:off x="805218" y="2137029"/>
            <a:ext cx="1645920" cy="1645920"/>
            <a:chOff x="805218" y="1733266"/>
            <a:chExt cx="1828800" cy="1828800"/>
          </a:xfrm>
        </p:grpSpPr>
        <p:sp>
          <p:nvSpPr>
            <p:cNvPr id="7" name="Oval 6">
              <a:extLst>
                <a:ext uri="{FF2B5EF4-FFF2-40B4-BE49-F238E27FC236}">
                  <a16:creationId xmlns:a16="http://schemas.microsoft.com/office/drawing/2014/main" id="{34AB7AEF-2ADE-429B-942E-D6F73FD17B3A}"/>
                </a:ext>
              </a:extLst>
            </p:cNvPr>
            <p:cNvSpPr/>
            <p:nvPr/>
          </p:nvSpPr>
          <p:spPr>
            <a:xfrm>
              <a:off x="805218" y="1733266"/>
              <a:ext cx="1828800" cy="1828800"/>
            </a:xfrm>
            <a:prstGeom prst="ellipse">
              <a:avLst/>
            </a:prstGeom>
            <a:noFill/>
            <a:ln w="279400">
              <a:solidFill>
                <a:srgbClr val="C00000"/>
              </a:solid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cxnSp>
          <p:nvCxnSpPr>
            <p:cNvPr id="9" name="Straight Connector 8">
              <a:extLst>
                <a:ext uri="{FF2B5EF4-FFF2-40B4-BE49-F238E27FC236}">
                  <a16:creationId xmlns:a16="http://schemas.microsoft.com/office/drawing/2014/main" id="{CA7B28FA-89A6-498A-9E97-FBB67694707C}"/>
                </a:ext>
              </a:extLst>
            </p:cNvPr>
            <p:cNvCxnSpPr>
              <a:stCxn id="7" idx="7"/>
              <a:endCxn id="7" idx="3"/>
            </p:cNvCxnSpPr>
            <p:nvPr/>
          </p:nvCxnSpPr>
          <p:spPr>
            <a:xfrm flipH="1">
              <a:off x="1073040" y="2001088"/>
              <a:ext cx="1293156" cy="1293156"/>
            </a:xfrm>
            <a:prstGeom prst="line">
              <a:avLst/>
            </a:prstGeom>
            <a:ln w="2794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6" name="Content Placeholder 5">
            <a:extLst>
              <a:ext uri="{FF2B5EF4-FFF2-40B4-BE49-F238E27FC236}">
                <a16:creationId xmlns:a16="http://schemas.microsoft.com/office/drawing/2014/main" id="{FCEA76B0-FF4C-437F-AA0C-7042448A0741}"/>
              </a:ext>
            </a:extLst>
          </p:cNvPr>
          <p:cNvSpPr>
            <a:spLocks noGrp="1"/>
          </p:cNvSpPr>
          <p:nvPr>
            <p:ph idx="1"/>
          </p:nvPr>
        </p:nvSpPr>
        <p:spPr/>
        <p:txBody>
          <a:bodyPr/>
          <a:lstStyle/>
          <a:p>
            <a:pPr lvl="2"/>
            <a:r>
              <a:rPr lang="en-US" sz="2000" dirty="0"/>
              <a:t>Common barriers</a:t>
            </a:r>
          </a:p>
          <a:p>
            <a:pPr lvl="4"/>
            <a:r>
              <a:rPr lang="en-US" altLang="en-US" sz="2000" dirty="0"/>
              <a:t>Healthcare professionals</a:t>
            </a:r>
          </a:p>
          <a:p>
            <a:pPr lvl="4"/>
            <a:r>
              <a:rPr lang="en-US" altLang="en-US" sz="2000" dirty="0"/>
              <a:t>Expectations</a:t>
            </a:r>
          </a:p>
          <a:p>
            <a:pPr lvl="4"/>
            <a:r>
              <a:rPr lang="en-US" altLang="en-US" sz="2000" dirty="0"/>
              <a:t>Knowledge</a:t>
            </a:r>
          </a:p>
          <a:p>
            <a:pPr lvl="4"/>
            <a:r>
              <a:rPr lang="en-US" altLang="en-US" sz="2000" dirty="0"/>
              <a:t>Fear of Tolerance</a:t>
            </a:r>
          </a:p>
          <a:p>
            <a:pPr lvl="4"/>
            <a:r>
              <a:rPr lang="en-US" altLang="en-US" sz="2000" dirty="0"/>
              <a:t>Lack of Interdisciplinary cooperation</a:t>
            </a:r>
          </a:p>
          <a:p>
            <a:pPr lvl="2"/>
            <a:r>
              <a:rPr lang="en-US" altLang="en-US" sz="2000" dirty="0"/>
              <a:t>Patients and families</a:t>
            </a:r>
          </a:p>
          <a:p>
            <a:pPr lvl="4"/>
            <a:r>
              <a:rPr lang="en-US" altLang="en-US" sz="2000" dirty="0"/>
              <a:t>Most believe pain is an unavoidable </a:t>
            </a:r>
          </a:p>
          <a:p>
            <a:pPr lvl="4"/>
            <a:r>
              <a:rPr lang="en-US" altLang="en-US" sz="2000" dirty="0"/>
              <a:t>Assume treatment team would address</a:t>
            </a:r>
          </a:p>
          <a:p>
            <a:pPr lvl="4"/>
            <a:r>
              <a:rPr lang="en-US" altLang="en-US" sz="2000" dirty="0"/>
              <a:t>Reluctant to “complain” about pain</a:t>
            </a:r>
          </a:p>
          <a:p>
            <a:pPr lvl="2"/>
            <a:r>
              <a:rPr lang="en-US" altLang="en-US" sz="2000" dirty="0"/>
              <a:t>The healthcare system</a:t>
            </a:r>
          </a:p>
          <a:p>
            <a:pPr lvl="4"/>
            <a:r>
              <a:rPr lang="en-US" altLang="en-US" sz="2000" dirty="0"/>
              <a:t>Low priority </a:t>
            </a:r>
          </a:p>
          <a:p>
            <a:pPr lvl="4"/>
            <a:r>
              <a:rPr lang="en-US" altLang="en-US" sz="2000" dirty="0"/>
              <a:t>Few treatments approved by FDA </a:t>
            </a:r>
            <a:br>
              <a:rPr lang="en-US" altLang="en-US" sz="2000" dirty="0"/>
            </a:br>
            <a:r>
              <a:rPr lang="en-US" altLang="en-US" sz="2000" b="1" dirty="0"/>
              <a:t>for children</a:t>
            </a:r>
          </a:p>
          <a:p>
            <a:pPr lvl="4"/>
            <a:r>
              <a:rPr lang="en-US" altLang="en-US" sz="2000" dirty="0"/>
              <a:t>Lack of evidence/funding for research for most biobehavioral treatments. </a:t>
            </a:r>
          </a:p>
          <a:p>
            <a:pPr lvl="4"/>
            <a:endParaRPr lang="en-US" altLang="en-US" sz="2000" dirty="0"/>
          </a:p>
          <a:p>
            <a:endParaRPr lang="en-US" sz="2000" dirty="0"/>
          </a:p>
        </p:txBody>
      </p:sp>
    </p:spTree>
    <p:extLst>
      <p:ext uri="{BB962C8B-B14F-4D97-AF65-F5344CB8AC3E}">
        <p14:creationId xmlns:p14="http://schemas.microsoft.com/office/powerpoint/2010/main" val="2703193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A9AAF-A43D-F082-388D-5D7B3055B1C3}"/>
              </a:ext>
            </a:extLst>
          </p:cNvPr>
          <p:cNvSpPr>
            <a:spLocks noGrp="1"/>
          </p:cNvSpPr>
          <p:nvPr>
            <p:ph type="title" idx="4294967295"/>
          </p:nvPr>
        </p:nvSpPr>
        <p:spPr>
          <a:xfrm>
            <a:off x="457200" y="-1228028"/>
            <a:ext cx="3182052" cy="1228028"/>
          </a:xfrm>
        </p:spPr>
        <p:txBody>
          <a:bodyPr vert="horz" wrap="square" lIns="0" tIns="0" rIns="0" bIns="0" rtlCol="0" anchor="b">
            <a:noAutofit/>
          </a:bodyPr>
          <a:lstStyle/>
          <a:p>
            <a:r>
              <a:rPr lang="en-US" dirty="0"/>
              <a:t>Billy Question</a:t>
            </a:r>
          </a:p>
        </p:txBody>
      </p:sp>
      <p:pic>
        <p:nvPicPr>
          <p:cNvPr id="7" name="Picture 6" descr="A white wrench in a BLUE circle&#10;">
            <a:extLst>
              <a:ext uri="{FF2B5EF4-FFF2-40B4-BE49-F238E27FC236}">
                <a16:creationId xmlns:a16="http://schemas.microsoft.com/office/drawing/2014/main" id="{F1B2EE79-8FC1-490D-BAC1-3B2C3E799243}"/>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43810" y="917874"/>
            <a:ext cx="1743983" cy="1743983"/>
          </a:xfrm>
          <a:prstGeom prst="rect">
            <a:avLst/>
          </a:prstGeom>
        </p:spPr>
      </p:pic>
      <p:sp>
        <p:nvSpPr>
          <p:cNvPr id="4" name="Text Placeholder 1"/>
          <p:cNvSpPr>
            <a:spLocks noGrp="1"/>
          </p:cNvSpPr>
          <p:nvPr>
            <p:ph type="body" sz="quarter" idx="10"/>
          </p:nvPr>
        </p:nvSpPr>
        <p:spPr>
          <a:xfrm>
            <a:off x="847725" y="4193525"/>
            <a:ext cx="2813237" cy="2746756"/>
          </a:xfrm>
        </p:spPr>
        <p:txBody>
          <a:bodyPr/>
          <a:lstStyle/>
          <a:p>
            <a:pPr lvl="2">
              <a:spcBef>
                <a:spcPts val="600"/>
              </a:spcBef>
              <a:spcAft>
                <a:spcPts val="1200"/>
              </a:spcAft>
            </a:pPr>
            <a:r>
              <a:rPr lang="en-US" sz="2000" dirty="0">
                <a:solidFill>
                  <a:schemeClr val="accent4"/>
                </a:solidFill>
              </a:rPr>
              <a:t>What is your response?</a:t>
            </a:r>
          </a:p>
          <a:p>
            <a:pPr lvl="2"/>
            <a:endParaRPr lang="en-US" altLang="en-US" sz="1400" dirty="0"/>
          </a:p>
          <a:p>
            <a:endParaRPr lang="en-US" sz="1600" dirty="0"/>
          </a:p>
        </p:txBody>
      </p:sp>
      <p:sp>
        <p:nvSpPr>
          <p:cNvPr id="5" name="Text Placeholder 2">
            <a:extLst>
              <a:ext uri="{FF2B5EF4-FFF2-40B4-BE49-F238E27FC236}">
                <a16:creationId xmlns:a16="http://schemas.microsoft.com/office/drawing/2014/main" id="{DBB0452B-3CC0-4169-A4AC-78E61D385314}"/>
              </a:ext>
            </a:extLst>
          </p:cNvPr>
          <p:cNvSpPr txBox="1">
            <a:spLocks/>
          </p:cNvSpPr>
          <p:nvPr/>
        </p:nvSpPr>
        <p:spPr>
          <a:xfrm>
            <a:off x="4075029" y="2296097"/>
            <a:ext cx="4587802" cy="731520"/>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r>
              <a:rPr lang="en-US" dirty="0"/>
              <a:t>Billy</a:t>
            </a:r>
          </a:p>
        </p:txBody>
      </p:sp>
      <p:sp>
        <p:nvSpPr>
          <p:cNvPr id="6" name="Text Placeholder 2">
            <a:extLst>
              <a:ext uri="{FF2B5EF4-FFF2-40B4-BE49-F238E27FC236}">
                <a16:creationId xmlns:a16="http://schemas.microsoft.com/office/drawing/2014/main" id="{E9C309D9-04F5-4B8B-A76A-51D4A911A28F}"/>
              </a:ext>
            </a:extLst>
          </p:cNvPr>
          <p:cNvSpPr>
            <a:spLocks noGrp="1"/>
          </p:cNvSpPr>
          <p:nvPr>
            <p:ph type="body" sz="quarter" idx="11"/>
          </p:nvPr>
        </p:nvSpPr>
        <p:spPr>
          <a:xfrm>
            <a:off x="4075029" y="3058097"/>
            <a:ext cx="3278271" cy="2946231"/>
          </a:xfrm>
        </p:spPr>
        <p:txBody>
          <a:bodyPr/>
          <a:lstStyle/>
          <a:p>
            <a:pPr lvl="1" algn="l"/>
            <a:endParaRPr lang="en-US" altLang="en-US" sz="2000" dirty="0"/>
          </a:p>
          <a:p>
            <a:pPr lvl="2" algn="l"/>
            <a:r>
              <a:rPr lang="en-US" altLang="en-US" sz="2000" b="0" i="1" dirty="0">
                <a:solidFill>
                  <a:schemeClr val="tx2"/>
                </a:solidFill>
                <a:latin typeface="Corbel" panose="020B0503020204020204" pitchFamily="34" charset="0"/>
                <a:cs typeface="+mn-cs"/>
              </a:rPr>
              <a:t>What biobehavioral therapies might be useful for Billy?</a:t>
            </a:r>
            <a:br>
              <a:rPr lang="en-US" altLang="en-US" sz="2000" b="0" i="1" dirty="0">
                <a:solidFill>
                  <a:schemeClr val="tx2"/>
                </a:solidFill>
                <a:latin typeface="Corbel" panose="020B0503020204020204" pitchFamily="34" charset="0"/>
                <a:cs typeface="+mn-cs"/>
              </a:rPr>
            </a:br>
            <a:endParaRPr lang="en-US" altLang="en-US" sz="2000" b="0" i="1" dirty="0">
              <a:solidFill>
                <a:schemeClr val="tx2"/>
              </a:solidFill>
              <a:latin typeface="Corbel" panose="020B0503020204020204" pitchFamily="34" charset="0"/>
              <a:cs typeface="+mn-cs"/>
            </a:endParaRPr>
          </a:p>
          <a:p>
            <a:pPr lvl="2" algn="l"/>
            <a:r>
              <a:rPr lang="en-US" altLang="en-US" sz="2000" b="0" i="1" dirty="0">
                <a:solidFill>
                  <a:schemeClr val="tx2"/>
                </a:solidFill>
                <a:latin typeface="Corbel" panose="020B0503020204020204" pitchFamily="34" charset="0"/>
                <a:cs typeface="+mn-cs"/>
              </a:rPr>
              <a:t>What education should be provided to Billy and his family? </a:t>
            </a:r>
          </a:p>
          <a:p>
            <a:pPr lvl="2" algn="l"/>
            <a:endParaRPr lang="en-US" altLang="en-US" sz="2000" b="0" i="1" dirty="0">
              <a:solidFill>
                <a:schemeClr val="tx2"/>
              </a:solidFill>
              <a:latin typeface="Corbel" panose="020B0503020204020204" pitchFamily="34" charset="0"/>
              <a:cs typeface="+mn-cs"/>
            </a:endParaRPr>
          </a:p>
          <a:p>
            <a:pPr algn="l"/>
            <a:endParaRPr lang="en-US" sz="2000" i="1" dirty="0">
              <a:latin typeface="Corbel" panose="020B0503020204020204" pitchFamily="34" charset="0"/>
            </a:endParaRPr>
          </a:p>
        </p:txBody>
      </p:sp>
    </p:spTree>
    <p:extLst>
      <p:ext uri="{BB962C8B-B14F-4D97-AF65-F5344CB8AC3E}">
        <p14:creationId xmlns:p14="http://schemas.microsoft.com/office/powerpoint/2010/main" val="52833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9F6F474-9ABA-B9C0-7FA1-0D605466B0CC}"/>
              </a:ext>
            </a:extLst>
          </p:cNvPr>
          <p:cNvSpPr>
            <a:spLocks noGrp="1"/>
          </p:cNvSpPr>
          <p:nvPr>
            <p:ph type="title" idx="4294967295"/>
          </p:nvPr>
        </p:nvSpPr>
        <p:spPr>
          <a:xfrm>
            <a:off x="457200" y="-1228028"/>
            <a:ext cx="3182052" cy="1228028"/>
          </a:xfrm>
        </p:spPr>
        <p:txBody>
          <a:bodyPr vert="horz" wrap="square" lIns="0" tIns="0" rIns="0" bIns="0" rtlCol="0" anchor="b">
            <a:noAutofit/>
          </a:bodyPr>
          <a:lstStyle/>
          <a:p>
            <a:r>
              <a:rPr lang="en-US" dirty="0"/>
              <a:t>Billy Response</a:t>
            </a:r>
          </a:p>
        </p:txBody>
      </p:sp>
      <p:pic>
        <p:nvPicPr>
          <p:cNvPr id="8" name="Picture 2" descr="Image result for icon for plan circle">
            <a:extLst>
              <a:ext uri="{FF2B5EF4-FFF2-40B4-BE49-F238E27FC236}">
                <a16:creationId xmlns:a16="http://schemas.microsoft.com/office/drawing/2014/main" id="{3A7B051A-152F-462A-A1E9-5DFBC05389ED}"/>
              </a:ext>
            </a:extLst>
          </p:cNvPr>
          <p:cNvPicPr>
            <a:picLocks noChangeAspect="1" noChangeArrowheads="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180326" y="903163"/>
            <a:ext cx="1673710" cy="167371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a:extLst>
              <a:ext uri="{C183D7F6-B498-43B3-948B-1728B52AA6E4}">
                <adec:decorative xmlns:adec="http://schemas.microsoft.com/office/drawing/2017/decorative" val="1"/>
              </a:ext>
            </a:extLst>
          </p:cNvPr>
          <p:cNvSpPr>
            <a:spLocks noGrp="1"/>
          </p:cNvSpPr>
          <p:nvPr>
            <p:ph type="body" sz="quarter" idx="10"/>
          </p:nvPr>
        </p:nvSpPr>
        <p:spPr>
          <a:xfrm>
            <a:off x="475488" y="3157834"/>
            <a:ext cx="2810136" cy="2746756"/>
          </a:xfrm>
        </p:spPr>
        <p:txBody>
          <a:bodyPr/>
          <a:lstStyle/>
          <a:p>
            <a:pPr lvl="2"/>
            <a:endParaRPr lang="en-US" altLang="en-US" sz="1400" dirty="0"/>
          </a:p>
          <a:p>
            <a:endParaRPr lang="en-US" sz="1600" dirty="0"/>
          </a:p>
        </p:txBody>
      </p:sp>
      <p:sp>
        <p:nvSpPr>
          <p:cNvPr id="7" name="Text Placeholder 1"/>
          <p:cNvSpPr txBox="1">
            <a:spLocks/>
          </p:cNvSpPr>
          <p:nvPr/>
        </p:nvSpPr>
        <p:spPr>
          <a:xfrm>
            <a:off x="895351" y="4374500"/>
            <a:ext cx="2860862" cy="2746756"/>
          </a:xfrm>
          <a:prstGeom prst="rect">
            <a:avLst/>
          </a:prstGeom>
        </p:spPr>
        <p:txBody>
          <a:bodyPr vert="horz" lIns="0" tIns="0" rIns="0" bIns="0" rtlCol="0">
            <a:noAutofit/>
          </a:bodyPr>
          <a:lstStyle>
            <a:lvl1pPr marL="0" indent="0" algn="l" defTabSz="914400" rtl="0" eaLnBrk="1" latinLnBrk="0" hangingPunct="1">
              <a:lnSpc>
                <a:spcPct val="120000"/>
              </a:lnSpc>
              <a:spcBef>
                <a:spcPts val="0"/>
              </a:spcBef>
              <a:spcAft>
                <a:spcPts val="0"/>
              </a:spcAft>
              <a:buFont typeface="Arial" panose="020B0604020202020204" pitchFamily="34" charset="0"/>
              <a:buChar char="​"/>
              <a:defRPr lang="en-US" sz="1700" b="0" i="1" kern="1200" dirty="0" smtClean="0">
                <a:solidFill>
                  <a:schemeClr val="accent1"/>
                </a:solidFill>
                <a:latin typeface="Franklin Gothic Demi Cond" panose="020B0706030402020204" pitchFamily="34" charset="0"/>
                <a:ea typeface="+mn-ea"/>
                <a:cs typeface="+mn-cs"/>
              </a:defRPr>
            </a:lvl1pPr>
            <a:lvl2pPr marL="0" indent="0" algn="l" defTabSz="914400" rtl="0" eaLnBrk="1" latinLnBrk="0" hangingPunct="1">
              <a:lnSpc>
                <a:spcPct val="110000"/>
              </a:lnSpc>
              <a:spcBef>
                <a:spcPts val="0"/>
              </a:spcBef>
              <a:spcAft>
                <a:spcPts val="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0"/>
              </a:spcBef>
              <a:spcAft>
                <a:spcPts val="0"/>
              </a:spcAft>
              <a:buFont typeface="Arial" panose="020B0604020202020204" pitchFamily="34" charset="0"/>
              <a:buChar char="​"/>
              <a:defRPr sz="1500" b="1" kern="1200">
                <a:solidFill>
                  <a:schemeClr val="tx2"/>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0000"/>
              </a:lnSpc>
              <a:spcBef>
                <a:spcPts val="0"/>
              </a:spcBef>
              <a:spcAft>
                <a:spcPts val="0"/>
              </a:spcAft>
              <a:buFont typeface="Arial" panose="020B0604020202020204" pitchFamily="34" charset="0"/>
              <a:buChar char="​"/>
              <a:defRPr sz="1500" kern="1200">
                <a:solidFill>
                  <a:schemeClr val="tx2"/>
                </a:solidFill>
                <a:latin typeface="Microsoft New Tai Lue" panose="020B0502040204020203" pitchFamily="34" charset="0"/>
                <a:ea typeface="+mn-ea"/>
                <a:cs typeface="Microsoft New Tai Lue" panose="020B0502040204020203" pitchFamily="34" charset="0"/>
              </a:defRPr>
            </a:lvl4pPr>
            <a:lvl5pPr marL="0" indent="0" algn="l" defTabSz="914400" rtl="0" eaLnBrk="1" latinLnBrk="0" hangingPunct="1">
              <a:lnSpc>
                <a:spcPct val="110000"/>
              </a:lnSpc>
              <a:spcBef>
                <a:spcPts val="0"/>
              </a:spcBef>
              <a:spcAft>
                <a:spcPts val="0"/>
              </a:spcAft>
              <a:buFont typeface="Arial" panose="020B0604020202020204" pitchFamily="34" charset="0"/>
              <a:buChar char="​"/>
              <a:defRPr sz="15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2">
              <a:spcBef>
                <a:spcPts val="600"/>
              </a:spcBef>
              <a:spcAft>
                <a:spcPts val="1200"/>
              </a:spcAft>
            </a:pPr>
            <a:r>
              <a:rPr lang="en-US" sz="2000" dirty="0">
                <a:solidFill>
                  <a:schemeClr val="accent4"/>
                </a:solidFill>
              </a:rPr>
              <a:t>What is your response?</a:t>
            </a:r>
          </a:p>
          <a:p>
            <a:pPr lvl="2"/>
            <a:endParaRPr lang="en-US" altLang="en-US" sz="1400" dirty="0"/>
          </a:p>
          <a:p>
            <a:endParaRPr lang="en-US" sz="1600" dirty="0"/>
          </a:p>
        </p:txBody>
      </p:sp>
      <p:sp>
        <p:nvSpPr>
          <p:cNvPr id="5" name="Text Placeholder 2">
            <a:extLst>
              <a:ext uri="{FF2B5EF4-FFF2-40B4-BE49-F238E27FC236}">
                <a16:creationId xmlns:a16="http://schemas.microsoft.com/office/drawing/2014/main" id="{DBB0452B-3CC0-4169-A4AC-78E61D385314}"/>
              </a:ext>
            </a:extLst>
          </p:cNvPr>
          <p:cNvSpPr txBox="1">
            <a:spLocks/>
          </p:cNvSpPr>
          <p:nvPr/>
        </p:nvSpPr>
        <p:spPr>
          <a:xfrm>
            <a:off x="4094079" y="2296097"/>
            <a:ext cx="4587802" cy="731520"/>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r>
              <a:rPr lang="en-US" dirty="0"/>
              <a:t>Billy</a:t>
            </a:r>
          </a:p>
        </p:txBody>
      </p:sp>
      <p:sp>
        <p:nvSpPr>
          <p:cNvPr id="6" name="Text Placeholder 2">
            <a:extLst>
              <a:ext uri="{FF2B5EF4-FFF2-40B4-BE49-F238E27FC236}">
                <a16:creationId xmlns:a16="http://schemas.microsoft.com/office/drawing/2014/main" id="{D42B7388-8DE0-4E82-AEC5-CA0902BEC4D2}"/>
              </a:ext>
            </a:extLst>
          </p:cNvPr>
          <p:cNvSpPr>
            <a:spLocks noGrp="1"/>
          </p:cNvSpPr>
          <p:nvPr>
            <p:ph type="body" sz="quarter" idx="11"/>
          </p:nvPr>
        </p:nvSpPr>
        <p:spPr>
          <a:xfrm>
            <a:off x="4075029" y="3331026"/>
            <a:ext cx="3373521" cy="2946231"/>
          </a:xfrm>
        </p:spPr>
        <p:txBody>
          <a:bodyPr anchor="ctr"/>
          <a:lstStyle/>
          <a:p>
            <a:pPr lvl="1" algn="l"/>
            <a:r>
              <a:rPr lang="en-US" altLang="en-US" sz="2000" dirty="0"/>
              <a:t>A week after completing the first cycle of chemotherapy, Billy refuses to put socks or shoes on.</a:t>
            </a:r>
          </a:p>
          <a:p>
            <a:pPr lvl="1" algn="l"/>
            <a:endParaRPr lang="en-US" altLang="en-US" sz="2000" dirty="0"/>
          </a:p>
          <a:p>
            <a:pPr lvl="1" algn="l"/>
            <a:r>
              <a:rPr lang="en-US" altLang="en-US" sz="2000" dirty="0"/>
              <a:t>How would you treat his peripheral neuropathic pain?</a:t>
            </a:r>
          </a:p>
          <a:p>
            <a:pPr lvl="1" algn="l"/>
            <a:endParaRPr lang="en-US" altLang="en-US" sz="1400" dirty="0"/>
          </a:p>
          <a:p>
            <a:endParaRPr lang="en-US" sz="1400" dirty="0"/>
          </a:p>
        </p:txBody>
      </p:sp>
    </p:spTree>
    <p:extLst>
      <p:ext uri="{BB962C8B-B14F-4D97-AF65-F5344CB8AC3E}">
        <p14:creationId xmlns:p14="http://schemas.microsoft.com/office/powerpoint/2010/main" val="1445157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Key Points</a:t>
            </a:r>
          </a:p>
        </p:txBody>
      </p:sp>
      <p:grpSp>
        <p:nvGrpSpPr>
          <p:cNvPr id="4" name="Group 3" descr="An icon of a ribbon">
            <a:extLst>
              <a:ext uri="{FF2B5EF4-FFF2-40B4-BE49-F238E27FC236}">
                <a16:creationId xmlns:a16="http://schemas.microsoft.com/office/drawing/2014/main" id="{86505368-D3AF-46CC-94D4-E2713227B286}"/>
              </a:ext>
            </a:extLst>
          </p:cNvPr>
          <p:cNvGrpSpPr/>
          <p:nvPr/>
        </p:nvGrpSpPr>
        <p:grpSpPr>
          <a:xfrm>
            <a:off x="798319" y="1375012"/>
            <a:ext cx="1828800" cy="1828800"/>
            <a:chOff x="609600" y="2060812"/>
            <a:chExt cx="1828800" cy="1828800"/>
          </a:xfrm>
        </p:grpSpPr>
        <p:sp>
          <p:nvSpPr>
            <p:cNvPr id="3" name="Oval 2">
              <a:extLst>
                <a:ext uri="{FF2B5EF4-FFF2-40B4-BE49-F238E27FC236}">
                  <a16:creationId xmlns:a16="http://schemas.microsoft.com/office/drawing/2014/main" id="{873978DA-A21E-41A5-A865-295EE11716F3}"/>
                </a:ext>
              </a:extLst>
            </p:cNvPr>
            <p:cNvSpPr/>
            <p:nvPr/>
          </p:nvSpPr>
          <p:spPr>
            <a:xfrm>
              <a:off x="609600" y="2060812"/>
              <a:ext cx="1828800" cy="1828800"/>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pic>
          <p:nvPicPr>
            <p:cNvPr id="2050" name="Picture 2" descr="Image result for icon for cancer">
              <a:extLst>
                <a:ext uri="{FF2B5EF4-FFF2-40B4-BE49-F238E27FC236}">
                  <a16:creationId xmlns:a16="http://schemas.microsoft.com/office/drawing/2014/main" id="{1183EC8C-5A5F-425F-9E80-79F3A92CC9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289412"/>
              <a:ext cx="1371600" cy="1371600"/>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Content Placeholder 5"/>
          <p:cNvSpPr>
            <a:spLocks noGrp="1"/>
          </p:cNvSpPr>
          <p:nvPr>
            <p:ph idx="1"/>
          </p:nvPr>
        </p:nvSpPr>
        <p:spPr/>
        <p:txBody>
          <a:bodyPr/>
          <a:lstStyle/>
          <a:p>
            <a:pPr lvl="2">
              <a:spcAft>
                <a:spcPts val="600"/>
              </a:spcAft>
            </a:pPr>
            <a:r>
              <a:rPr lang="en-US" altLang="en-US" sz="2000" dirty="0"/>
              <a:t>Cancer pain management</a:t>
            </a:r>
          </a:p>
          <a:p>
            <a:pPr lvl="4"/>
            <a:r>
              <a:rPr lang="en-US" altLang="en-US" sz="2000" dirty="0"/>
              <a:t>Consider the variety of causes of children’s cancer pain</a:t>
            </a:r>
          </a:p>
          <a:p>
            <a:pPr lvl="4"/>
            <a:r>
              <a:rPr lang="en-US" altLang="en-US" sz="2000" dirty="0"/>
              <a:t>Conduct a thorough pain assessment</a:t>
            </a:r>
          </a:p>
          <a:p>
            <a:pPr lvl="4"/>
            <a:r>
              <a:rPr lang="en-US" altLang="en-US" sz="2000" dirty="0"/>
              <a:t>Develop evidence-based, multimodal, interdisciplinary, individualized plans</a:t>
            </a:r>
          </a:p>
          <a:p>
            <a:pPr lvl="4"/>
            <a:r>
              <a:rPr lang="en-US" altLang="en-US" sz="2000" dirty="0"/>
              <a:t>Prevent or promptly treat adverse effects</a:t>
            </a:r>
          </a:p>
          <a:p>
            <a:pPr lvl="4"/>
            <a:r>
              <a:rPr lang="en-US" altLang="en-US" sz="2000" dirty="0"/>
              <a:t>Evaluate and modify treatment plan </a:t>
            </a:r>
          </a:p>
          <a:p>
            <a:pPr lvl="4"/>
            <a:r>
              <a:rPr lang="en-US" altLang="en-US" sz="2000" dirty="0"/>
              <a:t>Address existential distress</a:t>
            </a:r>
          </a:p>
          <a:p>
            <a:pPr lvl="4"/>
            <a:r>
              <a:rPr lang="en-US" altLang="en-US" sz="2000" dirty="0"/>
              <a:t>Educate </a:t>
            </a:r>
          </a:p>
          <a:p>
            <a:pPr lvl="4"/>
            <a:r>
              <a:rPr lang="en-US" altLang="en-US" sz="2000" dirty="0"/>
              <a:t>Lead organizational efforts to reduce barriers to optimal pain management</a:t>
            </a:r>
            <a:endParaRPr lang="en-US" sz="2000" dirty="0">
              <a:latin typeface="+mn-lt"/>
            </a:endParaRPr>
          </a:p>
        </p:txBody>
      </p:sp>
    </p:spTree>
    <p:extLst>
      <p:ext uri="{BB962C8B-B14F-4D97-AF65-F5344CB8AC3E}">
        <p14:creationId xmlns:p14="http://schemas.microsoft.com/office/powerpoint/2010/main" val="3955375605"/>
      </p:ext>
    </p:extLst>
  </p:cSld>
  <p:clrMapOvr>
    <a:masterClrMapping/>
  </p:clrMapOvr>
</p:sld>
</file>

<file path=ppt/theme/theme1.xml><?xml version="1.0" encoding="utf-8"?>
<a:theme xmlns:a="http://schemas.openxmlformats.org/drawingml/2006/main" name="Modern Swiss">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outerShdw dist="38100" dir="5400000" algn="t" rotWithShape="0">
            <a:schemeClr val="bg2">
              <a:alpha val="20000"/>
            </a:schemeClr>
          </a:outerShdw>
        </a:effectLst>
      </a:spPr>
      <a:bodyPr rtlCol="0" anchor="ctr"/>
      <a:lstStyle>
        <a:defPPr algn="ctr">
          <a:lnSpc>
            <a:spcPct val="95000"/>
          </a:lnSpc>
          <a:defRPr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themeOverride>
</file>

<file path=ppt/theme/themeOverride2.xml><?xml version="1.0" encoding="utf-8"?>
<a:themeOverride xmlns:a="http://schemas.openxmlformats.org/drawingml/2006/main">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themeOverride>
</file>

<file path=docProps/app.xml><?xml version="1.0" encoding="utf-8"?>
<Properties xmlns="http://schemas.openxmlformats.org/officeDocument/2006/extended-properties" xmlns:vt="http://schemas.openxmlformats.org/officeDocument/2006/docPropsVTypes">
  <Template/>
  <TotalTime>6358</TotalTime>
  <Words>2031</Words>
  <Application>Microsoft Macintosh PowerPoint</Application>
  <PresentationFormat>On-screen Show (4:3)</PresentationFormat>
  <Paragraphs>222</Paragraphs>
  <Slides>11</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ＭＳ Ｐゴシック</vt:lpstr>
      <vt:lpstr>Arial</vt:lpstr>
      <vt:lpstr>Calibri</vt:lpstr>
      <vt:lpstr>Corbel</vt:lpstr>
      <vt:lpstr>Franklin Gothic Demi Cond</vt:lpstr>
      <vt:lpstr>Microsoft New Tai Lue</vt:lpstr>
      <vt:lpstr>Tahoma</vt:lpstr>
      <vt:lpstr>Wingdings</vt:lpstr>
      <vt:lpstr>Modern Swiss</vt:lpstr>
      <vt:lpstr>Cancer pain management</vt:lpstr>
      <vt:lpstr>Pediatric cancer: prevalence</vt:lpstr>
      <vt:lpstr>Billy</vt:lpstr>
      <vt:lpstr>Pediatric Cancer Pain Management</vt:lpstr>
      <vt:lpstr>Billy. </vt:lpstr>
      <vt:lpstr>Pharmacological Management of Cancer Pain </vt:lpstr>
      <vt:lpstr>Goals of Cancer Pain Treatment</vt:lpstr>
      <vt:lpstr>Barriers to Cancer Pain Relief</vt:lpstr>
      <vt:lpstr>Billy Question</vt:lpstr>
      <vt:lpstr>Billy Response</vt:lpstr>
      <vt:lpstr>Key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of Pain</dc:title>
  <dc:creator>Manworren, Renee</dc:creator>
  <cp:keywords>PRN program</cp:keywords>
  <cp:lastModifiedBy>Yumkhaibam, Budhachandra Singh</cp:lastModifiedBy>
  <cp:revision>565</cp:revision>
  <cp:lastPrinted>2019-06-05T06:58:46Z</cp:lastPrinted>
  <dcterms:created xsi:type="dcterms:W3CDTF">2014-02-07T03:47:22Z</dcterms:created>
  <dcterms:modified xsi:type="dcterms:W3CDTF">2026-05-29T16:09:27Z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1166664</vt:lpwstr>
  </property>
  <property fmtid="{D5CDD505-2E9C-101B-9397-08002B2CF9AE}" pid="3" name="NXPowerLiteSettings">
    <vt:lpwstr>F980073804F000</vt:lpwstr>
  </property>
  <property fmtid="{D5CDD505-2E9C-101B-9397-08002B2CF9AE}" pid="4" name="NXPowerLiteVersion">
    <vt:lpwstr>D5.0.2</vt:lpwstr>
  </property>
</Properties>
</file>