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355" r:id="rId2"/>
    <p:sldId id="277" r:id="rId3"/>
    <p:sldId id="375" r:id="rId4"/>
    <p:sldId id="370" r:id="rId5"/>
    <p:sldId id="373" r:id="rId6"/>
    <p:sldId id="376" r:id="rId7"/>
    <p:sldId id="377" r:id="rId8"/>
    <p:sldId id="381" r:id="rId9"/>
    <p:sldId id="380" r:id="rId10"/>
    <p:sldId id="384" r:id="rId11"/>
    <p:sldId id="386" r:id="rId1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7"/>
            <p14:sldId id="375"/>
            <p14:sldId id="370"/>
            <p14:sldId id="373"/>
            <p14:sldId id="376"/>
            <p14:sldId id="377"/>
            <p14:sldId id="381"/>
            <p14:sldId id="380"/>
            <p14:sldId id="384"/>
            <p14:sldId id="386"/>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 id="4" name="Bart Wyman" initials="BW [4]" lastIdx="1" clrIdx="3"/>
  <p:cmAuthor id="5" name="Bart Wyman" initials="BW [5]" lastIdx="1" clrIdx="4"/>
  <p:cmAuthor id="6" name="Bart Wyman" initials="BW [6]" lastIdx="1" clrIdx="5"/>
  <p:cmAuthor id="7" name="Bart Wyman" initials="BW [7]" lastIdx="1" clrIdx="6"/>
  <p:cmAuthor id="8" name="Bart Wyman" initials="BW [8]" lastIdx="1" clrIdx="7"/>
  <p:cmAuthor id="9" name="Bart Wyman" initials="BW [9]" lastIdx="1" clrIdx="8"/>
  <p:cmAuthor id="10" name="Bart Wyman" initials="BW [10]" lastIdx="1" clrIdx="9"/>
  <p:cmAuthor id="11" name="Bart Wyman" initials="BW [11]" lastIdx="1" clrIdx="10"/>
  <p:cmAuthor id="12" name="Bart Wyman" initials="BW [12]" lastIdx="1" clrIdx="11"/>
  <p:cmAuthor id="13" name="Bart Wyman" initials="BW [13]" lastIdx="1" clrIdx="12"/>
  <p:cmAuthor id="14" name="Bart Wyman" initials="BW [14]" lastIdx="1" clrIdx="13"/>
  <p:cmAuthor id="15" name="Bart Wyman" initials="BW [15]" lastIdx="1" clrIdx="14"/>
  <p:cmAuthor id="16" name="Bart Wyman" initials="BW [16]" lastIdx="1" clrIdx="15"/>
  <p:cmAuthor id="17" name="Bart Wyman" initials="BW [17]" lastIdx="1" clrIdx="16"/>
  <p:cmAuthor id="18" name="Bart Wyman" initials="BW [18]" lastIdx="1" clrIdx="17"/>
  <p:cmAuthor id="19" name="Bart Wyman" initials="BW [19]" lastIdx="1" clrIdx="18"/>
  <p:cmAuthor id="20" name="Max Manworren" initials="MM" lastIdx="1" clrIdx="1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873A"/>
    <a:srgbClr val="17B1CB"/>
    <a:srgbClr val="31CCE8"/>
    <a:srgbClr val="E7F3F4"/>
    <a:srgbClr val="F3F9FA"/>
    <a:srgbClr val="F7F7F7"/>
    <a:srgbClr val="ADB3B4"/>
    <a:srgbClr val="CCCC00"/>
    <a:srgbClr val="118E97"/>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53" autoAdjust="0"/>
    <p:restoredTop sz="90411" autoAdjust="0"/>
  </p:normalViewPr>
  <p:slideViewPr>
    <p:cSldViewPr snapToGrid="0" snapToObjects="1">
      <p:cViewPr varScale="1">
        <p:scale>
          <a:sx n="114" d="100"/>
          <a:sy n="114" d="100"/>
        </p:scale>
        <p:origin x="1640" y="184"/>
      </p:cViewPr>
      <p:guideLst>
        <p:guide orient="horz" pos="2516"/>
        <p:guide pos="2880"/>
      </p:guideLst>
    </p:cSldViewPr>
  </p:slideViewPr>
  <p:notesTextViewPr>
    <p:cViewPr>
      <p:scale>
        <a:sx n="1" d="1"/>
        <a:sy n="1" d="1"/>
      </p:scale>
      <p:origin x="0" y="0"/>
    </p:cViewPr>
  </p:notesTextViewPr>
  <p:sorterViewPr>
    <p:cViewPr>
      <p:scale>
        <a:sx n="100" d="100"/>
        <a:sy n="100" d="100"/>
      </p:scale>
      <p:origin x="0" y="-1086"/>
    </p:cViewPr>
  </p:sorterViewPr>
  <p:notesViewPr>
    <p:cSldViewPr snapToGrid="0" snapToObjects="1">
      <p:cViewPr varScale="1">
        <p:scale>
          <a:sx n="85" d="100"/>
          <a:sy n="85" d="100"/>
        </p:scale>
        <p:origin x="3928" y="18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3FE58A-92C8-43D6-8841-B3FB1B399D4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945924CB-C18F-40EE-A59E-E767B3D5BC0E}">
      <dgm:prSet phldrT="[Text]" custT="1"/>
      <dgm:spPr/>
      <dgm:t>
        <a:bodyPr/>
        <a:lstStyle/>
        <a:p>
          <a:r>
            <a:rPr lang="en-US" sz="1800" b="1" dirty="0"/>
            <a:t>Functional dyspepsia</a:t>
          </a:r>
        </a:p>
      </dgm:t>
    </dgm:pt>
    <dgm:pt modelId="{4EB9DFE8-7160-415D-9E60-A7735ECA8357}" type="parTrans" cxnId="{99B7DD3D-DDE1-4ACD-87CF-912E9E5F3BB4}">
      <dgm:prSet/>
      <dgm:spPr/>
      <dgm:t>
        <a:bodyPr/>
        <a:lstStyle/>
        <a:p>
          <a:endParaRPr lang="en-US" sz="1800" b="1"/>
        </a:p>
      </dgm:t>
    </dgm:pt>
    <dgm:pt modelId="{4FE94396-F03A-4439-9B60-D2C442ACF9F4}" type="sibTrans" cxnId="{99B7DD3D-DDE1-4ACD-87CF-912E9E5F3BB4}">
      <dgm:prSet/>
      <dgm:spPr/>
      <dgm:t>
        <a:bodyPr/>
        <a:lstStyle/>
        <a:p>
          <a:endParaRPr lang="en-US" sz="1800" b="1"/>
        </a:p>
      </dgm:t>
    </dgm:pt>
    <dgm:pt modelId="{0E31BEDB-DE22-45D7-87A9-29C2029CC975}">
      <dgm:prSet phldrT="[Text]" custT="1"/>
      <dgm:spPr/>
      <dgm:t>
        <a:bodyPr/>
        <a:lstStyle/>
        <a:p>
          <a:r>
            <a:rPr lang="en-US" sz="1800" b="1" dirty="0"/>
            <a:t>Functional abdominal pain</a:t>
          </a:r>
        </a:p>
      </dgm:t>
    </dgm:pt>
    <dgm:pt modelId="{47019C2B-0B00-4593-8BB2-0A3F25A520B9}" type="parTrans" cxnId="{29D7A8EA-E519-42EA-9FD5-F0D51CAEE88B}">
      <dgm:prSet/>
      <dgm:spPr/>
      <dgm:t>
        <a:bodyPr/>
        <a:lstStyle/>
        <a:p>
          <a:endParaRPr lang="en-US" sz="1800" b="1"/>
        </a:p>
      </dgm:t>
    </dgm:pt>
    <dgm:pt modelId="{45B13989-02F1-44B8-B712-6FF26F5CEC63}" type="sibTrans" cxnId="{29D7A8EA-E519-42EA-9FD5-F0D51CAEE88B}">
      <dgm:prSet/>
      <dgm:spPr/>
      <dgm:t>
        <a:bodyPr/>
        <a:lstStyle/>
        <a:p>
          <a:endParaRPr lang="en-US" sz="1800" b="1"/>
        </a:p>
      </dgm:t>
    </dgm:pt>
    <dgm:pt modelId="{45836E8E-CE8C-4CAA-BA84-2EAA01D11A74}">
      <dgm:prSet phldrT="[Text]" custT="1"/>
      <dgm:spPr/>
      <dgm:t>
        <a:bodyPr/>
        <a:lstStyle/>
        <a:p>
          <a:r>
            <a:rPr lang="en-US" sz="1800" b="1" dirty="0"/>
            <a:t>Abdominal migraines</a:t>
          </a:r>
        </a:p>
      </dgm:t>
    </dgm:pt>
    <dgm:pt modelId="{B6E283BD-50C7-4242-B15A-8E6ECFDC8BC8}" type="parTrans" cxnId="{E1536CC3-29B4-458D-8334-06A6928AC050}">
      <dgm:prSet/>
      <dgm:spPr/>
      <dgm:t>
        <a:bodyPr/>
        <a:lstStyle/>
        <a:p>
          <a:endParaRPr lang="en-US" sz="1800" b="1"/>
        </a:p>
      </dgm:t>
    </dgm:pt>
    <dgm:pt modelId="{7C9CB2B2-4EA5-4EF7-A906-A7B9D8566D04}" type="sibTrans" cxnId="{E1536CC3-29B4-458D-8334-06A6928AC050}">
      <dgm:prSet/>
      <dgm:spPr/>
      <dgm:t>
        <a:bodyPr/>
        <a:lstStyle/>
        <a:p>
          <a:endParaRPr lang="en-US" sz="1800" b="1"/>
        </a:p>
      </dgm:t>
    </dgm:pt>
    <dgm:pt modelId="{3C8539C1-EDED-402F-BA3F-FDE2CBA582EF}" type="pres">
      <dgm:prSet presAssocID="{333FE58A-92C8-43D6-8841-B3FB1B399D4D}" presName="Name0" presStyleCnt="0">
        <dgm:presLayoutVars>
          <dgm:chMax val="7"/>
          <dgm:chPref val="7"/>
          <dgm:dir/>
        </dgm:presLayoutVars>
      </dgm:prSet>
      <dgm:spPr/>
    </dgm:pt>
    <dgm:pt modelId="{2EE39615-F3FE-46B2-8E8F-2DB0FCBC6785}" type="pres">
      <dgm:prSet presAssocID="{333FE58A-92C8-43D6-8841-B3FB1B399D4D}" presName="Name1" presStyleCnt="0"/>
      <dgm:spPr/>
    </dgm:pt>
    <dgm:pt modelId="{410415B4-961E-4A00-9901-D7249D5796B8}" type="pres">
      <dgm:prSet presAssocID="{333FE58A-92C8-43D6-8841-B3FB1B399D4D}" presName="cycle" presStyleCnt="0"/>
      <dgm:spPr/>
    </dgm:pt>
    <dgm:pt modelId="{5740262C-E6CC-4C26-9051-027EE7944B1F}" type="pres">
      <dgm:prSet presAssocID="{333FE58A-92C8-43D6-8841-B3FB1B399D4D}" presName="srcNode" presStyleLbl="node1" presStyleIdx="0" presStyleCnt="3"/>
      <dgm:spPr/>
    </dgm:pt>
    <dgm:pt modelId="{6B5B20B1-3EA4-4C3B-BB6E-2EE17C8CAA78}" type="pres">
      <dgm:prSet presAssocID="{333FE58A-92C8-43D6-8841-B3FB1B399D4D}" presName="conn" presStyleLbl="parChTrans1D2" presStyleIdx="0" presStyleCnt="1"/>
      <dgm:spPr/>
    </dgm:pt>
    <dgm:pt modelId="{B138199E-EC0C-4C96-8446-EF4FC989E45E}" type="pres">
      <dgm:prSet presAssocID="{333FE58A-92C8-43D6-8841-B3FB1B399D4D}" presName="extraNode" presStyleLbl="node1" presStyleIdx="0" presStyleCnt="3"/>
      <dgm:spPr/>
    </dgm:pt>
    <dgm:pt modelId="{1400C6AC-D4A9-497E-9331-1F185D0AFCDB}" type="pres">
      <dgm:prSet presAssocID="{333FE58A-92C8-43D6-8841-B3FB1B399D4D}" presName="dstNode" presStyleLbl="node1" presStyleIdx="0" presStyleCnt="3"/>
      <dgm:spPr/>
    </dgm:pt>
    <dgm:pt modelId="{8F24F94C-5F17-475D-9D14-F44036ECBDF6}" type="pres">
      <dgm:prSet presAssocID="{945924CB-C18F-40EE-A59E-E767B3D5BC0E}" presName="text_1" presStyleLbl="node1" presStyleIdx="0" presStyleCnt="3">
        <dgm:presLayoutVars>
          <dgm:bulletEnabled val="1"/>
        </dgm:presLayoutVars>
      </dgm:prSet>
      <dgm:spPr/>
    </dgm:pt>
    <dgm:pt modelId="{990D496F-7D22-4E97-98F5-589FCABC8D75}" type="pres">
      <dgm:prSet presAssocID="{945924CB-C18F-40EE-A59E-E767B3D5BC0E}" presName="accent_1" presStyleCnt="0"/>
      <dgm:spPr/>
    </dgm:pt>
    <dgm:pt modelId="{0F6175B0-3C5D-4874-81E7-EEABB248AF61}" type="pres">
      <dgm:prSet presAssocID="{945924CB-C18F-40EE-A59E-E767B3D5BC0E}" presName="accentRepeatNode" presStyleLbl="solidFgAcc1" presStyleIdx="0" presStyleCnt="3"/>
      <dgm:spPr/>
    </dgm:pt>
    <dgm:pt modelId="{98A2A413-51DB-40E3-9677-D96ABD62451A}" type="pres">
      <dgm:prSet presAssocID="{0E31BEDB-DE22-45D7-87A9-29C2029CC975}" presName="text_2" presStyleLbl="node1" presStyleIdx="1" presStyleCnt="3">
        <dgm:presLayoutVars>
          <dgm:bulletEnabled val="1"/>
        </dgm:presLayoutVars>
      </dgm:prSet>
      <dgm:spPr/>
    </dgm:pt>
    <dgm:pt modelId="{6ECDAACA-3B9A-44F3-B405-DF0DC1018D85}" type="pres">
      <dgm:prSet presAssocID="{0E31BEDB-DE22-45D7-87A9-29C2029CC975}" presName="accent_2" presStyleCnt="0"/>
      <dgm:spPr/>
    </dgm:pt>
    <dgm:pt modelId="{F7CE97CB-D377-40E0-B2EB-489091DA8AA3}" type="pres">
      <dgm:prSet presAssocID="{0E31BEDB-DE22-45D7-87A9-29C2029CC975}" presName="accentRepeatNode" presStyleLbl="solidFgAcc1" presStyleIdx="1" presStyleCnt="3"/>
      <dgm:spPr/>
    </dgm:pt>
    <dgm:pt modelId="{A0B4C561-E63C-42D1-B9AE-5AA7FD1B2ECA}" type="pres">
      <dgm:prSet presAssocID="{45836E8E-CE8C-4CAA-BA84-2EAA01D11A74}" presName="text_3" presStyleLbl="node1" presStyleIdx="2" presStyleCnt="3">
        <dgm:presLayoutVars>
          <dgm:bulletEnabled val="1"/>
        </dgm:presLayoutVars>
      </dgm:prSet>
      <dgm:spPr/>
    </dgm:pt>
    <dgm:pt modelId="{3829CAF9-FAF4-447B-9758-C09454E47C6A}" type="pres">
      <dgm:prSet presAssocID="{45836E8E-CE8C-4CAA-BA84-2EAA01D11A74}" presName="accent_3" presStyleCnt="0"/>
      <dgm:spPr/>
    </dgm:pt>
    <dgm:pt modelId="{3509E5F1-84CB-4545-9E04-81965C315879}" type="pres">
      <dgm:prSet presAssocID="{45836E8E-CE8C-4CAA-BA84-2EAA01D11A74}" presName="accentRepeatNode" presStyleLbl="solidFgAcc1" presStyleIdx="2" presStyleCnt="3"/>
      <dgm:spPr/>
    </dgm:pt>
  </dgm:ptLst>
  <dgm:cxnLst>
    <dgm:cxn modelId="{A3EE9504-1B2C-4887-BA68-87FA6AB81AA3}" type="presOf" srcId="{45836E8E-CE8C-4CAA-BA84-2EAA01D11A74}" destId="{A0B4C561-E63C-42D1-B9AE-5AA7FD1B2ECA}" srcOrd="0" destOrd="0" presId="urn:microsoft.com/office/officeart/2008/layout/VerticalCurvedList"/>
    <dgm:cxn modelId="{9800D729-E3AB-4EBD-B201-5DEA4BA1EF16}" type="presOf" srcId="{0E31BEDB-DE22-45D7-87A9-29C2029CC975}" destId="{98A2A413-51DB-40E3-9677-D96ABD62451A}" srcOrd="0" destOrd="0" presId="urn:microsoft.com/office/officeart/2008/layout/VerticalCurvedList"/>
    <dgm:cxn modelId="{99B7DD3D-DDE1-4ACD-87CF-912E9E5F3BB4}" srcId="{333FE58A-92C8-43D6-8841-B3FB1B399D4D}" destId="{945924CB-C18F-40EE-A59E-E767B3D5BC0E}" srcOrd="0" destOrd="0" parTransId="{4EB9DFE8-7160-415D-9E60-A7735ECA8357}" sibTransId="{4FE94396-F03A-4439-9B60-D2C442ACF9F4}"/>
    <dgm:cxn modelId="{19747C3F-E5C1-43A8-A7AC-3341FB0BA8A9}" type="presOf" srcId="{4FE94396-F03A-4439-9B60-D2C442ACF9F4}" destId="{6B5B20B1-3EA4-4C3B-BB6E-2EE17C8CAA78}" srcOrd="0" destOrd="0" presId="urn:microsoft.com/office/officeart/2008/layout/VerticalCurvedList"/>
    <dgm:cxn modelId="{E1536CC3-29B4-458D-8334-06A6928AC050}" srcId="{333FE58A-92C8-43D6-8841-B3FB1B399D4D}" destId="{45836E8E-CE8C-4CAA-BA84-2EAA01D11A74}" srcOrd="2" destOrd="0" parTransId="{B6E283BD-50C7-4242-B15A-8E6ECFDC8BC8}" sibTransId="{7C9CB2B2-4EA5-4EF7-A906-A7B9D8566D04}"/>
    <dgm:cxn modelId="{3C6BC9D1-A403-45A8-8128-BB7BEBC31C8F}" type="presOf" srcId="{333FE58A-92C8-43D6-8841-B3FB1B399D4D}" destId="{3C8539C1-EDED-402F-BA3F-FDE2CBA582EF}" srcOrd="0" destOrd="0" presId="urn:microsoft.com/office/officeart/2008/layout/VerticalCurvedList"/>
    <dgm:cxn modelId="{29D7A8EA-E519-42EA-9FD5-F0D51CAEE88B}" srcId="{333FE58A-92C8-43D6-8841-B3FB1B399D4D}" destId="{0E31BEDB-DE22-45D7-87A9-29C2029CC975}" srcOrd="1" destOrd="0" parTransId="{47019C2B-0B00-4593-8BB2-0A3F25A520B9}" sibTransId="{45B13989-02F1-44B8-B712-6FF26F5CEC63}"/>
    <dgm:cxn modelId="{765397F3-45E2-4E4A-A49D-13BA1AC3293A}" type="presOf" srcId="{945924CB-C18F-40EE-A59E-E767B3D5BC0E}" destId="{8F24F94C-5F17-475D-9D14-F44036ECBDF6}" srcOrd="0" destOrd="0" presId="urn:microsoft.com/office/officeart/2008/layout/VerticalCurvedList"/>
    <dgm:cxn modelId="{2BB1D3F4-3869-4644-AFD3-F99BA9F4C6ED}" type="presParOf" srcId="{3C8539C1-EDED-402F-BA3F-FDE2CBA582EF}" destId="{2EE39615-F3FE-46B2-8E8F-2DB0FCBC6785}" srcOrd="0" destOrd="0" presId="urn:microsoft.com/office/officeart/2008/layout/VerticalCurvedList"/>
    <dgm:cxn modelId="{54922B28-8AF5-468E-91A9-03109E2075C6}" type="presParOf" srcId="{2EE39615-F3FE-46B2-8E8F-2DB0FCBC6785}" destId="{410415B4-961E-4A00-9901-D7249D5796B8}" srcOrd="0" destOrd="0" presId="urn:microsoft.com/office/officeart/2008/layout/VerticalCurvedList"/>
    <dgm:cxn modelId="{27861C6E-74B3-437A-8BA8-7AA69EA5372E}" type="presParOf" srcId="{410415B4-961E-4A00-9901-D7249D5796B8}" destId="{5740262C-E6CC-4C26-9051-027EE7944B1F}" srcOrd="0" destOrd="0" presId="urn:microsoft.com/office/officeart/2008/layout/VerticalCurvedList"/>
    <dgm:cxn modelId="{07CD3278-CD72-48ED-AACE-7BBE44A34FB8}" type="presParOf" srcId="{410415B4-961E-4A00-9901-D7249D5796B8}" destId="{6B5B20B1-3EA4-4C3B-BB6E-2EE17C8CAA78}" srcOrd="1" destOrd="0" presId="urn:microsoft.com/office/officeart/2008/layout/VerticalCurvedList"/>
    <dgm:cxn modelId="{9621B885-F168-483F-8E58-7BB9DD680EB4}" type="presParOf" srcId="{410415B4-961E-4A00-9901-D7249D5796B8}" destId="{B138199E-EC0C-4C96-8446-EF4FC989E45E}" srcOrd="2" destOrd="0" presId="urn:microsoft.com/office/officeart/2008/layout/VerticalCurvedList"/>
    <dgm:cxn modelId="{70C4295C-CC46-4151-A99E-22D7FB662A26}" type="presParOf" srcId="{410415B4-961E-4A00-9901-D7249D5796B8}" destId="{1400C6AC-D4A9-497E-9331-1F185D0AFCDB}" srcOrd="3" destOrd="0" presId="urn:microsoft.com/office/officeart/2008/layout/VerticalCurvedList"/>
    <dgm:cxn modelId="{544D0D22-B581-4CC1-BD05-FA3216337DFF}" type="presParOf" srcId="{2EE39615-F3FE-46B2-8E8F-2DB0FCBC6785}" destId="{8F24F94C-5F17-475D-9D14-F44036ECBDF6}" srcOrd="1" destOrd="0" presId="urn:microsoft.com/office/officeart/2008/layout/VerticalCurvedList"/>
    <dgm:cxn modelId="{3036B129-632F-4F82-A636-2363EA6036B4}" type="presParOf" srcId="{2EE39615-F3FE-46B2-8E8F-2DB0FCBC6785}" destId="{990D496F-7D22-4E97-98F5-589FCABC8D75}" srcOrd="2" destOrd="0" presId="urn:microsoft.com/office/officeart/2008/layout/VerticalCurvedList"/>
    <dgm:cxn modelId="{E5DBCCA5-3936-4361-8DAA-C1FC1779208D}" type="presParOf" srcId="{990D496F-7D22-4E97-98F5-589FCABC8D75}" destId="{0F6175B0-3C5D-4874-81E7-EEABB248AF61}" srcOrd="0" destOrd="0" presId="urn:microsoft.com/office/officeart/2008/layout/VerticalCurvedList"/>
    <dgm:cxn modelId="{EEED0EF1-1B4D-44F7-8909-8BC9AFA8E612}" type="presParOf" srcId="{2EE39615-F3FE-46B2-8E8F-2DB0FCBC6785}" destId="{98A2A413-51DB-40E3-9677-D96ABD62451A}" srcOrd="3" destOrd="0" presId="urn:microsoft.com/office/officeart/2008/layout/VerticalCurvedList"/>
    <dgm:cxn modelId="{60448F18-B0DD-49D0-B829-DBE68F306C17}" type="presParOf" srcId="{2EE39615-F3FE-46B2-8E8F-2DB0FCBC6785}" destId="{6ECDAACA-3B9A-44F3-B405-DF0DC1018D85}" srcOrd="4" destOrd="0" presId="urn:microsoft.com/office/officeart/2008/layout/VerticalCurvedList"/>
    <dgm:cxn modelId="{13E788A5-BDD3-494D-A7B0-94DA2224B598}" type="presParOf" srcId="{6ECDAACA-3B9A-44F3-B405-DF0DC1018D85}" destId="{F7CE97CB-D377-40E0-B2EB-489091DA8AA3}" srcOrd="0" destOrd="0" presId="urn:microsoft.com/office/officeart/2008/layout/VerticalCurvedList"/>
    <dgm:cxn modelId="{56BCCD76-8202-495F-9AC1-20B752B90ADA}" type="presParOf" srcId="{2EE39615-F3FE-46B2-8E8F-2DB0FCBC6785}" destId="{A0B4C561-E63C-42D1-B9AE-5AA7FD1B2ECA}" srcOrd="5" destOrd="0" presId="urn:microsoft.com/office/officeart/2008/layout/VerticalCurvedList"/>
    <dgm:cxn modelId="{92AB5F70-B328-4FE4-8F49-73717A1B50ED}" type="presParOf" srcId="{2EE39615-F3FE-46B2-8E8F-2DB0FCBC6785}" destId="{3829CAF9-FAF4-447B-9758-C09454E47C6A}" srcOrd="6" destOrd="0" presId="urn:microsoft.com/office/officeart/2008/layout/VerticalCurvedList"/>
    <dgm:cxn modelId="{41AC90B8-C932-452A-861B-86BA33647C06}" type="presParOf" srcId="{3829CAF9-FAF4-447B-9758-C09454E47C6A}" destId="{3509E5F1-84CB-4545-9E04-81965C31587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B20B1-3EA4-4C3B-BB6E-2EE17C8CAA78}">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24F94C-5F17-475D-9D14-F44036ECBDF6}">
      <dsp:nvSpPr>
        <dsp:cNvPr id="0" name=""/>
        <dsp:cNvSpPr/>
      </dsp:nvSpPr>
      <dsp:spPr>
        <a:xfrm>
          <a:off x="564979" y="406400"/>
          <a:ext cx="4017523" cy="8128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t>Functional dyspepsia</a:t>
          </a:r>
        </a:p>
      </dsp:txBody>
      <dsp:txXfrm>
        <a:off x="564979" y="406400"/>
        <a:ext cx="4017523" cy="812800"/>
      </dsp:txXfrm>
    </dsp:sp>
    <dsp:sp modelId="{0F6175B0-3C5D-4874-81E7-EEABB248AF61}">
      <dsp:nvSpPr>
        <dsp:cNvPr id="0" name=""/>
        <dsp:cNvSpPr/>
      </dsp:nvSpPr>
      <dsp:spPr>
        <a:xfrm>
          <a:off x="56979" y="304800"/>
          <a:ext cx="1016000" cy="101600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A2A413-51DB-40E3-9677-D96ABD62451A}">
      <dsp:nvSpPr>
        <dsp:cNvPr id="0" name=""/>
        <dsp:cNvSpPr/>
      </dsp:nvSpPr>
      <dsp:spPr>
        <a:xfrm>
          <a:off x="860432" y="1625599"/>
          <a:ext cx="3722070" cy="8128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t>Functional abdominal pain</a:t>
          </a:r>
        </a:p>
      </dsp:txBody>
      <dsp:txXfrm>
        <a:off x="860432" y="1625599"/>
        <a:ext cx="3722070" cy="812800"/>
      </dsp:txXfrm>
    </dsp:sp>
    <dsp:sp modelId="{F7CE97CB-D377-40E0-B2EB-489091DA8AA3}">
      <dsp:nvSpPr>
        <dsp:cNvPr id="0" name=""/>
        <dsp:cNvSpPr/>
      </dsp:nvSpPr>
      <dsp:spPr>
        <a:xfrm>
          <a:off x="352432" y="1523999"/>
          <a:ext cx="1016000" cy="101600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B4C561-E63C-42D1-B9AE-5AA7FD1B2ECA}">
      <dsp:nvSpPr>
        <dsp:cNvPr id="0" name=""/>
        <dsp:cNvSpPr/>
      </dsp:nvSpPr>
      <dsp:spPr>
        <a:xfrm>
          <a:off x="564979" y="2844800"/>
          <a:ext cx="4017523" cy="8128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t>Abdominal migraines</a:t>
          </a:r>
        </a:p>
      </dsp:txBody>
      <dsp:txXfrm>
        <a:off x="564979" y="2844800"/>
        <a:ext cx="4017523" cy="812800"/>
      </dsp:txXfrm>
    </dsp:sp>
    <dsp:sp modelId="{3509E5F1-84CB-4545-9E04-81965C315879}">
      <dsp:nvSpPr>
        <dsp:cNvPr id="0" name=""/>
        <dsp:cNvSpPr/>
      </dsp:nvSpPr>
      <dsp:spPr>
        <a:xfrm>
          <a:off x="56979" y="2743200"/>
          <a:ext cx="1016000" cy="1016000"/>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r>
              <a:rPr lang="en-US" dirty="0"/>
              <a:t>PRN Program: GI Disorders</a:t>
            </a:r>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2302" tIns="46151" rIns="92302" bIns="46151" rtlCol="0" anchor="b"/>
          <a:lstStyle>
            <a:lvl1pPr algn="l">
              <a:defRPr sz="1200"/>
            </a:lvl1pPr>
          </a:lstStyle>
          <a:p>
            <a:r>
              <a:rPr lang="en-US" dirty="0"/>
              <a:t>Version: 09/22/17</a:t>
            </a:r>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0" y="442686"/>
            <a:ext cx="2168843" cy="2877457"/>
          </a:xfrm>
          <a:prstGeom prst="rect">
            <a:avLst/>
          </a:prstGeom>
        </p:spPr>
        <p:txBody>
          <a:bodyPr vert="horz" lIns="92302" tIns="46151" rIns="92302" bIns="46151" rtlCol="0" anchor="ctr"/>
          <a:lstStyle>
            <a:lvl1pPr algn="l">
              <a:defRPr sz="2700" b="1">
                <a:solidFill>
                  <a:schemeClr val="tx1"/>
                </a:solidFill>
              </a:defRPr>
            </a:lvl1pPr>
          </a:lstStyle>
          <a:p>
            <a:r>
              <a:rPr lang="en-US" dirty="0"/>
              <a:t>PRN Program: GI Disorders</a:t>
            </a:r>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42938" y="3762829"/>
            <a:ext cx="5572125"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GI Disorders</a:t>
            </a:r>
          </a:p>
        </p:txBody>
      </p:sp>
      <p:sp>
        <p:nvSpPr>
          <p:cNvPr id="3" name="Notes Placeholder 2"/>
          <p:cNvSpPr>
            <a:spLocks noGrp="1"/>
          </p:cNvSpPr>
          <p:nvPr>
            <p:ph type="body" idx="1"/>
          </p:nvPr>
        </p:nvSpPr>
        <p:spPr>
          <a:xfrm>
            <a:off x="308610" y="3721651"/>
            <a:ext cx="6196362" cy="5364475"/>
          </a:xfrm>
        </p:spPr>
        <p:txBody>
          <a:bodyPr/>
          <a:lstStyle/>
          <a:p>
            <a:pPr marL="0" indent="0">
              <a:lnSpc>
                <a:spcPct val="100000"/>
              </a:lnSpc>
              <a:buNone/>
            </a:pPr>
            <a:r>
              <a:rPr lang="en-US" sz="1600" b="1" u="sng" dirty="0"/>
              <a:t>Materials</a:t>
            </a:r>
            <a:r>
              <a:rPr lang="en-US" sz="1600" b="1" u="none" dirty="0"/>
              <a:t>:</a:t>
            </a:r>
            <a:r>
              <a:rPr lang="en-US" sz="1600" b="1" u="none" baseline="0" dirty="0"/>
              <a:t> </a:t>
            </a:r>
            <a:r>
              <a:rPr lang="en-US" sz="1600" dirty="0"/>
              <a:t>Flip chart or whiteboard</a:t>
            </a:r>
            <a:r>
              <a:rPr lang="en-US" sz="1600" baseline="0" dirty="0"/>
              <a:t> and </a:t>
            </a:r>
            <a:r>
              <a:rPr lang="en-US" sz="1600" dirty="0"/>
              <a:t>Markers</a:t>
            </a:r>
          </a:p>
          <a:p>
            <a:pPr marL="0" indent="0">
              <a:lnSpc>
                <a:spcPct val="100000"/>
              </a:lnSpc>
              <a:buNone/>
            </a:pPr>
            <a:r>
              <a:rPr lang="en-US" sz="1600" dirty="0"/>
              <a:t>Provide participant guide at least one week in advance</a:t>
            </a:r>
          </a:p>
          <a:p>
            <a:pPr marL="0" indent="0">
              <a:lnSpc>
                <a:spcPct val="100000"/>
              </a:lnSpc>
              <a:buNone/>
            </a:pPr>
            <a:r>
              <a:rPr lang="en-US" sz="1600" b="1" u="sng" dirty="0"/>
              <a:t>Room Setup</a:t>
            </a:r>
            <a:r>
              <a:rPr lang="en-US" sz="1600" b="1" dirty="0"/>
              <a:t>:</a:t>
            </a:r>
            <a:r>
              <a:rPr lang="en-US" sz="1600" b="1" baseline="0" dirty="0"/>
              <a:t> </a:t>
            </a:r>
            <a:r>
              <a:rPr lang="en-US" sz="1600" dirty="0"/>
              <a:t>In tables of 4 or 6-8 depending</a:t>
            </a:r>
            <a:r>
              <a:rPr lang="en-US" sz="1600" baseline="0" dirty="0"/>
              <a:t> on number of participants</a:t>
            </a:r>
            <a:endParaRPr lang="en-US" sz="1600" dirty="0"/>
          </a:p>
          <a:p>
            <a:pPr>
              <a:lnSpc>
                <a:spcPct val="100000"/>
              </a:lnSpc>
            </a:pPr>
            <a:r>
              <a:rPr lang="en-US" sz="1600" dirty="0"/>
              <a:t>Display slide as participants walk in</a:t>
            </a:r>
          </a:p>
          <a:p>
            <a:pPr>
              <a:lnSpc>
                <a:spcPct val="100000"/>
              </a:lnSpc>
            </a:pPr>
            <a:r>
              <a:rPr lang="en-US" sz="1600" dirty="0"/>
              <a:t>This session is 45 minutes</a:t>
            </a:r>
            <a:endParaRPr lang="en-US" sz="1600" baseline="0" dirty="0"/>
          </a:p>
          <a:p>
            <a:pPr marL="0" indent="0">
              <a:lnSpc>
                <a:spcPct val="100000"/>
              </a:lnSpc>
              <a:buNone/>
            </a:pPr>
            <a:r>
              <a:rPr lang="en-US" sz="1600" b="1" u="sng" dirty="0"/>
              <a:t>Welcome and Introductions</a:t>
            </a:r>
            <a:r>
              <a:rPr lang="en-US" sz="1600" b="1" u="none" dirty="0"/>
              <a:t>: </a:t>
            </a:r>
            <a:r>
              <a:rPr lang="en-US" sz="1600" i="1" dirty="0"/>
              <a:t>Introduce facilitator</a:t>
            </a:r>
            <a:r>
              <a:rPr lang="en-US" sz="1600" i="1" baseline="0" dirty="0"/>
              <a:t> if necessary</a:t>
            </a:r>
          </a:p>
          <a:p>
            <a:pPr marL="0" indent="0">
              <a:buNone/>
            </a:pPr>
            <a:r>
              <a:rPr lang="en-US" sz="1800" b="1" u="sng" dirty="0"/>
              <a:t>READ</a:t>
            </a:r>
            <a:r>
              <a:rPr lang="en-US" sz="1800" b="1" u="none" dirty="0"/>
              <a:t>: </a:t>
            </a:r>
            <a:r>
              <a:rPr lang="en-US" sz="1800" b="0" u="none" dirty="0"/>
              <a:t>The </a:t>
            </a:r>
            <a:r>
              <a:rPr lang="en-US" sz="1800" b="0" u="none" baseline="0" dirty="0"/>
              <a:t>learning objectives for this content are to:</a:t>
            </a:r>
          </a:p>
          <a:p>
            <a:pPr lvl="0"/>
            <a:r>
              <a:rPr lang="en-US" altLang="en-US" sz="1800" dirty="0"/>
              <a:t>Differentiate patterns of pain and other symptoms common to children with inflammatory bowel disease (IBD) as compared to children with functional gastrointestinal disorders.</a:t>
            </a:r>
          </a:p>
          <a:p>
            <a:pPr lvl="0"/>
            <a:r>
              <a:rPr lang="en-US" altLang="en-US" sz="1800" dirty="0"/>
              <a:t>Develop a multimodal plan of care for pediatric abdominal pain prevention and treatment.</a:t>
            </a:r>
          </a:p>
          <a:p>
            <a:pPr lvl="0"/>
            <a:r>
              <a:rPr lang="en-US" altLang="en-US" sz="1800" dirty="0"/>
              <a:t>Describe the unique aspects of pain assessment and management for children with functional gastrointestinal disorders</a:t>
            </a:r>
            <a:r>
              <a:rPr lang="en-US" altLang="en-US" sz="1600" dirty="0"/>
              <a:t>.</a:t>
            </a:r>
          </a:p>
          <a:p>
            <a:endParaRPr lang="en-US" dirty="0"/>
          </a:p>
        </p:txBody>
      </p:sp>
      <p:sp>
        <p:nvSpPr>
          <p:cNvPr id="9"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64761" cy="5067138"/>
          </a:xfrm>
        </p:spPr>
        <p:txBody>
          <a:bodyPr/>
          <a:lstStyle/>
          <a:p>
            <a:pPr marL="0" indent="0">
              <a:lnSpc>
                <a:spcPct val="100000"/>
              </a:lnSpc>
              <a:buNone/>
            </a:pPr>
            <a:r>
              <a:rPr lang="en-US" sz="1800" b="1" u="sng" dirty="0"/>
              <a:t>READ</a:t>
            </a:r>
            <a:r>
              <a:rPr lang="en-US" sz="1800" b="1" dirty="0"/>
              <a:t>: </a:t>
            </a:r>
            <a:r>
              <a:rPr lang="en-US" sz="1800" dirty="0"/>
              <a:t>Divide into two groups. Each group will have a flipchart sheet to write down your answers.</a:t>
            </a:r>
          </a:p>
          <a:p>
            <a:pPr marL="0" indent="0">
              <a:lnSpc>
                <a:spcPct val="100000"/>
              </a:lnSpc>
              <a:spcBef>
                <a:spcPts val="600"/>
              </a:spcBef>
              <a:spcAft>
                <a:spcPts val="600"/>
              </a:spcAft>
              <a:buNone/>
              <a:defRPr/>
            </a:pPr>
            <a:r>
              <a:rPr lang="en-US" sz="1800" dirty="0"/>
              <a:t>You have 5 minutes to </a:t>
            </a:r>
            <a:r>
              <a:rPr lang="en-US" altLang="en-US" sz="1800" dirty="0"/>
              <a:t>differentiate patterns of pain and other symptoms common to children with inflammatory bowel disease (IBD) as compared to children with functional gastrointestinal disorders. </a:t>
            </a:r>
            <a:endParaRPr lang="en-US" sz="1800" i="1" dirty="0"/>
          </a:p>
          <a:p>
            <a:pPr marL="0" indent="0" algn="ctr">
              <a:lnSpc>
                <a:spcPct val="102000"/>
              </a:lnSpc>
              <a:spcBef>
                <a:spcPts val="0"/>
              </a:spcBef>
              <a:buNone/>
              <a:defRPr/>
            </a:pPr>
            <a:r>
              <a:rPr lang="en-US" sz="1800" i="1" dirty="0"/>
              <a:t>[Have one group develop a list of pain patterns and symptoms for those with IBD, and have the other side develop a list for children with functional GI disorders. ]</a:t>
            </a:r>
          </a:p>
          <a:p>
            <a:pPr marL="0" indent="0" algn="ctr">
              <a:lnSpc>
                <a:spcPct val="102000"/>
              </a:lnSpc>
              <a:spcBef>
                <a:spcPts val="600"/>
              </a:spcBef>
              <a:buNone/>
              <a:defRPr/>
            </a:pPr>
            <a:r>
              <a:rPr lang="en-US" sz="1800" b="1" dirty="0"/>
              <a:t>[Limit discussion to 5 minutes]</a:t>
            </a:r>
            <a:r>
              <a:rPr lang="en-US" sz="1800" dirty="0"/>
              <a:t> </a:t>
            </a:r>
          </a:p>
          <a:p>
            <a:pPr marL="0" indent="0" algn="ctr">
              <a:lnSpc>
                <a:spcPct val="102000"/>
              </a:lnSpc>
              <a:spcBef>
                <a:spcPts val="1200"/>
              </a:spcBef>
              <a:spcAft>
                <a:spcPts val="1200"/>
              </a:spcAft>
              <a:buNone/>
              <a:defRPr/>
            </a:pPr>
            <a:r>
              <a:rPr lang="en-US" sz="1800" i="1" dirty="0"/>
              <a:t>Select participants from each group who are willing to share their answers. </a:t>
            </a:r>
          </a:p>
          <a:p>
            <a:pPr marL="0" indent="0" algn="ctr">
              <a:lnSpc>
                <a:spcPct val="102000"/>
              </a:lnSpc>
              <a:spcBef>
                <a:spcPts val="600"/>
              </a:spcBef>
              <a:spcAft>
                <a:spcPts val="1200"/>
              </a:spcAft>
              <a:buNone/>
              <a:defRPr/>
            </a:pPr>
            <a:r>
              <a:rPr lang="en-US" sz="1800" b="1" dirty="0"/>
              <a:t>[Limit discussion to 5 minutes] </a:t>
            </a:r>
          </a:p>
          <a:p>
            <a:pPr marL="0" lvl="2" indent="0" algn="ctr">
              <a:lnSpc>
                <a:spcPct val="102000"/>
              </a:lnSpc>
              <a:spcBef>
                <a:spcPts val="600"/>
              </a:spcBef>
              <a:spcAft>
                <a:spcPts val="1200"/>
              </a:spcAft>
              <a:buNone/>
              <a:defRPr/>
            </a:pPr>
            <a:r>
              <a:rPr lang="en-US" sz="1800" b="1" i="1" cap="all" dirty="0"/>
              <a:t>[10 minutes </a:t>
            </a:r>
            <a:r>
              <a:rPr lang="en-US" sz="1800" b="1" i="1" dirty="0"/>
              <a:t>of 45 minute session is complete]</a:t>
            </a:r>
          </a:p>
          <a:p>
            <a:pPr marL="0" indent="0" algn="ctr">
              <a:lnSpc>
                <a:spcPct val="102000"/>
              </a:lnSpc>
              <a:spcBef>
                <a:spcPts val="600"/>
              </a:spcBef>
              <a:spcAft>
                <a:spcPts val="1200"/>
              </a:spcAft>
              <a:buNone/>
              <a:defRPr/>
            </a:pPr>
            <a:endParaRPr lang="en-US" sz="1800" b="1" dirty="0"/>
          </a:p>
          <a:p>
            <a:pPr marL="0" indent="0" algn="ctr">
              <a:lnSpc>
                <a:spcPct val="102000"/>
              </a:lnSpc>
              <a:spcBef>
                <a:spcPts val="0"/>
              </a:spcBef>
              <a:buNone/>
              <a:defRPr/>
            </a:pPr>
            <a:endParaRPr lang="en-US" sz="1050" i="1" dirty="0"/>
          </a:p>
          <a:p>
            <a:pPr marL="0" indent="0">
              <a:buNone/>
            </a:pPr>
            <a:endParaRPr lang="en-US" sz="1100" dirty="0"/>
          </a:p>
          <a:p>
            <a:pPr marL="0" indent="0">
              <a:buNone/>
            </a:pPr>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E22E381B-6577-4EB3-AF5F-8A95722BC724}"/>
              </a:ext>
            </a:extLst>
          </p:cNvPr>
          <p:cNvSpPr>
            <a:spLocks noGrp="1"/>
          </p:cNvSpPr>
          <p:nvPr>
            <p:ph type="hdr" sz="quarter" idx="12"/>
          </p:nvPr>
        </p:nvSpPr>
        <p:spPr/>
        <p:txBody>
          <a:bodyPr/>
          <a:lstStyle/>
          <a:p>
            <a:r>
              <a:rPr lang="en-US" dirty="0"/>
              <a:t>PRN Program: GI Disorders</a:t>
            </a:r>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32260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lvl="0" indent="0">
              <a:buNone/>
            </a:pPr>
            <a:r>
              <a:rPr lang="en-US" sz="1800" b="1" u="sng" dirty="0"/>
              <a:t>READ</a:t>
            </a:r>
            <a:r>
              <a:rPr lang="en-US" sz="1800" b="0" dirty="0"/>
              <a:t>:  Irritable Bowel Syndrome (IBS) is defined as a</a:t>
            </a:r>
            <a:r>
              <a:rPr lang="en-US" altLang="en-US" sz="1800" dirty="0"/>
              <a:t>bdominal pain or discomfort associated with altered bowel function and improved with defecation, whereas Inflammatory Bowel Disease (IBD)</a:t>
            </a:r>
            <a:r>
              <a:rPr lang="en-US" altLang="en-US" sz="1800" baseline="0" dirty="0"/>
              <a:t> c</a:t>
            </a:r>
            <a:r>
              <a:rPr lang="en-US" altLang="en-US" sz="1800" dirty="0"/>
              <a:t>an affect any part of the GI tract from mouth to anus,</a:t>
            </a:r>
            <a:r>
              <a:rPr lang="en-US" altLang="en-US" sz="1800" baseline="0" dirty="0"/>
              <a:t> and m</a:t>
            </a:r>
            <a:r>
              <a:rPr lang="en-US" altLang="en-US" sz="1800" dirty="0"/>
              <a:t>ost commonly affects the end of the small intestine (ileum). Inflammation may extend through entire thickness of bowel wall</a:t>
            </a:r>
            <a:r>
              <a:rPr lang="en-US" altLang="en-US" sz="1800" baseline="0" dirty="0"/>
              <a:t> and c</a:t>
            </a:r>
            <a:r>
              <a:rPr lang="en-US" altLang="en-US" sz="1800" dirty="0"/>
              <a:t>an appear in “patches”</a:t>
            </a:r>
          </a:p>
          <a:p>
            <a:pPr lvl="4"/>
            <a:endParaRPr lang="en-US" altLang="en-US" sz="1200" dirty="0"/>
          </a:p>
          <a:p>
            <a:pPr marL="0" marR="0" lvl="3"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altLang="en-US" sz="2000" dirty="0"/>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GI Disorders</a:t>
            </a:r>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168022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309904" cy="5334872"/>
          </a:xfrm>
        </p:spPr>
        <p:txBody>
          <a:bodyPr/>
          <a:lstStyle/>
          <a:p>
            <a:pPr marL="0" lvl="0" indent="0" algn="l">
              <a:lnSpc>
                <a:spcPct val="103000"/>
              </a:lnSpc>
              <a:spcBef>
                <a:spcPts val="0"/>
              </a:spcBef>
              <a:buNone/>
            </a:pPr>
            <a:r>
              <a:rPr lang="en-US" sz="1800" b="1" u="sng" dirty="0"/>
              <a:t>READ</a:t>
            </a:r>
            <a:r>
              <a:rPr lang="en-US" sz="1800" b="1" dirty="0"/>
              <a:t>: </a:t>
            </a:r>
            <a:r>
              <a:rPr lang="en-US" altLang="en-US" sz="1800" b="0" i="0" dirty="0">
                <a:solidFill>
                  <a:schemeClr val="tx1"/>
                </a:solidFill>
              </a:rPr>
              <a:t>Violet presents to the ED for severe 9 out of 10 periumbilical abdominal pain of an intermittent crampy quality. She is afebrile, has no sick household contacts. She is curled in a fetal position. </a:t>
            </a:r>
          </a:p>
          <a:p>
            <a:pPr marL="0" lvl="0" indent="0" algn="l">
              <a:lnSpc>
                <a:spcPct val="103000"/>
              </a:lnSpc>
              <a:buNone/>
            </a:pPr>
            <a:r>
              <a:rPr lang="en-US" sz="1800" b="1" u="sng" dirty="0"/>
              <a:t>ASK</a:t>
            </a:r>
            <a:r>
              <a:rPr lang="en-US" sz="1800" b="1" dirty="0"/>
              <a:t>: </a:t>
            </a:r>
            <a:r>
              <a:rPr lang="en-US" altLang="en-US" sz="1800" b="0" i="0" dirty="0">
                <a:solidFill>
                  <a:schemeClr val="tx1"/>
                </a:solidFill>
              </a:rPr>
              <a:t>What can be done immediately in the ED to relieve Violet’s abdominal pain? </a:t>
            </a:r>
          </a:p>
          <a:p>
            <a:pPr marL="0" indent="0">
              <a:lnSpc>
                <a:spcPct val="100000"/>
              </a:lnSpc>
              <a:spcBef>
                <a:spcPts val="0"/>
              </a:spcBef>
              <a:buNone/>
              <a:defRPr/>
            </a:pPr>
            <a:r>
              <a:rPr lang="en-US" sz="1600" i="1" dirty="0"/>
              <a:t>Select participants willing to share their answers to this question. </a:t>
            </a:r>
          </a:p>
          <a:p>
            <a:pPr marL="0" indent="0">
              <a:lnSpc>
                <a:spcPct val="100000"/>
              </a:lnSpc>
              <a:spcBef>
                <a:spcPts val="0"/>
              </a:spcBef>
              <a:buNone/>
              <a:defRPr/>
            </a:pPr>
            <a:r>
              <a:rPr lang="en-US" sz="1600" i="1" dirty="0"/>
              <a:t>Write on flipchart or board 1-5</a:t>
            </a:r>
            <a:r>
              <a:rPr lang="en-US" sz="1600" i="1" baseline="0" dirty="0"/>
              <a:t> word summary for each answer</a:t>
            </a:r>
            <a:endParaRPr lang="en-US" sz="1600" i="1" dirty="0"/>
          </a:p>
          <a:p>
            <a:pPr marL="0" indent="0" algn="ctr">
              <a:lnSpc>
                <a:spcPct val="100000"/>
              </a:lnSpc>
              <a:spcBef>
                <a:spcPts val="0"/>
              </a:spcBef>
              <a:buNone/>
              <a:defRPr/>
            </a:pPr>
            <a:r>
              <a:rPr lang="en-US" sz="1800" b="1" i="1" dirty="0"/>
              <a:t>[Limit to 3 minute]</a:t>
            </a:r>
          </a:p>
          <a:p>
            <a:pPr marL="0" indent="0" defTabSz="873161">
              <a:spcBef>
                <a:spcPts val="286"/>
              </a:spcBef>
              <a:buNone/>
              <a:defRPr/>
            </a:pPr>
            <a:r>
              <a:rPr lang="en-US" sz="1800" b="1" i="1" u="sng" dirty="0"/>
              <a:t>ADD: </a:t>
            </a:r>
            <a:r>
              <a:rPr lang="en-US" sz="1800" b="0" i="1" u="sng" dirty="0"/>
              <a:t>these Key points</a:t>
            </a:r>
            <a:r>
              <a:rPr lang="en-US" sz="1800" b="1" i="1" u="sng" dirty="0"/>
              <a:t>(if not included by participants):</a:t>
            </a:r>
            <a:r>
              <a:rPr lang="en-US" sz="1800" b="1" i="1" u="sng" baseline="0" dirty="0"/>
              <a:t> </a:t>
            </a:r>
            <a:endParaRPr lang="en-US" altLang="ja-JP" sz="1800" dirty="0">
              <a:ea typeface="ＭＳ Ｐゴシック" charset="0"/>
              <a:cs typeface="Times New Roman" pitchFamily="18" charset="0"/>
            </a:endParaRPr>
          </a:p>
          <a:p>
            <a:pPr marL="0" indent="0">
              <a:lnSpc>
                <a:spcPct val="103000"/>
              </a:lnSpc>
              <a:spcBef>
                <a:spcPts val="0"/>
              </a:spcBef>
              <a:buNone/>
            </a:pPr>
            <a:r>
              <a:rPr lang="en-US" altLang="ja-JP" sz="1800" dirty="0">
                <a:ea typeface="ＭＳ Ｐゴシック" charset="0"/>
                <a:cs typeface="Times New Roman" pitchFamily="18" charset="0"/>
              </a:rPr>
              <a:t>Possible responses:</a:t>
            </a:r>
          </a:p>
          <a:p>
            <a:pPr marL="0" indent="0">
              <a:lnSpc>
                <a:spcPct val="103000"/>
              </a:lnSpc>
              <a:spcBef>
                <a:spcPts val="0"/>
              </a:spcBef>
              <a:buNone/>
            </a:pPr>
            <a:r>
              <a:rPr lang="en-US" altLang="ja-JP" sz="1800" dirty="0">
                <a:ea typeface="ＭＳ Ｐゴシック" charset="0"/>
                <a:cs typeface="Times New Roman" pitchFamily="18" charset="0"/>
              </a:rPr>
              <a:t>IV opioid, </a:t>
            </a:r>
          </a:p>
          <a:p>
            <a:pPr marL="0" indent="0">
              <a:lnSpc>
                <a:spcPct val="103000"/>
              </a:lnSpc>
              <a:spcBef>
                <a:spcPts val="0"/>
              </a:spcBef>
              <a:buNone/>
            </a:pPr>
            <a:r>
              <a:rPr lang="en-US" altLang="ja-JP" sz="1800" dirty="0">
                <a:ea typeface="ＭＳ Ｐゴシック" charset="0"/>
                <a:cs typeface="Times New Roman" pitchFamily="18" charset="0"/>
              </a:rPr>
              <a:t>ice pack, </a:t>
            </a:r>
          </a:p>
          <a:p>
            <a:pPr marL="0" indent="0">
              <a:lnSpc>
                <a:spcPct val="103000"/>
              </a:lnSpc>
              <a:spcBef>
                <a:spcPts val="0"/>
              </a:spcBef>
              <a:buNone/>
            </a:pPr>
            <a:r>
              <a:rPr lang="en-US" altLang="ja-JP" sz="1800" dirty="0">
                <a:ea typeface="ＭＳ Ｐゴシック" charset="0"/>
                <a:cs typeface="Times New Roman" pitchFamily="18" charset="0"/>
              </a:rPr>
              <a:t>distraction, </a:t>
            </a:r>
          </a:p>
          <a:p>
            <a:pPr marL="0" indent="0">
              <a:lnSpc>
                <a:spcPct val="103000"/>
              </a:lnSpc>
              <a:spcBef>
                <a:spcPts val="0"/>
              </a:spcBef>
              <a:buNone/>
            </a:pPr>
            <a:r>
              <a:rPr lang="en-US" altLang="ja-JP" sz="1800" dirty="0">
                <a:ea typeface="ＭＳ Ｐゴシック" charset="0"/>
                <a:cs typeface="Times New Roman" pitchFamily="18" charset="0"/>
              </a:rPr>
              <a:t>Monitor exam and vital signs, </a:t>
            </a:r>
          </a:p>
          <a:p>
            <a:pPr marL="0" indent="0">
              <a:lnSpc>
                <a:spcPct val="103000"/>
              </a:lnSpc>
              <a:spcBef>
                <a:spcPts val="0"/>
              </a:spcBef>
              <a:buNone/>
            </a:pPr>
            <a:r>
              <a:rPr lang="en-US" altLang="ja-JP" sz="1800" dirty="0">
                <a:ea typeface="ＭＳ Ｐゴシック" charset="0"/>
                <a:cs typeface="Times New Roman" pitchFamily="18" charset="0"/>
              </a:rPr>
              <a:t>X-ray, </a:t>
            </a:r>
          </a:p>
          <a:p>
            <a:pPr marL="0" indent="0">
              <a:lnSpc>
                <a:spcPct val="103000"/>
              </a:lnSpc>
              <a:spcBef>
                <a:spcPts val="0"/>
              </a:spcBef>
              <a:buNone/>
            </a:pPr>
            <a:r>
              <a:rPr lang="en-US" altLang="ja-JP" sz="1800" dirty="0">
                <a:ea typeface="ＭＳ Ｐゴシック" charset="0"/>
                <a:cs typeface="Times New Roman" pitchFamily="18" charset="0"/>
              </a:rPr>
              <a:t>CT scan laboratory tests, including hemoccult if indicated to rule out acute abdominal pain pathology </a:t>
            </a:r>
          </a:p>
        </p:txBody>
      </p:sp>
      <p:sp>
        <p:nvSpPr>
          <p:cNvPr id="5" name="Slide Number Placeholder 4"/>
          <p:cNvSpPr>
            <a:spLocks noGrp="1"/>
          </p:cNvSpPr>
          <p:nvPr>
            <p:ph type="sldNum" sz="quarter" idx="11"/>
          </p:nvPr>
        </p:nvSpPr>
        <p:spPr/>
        <p:txBody>
          <a:bodyPr/>
          <a:lstStyle/>
          <a:p>
            <a:fld id="{F19303DE-3E45-4DD3-9505-92EF4803EF97}" type="slidenum">
              <a:rPr lang="en-US" smtClean="0"/>
              <a:t>4</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GI Disorders</a:t>
            </a:r>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1276900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259649" y="3691222"/>
            <a:ext cx="6338701" cy="5265057"/>
          </a:xfrm>
        </p:spPr>
        <p:txBody>
          <a:bodyPr/>
          <a:lstStyle/>
          <a:p>
            <a:pPr marL="0" indent="0">
              <a:lnSpc>
                <a:spcPct val="100000"/>
              </a:lnSpc>
              <a:spcBef>
                <a:spcPts val="0"/>
              </a:spcBef>
              <a:buNone/>
            </a:pPr>
            <a:r>
              <a:rPr lang="en-US" sz="1800" b="1" u="sng" dirty="0"/>
              <a:t>ASK</a:t>
            </a:r>
            <a:r>
              <a:rPr lang="en-US" sz="1800" b="1" dirty="0"/>
              <a:t>: </a:t>
            </a:r>
            <a:r>
              <a:rPr lang="en-US" sz="1800" dirty="0"/>
              <a:t>How do treatment options vary based on the types of pain &amp; Why?</a:t>
            </a:r>
          </a:p>
          <a:p>
            <a:pPr marL="0" indent="0">
              <a:lnSpc>
                <a:spcPct val="100000"/>
              </a:lnSpc>
              <a:spcBef>
                <a:spcPts val="200"/>
              </a:spcBef>
              <a:spcAft>
                <a:spcPts val="200"/>
              </a:spcAft>
              <a:buNone/>
            </a:pPr>
            <a:r>
              <a:rPr lang="en-US" sz="1600" i="1" dirty="0"/>
              <a:t>Select participants willing to share their answers to this question for:. </a:t>
            </a:r>
          </a:p>
          <a:p>
            <a:pPr>
              <a:lnSpc>
                <a:spcPct val="100000"/>
              </a:lnSpc>
              <a:spcBef>
                <a:spcPts val="0"/>
              </a:spcBef>
            </a:pPr>
            <a:r>
              <a:rPr lang="en-US" altLang="en-US" sz="1600" dirty="0"/>
              <a:t>Treatment of functional dyspepsia</a:t>
            </a:r>
          </a:p>
          <a:p>
            <a:pPr>
              <a:lnSpc>
                <a:spcPct val="100000"/>
              </a:lnSpc>
              <a:spcBef>
                <a:spcPts val="0"/>
              </a:spcBef>
            </a:pPr>
            <a:r>
              <a:rPr lang="en-US" altLang="en-US" sz="1600" dirty="0"/>
              <a:t>Treatment of functional abdominal pain</a:t>
            </a:r>
          </a:p>
          <a:p>
            <a:pPr marL="115888" lvl="4" indent="-115888">
              <a:lnSpc>
                <a:spcPct val="100000"/>
              </a:lnSpc>
              <a:spcBef>
                <a:spcPts val="0"/>
              </a:spcBef>
            </a:pPr>
            <a:r>
              <a:rPr lang="en-US" altLang="en-US" sz="1600" dirty="0">
                <a:solidFill>
                  <a:schemeClr val="tx2"/>
                </a:solidFill>
                <a:cs typeface="Microsoft New Tai Lue" panose="020B0502040204020203" pitchFamily="34" charset="0"/>
              </a:rPr>
              <a:t>Treatment of abdominal migraines</a:t>
            </a:r>
          </a:p>
          <a:p>
            <a:pPr marL="0" indent="0" algn="ctr">
              <a:lnSpc>
                <a:spcPct val="100000"/>
              </a:lnSpc>
              <a:spcBef>
                <a:spcPts val="200"/>
              </a:spcBef>
              <a:buNone/>
              <a:defRPr/>
            </a:pPr>
            <a:r>
              <a:rPr lang="en-US" sz="1600" b="1" i="1" dirty="0"/>
              <a:t>[Limit to 3 minute]</a:t>
            </a:r>
          </a:p>
          <a:p>
            <a:pPr marL="0" indent="0" defTabSz="873161">
              <a:spcBef>
                <a:spcPts val="0"/>
              </a:spcBef>
              <a:buNone/>
              <a:defRPr/>
            </a:pPr>
            <a:r>
              <a:rPr lang="en-US" sz="1400" b="1" i="1" u="sng" dirty="0"/>
              <a:t>ADD: </a:t>
            </a:r>
            <a:r>
              <a:rPr lang="en-US" sz="1400" i="1" u="sng" dirty="0"/>
              <a:t>these Key points </a:t>
            </a:r>
            <a:r>
              <a:rPr lang="en-US" sz="1400" b="1" i="1" u="sng" dirty="0"/>
              <a:t>(if not included by participants): </a:t>
            </a:r>
            <a:endParaRPr lang="en-US" altLang="ja-JP" sz="1400" dirty="0">
              <a:ea typeface="ＭＳ Ｐゴシック" charset="0"/>
              <a:cs typeface="Times New Roman" pitchFamily="18" charset="0"/>
            </a:endParaRPr>
          </a:p>
          <a:p>
            <a:pPr marL="0" indent="0">
              <a:lnSpc>
                <a:spcPct val="100000"/>
              </a:lnSpc>
              <a:spcBef>
                <a:spcPts val="0"/>
              </a:spcBef>
              <a:buNone/>
            </a:pPr>
            <a:r>
              <a:rPr lang="en-US" altLang="en-US" sz="1400" dirty="0"/>
              <a:t>Treatment of functional dyspepsia</a:t>
            </a:r>
          </a:p>
          <a:p>
            <a:pPr lvl="2">
              <a:lnSpc>
                <a:spcPct val="100000"/>
              </a:lnSpc>
              <a:spcBef>
                <a:spcPts val="0"/>
              </a:spcBef>
            </a:pPr>
            <a:r>
              <a:rPr lang="en-US" altLang="en-US" sz="1400" dirty="0"/>
              <a:t>Dietary modification: Avoid large meals or irritating foods (spicy, &amp; coffee), Obese children might find relief from weight loss.</a:t>
            </a:r>
          </a:p>
          <a:p>
            <a:pPr lvl="2">
              <a:lnSpc>
                <a:spcPct val="100000"/>
              </a:lnSpc>
              <a:spcBef>
                <a:spcPts val="0"/>
              </a:spcBef>
            </a:pPr>
            <a:r>
              <a:rPr lang="en-US" altLang="en-US" sz="1400" dirty="0"/>
              <a:t>Elevate HOB, Stop smoking  </a:t>
            </a:r>
          </a:p>
          <a:p>
            <a:pPr lvl="2">
              <a:lnSpc>
                <a:spcPct val="100000"/>
              </a:lnSpc>
              <a:spcBef>
                <a:spcPts val="0"/>
              </a:spcBef>
            </a:pPr>
            <a:r>
              <a:rPr lang="en-US" altLang="en-US" sz="1400" dirty="0"/>
              <a:t>Medications (Carafate, PPI, H2 Blocker)</a:t>
            </a:r>
          </a:p>
          <a:p>
            <a:pPr marL="0" indent="0">
              <a:lnSpc>
                <a:spcPct val="100000"/>
              </a:lnSpc>
              <a:spcBef>
                <a:spcPts val="0"/>
              </a:spcBef>
              <a:buNone/>
            </a:pPr>
            <a:r>
              <a:rPr lang="en-US" altLang="en-US" sz="1400" dirty="0"/>
              <a:t>Treatment of functional abdominal pain</a:t>
            </a:r>
          </a:p>
          <a:p>
            <a:pPr lvl="2">
              <a:lnSpc>
                <a:spcPct val="100000"/>
              </a:lnSpc>
              <a:spcBef>
                <a:spcPts val="0"/>
              </a:spcBef>
            </a:pPr>
            <a:r>
              <a:rPr lang="en-US" altLang="en-US" sz="1400" dirty="0"/>
              <a:t>Biopsychosocial approach (Cognitive Behavioral Therapy (CBT), Psychology)</a:t>
            </a:r>
          </a:p>
          <a:p>
            <a:pPr lvl="2">
              <a:lnSpc>
                <a:spcPct val="100000"/>
              </a:lnSpc>
              <a:spcBef>
                <a:spcPts val="0"/>
              </a:spcBef>
            </a:pPr>
            <a:r>
              <a:rPr lang="en-US" altLang="en-US" sz="1400" dirty="0"/>
              <a:t>Yoga, TENs (Transcutaneous Electrical Nerve Stimulation)</a:t>
            </a:r>
          </a:p>
          <a:p>
            <a:pPr lvl="2">
              <a:lnSpc>
                <a:spcPct val="100000"/>
              </a:lnSpc>
              <a:spcBef>
                <a:spcPts val="0"/>
              </a:spcBef>
            </a:pPr>
            <a:r>
              <a:rPr lang="en-US" altLang="en-US" sz="1400" dirty="0"/>
              <a:t>Dietary treatment, Sleep hygiene</a:t>
            </a:r>
          </a:p>
          <a:p>
            <a:pPr lvl="2">
              <a:lnSpc>
                <a:spcPct val="100000"/>
              </a:lnSpc>
              <a:spcBef>
                <a:spcPts val="0"/>
              </a:spcBef>
            </a:pPr>
            <a:r>
              <a:rPr lang="en-US" altLang="en-US" sz="1400" dirty="0"/>
              <a:t>Lidoderm, Antidepressant (</a:t>
            </a:r>
            <a:r>
              <a:rPr lang="en-US" altLang="en-US" sz="1400" dirty="0" err="1"/>
              <a:t>Amytriptyline</a:t>
            </a:r>
            <a:r>
              <a:rPr lang="en-US" altLang="en-US" sz="1400" dirty="0"/>
              <a:t>, SSRI – citalopram)</a:t>
            </a:r>
          </a:p>
          <a:p>
            <a:pPr marL="0" lvl="4" indent="0">
              <a:lnSpc>
                <a:spcPct val="100000"/>
              </a:lnSpc>
              <a:spcBef>
                <a:spcPts val="0"/>
              </a:spcBef>
              <a:buNone/>
            </a:pPr>
            <a:r>
              <a:rPr lang="en-US" altLang="en-US" sz="1400" dirty="0">
                <a:solidFill>
                  <a:schemeClr val="tx2"/>
                </a:solidFill>
                <a:cs typeface="Microsoft New Tai Lue" panose="020B0502040204020203" pitchFamily="34" charset="0"/>
              </a:rPr>
              <a:t>Treatment of abdominal migraines</a:t>
            </a:r>
          </a:p>
          <a:p>
            <a:pPr lvl="2">
              <a:lnSpc>
                <a:spcPct val="100000"/>
              </a:lnSpc>
              <a:spcBef>
                <a:spcPts val="0"/>
              </a:spcBef>
            </a:pPr>
            <a:r>
              <a:rPr lang="en-US" sz="1400" dirty="0"/>
              <a:t>NSAIDs, Anti-nausea medication, </a:t>
            </a:r>
            <a:r>
              <a:rPr lang="en-US" sz="1400" dirty="0" err="1"/>
              <a:t>Triptans</a:t>
            </a:r>
            <a:r>
              <a:rPr lang="en-US" sz="1400" dirty="0"/>
              <a:t>, </a:t>
            </a:r>
            <a:r>
              <a:rPr lang="en-US" sz="1400" dirty="0" err="1"/>
              <a:t>Pizotifen</a:t>
            </a:r>
            <a:r>
              <a:rPr lang="en-US" sz="1400" dirty="0"/>
              <a:t>, Gabapentin</a:t>
            </a:r>
          </a:p>
          <a:p>
            <a:pPr marL="228600" lvl="2" indent="0" algn="ctr">
              <a:buNone/>
            </a:pPr>
            <a:r>
              <a:rPr lang="en-US" sz="1400" b="1" i="1" cap="all" dirty="0"/>
              <a:t>[20 minutes </a:t>
            </a:r>
            <a:r>
              <a:rPr lang="en-US" sz="1400" b="1" i="1" dirty="0"/>
              <a:t>of 45 minute session is complete]</a:t>
            </a:r>
          </a:p>
          <a:p>
            <a:pPr lvl="2"/>
            <a:endParaRPr lang="en-US" sz="1400" dirty="0"/>
          </a:p>
          <a:p>
            <a:pPr lvl="2"/>
            <a:endParaRPr lang="en-US" sz="1400" dirty="0"/>
          </a:p>
          <a:p>
            <a:pPr lvl="5"/>
            <a:endParaRPr lang="en-US" sz="1100" dirty="0"/>
          </a:p>
        </p:txBody>
      </p:sp>
      <p:sp>
        <p:nvSpPr>
          <p:cNvPr id="4" name="Header Placeholder 3"/>
          <p:cNvSpPr>
            <a:spLocks noGrp="1"/>
          </p:cNvSpPr>
          <p:nvPr>
            <p:ph type="hdr" sz="quarter" idx="10"/>
          </p:nvPr>
        </p:nvSpPr>
        <p:spPr/>
        <p:txBody>
          <a:bodyPr/>
          <a:lstStyle/>
          <a:p>
            <a:r>
              <a:rPr lang="en-US" dirty="0"/>
              <a:t>PRN Program: GI Disorders</a:t>
            </a:r>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1671240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993842"/>
          </a:xfrm>
        </p:spPr>
        <p:txBody>
          <a:bodyPr/>
          <a:lstStyle/>
          <a:p>
            <a:pPr marL="48509" indent="0">
              <a:buNone/>
            </a:pPr>
            <a:r>
              <a:rPr lang="en-US" sz="1800" b="1" u="sng" dirty="0"/>
              <a:t>ASK</a:t>
            </a:r>
            <a:r>
              <a:rPr lang="en-US" sz="1800" b="1" dirty="0"/>
              <a:t>: </a:t>
            </a:r>
            <a:r>
              <a:rPr lang="en-US" sz="1800" dirty="0">
                <a:ea typeface="ＭＳ Ｐゴシック" pitchFamily="50" charset="-128"/>
              </a:rPr>
              <a:t>W</a:t>
            </a:r>
            <a:r>
              <a:rPr lang="en-US" altLang="en-US" sz="1800" dirty="0">
                <a:ea typeface="ＭＳ Ｐゴシック" pitchFamily="50" charset="-128"/>
              </a:rPr>
              <a:t>hat would you include in</a:t>
            </a:r>
            <a:r>
              <a:rPr lang="en-US" altLang="en-US" sz="1800" baseline="0" dirty="0">
                <a:ea typeface="ＭＳ Ｐゴシック" pitchFamily="50" charset="-128"/>
              </a:rPr>
              <a:t> </a:t>
            </a:r>
            <a:r>
              <a:rPr lang="en-US" altLang="en-US" sz="1800" dirty="0">
                <a:ea typeface="ＭＳ Ｐゴシック" pitchFamily="50" charset="-128"/>
              </a:rPr>
              <a:t>a multimodal treatment plan for Violet’s pain?</a:t>
            </a:r>
          </a:p>
          <a:p>
            <a:pPr marL="0" indent="0">
              <a:lnSpc>
                <a:spcPct val="100000"/>
              </a:lnSpc>
              <a:spcBef>
                <a:spcPts val="600"/>
              </a:spcBef>
              <a:spcAft>
                <a:spcPts val="200"/>
              </a:spcAft>
              <a:buNone/>
            </a:pPr>
            <a:r>
              <a:rPr lang="en-US" sz="1600" i="1" dirty="0"/>
              <a:t>Select participants willing to share their answers to this question. </a:t>
            </a:r>
          </a:p>
          <a:p>
            <a:pPr marL="0" indent="0" algn="ctr">
              <a:lnSpc>
                <a:spcPct val="100000"/>
              </a:lnSpc>
              <a:spcBef>
                <a:spcPts val="600"/>
              </a:spcBef>
              <a:spcAft>
                <a:spcPts val="600"/>
              </a:spcAft>
              <a:buNone/>
              <a:defRPr/>
            </a:pPr>
            <a:r>
              <a:rPr lang="en-US" sz="1800" b="1" i="1" dirty="0"/>
              <a:t>[Limit discussion to 5 minutes]</a:t>
            </a:r>
          </a:p>
          <a:p>
            <a:pPr marL="0" indent="0" defTabSz="873161">
              <a:spcBef>
                <a:spcPts val="286"/>
              </a:spcBef>
              <a:buNone/>
              <a:defRPr/>
            </a:pPr>
            <a:r>
              <a:rPr lang="en-US" sz="1800" b="1" i="1" u="sng" dirty="0"/>
              <a:t>ADD: </a:t>
            </a:r>
            <a:r>
              <a:rPr lang="en-US" sz="1800" i="1" u="sng" dirty="0"/>
              <a:t>these Key points </a:t>
            </a:r>
            <a:r>
              <a:rPr lang="en-US" sz="1800" b="1" i="1" u="sng" dirty="0"/>
              <a:t>(if not included by participants): </a:t>
            </a:r>
            <a:endParaRPr lang="en-US" altLang="ja-JP" sz="1800" dirty="0">
              <a:ea typeface="ＭＳ Ｐゴシック" charset="0"/>
              <a:cs typeface="Times New Roman" pitchFamily="18" charset="0"/>
            </a:endParaRPr>
          </a:p>
          <a:p>
            <a:pPr marL="48509" indent="0">
              <a:buNone/>
            </a:pPr>
            <a:r>
              <a:rPr lang="en-US" altLang="en-US" sz="1800" dirty="0">
                <a:ea typeface="ＭＳ Ｐゴシック" pitchFamily="50" charset="-128"/>
              </a:rPr>
              <a:t>Further assessment of stress, lifestyle, including dietary and bowel habits. </a:t>
            </a:r>
          </a:p>
          <a:p>
            <a:pPr marL="48509" indent="0">
              <a:buNone/>
            </a:pPr>
            <a:r>
              <a:rPr lang="en-US" altLang="en-US" sz="1800" dirty="0">
                <a:ea typeface="ＭＳ Ｐゴシック" pitchFamily="50" charset="-128"/>
              </a:rPr>
              <a:t>Education regarding biopsychosocial pain model and sensitivity of some children to mesenteric adenitis while other children and adults are unaware of these transient mesenteric findings. </a:t>
            </a:r>
          </a:p>
          <a:p>
            <a:pPr marL="48509" indent="0">
              <a:buNone/>
            </a:pPr>
            <a:r>
              <a:rPr lang="en-US" altLang="en-US" sz="1800" dirty="0">
                <a:ea typeface="ＭＳ Ｐゴシック" pitchFamily="50" charset="-128"/>
              </a:rPr>
              <a:t>Bowel management, TENs, perhaps Lidoderm at night; avoid opioids. </a:t>
            </a:r>
          </a:p>
          <a:p>
            <a:pPr marL="48509" lvl="2" indent="0" algn="ctr">
              <a:lnSpc>
                <a:spcPct val="110000"/>
              </a:lnSpc>
              <a:spcBef>
                <a:spcPts val="600"/>
              </a:spcBef>
              <a:buNone/>
            </a:pPr>
            <a:r>
              <a:rPr lang="en-US" sz="1800" b="1" i="1" cap="all" dirty="0"/>
              <a:t>[25 minutes </a:t>
            </a:r>
            <a:r>
              <a:rPr lang="en-US" sz="1800" b="1" i="1" dirty="0"/>
              <a:t>of 45 minute session is complete]</a:t>
            </a:r>
          </a:p>
          <a:p>
            <a:pPr marL="48509" indent="0">
              <a:buNone/>
            </a:pPr>
            <a:endParaRPr lang="en-US" altLang="en-US" sz="1800" dirty="0">
              <a:ea typeface="ＭＳ Ｐゴシック" pitchFamily="50" charset="-128"/>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6</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GI Disorders</a:t>
            </a:r>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888111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61229"/>
            <a:ext cx="6280876" cy="5604530"/>
          </a:xfrm>
        </p:spPr>
        <p:txBody>
          <a:bodyPr/>
          <a:lstStyle/>
          <a:p>
            <a:pPr marL="48509" indent="0">
              <a:lnSpc>
                <a:spcPct val="103000"/>
              </a:lnSpc>
              <a:spcBef>
                <a:spcPts val="0"/>
              </a:spcBef>
              <a:buNone/>
            </a:pPr>
            <a:r>
              <a:rPr lang="en-US" sz="1800" b="1" u="sng" dirty="0"/>
              <a:t>READ</a:t>
            </a:r>
            <a:r>
              <a:rPr lang="en-US" sz="1800" b="1" dirty="0"/>
              <a:t>: </a:t>
            </a:r>
            <a:r>
              <a:rPr lang="en-US" altLang="en-US" sz="1800" dirty="0"/>
              <a:t>Casey is a 16-year-old who presents with her mother for severe abdominal pain with urgent and frequent multiple loose to liquid bowel movements (BM). </a:t>
            </a:r>
          </a:p>
          <a:p>
            <a:pPr lvl="1" algn="l">
              <a:lnSpc>
                <a:spcPct val="103000"/>
              </a:lnSpc>
              <a:spcBef>
                <a:spcPts val="0"/>
              </a:spcBef>
            </a:pPr>
            <a:r>
              <a:rPr lang="en-US" altLang="en-US" sz="1600" dirty="0"/>
              <a:t>Casey states that even after having a BM, she feels like she still needs to go. Casey has bright red blood in her stool. </a:t>
            </a:r>
          </a:p>
          <a:p>
            <a:pPr lvl="1" algn="l">
              <a:lnSpc>
                <a:spcPct val="103000"/>
              </a:lnSpc>
              <a:spcBef>
                <a:spcPts val="0"/>
              </a:spcBef>
            </a:pPr>
            <a:r>
              <a:rPr lang="en-US" altLang="en-US" sz="1600" dirty="0"/>
              <a:t>With defecation, Casey reports intermittent 6/10 abdominal and rectal pain. </a:t>
            </a:r>
          </a:p>
          <a:p>
            <a:pPr lvl="1" algn="l">
              <a:lnSpc>
                <a:spcPct val="103000"/>
              </a:lnSpc>
              <a:spcBef>
                <a:spcPts val="0"/>
              </a:spcBef>
            </a:pPr>
            <a:r>
              <a:rPr lang="en-US" altLang="en-US" sz="1600" dirty="0"/>
              <a:t>Pain is aggravated by BM and alleviated after BM. </a:t>
            </a:r>
          </a:p>
          <a:p>
            <a:pPr lvl="1" algn="l">
              <a:lnSpc>
                <a:spcPct val="103000"/>
              </a:lnSpc>
              <a:spcBef>
                <a:spcPts val="0"/>
              </a:spcBef>
            </a:pPr>
            <a:r>
              <a:rPr lang="en-US" altLang="en-US" sz="1600" dirty="0"/>
              <a:t>GI consult and biopsy revealed Ulcerative colitis (UC). </a:t>
            </a:r>
          </a:p>
          <a:p>
            <a:pPr marL="48509" indent="0">
              <a:lnSpc>
                <a:spcPct val="103000"/>
              </a:lnSpc>
              <a:spcBef>
                <a:spcPts val="0"/>
              </a:spcBef>
              <a:buNone/>
            </a:pPr>
            <a:r>
              <a:rPr lang="en-US" sz="1800" b="1" u="sng" dirty="0"/>
              <a:t>ASK</a:t>
            </a:r>
            <a:r>
              <a:rPr lang="en-US" sz="1800" b="1" dirty="0"/>
              <a:t>: </a:t>
            </a:r>
            <a:r>
              <a:rPr lang="en-US" sz="1800" dirty="0">
                <a:ea typeface="ＭＳ Ｐゴシック" pitchFamily="50" charset="-128"/>
              </a:rPr>
              <a:t>How would Casey’s </a:t>
            </a:r>
            <a:r>
              <a:rPr lang="en-US" altLang="en-US" sz="1800" dirty="0">
                <a:ea typeface="ＭＳ Ｐゴシック" pitchFamily="50" charset="-128"/>
              </a:rPr>
              <a:t>multimodal treatment plan differ from Violet’s (previous case) pain</a:t>
            </a:r>
            <a:r>
              <a:rPr lang="en-US" altLang="en-US" sz="1800" baseline="0" dirty="0">
                <a:ea typeface="ＭＳ Ｐゴシック" pitchFamily="50" charset="-128"/>
              </a:rPr>
              <a:t> management plan?</a:t>
            </a:r>
            <a:endParaRPr lang="en-US" altLang="en-US" sz="1800" dirty="0">
              <a:ea typeface="ＭＳ Ｐゴシック" pitchFamily="50" charset="-128"/>
            </a:endParaRPr>
          </a:p>
          <a:p>
            <a:pPr marL="0" indent="0">
              <a:lnSpc>
                <a:spcPct val="100000"/>
              </a:lnSpc>
              <a:spcBef>
                <a:spcPts val="200"/>
              </a:spcBef>
              <a:buNone/>
            </a:pPr>
            <a:r>
              <a:rPr lang="en-US" sz="1600" i="1" dirty="0"/>
              <a:t>Select participants willing to share their answers to this question. </a:t>
            </a:r>
          </a:p>
          <a:p>
            <a:pPr marL="0" indent="0" algn="ctr">
              <a:lnSpc>
                <a:spcPct val="103000"/>
              </a:lnSpc>
              <a:spcBef>
                <a:spcPts val="0"/>
              </a:spcBef>
              <a:buNone/>
              <a:defRPr/>
            </a:pPr>
            <a:r>
              <a:rPr lang="en-US" sz="1600" b="1" i="1" dirty="0"/>
              <a:t>[Limit discussion to 5 minutes]</a:t>
            </a:r>
          </a:p>
          <a:p>
            <a:pPr marL="0" indent="0" defTabSz="873161">
              <a:spcBef>
                <a:spcPts val="286"/>
              </a:spcBef>
              <a:buNone/>
              <a:defRPr/>
            </a:pPr>
            <a:r>
              <a:rPr lang="en-US" sz="1600" b="1" i="1" u="sng" dirty="0"/>
              <a:t>ADD: </a:t>
            </a:r>
            <a:r>
              <a:rPr lang="en-US" sz="1600" i="1" u="sng" dirty="0"/>
              <a:t>these Key points </a:t>
            </a:r>
            <a:r>
              <a:rPr lang="en-US" sz="1600" b="1" i="1" u="sng" dirty="0"/>
              <a:t>(if not included by participants): </a:t>
            </a:r>
            <a:endParaRPr lang="en-US" altLang="ja-JP" sz="1600" dirty="0">
              <a:ea typeface="ＭＳ Ｐゴシック" charset="0"/>
              <a:cs typeface="Times New Roman" pitchFamily="18" charset="0"/>
            </a:endParaRPr>
          </a:p>
          <a:p>
            <a:pPr>
              <a:lnSpc>
                <a:spcPct val="100000"/>
              </a:lnSpc>
              <a:spcBef>
                <a:spcPct val="0"/>
              </a:spcBef>
            </a:pPr>
            <a:r>
              <a:rPr lang="en-US" altLang="en-US" sz="1600" dirty="0">
                <a:ea typeface="ＭＳ Ｐゴシック" pitchFamily="50" charset="-128"/>
              </a:rPr>
              <a:t>Mediations to treat UC would include: </a:t>
            </a:r>
            <a:r>
              <a:rPr lang="en-US" sz="1600" dirty="0"/>
              <a:t>antibiotics, </a:t>
            </a:r>
            <a:r>
              <a:rPr lang="en-US" sz="1600" dirty="0" err="1"/>
              <a:t>aminosalicylates</a:t>
            </a:r>
            <a:r>
              <a:rPr lang="en-US" sz="1600" dirty="0"/>
              <a:t>, </a:t>
            </a:r>
            <a:r>
              <a:rPr lang="en-US" altLang="en-US" sz="1600" dirty="0">
                <a:ea typeface="ＭＳ Ｐゴシック" charset="0"/>
              </a:rPr>
              <a:t>c</a:t>
            </a:r>
            <a:r>
              <a:rPr lang="en-US" sz="1600" dirty="0"/>
              <a:t>orticosteroids, </a:t>
            </a:r>
            <a:r>
              <a:rPr lang="en-US" sz="1600" dirty="0" err="1"/>
              <a:t>immunomodulators</a:t>
            </a:r>
            <a:r>
              <a:rPr lang="en-US" sz="1600" dirty="0"/>
              <a:t>, and biological therapies,.</a:t>
            </a:r>
          </a:p>
          <a:p>
            <a:pPr eaLnBrk="1" hangingPunct="1">
              <a:lnSpc>
                <a:spcPct val="100000"/>
              </a:lnSpc>
              <a:spcBef>
                <a:spcPct val="0"/>
              </a:spcBef>
            </a:pPr>
            <a:r>
              <a:rPr lang="en-US" altLang="en-US" sz="1600" dirty="0">
                <a:ea typeface="ＭＳ Ｐゴシック" pitchFamily="50" charset="-128"/>
                <a:cs typeface="Times New Roman" pitchFamily="18" charset="0"/>
              </a:rPr>
              <a:t>NSAIDs are contraindicated due to risk of bowel perforation</a:t>
            </a:r>
            <a:endParaRPr lang="en-US" sz="1600" dirty="0"/>
          </a:p>
          <a:p>
            <a:pPr>
              <a:lnSpc>
                <a:spcPct val="100000"/>
              </a:lnSpc>
              <a:spcBef>
                <a:spcPct val="0"/>
              </a:spcBef>
            </a:pPr>
            <a:r>
              <a:rPr lang="en-US" sz="1600" dirty="0"/>
              <a:t>For pain: antispasmodics are used and opioids are for severe pain</a:t>
            </a:r>
          </a:p>
          <a:p>
            <a:pPr>
              <a:lnSpc>
                <a:spcPct val="100000"/>
              </a:lnSpc>
              <a:spcBef>
                <a:spcPct val="0"/>
              </a:spcBef>
            </a:pPr>
            <a:r>
              <a:rPr lang="en-US" altLang="en-US" sz="1600" dirty="0" err="1">
                <a:ea typeface="ＭＳ Ｐゴシック" pitchFamily="50" charset="-128"/>
              </a:rPr>
              <a:t>Biobehavioral</a:t>
            </a:r>
            <a:r>
              <a:rPr lang="en-US" altLang="en-US" sz="1600" dirty="0">
                <a:ea typeface="ＭＳ Ｐゴシック" pitchFamily="50" charset="-128"/>
              </a:rPr>
              <a:t>: She can try yoga, heating pads, and TENs unit too</a:t>
            </a:r>
          </a:p>
          <a:p>
            <a:pPr marL="48509" lvl="2" indent="0" algn="ctr">
              <a:lnSpc>
                <a:spcPct val="100000"/>
              </a:lnSpc>
              <a:spcBef>
                <a:spcPts val="0"/>
              </a:spcBef>
              <a:buNone/>
            </a:pPr>
            <a:r>
              <a:rPr lang="en-US" sz="1800" b="1" i="1" cap="all" dirty="0"/>
              <a:t>[30 minutes </a:t>
            </a:r>
            <a:r>
              <a:rPr lang="en-US" sz="1800" b="1" i="1" dirty="0"/>
              <a:t>of 45 minute session is complete]</a:t>
            </a:r>
          </a:p>
          <a:p>
            <a:pPr marL="48509" indent="0">
              <a:buNone/>
            </a:pPr>
            <a:endParaRPr lang="en-US" altLang="en-US" sz="1100" dirty="0">
              <a:ea typeface="ＭＳ Ｐゴシック" pitchFamily="50" charset="-128"/>
            </a:endParaRPr>
          </a:p>
          <a:p>
            <a:pPr marL="48509" indent="0">
              <a:buNone/>
            </a:pPr>
            <a:endParaRPr lang="en-US" altLang="en-US" sz="1100" dirty="0">
              <a:ea typeface="ＭＳ Ｐゴシック" pitchFamily="50" charset="-128"/>
            </a:endParaRPr>
          </a:p>
          <a:p>
            <a:pPr marL="48509" indent="0">
              <a:buNone/>
            </a:pPr>
            <a:endParaRPr lang="en-US" altLang="en-US" sz="1100" dirty="0">
              <a:ea typeface="ＭＳ Ｐゴシック" pitchFamily="50" charset="-128"/>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7</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GI Disorders</a:t>
            </a:r>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65414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280876" cy="5250542"/>
          </a:xfrm>
        </p:spPr>
        <p:txBody>
          <a:bodyPr/>
          <a:lstStyle/>
          <a:p>
            <a:pPr marL="0" indent="0">
              <a:buNone/>
            </a:pPr>
            <a:r>
              <a:rPr lang="en-US" sz="1800" b="1" u="sng" dirty="0"/>
              <a:t>READ</a:t>
            </a:r>
            <a:r>
              <a:rPr lang="en-US" sz="1800" b="1" dirty="0"/>
              <a:t>: </a:t>
            </a:r>
            <a:r>
              <a:rPr lang="en-US" sz="1800" dirty="0"/>
              <a:t>Not all complications of IBD are confined to the GI tract. For reasons that are not entirely understood, IBD related symptoms may affect other parts of the body. The most common of these complications affect the skin and bones. For example, extra intestinal complications may be evident in the: </a:t>
            </a:r>
          </a:p>
          <a:p>
            <a:pPr lvl="0"/>
            <a:r>
              <a:rPr lang="en-US" sz="1800" dirty="0"/>
              <a:t>eyes (redness, pain, and itchiness) </a:t>
            </a:r>
          </a:p>
          <a:p>
            <a:pPr lvl="0"/>
            <a:r>
              <a:rPr lang="en-US" sz="1800" dirty="0"/>
              <a:t>mouth (sores) </a:t>
            </a:r>
          </a:p>
          <a:p>
            <a:pPr lvl="0"/>
            <a:r>
              <a:rPr lang="en-US" sz="1800" dirty="0"/>
              <a:t>joints (swelling and pain) due to Arthritis, Arthralgias, Sacroiliitis, ankylosing spondylitis</a:t>
            </a:r>
          </a:p>
          <a:p>
            <a:pPr lvl="0"/>
            <a:r>
              <a:rPr lang="en-US" sz="1800" dirty="0"/>
              <a:t>skin (tender bumps, painful ulcerations, and other sores/rashes) </a:t>
            </a:r>
          </a:p>
          <a:p>
            <a:pPr lvl="0"/>
            <a:r>
              <a:rPr lang="en-US" sz="1800" dirty="0"/>
              <a:t>bones (osteoporosis) </a:t>
            </a:r>
          </a:p>
          <a:p>
            <a:pPr lvl="0"/>
            <a:r>
              <a:rPr lang="en-US" sz="1800" dirty="0"/>
              <a:t>kidney (stones) </a:t>
            </a:r>
          </a:p>
          <a:p>
            <a:pPr lvl="0"/>
            <a:r>
              <a:rPr lang="en-US" sz="1800" dirty="0"/>
              <a:t>liver (primary sclerosing cholangitis, hepatitis, and cirrhosis)—occurs rarely.</a:t>
            </a:r>
          </a:p>
          <a:p>
            <a:pPr lvl="4"/>
            <a:endParaRPr lang="en-US" altLang="en-US" dirty="0"/>
          </a:p>
          <a:p>
            <a:endParaRPr lang="en-US" sz="1100" dirty="0"/>
          </a:p>
        </p:txBody>
      </p:sp>
      <p:sp>
        <p:nvSpPr>
          <p:cNvPr id="4" name="Header Placeholder 3"/>
          <p:cNvSpPr>
            <a:spLocks noGrp="1"/>
          </p:cNvSpPr>
          <p:nvPr>
            <p:ph type="hdr" sz="quarter" idx="10"/>
          </p:nvPr>
        </p:nvSpPr>
        <p:spPr/>
        <p:txBody>
          <a:bodyPr/>
          <a:lstStyle/>
          <a:p>
            <a:r>
              <a:rPr lang="en-US" dirty="0"/>
              <a:t>PRN Program: GI Disorders</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981093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411504" cy="4426857"/>
          </a:xfrm>
        </p:spPr>
        <p:txBody>
          <a:bodyPr/>
          <a:lstStyle/>
          <a:p>
            <a:pPr marL="0" lvl="0" indent="0" algn="l">
              <a:lnSpc>
                <a:spcPct val="103000"/>
              </a:lnSpc>
              <a:spcBef>
                <a:spcPts val="600"/>
              </a:spcBef>
              <a:spcAft>
                <a:spcPts val="600"/>
              </a:spcAft>
              <a:buNone/>
            </a:pPr>
            <a:r>
              <a:rPr lang="en-US" sz="1800" b="1" u="sng" dirty="0"/>
              <a:t>ASK</a:t>
            </a:r>
            <a:r>
              <a:rPr lang="en-US" sz="1800" b="1" dirty="0"/>
              <a:t>: </a:t>
            </a:r>
            <a:r>
              <a:rPr lang="en-US" altLang="en-US" sz="1800" b="0" i="0" dirty="0">
                <a:solidFill>
                  <a:schemeClr val="tx1"/>
                </a:solidFill>
                <a:latin typeface="+mn-lt"/>
              </a:rPr>
              <a:t>What treatments would you add for</a:t>
            </a:r>
            <a:r>
              <a:rPr lang="en-US" altLang="en-US" sz="1800" b="0" i="0" baseline="0" dirty="0">
                <a:solidFill>
                  <a:schemeClr val="tx1"/>
                </a:solidFill>
                <a:latin typeface="+mn-lt"/>
              </a:rPr>
              <a:t> these 3 diagnoses</a:t>
            </a:r>
            <a:r>
              <a:rPr lang="en-US" altLang="en-US" sz="1800" b="0" i="0" dirty="0">
                <a:solidFill>
                  <a:schemeClr val="tx1"/>
                </a:solidFill>
                <a:latin typeface="+mn-lt"/>
              </a:rPr>
              <a:t>? </a:t>
            </a:r>
          </a:p>
          <a:p>
            <a:pPr marL="0" indent="0">
              <a:lnSpc>
                <a:spcPct val="100000"/>
              </a:lnSpc>
              <a:spcBef>
                <a:spcPts val="600"/>
              </a:spcBef>
              <a:spcAft>
                <a:spcPts val="600"/>
              </a:spcAft>
              <a:buNone/>
              <a:defRPr/>
            </a:pPr>
            <a:r>
              <a:rPr lang="en-US" sz="1600" i="1" dirty="0"/>
              <a:t>Select participants willing to share their answers to this question. </a:t>
            </a:r>
          </a:p>
          <a:p>
            <a:pPr marL="0" indent="0">
              <a:lnSpc>
                <a:spcPct val="100000"/>
              </a:lnSpc>
              <a:spcBef>
                <a:spcPts val="600"/>
              </a:spcBef>
              <a:spcAft>
                <a:spcPts val="600"/>
              </a:spcAft>
              <a:buNone/>
              <a:defRPr/>
            </a:pPr>
            <a:r>
              <a:rPr lang="en-US" sz="1600" i="1" dirty="0"/>
              <a:t>Write on flipchart or board 1 5</a:t>
            </a:r>
            <a:r>
              <a:rPr lang="en-US" sz="1600" i="1" baseline="0" dirty="0"/>
              <a:t>-word summary for each participant</a:t>
            </a:r>
            <a:r>
              <a:rPr lang="en-US" sz="1600" i="1" dirty="0"/>
              <a:t>      </a:t>
            </a:r>
          </a:p>
          <a:p>
            <a:pPr marL="0" indent="0" algn="ctr">
              <a:lnSpc>
                <a:spcPct val="100000"/>
              </a:lnSpc>
              <a:spcBef>
                <a:spcPts val="600"/>
              </a:spcBef>
              <a:spcAft>
                <a:spcPts val="600"/>
              </a:spcAft>
              <a:buNone/>
              <a:defRPr/>
            </a:pPr>
            <a:r>
              <a:rPr lang="en-US" sz="1800" b="1" dirty="0"/>
              <a:t>[Limit discussion to 3 minutes]</a:t>
            </a:r>
          </a:p>
        </p:txBody>
      </p:sp>
      <p:sp>
        <p:nvSpPr>
          <p:cNvPr id="4" name="Header Placeholder 3"/>
          <p:cNvSpPr>
            <a:spLocks noGrp="1"/>
          </p:cNvSpPr>
          <p:nvPr>
            <p:ph type="hdr" sz="quarter" idx="10"/>
          </p:nvPr>
        </p:nvSpPr>
        <p:spPr/>
        <p:txBody>
          <a:bodyPr/>
          <a:lstStyle/>
          <a:p>
            <a:r>
              <a:rPr lang="en-US" dirty="0"/>
              <a:t>PRN Program: GI Disorders</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347508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138896" y="3613409"/>
            <a:ext cx="6523161" cy="5652350"/>
          </a:xfrm>
        </p:spPr>
        <p:txBody>
          <a:bodyPr/>
          <a:lstStyle/>
          <a:p>
            <a:pPr marL="0" lvl="0" indent="0">
              <a:lnSpc>
                <a:spcPct val="100000"/>
              </a:lnSpc>
              <a:spcBef>
                <a:spcPts val="0"/>
              </a:spcBef>
              <a:buNone/>
            </a:pPr>
            <a:r>
              <a:rPr lang="en-US" sz="1800" b="1" u="sng" dirty="0"/>
              <a:t>ASK</a:t>
            </a:r>
            <a:r>
              <a:rPr lang="en-US" sz="1800" b="1" dirty="0"/>
              <a:t>: </a:t>
            </a:r>
            <a:r>
              <a:rPr lang="en-US" sz="1800" b="0" dirty="0"/>
              <a:t>Who</a:t>
            </a:r>
            <a:r>
              <a:rPr lang="en-US" sz="1800" b="0" baseline="0" dirty="0"/>
              <a:t> can r</a:t>
            </a:r>
            <a:r>
              <a:rPr lang="en-US" sz="1800" b="0" dirty="0"/>
              <a:t>ecall the mechanism of action for</a:t>
            </a:r>
            <a:r>
              <a:rPr lang="en-US" sz="1800" b="0" baseline="0" dirty="0"/>
              <a:t> each of these medications or techniques?</a:t>
            </a:r>
            <a:endParaRPr lang="en-US" altLang="en-US" sz="1800" dirty="0"/>
          </a:p>
          <a:p>
            <a:pPr marL="0" indent="0" algn="ctr">
              <a:lnSpc>
                <a:spcPct val="100000"/>
              </a:lnSpc>
              <a:spcBef>
                <a:spcPts val="0"/>
              </a:spcBef>
              <a:buNone/>
              <a:defRPr/>
            </a:pPr>
            <a:r>
              <a:rPr lang="en-US" i="1" dirty="0"/>
              <a:t>Select participants willing to share their answers</a:t>
            </a:r>
            <a:r>
              <a:rPr lang="en-US" i="1" baseline="0" dirty="0"/>
              <a:t> as you go down the list of treatments: Antispasmodics, Sucralfate, PPI, etc. </a:t>
            </a:r>
            <a:r>
              <a:rPr lang="en-US" i="1" dirty="0"/>
              <a:t>.      </a:t>
            </a:r>
            <a:r>
              <a:rPr lang="en-US" sz="1400" b="1" dirty="0"/>
              <a:t>[Limit discussion to 6 minutes]</a:t>
            </a:r>
          </a:p>
          <a:p>
            <a:pPr marL="0" indent="0">
              <a:lnSpc>
                <a:spcPct val="96000"/>
              </a:lnSpc>
              <a:spcBef>
                <a:spcPts val="0"/>
              </a:spcBef>
              <a:buNone/>
              <a:defRPr/>
            </a:pPr>
            <a:r>
              <a:rPr lang="en-US" b="1" i="1" u="sng" dirty="0"/>
              <a:t>ADD: </a:t>
            </a:r>
            <a:r>
              <a:rPr lang="en-US" i="1" u="sng" dirty="0"/>
              <a:t>these Key points </a:t>
            </a:r>
            <a:r>
              <a:rPr lang="en-US" b="1" i="1" u="sng" dirty="0"/>
              <a:t>(if not included by participants): </a:t>
            </a:r>
            <a:endParaRPr lang="en-US" altLang="ja-JP" dirty="0">
              <a:ea typeface="ＭＳ Ｐゴシック" charset="0"/>
              <a:cs typeface="Times New Roman" pitchFamily="18" charset="0"/>
            </a:endParaRPr>
          </a:p>
          <a:p>
            <a:pPr marL="0" marR="0" lvl="0" indent="0" algn="l" defTabSz="914400" rtl="0" eaLnBrk="1" fontAlgn="auto" latinLnBrk="0" hangingPunct="1">
              <a:lnSpc>
                <a:spcPct val="96000"/>
              </a:lnSpc>
              <a:spcBef>
                <a:spcPts val="0"/>
              </a:spcBef>
              <a:buClrTx/>
              <a:buSzTx/>
              <a:buFont typeface="Arial" panose="020B0604020202020204" pitchFamily="34" charset="0"/>
              <a:buNone/>
              <a:tabLst/>
              <a:defRPr/>
            </a:pPr>
            <a:r>
              <a:rPr lang="en-US" altLang="en-US" b="1" dirty="0"/>
              <a:t>Antispasmodics:</a:t>
            </a:r>
            <a:r>
              <a:rPr lang="en-US" altLang="en-US" b="1" baseline="0" dirty="0"/>
              <a:t> </a:t>
            </a:r>
            <a:r>
              <a:rPr lang="en-US" altLang="en-US" dirty="0"/>
              <a:t>Slows peristalsis by relaxing stomach and intestinal muscles to reduce cramping (</a:t>
            </a:r>
            <a:r>
              <a:rPr lang="en-US" altLang="en-US" dirty="0" err="1"/>
              <a:t>Levsin</a:t>
            </a:r>
            <a:r>
              <a:rPr lang="en-US" altLang="en-US" dirty="0"/>
              <a:t>, </a:t>
            </a:r>
            <a:r>
              <a:rPr lang="en-US" altLang="en-US" dirty="0" err="1"/>
              <a:t>Bentyl</a:t>
            </a:r>
            <a:r>
              <a:rPr lang="en-US" altLang="en-US" dirty="0"/>
              <a:t>, </a:t>
            </a:r>
            <a:r>
              <a:rPr lang="en-US" altLang="en-US" dirty="0" err="1"/>
              <a:t>Donnatel</a:t>
            </a:r>
            <a:r>
              <a:rPr lang="en-US" altLang="en-US" dirty="0"/>
              <a:t>) </a:t>
            </a:r>
            <a:endParaRPr lang="en-US" altLang="en-US" dirty="0">
              <a:ea typeface="ＭＳ Ｐゴシック" panose="020B0600070205080204" pitchFamily="34" charset="-128"/>
            </a:endParaRPr>
          </a:p>
          <a:p>
            <a:pPr marL="0" indent="0" algn="l">
              <a:lnSpc>
                <a:spcPct val="96000"/>
              </a:lnSpc>
              <a:spcBef>
                <a:spcPts val="0"/>
              </a:spcBef>
              <a:buNone/>
              <a:defRPr/>
            </a:pPr>
            <a:r>
              <a:rPr lang="en-US" altLang="en-US" b="1" dirty="0"/>
              <a:t>Sucralfate</a:t>
            </a:r>
            <a:r>
              <a:rPr lang="en-US" altLang="en-US" dirty="0"/>
              <a:t>- </a:t>
            </a:r>
            <a:r>
              <a:rPr lang="en-US" altLang="en-US" i="1" dirty="0"/>
              <a:t>forms a coating over ulcers to protect area from further injury. Antacids should be taken 30 minutes before or after sucralfate (Carafate)</a:t>
            </a:r>
          </a:p>
          <a:p>
            <a:pPr marL="0" indent="0" algn="l">
              <a:lnSpc>
                <a:spcPct val="96000"/>
              </a:lnSpc>
              <a:spcBef>
                <a:spcPts val="0"/>
              </a:spcBef>
              <a:buNone/>
              <a:defRPr/>
            </a:pPr>
            <a:r>
              <a:rPr lang="en-US" altLang="en-US" b="1" dirty="0"/>
              <a:t>Proton-pump inhibitor (PPI)- </a:t>
            </a:r>
            <a:r>
              <a:rPr lang="en-US" altLang="en-US" i="1" dirty="0"/>
              <a:t>Irreversibly blocks acid production at the terminal stage of gastric acid secretion</a:t>
            </a:r>
            <a:r>
              <a:rPr lang="en-US" altLang="en-US" i="1" baseline="0" dirty="0"/>
              <a:t> (Omeprazole/Prilosec)</a:t>
            </a:r>
            <a:endParaRPr lang="en-US" altLang="en-US" i="1" dirty="0"/>
          </a:p>
          <a:p>
            <a:pPr marL="0" marR="0" indent="0" algn="l" defTabSz="914400" rtl="0" eaLnBrk="1" fontAlgn="auto" latinLnBrk="0" hangingPunct="1">
              <a:lnSpc>
                <a:spcPct val="96000"/>
              </a:lnSpc>
              <a:spcBef>
                <a:spcPts val="0"/>
              </a:spcBef>
              <a:buClrTx/>
              <a:buSzTx/>
              <a:buFont typeface="Arial" panose="020B0604020202020204" pitchFamily="34" charset="0"/>
              <a:buNone/>
              <a:tabLst/>
              <a:defRPr/>
            </a:pPr>
            <a:r>
              <a:rPr lang="en-US" altLang="en-US" b="1" dirty="0"/>
              <a:t>H2 Blocker- </a:t>
            </a:r>
            <a:r>
              <a:rPr lang="en-US" altLang="en-US" i="1" dirty="0"/>
              <a:t>Bocks histamine in the parietal cells of the stomach to decrease stomach acid production</a:t>
            </a:r>
            <a:r>
              <a:rPr lang="en-US" altLang="en-US" i="1" baseline="0" dirty="0"/>
              <a:t> (cimetidine/Tagamet, ranitidine/Zantac)</a:t>
            </a:r>
            <a:endParaRPr lang="en-US" altLang="en-US" i="1" dirty="0"/>
          </a:p>
          <a:p>
            <a:pPr marL="0" indent="0">
              <a:lnSpc>
                <a:spcPct val="96000"/>
              </a:lnSpc>
              <a:spcBef>
                <a:spcPts val="0"/>
              </a:spcBef>
              <a:buNone/>
            </a:pPr>
            <a:r>
              <a:rPr lang="en-US" b="1" dirty="0"/>
              <a:t>Antidepressants: </a:t>
            </a:r>
          </a:p>
          <a:p>
            <a:pPr marL="115888" indent="-115888">
              <a:lnSpc>
                <a:spcPct val="96000"/>
              </a:lnSpc>
              <a:spcBef>
                <a:spcPts val="0"/>
              </a:spcBef>
              <a:buFont typeface="Arial" panose="020B0604020202020204" pitchFamily="34" charset="0"/>
              <a:buChar char="•"/>
            </a:pPr>
            <a:r>
              <a:rPr lang="en-US" b="1" dirty="0"/>
              <a:t>SNRIs</a:t>
            </a:r>
            <a:r>
              <a:rPr lang="en-US" dirty="0"/>
              <a:t> inhibit the reuptake of Serotonin (5-HT3) and norepinephrine (NE) and 5-HT3 and NE modulate descending inhibition of ascending pain pathways in brain and spinal cord</a:t>
            </a:r>
            <a:r>
              <a:rPr lang="en-US" baseline="0" dirty="0"/>
              <a:t> (duloxetine/Cymbalta) SSRI’s (sertraline/Zoloft, citalopram/</a:t>
            </a:r>
            <a:r>
              <a:rPr lang="en-US" baseline="0" dirty="0" err="1"/>
              <a:t>Celexa</a:t>
            </a:r>
            <a:r>
              <a:rPr lang="en-US" baseline="0" dirty="0"/>
              <a:t>)</a:t>
            </a:r>
            <a:endParaRPr lang="en-US" dirty="0"/>
          </a:p>
          <a:p>
            <a:pPr marL="115888" indent="-115888">
              <a:lnSpc>
                <a:spcPct val="96000"/>
              </a:lnSpc>
              <a:spcBef>
                <a:spcPts val="0"/>
              </a:spcBef>
              <a:buFont typeface="Arial" panose="020B0604020202020204" pitchFamily="34" charset="0"/>
              <a:buChar char="•"/>
            </a:pPr>
            <a:r>
              <a:rPr lang="en-US" b="1" dirty="0"/>
              <a:t>Tricyclic antidepressants </a:t>
            </a:r>
            <a:r>
              <a:rPr lang="en-US" dirty="0"/>
              <a:t>also inhibit 5-HT3 and NE, interacts with GABA, block sodium channels and are alpha-1 adrenergic blockers (amitriptyline)</a:t>
            </a:r>
            <a:endParaRPr lang="en-US" dirty="0">
              <a:ea typeface="ＭＳ Ｐゴシック" charset="0"/>
            </a:endParaRPr>
          </a:p>
          <a:p>
            <a:pPr marL="0" lvl="0" indent="0">
              <a:lnSpc>
                <a:spcPct val="96000"/>
              </a:lnSpc>
              <a:spcBef>
                <a:spcPts val="0"/>
              </a:spcBef>
              <a:buNone/>
            </a:pPr>
            <a:r>
              <a:rPr lang="en-US" altLang="en-US" b="1" dirty="0"/>
              <a:t>Anticonvulsants: </a:t>
            </a:r>
            <a:r>
              <a:rPr lang="en-US" altLang="en-US" dirty="0"/>
              <a:t>like </a:t>
            </a:r>
            <a:r>
              <a:rPr lang="en-US" altLang="en-US" b="1" dirty="0">
                <a:ea typeface="ＭＳ Ｐゴシック" panose="020B0600070205080204" pitchFamily="34" charset="-128"/>
              </a:rPr>
              <a:t>gabapentin </a:t>
            </a:r>
            <a:r>
              <a:rPr lang="en-US" altLang="en-US" dirty="0">
                <a:ea typeface="ＭＳ Ｐゴシック" panose="020B0600070205080204" pitchFamily="34" charset="-128"/>
              </a:rPr>
              <a:t>(Neurontin) &amp; </a:t>
            </a:r>
            <a:r>
              <a:rPr lang="en-US" altLang="en-US" b="1" dirty="0" err="1">
                <a:ea typeface="ＭＳ Ｐゴシック" panose="020B0600070205080204" pitchFamily="34" charset="-128"/>
              </a:rPr>
              <a:t>pregablin</a:t>
            </a:r>
            <a:r>
              <a:rPr lang="en-US" altLang="en-US" b="1" dirty="0">
                <a:ea typeface="ＭＳ Ｐゴシック" panose="020B0600070205080204" pitchFamily="34" charset="-128"/>
              </a:rPr>
              <a:t> </a:t>
            </a:r>
            <a:r>
              <a:rPr lang="en-US" altLang="en-US" dirty="0">
                <a:ea typeface="ＭＳ Ｐゴシック" panose="020B0600070205080204" pitchFamily="34" charset="-128"/>
              </a:rPr>
              <a:t>(Lyrica) are </a:t>
            </a:r>
            <a:r>
              <a:rPr lang="en-US" altLang="en-US" dirty="0"/>
              <a:t> A</a:t>
            </a:r>
            <a:r>
              <a:rPr lang="en-US" altLang="en-US" dirty="0">
                <a:ea typeface="ＭＳ Ｐゴシック" panose="020B0600070205080204" pitchFamily="34" charset="-128"/>
              </a:rPr>
              <a:t>lpha-2-delta ligand calcium channel antagonists,</a:t>
            </a:r>
          </a:p>
          <a:p>
            <a:pPr marL="0" lvl="0" indent="0">
              <a:lnSpc>
                <a:spcPct val="96000"/>
              </a:lnSpc>
              <a:spcBef>
                <a:spcPts val="0"/>
              </a:spcBef>
              <a:buNone/>
            </a:pPr>
            <a:r>
              <a:rPr lang="en-US" altLang="en-US" dirty="0">
                <a:ea typeface="ＭＳ Ｐゴシック" panose="020B0600070205080204" pitchFamily="34" charset="-128"/>
              </a:rPr>
              <a:t>Other anticonvulsants used to treat pain block voltage-gated sodium and calcium channels and/or inhibit glutamate release</a:t>
            </a:r>
          </a:p>
          <a:p>
            <a:pPr marL="0" indent="0">
              <a:lnSpc>
                <a:spcPct val="96000"/>
              </a:lnSpc>
              <a:spcBef>
                <a:spcPts val="0"/>
              </a:spcBef>
              <a:buNone/>
            </a:pPr>
            <a:r>
              <a:rPr lang="en-US" b="1" i="0" dirty="0">
                <a:solidFill>
                  <a:schemeClr val="tx1"/>
                </a:solidFill>
                <a:ea typeface="ＭＳ Ｐゴシック" charset="0"/>
                <a:cs typeface="ＭＳ Ｐゴシック" charset="0"/>
              </a:rPr>
              <a:t>Epidural-</a:t>
            </a:r>
            <a:r>
              <a:rPr lang="en-US" b="0" i="0" baseline="0" dirty="0">
                <a:solidFill>
                  <a:schemeClr val="tx1"/>
                </a:solidFill>
                <a:ea typeface="ＭＳ Ｐゴシック" charset="0"/>
                <a:cs typeface="ＭＳ Ｐゴシック" charset="0"/>
              </a:rPr>
              <a:t> </a:t>
            </a:r>
            <a:r>
              <a:rPr lang="en-US" i="0" dirty="0">
                <a:solidFill>
                  <a:schemeClr val="tx1"/>
                </a:solidFill>
                <a:ea typeface="ＭＳ Ｐゴシック" charset="0"/>
                <a:cs typeface="ＭＳ Ｐゴシック" charset="0"/>
              </a:rPr>
              <a:t>Abdominal coverage is extensive and catheter placement is technically unchallenging. </a:t>
            </a:r>
          </a:p>
          <a:p>
            <a:pPr marL="0" indent="0">
              <a:lnSpc>
                <a:spcPct val="96000"/>
              </a:lnSpc>
              <a:spcBef>
                <a:spcPts val="0"/>
              </a:spcBef>
              <a:buNone/>
            </a:pPr>
            <a:r>
              <a:rPr lang="en-US" b="1" i="0" dirty="0">
                <a:solidFill>
                  <a:schemeClr val="tx1"/>
                </a:solidFill>
                <a:ea typeface="ＭＳ Ｐゴシック" charset="0"/>
                <a:cs typeface="ＭＳ Ｐゴシック" charset="0"/>
              </a:rPr>
              <a:t>TAP blocks </a:t>
            </a:r>
            <a:r>
              <a:rPr lang="en-US" i="0" dirty="0">
                <a:solidFill>
                  <a:schemeClr val="tx1"/>
                </a:solidFill>
                <a:ea typeface="ＭＳ Ｐゴシック" charset="0"/>
                <a:cs typeface="ＭＳ Ｐゴシック" charset="0"/>
              </a:rPr>
              <a:t>provide limited analgesic coverage, but can</a:t>
            </a:r>
            <a:r>
              <a:rPr lang="en-US" i="0" baseline="0" dirty="0">
                <a:solidFill>
                  <a:schemeClr val="tx1"/>
                </a:solidFill>
                <a:ea typeface="ＭＳ Ｐゴシック" charset="0"/>
                <a:cs typeface="ＭＳ Ｐゴシック" charset="0"/>
              </a:rPr>
              <a:t> effectively cover entire abdomen</a:t>
            </a:r>
            <a:r>
              <a:rPr lang="en-US" i="0" dirty="0">
                <a:solidFill>
                  <a:schemeClr val="tx1"/>
                </a:solidFill>
                <a:ea typeface="ＭＳ Ｐゴシック" charset="0"/>
                <a:cs typeface="ＭＳ Ｐゴシック" charset="0"/>
              </a:rPr>
              <a:t>. </a:t>
            </a:r>
            <a:r>
              <a:rPr lang="en-US" altLang="en-US" b="1" dirty="0">
                <a:ea typeface="ＭＳ Ｐゴシック" pitchFamily="50" charset="-128"/>
              </a:rPr>
              <a:t>Intercostal &amp; paravertebral blocks </a:t>
            </a:r>
            <a:r>
              <a:rPr lang="en-US" altLang="en-US" dirty="0">
                <a:ea typeface="ＭＳ Ｐゴシック" pitchFamily="50" charset="-128"/>
              </a:rPr>
              <a:t>alleviate pain when the catheters are placed with guidance	</a:t>
            </a:r>
            <a:r>
              <a:rPr lang="en-US" sz="1400" b="1" i="1" cap="all" dirty="0"/>
              <a:t>[40 minutes </a:t>
            </a:r>
            <a:r>
              <a:rPr lang="en-US" sz="1400" b="1" i="1" dirty="0"/>
              <a:t>of 45 minute session is complete]</a:t>
            </a:r>
          </a:p>
          <a:p>
            <a:pPr marL="285750" lvl="0" indent="-285750">
              <a:buFont typeface="Arial" panose="020B0604020202020204" pitchFamily="34" charset="0"/>
              <a:buChar char="•"/>
            </a:pPr>
            <a:endParaRPr lang="en-US" altLang="en-US" sz="1100" dirty="0">
              <a:latin typeface="Corbel" panose="020B0503020204020204" pitchFamily="34" charset="0"/>
              <a:ea typeface="ＭＳ Ｐゴシック" panose="020B0600070205080204" pitchFamily="34" charset="-128"/>
            </a:endParaRPr>
          </a:p>
        </p:txBody>
      </p:sp>
      <p:sp>
        <p:nvSpPr>
          <p:cNvPr id="4" name="Header Placeholder 3"/>
          <p:cNvSpPr>
            <a:spLocks noGrp="1"/>
          </p:cNvSpPr>
          <p:nvPr>
            <p:ph type="hdr" sz="quarter" idx="10"/>
          </p:nvPr>
        </p:nvSpPr>
        <p:spPr/>
        <p:txBody>
          <a:bodyPr/>
          <a:lstStyle/>
          <a:p>
            <a:r>
              <a:rPr lang="en-US" dirty="0"/>
              <a:t>PRN Program: GI Disorders</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1270924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a:buNone/>
            </a:pPr>
            <a:r>
              <a:rPr lang="en-US" sz="1800" b="1" u="sng" dirty="0"/>
              <a:t>READ</a:t>
            </a:r>
            <a:r>
              <a:rPr lang="en-US" sz="1800" b="1" dirty="0"/>
              <a:t>: </a:t>
            </a:r>
            <a:r>
              <a:rPr lang="en-US" sz="1800" i="1" dirty="0"/>
              <a:t>The key points on the slide</a:t>
            </a:r>
          </a:p>
          <a:p>
            <a:pPr marL="0" indent="0">
              <a:buNone/>
            </a:pPr>
            <a:endParaRPr lang="en-US" sz="1800" dirty="0"/>
          </a:p>
          <a:p>
            <a:pPr marL="0" indent="0">
              <a:buNone/>
              <a:defRPr/>
            </a:pPr>
            <a:r>
              <a:rPr lang="en-US" sz="1800" b="1" u="sng" dirty="0"/>
              <a:t>ASK</a:t>
            </a:r>
            <a:r>
              <a:rPr lang="en-US" sz="1800" b="1" dirty="0"/>
              <a:t>:  </a:t>
            </a:r>
            <a:r>
              <a:rPr lang="en-US" sz="1800" dirty="0"/>
              <a:t>Are there any questions?</a:t>
            </a:r>
          </a:p>
          <a:p>
            <a:pPr marL="0" indent="0" algn="ctr">
              <a:buNone/>
            </a:pPr>
            <a:endParaRPr lang="en-US" sz="1800" b="1" i="1" dirty="0"/>
          </a:p>
          <a:p>
            <a:pPr marL="0" lvl="1" indent="0" algn="ctr">
              <a:spcBef>
                <a:spcPts val="0"/>
              </a:spcBef>
              <a:buNone/>
            </a:pPr>
            <a:r>
              <a:rPr lang="en-US" sz="1800" b="1" i="1" cap="all" dirty="0"/>
              <a:t>[45 minute </a:t>
            </a:r>
            <a:r>
              <a:rPr lang="en-US" sz="1800" b="1" i="1" dirty="0"/>
              <a:t>SESSION COMPLETE]</a:t>
            </a:r>
            <a:endParaRPr lang="en-US" sz="1800" dirty="0"/>
          </a:p>
        </p:txBody>
      </p:sp>
      <p:sp>
        <p:nvSpPr>
          <p:cNvPr id="4" name="Header Placeholder 3"/>
          <p:cNvSpPr>
            <a:spLocks noGrp="1"/>
          </p:cNvSpPr>
          <p:nvPr>
            <p:ph type="hdr" sz="quarter" idx="10"/>
          </p:nvPr>
        </p:nvSpPr>
        <p:spPr/>
        <p:txBody>
          <a:bodyPr/>
          <a:lstStyle/>
          <a:p>
            <a:r>
              <a:rPr lang="en-US" dirty="0"/>
              <a:t>PRN Program: GI Disorders</a:t>
            </a:r>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4554702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and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345607" cy="2742289"/>
          </a:xfrm>
        </p:spPr>
        <p:txBody>
          <a:bodyPr/>
          <a:lstStyle/>
          <a:p>
            <a:r>
              <a:rPr lang="en-US" dirty="0"/>
              <a:t>Pediatric Chronic Abdominal pain</a:t>
            </a:r>
          </a:p>
        </p:txBody>
      </p:sp>
      <p:sp>
        <p:nvSpPr>
          <p:cNvPr id="3" name="Text Placeholder 2"/>
          <p:cNvSpPr>
            <a:spLocks noGrp="1"/>
          </p:cNvSpPr>
          <p:nvPr>
            <p:ph type="body" sz="quarter" idx="10"/>
          </p:nvPr>
        </p:nvSpPr>
        <p:spPr/>
        <p:txBody>
          <a:bodyPr/>
          <a:lstStyle/>
          <a:p>
            <a:r>
              <a:rPr lang="en-US" sz="1400" dirty="0"/>
              <a:t>Pediatric </a:t>
            </a:r>
            <a:r>
              <a:rPr lang="en-US" sz="1400"/>
              <a:t>Pain PRN  </a:t>
            </a:r>
            <a:r>
              <a:rPr lang="en-US" sz="1400" dirty="0"/>
              <a:t>Curriculum</a:t>
            </a:r>
          </a:p>
          <a:p>
            <a:endParaRPr lang="en-US" dirty="0"/>
          </a:p>
        </p:txBody>
      </p:sp>
      <p:pic>
        <p:nvPicPr>
          <p:cNvPr id="2" name="Graphic 1" descr="Close outline">
            <a:extLst>
              <a:ext uri="{FF2B5EF4-FFF2-40B4-BE49-F238E27FC236}">
                <a16:creationId xmlns:a16="http://schemas.microsoft.com/office/drawing/2014/main" id="{6B5BE3ED-DB39-EB47-30C6-1CF3B0A9A4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33735" y="3756788"/>
            <a:ext cx="1353065" cy="1353065"/>
          </a:xfrm>
          <a:prstGeom prst="rect">
            <a:avLst/>
          </a:prstGeom>
        </p:spPr>
      </p:pic>
      <p:sp>
        <p:nvSpPr>
          <p:cNvPr id="4" name="TextBox 3">
            <a:extLst>
              <a:ext uri="{FF2B5EF4-FFF2-40B4-BE49-F238E27FC236}">
                <a16:creationId xmlns:a16="http://schemas.microsoft.com/office/drawing/2014/main" id="{CCE3B3CF-8B9F-D69D-C6AC-7D06BF7CCD61}"/>
              </a:ext>
              <a:ext uri="{C183D7F6-B498-43B3-948B-1728B52AA6E4}">
                <adec:decorative xmlns:adec="http://schemas.microsoft.com/office/drawing/2017/decorative" val="1"/>
              </a:ext>
            </a:extLst>
          </p:cNvPr>
          <p:cNvSpPr txBox="1"/>
          <p:nvPr/>
        </p:nvSpPr>
        <p:spPr>
          <a:xfrm>
            <a:off x="6897950" y="3756788"/>
            <a:ext cx="2183906" cy="2058086"/>
          </a:xfrm>
          <a:prstGeom prst="rect">
            <a:avLst/>
          </a:prstGeom>
          <a:solidFill>
            <a:schemeClr val="accent2"/>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A0A5F4F3-969F-217B-AC31-509924975F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6625" y="4562214"/>
            <a:ext cx="2100175" cy="1138901"/>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lstStyle/>
          <a:p>
            <a:r>
              <a:rPr lang="en-US" dirty="0"/>
              <a:t>Pediatric Abdominal Pain</a:t>
            </a:r>
          </a:p>
        </p:txBody>
      </p:sp>
    </p:spTree>
    <p:extLst>
      <p:ext uri="{BB962C8B-B14F-4D97-AF65-F5344CB8AC3E}">
        <p14:creationId xmlns:p14="http://schemas.microsoft.com/office/powerpoint/2010/main" val="2935232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A3326-C1A5-4290-9AC4-73771ED5B3E1}"/>
              </a:ext>
            </a:extLst>
          </p:cNvPr>
          <p:cNvSpPr>
            <a:spLocks noGrp="1"/>
          </p:cNvSpPr>
          <p:nvPr>
            <p:ph type="title"/>
          </p:nvPr>
        </p:nvSpPr>
        <p:spPr/>
        <p:txBody>
          <a:bodyPr/>
          <a:lstStyle/>
          <a:p>
            <a:r>
              <a:rPr lang="en-US" dirty="0"/>
              <a:t>IBS and IBD</a:t>
            </a:r>
          </a:p>
        </p:txBody>
      </p:sp>
      <p:sp>
        <p:nvSpPr>
          <p:cNvPr id="4" name="Content Placeholder 3">
            <a:extLst>
              <a:ext uri="{FF2B5EF4-FFF2-40B4-BE49-F238E27FC236}">
                <a16:creationId xmlns:a16="http://schemas.microsoft.com/office/drawing/2014/main" id="{BCDB9A82-2FA5-4344-96AB-9B6B5407B9A6}"/>
              </a:ext>
            </a:extLst>
          </p:cNvPr>
          <p:cNvSpPr>
            <a:spLocks noGrp="1"/>
          </p:cNvSpPr>
          <p:nvPr>
            <p:ph idx="13"/>
          </p:nvPr>
        </p:nvSpPr>
        <p:spPr/>
        <p:txBody>
          <a:bodyPr/>
          <a:lstStyle/>
          <a:p>
            <a:endParaRPr lang="en-US" dirty="0"/>
          </a:p>
        </p:txBody>
      </p:sp>
      <p:sp>
        <p:nvSpPr>
          <p:cNvPr id="3" name="Content Placeholder 2">
            <a:extLst>
              <a:ext uri="{FF2B5EF4-FFF2-40B4-BE49-F238E27FC236}">
                <a16:creationId xmlns:a16="http://schemas.microsoft.com/office/drawing/2014/main" id="{82FF4332-5172-4256-83AB-A348C0A112F0}"/>
              </a:ext>
            </a:extLst>
          </p:cNvPr>
          <p:cNvSpPr>
            <a:spLocks noGrp="1"/>
          </p:cNvSpPr>
          <p:nvPr>
            <p:ph idx="1"/>
          </p:nvPr>
        </p:nvSpPr>
        <p:spPr/>
        <p:txBody>
          <a:bodyPr/>
          <a:lstStyle/>
          <a:p>
            <a:pPr lvl="2">
              <a:spcAft>
                <a:spcPts val="600"/>
              </a:spcAft>
            </a:pPr>
            <a:r>
              <a:rPr lang="en-US" sz="2000" dirty="0"/>
              <a:t>Irritable Bowel Syndrome (IBS)</a:t>
            </a:r>
          </a:p>
          <a:p>
            <a:pPr marL="342900" lvl="3" indent="-342900">
              <a:buFont typeface="Arial" charset="0"/>
              <a:buChar char="•"/>
            </a:pPr>
            <a:r>
              <a:rPr lang="en-US" altLang="en-US" sz="2000" dirty="0"/>
              <a:t>Abdominal pain or discomfort associated with altered bowel function and improved with defecation</a:t>
            </a:r>
          </a:p>
          <a:p>
            <a:pPr lvl="2">
              <a:spcBef>
                <a:spcPts val="1800"/>
              </a:spcBef>
              <a:spcAft>
                <a:spcPts val="600"/>
              </a:spcAft>
            </a:pPr>
            <a:r>
              <a:rPr lang="en-US" altLang="en-US" sz="2000" dirty="0"/>
              <a:t>Inflammatory Bowel Disease (IBD)</a:t>
            </a:r>
          </a:p>
          <a:p>
            <a:pPr lvl="4"/>
            <a:r>
              <a:rPr lang="en-US" sz="2000" dirty="0"/>
              <a:t>Approximately 1.6 million Americans have IBD; approximately 5% are pediatric</a:t>
            </a:r>
          </a:p>
          <a:p>
            <a:pPr lvl="4"/>
            <a:r>
              <a:rPr lang="en-US" altLang="en-US" sz="2000" dirty="0"/>
              <a:t>Includes Ulcerative Colitis &amp; Crohn’s Disease</a:t>
            </a:r>
          </a:p>
          <a:p>
            <a:pPr lvl="4"/>
            <a:r>
              <a:rPr lang="en-US" sz="2000" dirty="0"/>
              <a:t>May be more extensive and severe in childhood than adult diagnosis</a:t>
            </a:r>
          </a:p>
          <a:p>
            <a:pPr lvl="4"/>
            <a:r>
              <a:rPr lang="en-US" altLang="en-US" sz="2000" dirty="0"/>
              <a:t>Treated with medical management</a:t>
            </a:r>
          </a:p>
          <a:p>
            <a:pPr lvl="4"/>
            <a:r>
              <a:rPr lang="en-US" sz="2000" dirty="0"/>
              <a:t>Slightly more boys than girls develop IBD (especially Crohn’s disease) in childhood</a:t>
            </a:r>
          </a:p>
          <a:p>
            <a:endParaRPr lang="en-US" sz="2000" dirty="0"/>
          </a:p>
        </p:txBody>
      </p:sp>
    </p:spTree>
    <p:extLst>
      <p:ext uri="{BB962C8B-B14F-4D97-AF65-F5344CB8AC3E}">
        <p14:creationId xmlns:p14="http://schemas.microsoft.com/office/powerpoint/2010/main" val="333594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1807365"/>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Violet</a:t>
            </a:r>
          </a:p>
        </p:txBody>
      </p:sp>
      <p:pic>
        <p:nvPicPr>
          <p:cNvPr id="6" name="Picture 2" descr="Image result for icon of stethoscope circle">
            <a:extLst>
              <a:ext uri="{FF2B5EF4-FFF2-40B4-BE49-F238E27FC236}">
                <a16:creationId xmlns:a16="http://schemas.microsoft.com/office/drawing/2014/main" id="{2B87FB76-1D2F-4572-A1B6-B79F4E0192C1}"/>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6156" y="953410"/>
            <a:ext cx="1828800" cy="18288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r>
              <a:rPr lang="en-US" sz="1600" b="1" dirty="0">
                <a:latin typeface="+mn-lt"/>
              </a:rPr>
              <a:t>What is your response?</a:t>
            </a:r>
          </a:p>
          <a:p>
            <a:pPr lvl="2">
              <a:buNone/>
            </a:pPr>
            <a:r>
              <a:rPr lang="en-US" sz="1400" dirty="0"/>
              <a:t> </a:t>
            </a:r>
          </a:p>
          <a:p>
            <a:endParaRPr lang="en-US" sz="1600" dirty="0"/>
          </a:p>
        </p:txBody>
      </p:sp>
      <p:sp>
        <p:nvSpPr>
          <p:cNvPr id="3" name="Text Placeholder 2"/>
          <p:cNvSpPr>
            <a:spLocks noGrp="1"/>
          </p:cNvSpPr>
          <p:nvPr>
            <p:ph type="body" sz="quarter" idx="11"/>
          </p:nvPr>
        </p:nvSpPr>
        <p:spPr>
          <a:xfrm>
            <a:off x="4075029" y="3157834"/>
            <a:ext cx="4587802" cy="2946231"/>
          </a:xfrm>
        </p:spPr>
        <p:txBody>
          <a:bodyPr/>
          <a:lstStyle/>
          <a:p>
            <a:pPr lvl="1" algn="l"/>
            <a:r>
              <a:rPr lang="en-US" altLang="en-US" sz="2000" b="1" i="0" dirty="0">
                <a:solidFill>
                  <a:schemeClr val="accent4"/>
                </a:solidFill>
                <a:latin typeface="+mn-lt"/>
              </a:rPr>
              <a:t>Violet presents to the ED for severe 9 out of 10 periumbilical abdominal pain of an intermittent crampy quality</a:t>
            </a:r>
          </a:p>
          <a:p>
            <a:pPr lvl="1" algn="l"/>
            <a:r>
              <a:rPr lang="en-US" altLang="en-US" sz="2000" b="1" i="0" dirty="0">
                <a:solidFill>
                  <a:schemeClr val="accent4"/>
                </a:solidFill>
                <a:latin typeface="+mn-lt"/>
              </a:rPr>
              <a:t>She is afebrile, has no sick household contacts. She is curled in a fetal position. </a:t>
            </a:r>
          </a:p>
          <a:p>
            <a:pPr lvl="1" algn="l"/>
            <a:endParaRPr lang="en-US" altLang="en-US" sz="1600" b="1" i="0" dirty="0">
              <a:solidFill>
                <a:schemeClr val="accent4"/>
              </a:solidFill>
              <a:latin typeface="+mn-lt"/>
            </a:endParaRPr>
          </a:p>
          <a:p>
            <a:pPr lvl="1" algn="l"/>
            <a:r>
              <a:rPr lang="en-US" altLang="en-US" sz="2000" b="1" i="0" dirty="0">
                <a:solidFill>
                  <a:schemeClr val="accent4"/>
                </a:solidFill>
                <a:latin typeface="+mn-lt"/>
              </a:rPr>
              <a:t>What can be done immediately in the ED to relieve Violet’s abdominal pain? </a:t>
            </a:r>
          </a:p>
          <a:p>
            <a:pPr lvl="1" algn="l"/>
            <a:endParaRPr lang="en-US" altLang="en-US" sz="2000" b="1" i="0" dirty="0">
              <a:solidFill>
                <a:schemeClr val="accent4"/>
              </a:solidFill>
              <a:latin typeface="+mn-lt"/>
            </a:endParaRPr>
          </a:p>
          <a:p>
            <a:endParaRPr lang="en-US" sz="2000" b="1" dirty="0">
              <a:solidFill>
                <a:schemeClr val="accent4"/>
              </a:solidFill>
            </a:endParaRPr>
          </a:p>
        </p:txBody>
      </p:sp>
    </p:spTree>
    <p:extLst>
      <p:ext uri="{BB962C8B-B14F-4D97-AF65-F5344CB8AC3E}">
        <p14:creationId xmlns:p14="http://schemas.microsoft.com/office/powerpoint/2010/main" val="4011854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5D98A-85FF-4CA8-8A96-3430DFF5EE67}"/>
              </a:ext>
            </a:extLst>
          </p:cNvPr>
          <p:cNvSpPr>
            <a:spLocks noGrp="1"/>
          </p:cNvSpPr>
          <p:nvPr>
            <p:ph type="title"/>
          </p:nvPr>
        </p:nvSpPr>
        <p:spPr>
          <a:xfrm>
            <a:off x="457200" y="3448045"/>
            <a:ext cx="4314497" cy="2543773"/>
          </a:xfrm>
        </p:spPr>
        <p:txBody>
          <a:bodyPr/>
          <a:lstStyle/>
          <a:p>
            <a:r>
              <a:rPr lang="en-US" dirty="0"/>
              <a:t>Types of Abdominal Pain</a:t>
            </a:r>
          </a:p>
        </p:txBody>
      </p:sp>
      <p:graphicFrame>
        <p:nvGraphicFramePr>
          <p:cNvPr id="4" name="Diagram 3" descr="Types of Abdominal pain">
            <a:extLst>
              <a:ext uri="{FF2B5EF4-FFF2-40B4-BE49-F238E27FC236}">
                <a16:creationId xmlns:a16="http://schemas.microsoft.com/office/drawing/2014/main" id="{F38E606D-F5E6-4355-8095-0AEDAEBFC9DB}"/>
              </a:ext>
            </a:extLst>
          </p:cNvPr>
          <p:cNvGraphicFramePr/>
          <p:nvPr>
            <p:extLst>
              <p:ext uri="{D42A27DB-BD31-4B8C-83A1-F6EECF244321}">
                <p14:modId xmlns:p14="http://schemas.microsoft.com/office/powerpoint/2010/main" val="2203597519"/>
              </p:ext>
            </p:extLst>
          </p:nvPr>
        </p:nvGraphicFramePr>
        <p:xfrm>
          <a:off x="4043855" y="2657370"/>
          <a:ext cx="463769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3514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Violet </a:t>
            </a:r>
          </a:p>
        </p:txBody>
      </p:sp>
      <p:pic>
        <p:nvPicPr>
          <p:cNvPr id="6" name="Picture 5" descr="A white wrench in a blue circle&#10;">
            <a:extLst>
              <a:ext uri="{FF2B5EF4-FFF2-40B4-BE49-F238E27FC236}">
                <a16:creationId xmlns:a16="http://schemas.microsoft.com/office/drawing/2014/main" id="{4B147A8D-9054-4D02-9A9A-E11B101EA459}"/>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04332" y="865289"/>
            <a:ext cx="1625397" cy="1625397"/>
          </a:xfrm>
          <a:prstGeom prst="rect">
            <a:avLst/>
          </a:prstGeom>
        </p:spPr>
      </p:pic>
      <p:sp>
        <p:nvSpPr>
          <p:cNvPr id="4" name="TextBox 3">
            <a:extLst>
              <a:ext uri="{FF2B5EF4-FFF2-40B4-BE49-F238E27FC236}">
                <a16:creationId xmlns:a16="http://schemas.microsoft.com/office/drawing/2014/main" id="{B7E58682-DBE1-224E-BE44-CDFAD2E37D5A}"/>
              </a:ext>
            </a:extLst>
          </p:cNvPr>
          <p:cNvSpPr txBox="1"/>
          <p:nvPr/>
        </p:nvSpPr>
        <p:spPr>
          <a:xfrm>
            <a:off x="128337" y="3427066"/>
            <a:ext cx="3577389" cy="584775"/>
          </a:xfrm>
          <a:prstGeom prst="rect">
            <a:avLst/>
          </a:prstGeom>
          <a:noFill/>
        </p:spPr>
        <p:txBody>
          <a:bodyPr wrap="square" rtlCol="0">
            <a:spAutoFit/>
          </a:bodyPr>
          <a:lstStyle/>
          <a:p>
            <a:r>
              <a:rPr lang="en-US" sz="1600" b="1" i="1" dirty="0">
                <a:solidFill>
                  <a:schemeClr val="accent1"/>
                </a:solidFill>
              </a:rPr>
              <a:t>What treatments would be indicated?</a:t>
            </a:r>
          </a:p>
        </p:txBody>
      </p:sp>
      <p:sp>
        <p:nvSpPr>
          <p:cNvPr id="3" name="Text Placeholder 2"/>
          <p:cNvSpPr>
            <a:spLocks noGrp="1"/>
          </p:cNvSpPr>
          <p:nvPr>
            <p:ph type="body" sz="quarter" idx="11"/>
          </p:nvPr>
        </p:nvSpPr>
        <p:spPr/>
        <p:txBody>
          <a:bodyPr/>
          <a:lstStyle/>
          <a:p>
            <a:pPr lvl="1" algn="l"/>
            <a:endParaRPr lang="en-US" altLang="en-US" sz="2000" b="1" i="0" dirty="0">
              <a:solidFill>
                <a:schemeClr val="accent4"/>
              </a:solidFill>
              <a:latin typeface="+mn-lt"/>
            </a:endParaRPr>
          </a:p>
          <a:p>
            <a:pPr lvl="1" algn="l"/>
            <a:r>
              <a:rPr lang="en-US" altLang="en-US" sz="2000" b="1" i="0" dirty="0">
                <a:solidFill>
                  <a:schemeClr val="accent4"/>
                </a:solidFill>
                <a:latin typeface="+mn-lt"/>
              </a:rPr>
              <a:t>CT scan reveals normal appendix and mesenteric adenitis with significant amount of bowel contents. </a:t>
            </a:r>
          </a:p>
          <a:p>
            <a:pPr lvl="1" algn="l"/>
            <a:endParaRPr lang="en-US" altLang="en-US" sz="2000" b="1" i="0" dirty="0">
              <a:solidFill>
                <a:schemeClr val="accent4"/>
              </a:solidFill>
              <a:latin typeface="+mn-lt"/>
            </a:endParaRPr>
          </a:p>
          <a:p>
            <a:pPr lvl="1" algn="l"/>
            <a:endParaRPr lang="en-US" altLang="en-US" sz="2000" b="1" i="0" dirty="0">
              <a:solidFill>
                <a:schemeClr val="accent4"/>
              </a:solidFill>
              <a:latin typeface="+mn-lt"/>
            </a:endParaRPr>
          </a:p>
          <a:p>
            <a:endParaRPr lang="en-US" sz="2000" b="1" dirty="0">
              <a:solidFill>
                <a:schemeClr val="accent4"/>
              </a:solidFill>
            </a:endParaRPr>
          </a:p>
        </p:txBody>
      </p:sp>
    </p:spTree>
    <p:extLst>
      <p:ext uri="{BB962C8B-B14F-4D97-AF65-F5344CB8AC3E}">
        <p14:creationId xmlns:p14="http://schemas.microsoft.com/office/powerpoint/2010/main" val="4227560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869C3D-5D65-9D22-939E-7D44F00269C8}"/>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Casey</a:t>
            </a:r>
          </a:p>
        </p:txBody>
      </p:sp>
      <p:sp>
        <p:nvSpPr>
          <p:cNvPr id="4" name="Oval 3" descr="An icon of a question mark">
            <a:extLst>
              <a:ext uri="{FF2B5EF4-FFF2-40B4-BE49-F238E27FC236}">
                <a16:creationId xmlns:a16="http://schemas.microsoft.com/office/drawing/2014/main" id="{B415C3E9-ADD7-46FF-B850-1414DC43E5D1}"/>
              </a:ext>
            </a:extLst>
          </p:cNvPr>
          <p:cNvSpPr/>
          <p:nvPr/>
        </p:nvSpPr>
        <p:spPr>
          <a:xfrm>
            <a:off x="1076822" y="820103"/>
            <a:ext cx="1671638" cy="1682728"/>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bg1"/>
              </a:solidFill>
              <a:latin typeface="+mj-lt"/>
            </a:endParaRPr>
          </a:p>
        </p:txBody>
      </p:sp>
      <p:sp>
        <p:nvSpPr>
          <p:cNvPr id="6" name="TextBox 5">
            <a:extLst>
              <a:ext uri="{FF2B5EF4-FFF2-40B4-BE49-F238E27FC236}">
                <a16:creationId xmlns:a16="http://schemas.microsoft.com/office/drawing/2014/main" id="{C4D6E1CB-78F3-4E44-9B2D-CC72A02F5907}"/>
              </a:ext>
            </a:extLst>
          </p:cNvPr>
          <p:cNvSpPr txBox="1"/>
          <p:nvPr/>
        </p:nvSpPr>
        <p:spPr>
          <a:xfrm>
            <a:off x="1462587" y="820103"/>
            <a:ext cx="1357313" cy="1569660"/>
          </a:xfrm>
          <a:prstGeom prst="rect">
            <a:avLst/>
          </a:prstGeom>
          <a:noFill/>
        </p:spPr>
        <p:txBody>
          <a:bodyPr wrap="square" rtlCol="0">
            <a:spAutoFit/>
          </a:bodyPr>
          <a:lstStyle/>
          <a:p>
            <a:r>
              <a:rPr lang="en-US" sz="9600" dirty="0">
                <a:solidFill>
                  <a:schemeClr val="bg1"/>
                </a:solidFill>
                <a:latin typeface="+mj-lt"/>
              </a:rPr>
              <a:t>?</a:t>
            </a:r>
          </a:p>
        </p:txBody>
      </p:sp>
      <p:sp>
        <p:nvSpPr>
          <p:cNvPr id="2" name="Text Placeholder 1"/>
          <p:cNvSpPr>
            <a:spLocks noGrp="1"/>
          </p:cNvSpPr>
          <p:nvPr>
            <p:ph type="body" sz="quarter" idx="10"/>
          </p:nvPr>
        </p:nvSpPr>
        <p:spPr>
          <a:xfrm>
            <a:off x="507573" y="2337996"/>
            <a:ext cx="2810136" cy="2746756"/>
          </a:xfrm>
        </p:spPr>
        <p:txBody>
          <a:bodyPr anchor="ctr"/>
          <a:lstStyle/>
          <a:p>
            <a:pPr lvl="2">
              <a:buNone/>
            </a:pPr>
            <a:r>
              <a:rPr lang="en-US" altLang="en-US" sz="1600" i="1" dirty="0">
                <a:solidFill>
                  <a:schemeClr val="accent1"/>
                </a:solidFill>
              </a:rPr>
              <a:t>What treatments would be indicated?</a:t>
            </a:r>
          </a:p>
          <a:p>
            <a:endParaRPr lang="en-US" sz="2000" dirty="0"/>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075029" y="2137071"/>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Casey</a:t>
            </a:r>
          </a:p>
        </p:txBody>
      </p:sp>
      <p:sp>
        <p:nvSpPr>
          <p:cNvPr id="3" name="Text Placeholder 2"/>
          <p:cNvSpPr>
            <a:spLocks noGrp="1"/>
          </p:cNvSpPr>
          <p:nvPr>
            <p:ph type="body" sz="quarter" idx="11"/>
          </p:nvPr>
        </p:nvSpPr>
        <p:spPr>
          <a:xfrm>
            <a:off x="4075029" y="3142177"/>
            <a:ext cx="4587802" cy="2946231"/>
          </a:xfrm>
        </p:spPr>
        <p:txBody>
          <a:bodyPr anchor="ctr"/>
          <a:lstStyle/>
          <a:p>
            <a:pPr lvl="1" algn="l"/>
            <a:r>
              <a:rPr lang="en-US" altLang="en-US" sz="1800" b="1" i="0" dirty="0">
                <a:solidFill>
                  <a:schemeClr val="accent4"/>
                </a:solidFill>
                <a:latin typeface="+mn-lt"/>
              </a:rPr>
              <a:t>Presents with severe abdominal pain with urgent and frequent loose to liquid BM</a:t>
            </a:r>
          </a:p>
          <a:p>
            <a:pPr lvl="1" algn="l"/>
            <a:r>
              <a:rPr lang="en-US" altLang="en-US" sz="1800" b="1" i="0" dirty="0">
                <a:solidFill>
                  <a:schemeClr val="accent4"/>
                </a:solidFill>
                <a:latin typeface="+mn-lt"/>
              </a:rPr>
              <a:t>After having a BM , feels like she still needs to go; bright red blood in her stool</a:t>
            </a:r>
          </a:p>
          <a:p>
            <a:pPr lvl="1" algn="l"/>
            <a:r>
              <a:rPr lang="en-US" altLang="en-US" sz="1800" b="1" i="0" dirty="0">
                <a:solidFill>
                  <a:schemeClr val="accent4"/>
                </a:solidFill>
                <a:latin typeface="+mn-lt"/>
              </a:rPr>
              <a:t>With defecation, reports intermittent 6/10 abdominal and rectal pain</a:t>
            </a:r>
          </a:p>
          <a:p>
            <a:pPr lvl="1" algn="l"/>
            <a:r>
              <a:rPr lang="en-US" altLang="en-US" sz="1800" b="1" i="0" dirty="0">
                <a:solidFill>
                  <a:schemeClr val="accent4"/>
                </a:solidFill>
                <a:latin typeface="+mn-lt"/>
              </a:rPr>
              <a:t>Pain aggravated by BM and alleviated after BM</a:t>
            </a:r>
            <a:br>
              <a:rPr lang="en-US" altLang="en-US" sz="1800" b="1" i="0" dirty="0">
                <a:solidFill>
                  <a:schemeClr val="accent4"/>
                </a:solidFill>
                <a:latin typeface="+mn-lt"/>
              </a:rPr>
            </a:br>
            <a:r>
              <a:rPr lang="en-US" altLang="en-US" sz="1800" b="1" i="0" dirty="0">
                <a:solidFill>
                  <a:schemeClr val="accent4"/>
                </a:solidFill>
                <a:latin typeface="+mn-lt"/>
              </a:rPr>
              <a:t>GI consult and biopsy revealed UC. </a:t>
            </a:r>
            <a:endParaRPr lang="en-US" sz="1800" b="1" dirty="0">
              <a:solidFill>
                <a:schemeClr val="accent4"/>
              </a:solidFill>
              <a:latin typeface="+mn-lt"/>
            </a:endParaRPr>
          </a:p>
        </p:txBody>
      </p:sp>
    </p:spTree>
    <p:extLst>
      <p:ext uri="{BB962C8B-B14F-4D97-AF65-F5344CB8AC3E}">
        <p14:creationId xmlns:p14="http://schemas.microsoft.com/office/powerpoint/2010/main" val="2824416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62FCE9-0AB7-40A2-B1CB-89B26CAC7C42}"/>
              </a:ext>
            </a:extLst>
          </p:cNvPr>
          <p:cNvSpPr>
            <a:spLocks noGrp="1"/>
          </p:cNvSpPr>
          <p:nvPr>
            <p:ph type="title"/>
          </p:nvPr>
        </p:nvSpPr>
        <p:spPr/>
        <p:txBody>
          <a:bodyPr/>
          <a:lstStyle/>
          <a:p>
            <a:r>
              <a:rPr lang="en-US" dirty="0"/>
              <a:t>Pediatric IBD: Significance</a:t>
            </a:r>
          </a:p>
        </p:txBody>
      </p:sp>
      <p:sp>
        <p:nvSpPr>
          <p:cNvPr id="6" name="Content Placeholder 5">
            <a:extLst>
              <a:ext uri="{FF2B5EF4-FFF2-40B4-BE49-F238E27FC236}">
                <a16:creationId xmlns:a16="http://schemas.microsoft.com/office/drawing/2014/main" id="{1114F49C-102C-480E-8099-2C66AB6026BD}"/>
              </a:ext>
            </a:extLst>
          </p:cNvPr>
          <p:cNvSpPr>
            <a:spLocks noGrp="1"/>
          </p:cNvSpPr>
          <p:nvPr>
            <p:ph idx="1"/>
          </p:nvPr>
        </p:nvSpPr>
        <p:spPr/>
        <p:txBody>
          <a:bodyPr/>
          <a:lstStyle/>
          <a:p>
            <a:pPr lvl="2"/>
            <a:r>
              <a:rPr lang="en-US" altLang="en-US" sz="2000" dirty="0"/>
              <a:t>Ulcerative Colitis</a:t>
            </a:r>
          </a:p>
          <a:p>
            <a:pPr lvl="4"/>
            <a:r>
              <a:rPr lang="en-US" altLang="en-US" sz="2000" dirty="0"/>
              <a:t>Limited to large intestine (colon) and the rectum</a:t>
            </a:r>
          </a:p>
          <a:p>
            <a:pPr lvl="4"/>
            <a:r>
              <a:rPr lang="en-US" altLang="en-US" sz="2000" dirty="0"/>
              <a:t>Inflammation in innermost layer of intestinal lining</a:t>
            </a:r>
          </a:p>
          <a:p>
            <a:pPr lvl="4"/>
            <a:r>
              <a:rPr lang="en-US" altLang="en-US" sz="2000" dirty="0"/>
              <a:t>Usually begins in rectum/lower colon</a:t>
            </a:r>
            <a:br>
              <a:rPr lang="en-US" altLang="en-US" sz="2000" dirty="0"/>
            </a:br>
            <a:endParaRPr lang="en-US" altLang="en-US" sz="2000" dirty="0"/>
          </a:p>
          <a:p>
            <a:pPr lvl="4"/>
            <a:endParaRPr lang="en-US" altLang="en-US" sz="2000" dirty="0"/>
          </a:p>
          <a:p>
            <a:endParaRPr lang="en-US" sz="2000" dirty="0"/>
          </a:p>
        </p:txBody>
      </p:sp>
      <p:sp>
        <p:nvSpPr>
          <p:cNvPr id="7" name="Content Placeholder 6">
            <a:extLst>
              <a:ext uri="{FF2B5EF4-FFF2-40B4-BE49-F238E27FC236}">
                <a16:creationId xmlns:a16="http://schemas.microsoft.com/office/drawing/2014/main" id="{6C05D492-652D-4F91-926D-1F90509A9110}"/>
              </a:ext>
            </a:extLst>
          </p:cNvPr>
          <p:cNvSpPr>
            <a:spLocks noGrp="1"/>
          </p:cNvSpPr>
          <p:nvPr>
            <p:ph idx="10"/>
          </p:nvPr>
        </p:nvSpPr>
        <p:spPr>
          <a:xfrm>
            <a:off x="6353908" y="685800"/>
            <a:ext cx="2332892" cy="5492750"/>
          </a:xfrm>
        </p:spPr>
        <p:txBody>
          <a:bodyPr/>
          <a:lstStyle/>
          <a:p>
            <a:pPr lvl="2"/>
            <a:r>
              <a:rPr lang="en-US" altLang="en-US" sz="2000" dirty="0"/>
              <a:t>Crohn’s Disease:</a:t>
            </a:r>
          </a:p>
          <a:p>
            <a:pPr lvl="4"/>
            <a:r>
              <a:rPr lang="en-US" altLang="en-US" sz="2000" dirty="0"/>
              <a:t>Can affect any part of the GI tract from mouth to anus. </a:t>
            </a:r>
          </a:p>
          <a:p>
            <a:pPr lvl="4"/>
            <a:r>
              <a:rPr lang="en-US" altLang="en-US" sz="2000" dirty="0"/>
              <a:t>Most commonly affects the end of the small intestine (ileum)</a:t>
            </a:r>
          </a:p>
          <a:p>
            <a:pPr lvl="4"/>
            <a:r>
              <a:rPr lang="en-US" altLang="en-US" sz="2000" dirty="0"/>
              <a:t>Can appear in “patches”</a:t>
            </a:r>
          </a:p>
          <a:p>
            <a:pPr lvl="4"/>
            <a:r>
              <a:rPr lang="en-US" altLang="en-US" sz="2000" dirty="0"/>
              <a:t>Inflammation may extend through entire thickness of bowel wall</a:t>
            </a:r>
          </a:p>
        </p:txBody>
      </p:sp>
    </p:spTree>
    <p:extLst>
      <p:ext uri="{BB962C8B-B14F-4D97-AF65-F5344CB8AC3E}">
        <p14:creationId xmlns:p14="http://schemas.microsoft.com/office/powerpoint/2010/main" val="3850157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CC5C8-67A7-44BC-8C08-124B0E284071}"/>
              </a:ext>
            </a:extLst>
          </p:cNvPr>
          <p:cNvSpPr>
            <a:spLocks noGrp="1"/>
          </p:cNvSpPr>
          <p:nvPr>
            <p:ph type="title"/>
          </p:nvPr>
        </p:nvSpPr>
        <p:spPr/>
        <p:txBody>
          <a:bodyPr/>
          <a:lstStyle/>
          <a:p>
            <a:r>
              <a:rPr lang="en-US" dirty="0"/>
              <a:t>Treatments</a:t>
            </a:r>
          </a:p>
        </p:txBody>
      </p:sp>
      <p:sp>
        <p:nvSpPr>
          <p:cNvPr id="4" name="Content Placeholder 3"/>
          <p:cNvSpPr>
            <a:spLocks noGrp="1"/>
          </p:cNvSpPr>
          <p:nvPr>
            <p:ph idx="13"/>
          </p:nvPr>
        </p:nvSpPr>
        <p:spPr/>
        <p:txBody>
          <a:bodyPr/>
          <a:lstStyle/>
          <a:p>
            <a:endParaRPr lang="en-US"/>
          </a:p>
        </p:txBody>
      </p:sp>
      <p:sp>
        <p:nvSpPr>
          <p:cNvPr id="3" name="Content Placeholder 2">
            <a:extLst>
              <a:ext uri="{FF2B5EF4-FFF2-40B4-BE49-F238E27FC236}">
                <a16:creationId xmlns:a16="http://schemas.microsoft.com/office/drawing/2014/main" id="{423839AD-A1C5-49B8-BBA8-8463D2F88F50}"/>
              </a:ext>
            </a:extLst>
          </p:cNvPr>
          <p:cNvSpPr>
            <a:spLocks noGrp="1"/>
          </p:cNvSpPr>
          <p:nvPr>
            <p:ph idx="1"/>
          </p:nvPr>
        </p:nvSpPr>
        <p:spPr/>
        <p:txBody>
          <a:bodyPr/>
          <a:lstStyle/>
          <a:p>
            <a:pPr lvl="3">
              <a:buNone/>
            </a:pPr>
            <a:r>
              <a:rPr lang="en-US" altLang="en-US" sz="2000" b="1" dirty="0">
                <a:solidFill>
                  <a:schemeClr val="accent4"/>
                </a:solidFill>
              </a:rPr>
              <a:t>Acute abdominal pain</a:t>
            </a:r>
          </a:p>
          <a:p>
            <a:pPr marL="171450" lvl="3" indent="-171450">
              <a:buFont typeface="Arial" panose="020B0604020202020204" pitchFamily="34" charset="0"/>
              <a:buChar char="•"/>
            </a:pPr>
            <a:r>
              <a:rPr lang="en-US" altLang="en-US" sz="2000" dirty="0"/>
              <a:t>Analgesia</a:t>
            </a:r>
          </a:p>
          <a:p>
            <a:pPr marL="171450" lvl="3" indent="-171450">
              <a:buFont typeface="Arial" panose="020B0604020202020204" pitchFamily="34" charset="0"/>
              <a:buChar char="•"/>
            </a:pPr>
            <a:r>
              <a:rPr lang="en-US" altLang="en-US" sz="2000" dirty="0"/>
              <a:t>Consider PCA for post surgical pain</a:t>
            </a:r>
          </a:p>
          <a:p>
            <a:pPr marL="171450" lvl="3" indent="-171450">
              <a:buFont typeface="Arial" panose="020B0604020202020204" pitchFamily="34" charset="0"/>
              <a:buChar char="•"/>
            </a:pPr>
            <a:r>
              <a:rPr lang="en-US" altLang="en-US" sz="2000" dirty="0"/>
              <a:t>“Treat by the clock”</a:t>
            </a:r>
          </a:p>
          <a:p>
            <a:pPr lvl="3">
              <a:buNone/>
            </a:pPr>
            <a:r>
              <a:rPr lang="en-US" altLang="en-US" sz="2000" b="1" dirty="0">
                <a:solidFill>
                  <a:schemeClr val="accent4"/>
                </a:solidFill>
              </a:rPr>
              <a:t>GERD</a:t>
            </a:r>
          </a:p>
          <a:p>
            <a:pPr lvl="3">
              <a:buNone/>
            </a:pPr>
            <a:r>
              <a:rPr lang="en-US" altLang="en-US" sz="2000" b="1" dirty="0">
                <a:solidFill>
                  <a:schemeClr val="accent4"/>
                </a:solidFill>
              </a:rPr>
              <a:t>Constipation</a:t>
            </a:r>
          </a:p>
          <a:p>
            <a:pPr marL="342900" lvl="3" indent="-342900">
              <a:buFont typeface="Arial" panose="020B0604020202020204" pitchFamily="34" charset="0"/>
              <a:buChar char="•"/>
            </a:pPr>
            <a:r>
              <a:rPr lang="en-US" altLang="en-US" sz="2000" dirty="0"/>
              <a:t>Laxatives </a:t>
            </a:r>
            <a:br>
              <a:rPr lang="en-US" altLang="en-US" sz="2000" dirty="0"/>
            </a:br>
            <a:r>
              <a:rPr lang="en-US" altLang="en-US" sz="2000" dirty="0"/>
              <a:t>(bulk producing, osmotic, lubricant)</a:t>
            </a:r>
          </a:p>
          <a:p>
            <a:pPr marL="342900" lvl="3" indent="-342900">
              <a:buFont typeface="Arial" panose="020B0604020202020204" pitchFamily="34" charset="0"/>
              <a:buChar char="•"/>
            </a:pPr>
            <a:r>
              <a:rPr lang="en-US" altLang="en-US" sz="2000" dirty="0"/>
              <a:t>Stool softener</a:t>
            </a:r>
          </a:p>
          <a:p>
            <a:pPr marL="342900" lvl="3" indent="-342900">
              <a:buFont typeface="Arial" panose="020B0604020202020204" pitchFamily="34" charset="0"/>
              <a:buChar char="•"/>
            </a:pPr>
            <a:r>
              <a:rPr lang="en-US" altLang="en-US" sz="2000" dirty="0"/>
              <a:t>Stimulants</a:t>
            </a:r>
          </a:p>
          <a:p>
            <a:pPr lvl="3">
              <a:buNone/>
            </a:pPr>
            <a:endParaRPr lang="en-US" altLang="en-US" sz="2000" dirty="0"/>
          </a:p>
          <a:p>
            <a:pPr lvl="3">
              <a:buNone/>
            </a:pPr>
            <a:endParaRPr lang="en-US" altLang="en-US" sz="2000" dirty="0"/>
          </a:p>
          <a:p>
            <a:pPr lvl="3">
              <a:buNone/>
            </a:pPr>
            <a:endParaRPr lang="en-US" altLang="en-US" sz="2000" dirty="0"/>
          </a:p>
          <a:p>
            <a:endParaRPr lang="en-US" sz="2000" dirty="0"/>
          </a:p>
        </p:txBody>
      </p:sp>
    </p:spTree>
    <p:extLst>
      <p:ext uri="{BB962C8B-B14F-4D97-AF65-F5344CB8AC3E}">
        <p14:creationId xmlns:p14="http://schemas.microsoft.com/office/powerpoint/2010/main" val="2503966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4205-4155-4A56-90E5-EF562A4B3ECA}"/>
              </a:ext>
            </a:extLst>
          </p:cNvPr>
          <p:cNvSpPr>
            <a:spLocks noGrp="1"/>
          </p:cNvSpPr>
          <p:nvPr>
            <p:ph type="title"/>
          </p:nvPr>
        </p:nvSpPr>
        <p:spPr/>
        <p:txBody>
          <a:bodyPr/>
          <a:lstStyle/>
          <a:p>
            <a:r>
              <a:rPr lang="en-US" dirty="0"/>
              <a:t>Commonly used medications for abdominal pain</a:t>
            </a:r>
          </a:p>
        </p:txBody>
      </p:sp>
      <p:sp>
        <p:nvSpPr>
          <p:cNvPr id="22" name="Content Placeholder 21">
            <a:extLst>
              <a:ext uri="{FF2B5EF4-FFF2-40B4-BE49-F238E27FC236}">
                <a16:creationId xmlns:a16="http://schemas.microsoft.com/office/drawing/2014/main" id="{E2108DC7-96EF-4C52-ABD2-C0BA1DBE3C25}"/>
              </a:ext>
            </a:extLst>
          </p:cNvPr>
          <p:cNvSpPr>
            <a:spLocks noGrp="1"/>
          </p:cNvSpPr>
          <p:nvPr>
            <p:ph idx="1"/>
          </p:nvPr>
        </p:nvSpPr>
        <p:spPr/>
        <p:txBody>
          <a:bodyPr/>
          <a:lstStyle/>
          <a:p>
            <a:pPr lvl="4"/>
            <a:r>
              <a:rPr lang="en-US" altLang="en-US" sz="2000" dirty="0"/>
              <a:t>Antispasmodics</a:t>
            </a:r>
          </a:p>
          <a:p>
            <a:pPr lvl="4"/>
            <a:r>
              <a:rPr lang="en-US" altLang="en-US" sz="2000" dirty="0"/>
              <a:t>Sucralfate</a:t>
            </a:r>
          </a:p>
          <a:p>
            <a:pPr lvl="4"/>
            <a:r>
              <a:rPr lang="en-US" altLang="en-US" sz="2000" dirty="0"/>
              <a:t>PPI/H2 Blocker</a:t>
            </a:r>
          </a:p>
          <a:p>
            <a:pPr lvl="4"/>
            <a:r>
              <a:rPr lang="en-US" altLang="en-US" sz="2000" dirty="0"/>
              <a:t>TCA’s/SSRI’s/SNRI’s</a:t>
            </a:r>
          </a:p>
          <a:p>
            <a:pPr lvl="4"/>
            <a:r>
              <a:rPr lang="en-US" altLang="en-US" sz="2000" dirty="0"/>
              <a:t>Gabapentin</a:t>
            </a:r>
          </a:p>
          <a:p>
            <a:pPr lvl="4"/>
            <a:r>
              <a:rPr lang="en-US" altLang="en-US" sz="2000" dirty="0"/>
              <a:t>NSAIDs</a:t>
            </a:r>
          </a:p>
          <a:p>
            <a:pPr lvl="4"/>
            <a:endParaRPr lang="en-US" altLang="en-US" sz="2000" dirty="0"/>
          </a:p>
          <a:p>
            <a:pPr lvl="4"/>
            <a:endParaRPr lang="en-US" altLang="en-US" sz="2000" dirty="0"/>
          </a:p>
          <a:p>
            <a:pPr lvl="4"/>
            <a:r>
              <a:rPr lang="en-US" altLang="en-US" sz="2000" dirty="0"/>
              <a:t>Epidural</a:t>
            </a:r>
          </a:p>
          <a:p>
            <a:pPr lvl="4"/>
            <a:r>
              <a:rPr lang="en-US" altLang="en-US" sz="2000" dirty="0"/>
              <a:t>TAP Block</a:t>
            </a:r>
          </a:p>
          <a:p>
            <a:pPr lvl="4"/>
            <a:r>
              <a:rPr lang="en-US" altLang="en-US" sz="2000" dirty="0"/>
              <a:t>Intercostal block</a:t>
            </a:r>
          </a:p>
          <a:p>
            <a:pPr lvl="4"/>
            <a:r>
              <a:rPr lang="en-US" altLang="en-US" sz="2000" dirty="0"/>
              <a:t>Paravertebral Block</a:t>
            </a:r>
          </a:p>
          <a:p>
            <a:pPr lvl="4"/>
            <a:r>
              <a:rPr lang="en-US" altLang="en-US" sz="2000" dirty="0"/>
              <a:t>Acupuncture</a:t>
            </a:r>
          </a:p>
          <a:p>
            <a:pPr marL="171450" lvl="0" indent="-171450">
              <a:buFont typeface="Arial" panose="020B0604020202020204" pitchFamily="34" charset="0"/>
              <a:buChar char="•"/>
            </a:pPr>
            <a:endParaRPr lang="en-US" altLang="en-US" sz="1100" dirty="0">
              <a:solidFill>
                <a:schemeClr val="tx2"/>
              </a:solidFill>
              <a:latin typeface="Microsoft New Tai Lue" panose="020B0502040204020203" pitchFamily="34" charset="0"/>
              <a:cs typeface="Microsoft New Tai Lue" panose="020B0502040204020203" pitchFamily="34" charset="0"/>
            </a:endParaRPr>
          </a:p>
          <a:p>
            <a:pPr marL="0" lvl="4" indent="0">
              <a:buNone/>
            </a:pPr>
            <a:endParaRPr lang="en-US" altLang="en-US" sz="2000" dirty="0"/>
          </a:p>
          <a:p>
            <a:pPr lvl="4"/>
            <a:endParaRPr lang="en-US" altLang="en-US" sz="2000" dirty="0"/>
          </a:p>
          <a:p>
            <a:endParaRPr lang="en-US" sz="2000" dirty="0"/>
          </a:p>
        </p:txBody>
      </p:sp>
      <p:grpSp>
        <p:nvGrpSpPr>
          <p:cNvPr id="16" name="Group 15" descr="An icon of medicinal bottle">
            <a:extLst>
              <a:ext uri="{FF2B5EF4-FFF2-40B4-BE49-F238E27FC236}">
                <a16:creationId xmlns:a16="http://schemas.microsoft.com/office/drawing/2014/main" id="{DB32B746-0D40-4C80-B0B3-EC06D2E94CC4}"/>
              </a:ext>
            </a:extLst>
          </p:cNvPr>
          <p:cNvGrpSpPr/>
          <p:nvPr/>
        </p:nvGrpSpPr>
        <p:grpSpPr>
          <a:xfrm>
            <a:off x="6858000" y="685800"/>
            <a:ext cx="1828800" cy="1828800"/>
            <a:chOff x="4036979" y="3644180"/>
            <a:chExt cx="1371600" cy="1371600"/>
          </a:xfrm>
        </p:grpSpPr>
        <p:sp>
          <p:nvSpPr>
            <p:cNvPr id="17" name="Oval 16">
              <a:extLst>
                <a:ext uri="{FF2B5EF4-FFF2-40B4-BE49-F238E27FC236}">
                  <a16:creationId xmlns:a16="http://schemas.microsoft.com/office/drawing/2014/main" id="{6B464672-F742-41ED-8777-9426370374D1}"/>
                </a:ext>
              </a:extLst>
            </p:cNvPr>
            <p:cNvSpPr/>
            <p:nvPr/>
          </p:nvSpPr>
          <p:spPr>
            <a:xfrm>
              <a:off x="4036979" y="3644180"/>
              <a:ext cx="1371600" cy="13716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8" name="Rectangle: Rounded Corners 17">
              <a:extLst>
                <a:ext uri="{FF2B5EF4-FFF2-40B4-BE49-F238E27FC236}">
                  <a16:creationId xmlns:a16="http://schemas.microsoft.com/office/drawing/2014/main" id="{1E26A73A-6536-4436-95FA-DE2C2AD0EF43}"/>
                </a:ext>
              </a:extLst>
            </p:cNvPr>
            <p:cNvSpPr/>
            <p:nvPr/>
          </p:nvSpPr>
          <p:spPr>
            <a:xfrm>
              <a:off x="4459010" y="4094556"/>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9" name="Rectangle: Rounded Corners 18">
              <a:extLst>
                <a:ext uri="{FF2B5EF4-FFF2-40B4-BE49-F238E27FC236}">
                  <a16:creationId xmlns:a16="http://schemas.microsoft.com/office/drawing/2014/main" id="{ED585DE0-4BC7-4BB2-AAFE-2570D133DCE8}"/>
                </a:ext>
              </a:extLst>
            </p:cNvPr>
            <p:cNvSpPr/>
            <p:nvPr/>
          </p:nvSpPr>
          <p:spPr>
            <a:xfrm>
              <a:off x="4586302" y="3889840"/>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20" name="Rectangle 19">
              <a:extLst>
                <a:ext uri="{FF2B5EF4-FFF2-40B4-BE49-F238E27FC236}">
                  <a16:creationId xmlns:a16="http://schemas.microsoft.com/office/drawing/2014/main" id="{EC154C3D-6ABC-4AD9-B803-0FA97E0C06AA}"/>
                </a:ext>
              </a:extLst>
            </p:cNvPr>
            <p:cNvSpPr/>
            <p:nvPr/>
          </p:nvSpPr>
          <p:spPr>
            <a:xfrm>
              <a:off x="4522656" y="4312624"/>
              <a:ext cx="400246" cy="20501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cxnSp>
        <p:nvCxnSpPr>
          <p:cNvPr id="4" name="Straight Connector 3">
            <a:extLst>
              <a:ext uri="{FF2B5EF4-FFF2-40B4-BE49-F238E27FC236}">
                <a16:creationId xmlns:a16="http://schemas.microsoft.com/office/drawing/2014/main" id="{C6432713-2506-4964-9362-8CEAF95C202D}"/>
              </a:ext>
              <a:ext uri="{C183D7F6-B498-43B3-948B-1728B52AA6E4}">
                <adec:decorative xmlns:adec="http://schemas.microsoft.com/office/drawing/2017/decorative" val="1"/>
              </a:ext>
            </a:extLst>
          </p:cNvPr>
          <p:cNvCxnSpPr/>
          <p:nvPr/>
        </p:nvCxnSpPr>
        <p:spPr>
          <a:xfrm>
            <a:off x="515007" y="3216169"/>
            <a:ext cx="8113986" cy="0"/>
          </a:xfrm>
          <a:prstGeom prst="line">
            <a:avLst/>
          </a:prstGeom>
        </p:spPr>
        <p:style>
          <a:lnRef idx="2">
            <a:schemeClr val="accent5"/>
          </a:lnRef>
          <a:fillRef idx="0">
            <a:schemeClr val="accent5"/>
          </a:fillRef>
          <a:effectRef idx="1">
            <a:schemeClr val="accent5"/>
          </a:effectRef>
          <a:fontRef idx="minor">
            <a:schemeClr val="tx1"/>
          </a:fontRef>
        </p:style>
      </p:cxnSp>
      <p:sp>
        <p:nvSpPr>
          <p:cNvPr id="11" name="Title 1">
            <a:extLst>
              <a:ext uri="{FF2B5EF4-FFF2-40B4-BE49-F238E27FC236}">
                <a16:creationId xmlns:a16="http://schemas.microsoft.com/office/drawing/2014/main" id="{6B9FA7D4-7BA4-4F5F-990A-8D5F3B0E065E}"/>
              </a:ext>
            </a:extLst>
          </p:cNvPr>
          <p:cNvSpPr txBox="1">
            <a:spLocks/>
          </p:cNvSpPr>
          <p:nvPr/>
        </p:nvSpPr>
        <p:spPr>
          <a:xfrm>
            <a:off x="457200" y="3654972"/>
            <a:ext cx="3182052" cy="1228028"/>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a:lstStyle>
          <a:p>
            <a:r>
              <a:rPr lang="en-US" dirty="0"/>
              <a:t>Commonly used intervention techniques for abdominal pain</a:t>
            </a:r>
          </a:p>
        </p:txBody>
      </p:sp>
      <p:pic>
        <p:nvPicPr>
          <p:cNvPr id="12" name="Picture 2" descr="Image result for icon for surgery">
            <a:extLst>
              <a:ext uri="{FF2B5EF4-FFF2-40B4-BE49-F238E27FC236}">
                <a16:creationId xmlns:a16="http://schemas.microsoft.com/office/drawing/2014/main" id="{4DE5942B-0BA4-47C9-B595-8B46585D1ACD}"/>
              </a:ext>
            </a:extLst>
          </p:cNvPr>
          <p:cNvPicPr>
            <a:picLocks noChangeAspect="1" noChangeArrowheads="1"/>
          </p:cNvPicPr>
          <p:nvPr/>
        </p:nvPicPr>
        <p:blipFill rotWithShape="1">
          <a:blip r:embed="rId3">
            <a:duotone>
              <a:prstClr val="black"/>
              <a:srgbClr val="118497">
                <a:tint val="45000"/>
                <a:satMod val="400000"/>
              </a:srgbClr>
            </a:duotone>
            <a:extLst>
              <a:ext uri="{28A0092B-C50C-407E-A947-70E740481C1C}">
                <a14:useLocalDpi xmlns:a14="http://schemas.microsoft.com/office/drawing/2010/main" val="0"/>
              </a:ext>
            </a:extLst>
          </a:blip>
          <a:srcRect l="13895" r="14300"/>
          <a:stretch/>
        </p:blipFill>
        <p:spPr bwMode="auto">
          <a:xfrm>
            <a:off x="6858000" y="3734571"/>
            <a:ext cx="1828800" cy="1807167"/>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55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A6936-C9C3-46FD-A183-997F64FDA436}"/>
              </a:ext>
            </a:extLst>
          </p:cNvPr>
          <p:cNvSpPr>
            <a:spLocks noGrp="1"/>
          </p:cNvSpPr>
          <p:nvPr>
            <p:ph type="title"/>
          </p:nvPr>
        </p:nvSpPr>
        <p:spPr/>
        <p:txBody>
          <a:bodyPr/>
          <a:lstStyle/>
          <a:p>
            <a:r>
              <a:rPr lang="en-US" dirty="0">
                <a:solidFill>
                  <a:schemeClr val="tx1"/>
                </a:solidFill>
              </a:rPr>
              <a:t>Key Points</a:t>
            </a:r>
            <a:endParaRPr lang="en-US" dirty="0"/>
          </a:p>
        </p:txBody>
      </p:sp>
      <p:pic>
        <p:nvPicPr>
          <p:cNvPr id="6" name="Picture 2" descr="Image result for icon for plan circle">
            <a:extLst>
              <a:ext uri="{FF2B5EF4-FFF2-40B4-BE49-F238E27FC236}">
                <a16:creationId xmlns:a16="http://schemas.microsoft.com/office/drawing/2014/main" id="{7E12E19D-1CF0-4038-8439-D6E6CCBCABC7}"/>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862214" y="1603375"/>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8FF7E792-8FC6-4DEE-B529-478B5EA5D4C8}"/>
              </a:ext>
            </a:extLst>
          </p:cNvPr>
          <p:cNvSpPr txBox="1">
            <a:spLocks/>
          </p:cNvSpPr>
          <p:nvPr/>
        </p:nvSpPr>
        <p:spPr>
          <a:xfrm>
            <a:off x="1198178" y="3754821"/>
            <a:ext cx="2441073" cy="144780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r>
              <a:rPr lang="en-US" altLang="en-US" sz="2000" b="1" i="1" dirty="0">
                <a:solidFill>
                  <a:schemeClr val="accent1"/>
                </a:solidFill>
                <a:latin typeface="Corbel" panose="020B0503020204020204" pitchFamily="34" charset="0"/>
                <a:cs typeface="+mn-cs"/>
              </a:rPr>
              <a:t>Pediatric abdominal pain affects 4-53% of children and accounts for 25% of pediatric gastroenterology office visits</a:t>
            </a:r>
            <a:endParaRPr lang="en-US" sz="2400" b="1" dirty="0">
              <a:latin typeface="+mn-lt"/>
            </a:endParaRPr>
          </a:p>
        </p:txBody>
      </p:sp>
      <p:sp>
        <p:nvSpPr>
          <p:cNvPr id="3" name="Content Placeholder 2">
            <a:extLst>
              <a:ext uri="{FF2B5EF4-FFF2-40B4-BE49-F238E27FC236}">
                <a16:creationId xmlns:a16="http://schemas.microsoft.com/office/drawing/2014/main" id="{8FF7E792-8FC6-4DEE-B529-478B5EA5D4C8}"/>
              </a:ext>
            </a:extLst>
          </p:cNvPr>
          <p:cNvSpPr>
            <a:spLocks noGrp="1"/>
          </p:cNvSpPr>
          <p:nvPr>
            <p:ph idx="1"/>
          </p:nvPr>
        </p:nvSpPr>
        <p:spPr>
          <a:xfrm>
            <a:off x="3829078" y="575438"/>
            <a:ext cx="4983846" cy="5492750"/>
          </a:xfrm>
        </p:spPr>
        <p:txBody>
          <a:bodyPr/>
          <a:lstStyle/>
          <a:p>
            <a:pPr lvl="2"/>
            <a:r>
              <a:rPr lang="en-US" altLang="en-US" sz="2000" dirty="0"/>
              <a:t>Abdominal Pain</a:t>
            </a:r>
          </a:p>
          <a:p>
            <a:pPr lvl="3">
              <a:lnSpc>
                <a:spcPct val="103000"/>
              </a:lnSpc>
              <a:spcBef>
                <a:spcPts val="0"/>
              </a:spcBef>
            </a:pPr>
            <a:r>
              <a:rPr lang="en-US" altLang="en-US" sz="2000" dirty="0"/>
              <a:t>Differentiate patterns of pain and other symptoms common to children with functional gastrointestinal disorders as compared to children with inflammatory bowel disease (IBD) </a:t>
            </a:r>
          </a:p>
          <a:p>
            <a:pPr lvl="3">
              <a:lnSpc>
                <a:spcPct val="103000"/>
              </a:lnSpc>
              <a:spcBef>
                <a:spcPts val="0"/>
              </a:spcBef>
            </a:pPr>
            <a:r>
              <a:rPr lang="en-US" altLang="en-US" sz="2000" dirty="0"/>
              <a:t>Prevention and treatment of pediatric abdominal pain is based on a multimodal plan of care .</a:t>
            </a:r>
          </a:p>
          <a:p>
            <a:pPr marL="457200" lvl="4" indent="-457200">
              <a:lnSpc>
                <a:spcPct val="103000"/>
              </a:lnSpc>
              <a:buFont typeface="+mj-lt"/>
              <a:buAutoNum type="arabicPeriod"/>
            </a:pPr>
            <a:r>
              <a:rPr lang="en-US" altLang="en-US" sz="1800" dirty="0">
                <a:latin typeface="+mn-lt"/>
              </a:rPr>
              <a:t>Perform a comprehensive initial pain assessment</a:t>
            </a:r>
          </a:p>
          <a:p>
            <a:pPr marL="457200" lvl="4" indent="-457200">
              <a:lnSpc>
                <a:spcPct val="103000"/>
              </a:lnSpc>
              <a:buFont typeface="+mj-lt"/>
              <a:buAutoNum type="arabicPeriod"/>
            </a:pPr>
            <a:r>
              <a:rPr lang="en-US" altLang="en-US" sz="1800" dirty="0">
                <a:latin typeface="+mn-lt"/>
              </a:rPr>
              <a:t>Clarify acute from chronic pain symptoms and experiences</a:t>
            </a:r>
          </a:p>
          <a:p>
            <a:pPr marL="457200" lvl="4" indent="-457200">
              <a:lnSpc>
                <a:spcPct val="103000"/>
              </a:lnSpc>
              <a:buFont typeface="+mj-lt"/>
              <a:buAutoNum type="arabicPeriod"/>
            </a:pPr>
            <a:r>
              <a:rPr lang="en-US" altLang="en-US" sz="1800" dirty="0">
                <a:latin typeface="+mn-lt"/>
              </a:rPr>
              <a:t>Establish individualized pain treatment goals with patient and family</a:t>
            </a:r>
          </a:p>
          <a:p>
            <a:pPr marL="457200" lvl="4" indent="-457200">
              <a:lnSpc>
                <a:spcPct val="103000"/>
              </a:lnSpc>
              <a:buFont typeface="+mj-lt"/>
              <a:buAutoNum type="arabicPeriod"/>
            </a:pPr>
            <a:r>
              <a:rPr lang="en-US" altLang="en-US" sz="1800" dirty="0">
                <a:latin typeface="+mn-lt"/>
              </a:rPr>
              <a:t>Provide individualized, multimodal, interdisciplinary treatment plan</a:t>
            </a:r>
          </a:p>
          <a:p>
            <a:pPr marL="457200" lvl="4" indent="-457200">
              <a:lnSpc>
                <a:spcPct val="103000"/>
              </a:lnSpc>
              <a:buFont typeface="+mj-lt"/>
              <a:buAutoNum type="arabicPeriod"/>
            </a:pPr>
            <a:r>
              <a:rPr lang="en-US" altLang="en-US" sz="1800" dirty="0">
                <a:latin typeface="+mn-lt"/>
              </a:rPr>
              <a:t>Educate patient and family about risks, benefits, limitations and responsibilities</a:t>
            </a:r>
            <a:endParaRPr lang="en-US" sz="1800" dirty="0">
              <a:latin typeface="+mn-lt"/>
            </a:endParaRPr>
          </a:p>
        </p:txBody>
      </p:sp>
    </p:spTree>
    <p:extLst>
      <p:ext uri="{BB962C8B-B14F-4D97-AF65-F5344CB8AC3E}">
        <p14:creationId xmlns:p14="http://schemas.microsoft.com/office/powerpoint/2010/main" val="295766266"/>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8229</TotalTime>
  <Words>2110</Words>
  <Application>Microsoft Macintosh PowerPoint</Application>
  <PresentationFormat>On-screen Show (4:3)</PresentationFormat>
  <Paragraphs>238</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ＭＳ Ｐゴシック</vt:lpstr>
      <vt:lpstr>Arial</vt:lpstr>
      <vt:lpstr>Corbel</vt:lpstr>
      <vt:lpstr>Franklin Gothic Demi Cond</vt:lpstr>
      <vt:lpstr>Microsoft New Tai Lue</vt:lpstr>
      <vt:lpstr>Modern Swiss</vt:lpstr>
      <vt:lpstr>Pediatric Chronic Abdominal pain</vt:lpstr>
      <vt:lpstr>Pediatric Abdominal Pain</vt:lpstr>
      <vt:lpstr>IBS and IBD</vt:lpstr>
      <vt:lpstr>Violet</vt:lpstr>
      <vt:lpstr>Types of Abdominal Pain</vt:lpstr>
      <vt:lpstr>Violet </vt:lpstr>
      <vt:lpstr>Casey</vt:lpstr>
      <vt:lpstr>Pediatric IBD: Significance</vt:lpstr>
      <vt:lpstr>Treatments</vt:lpstr>
      <vt:lpstr>Commonly used medications for abdominal pain</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524</cp:revision>
  <cp:lastPrinted>2026-05-29T15:49:16Z</cp:lastPrinted>
  <dcterms:created xsi:type="dcterms:W3CDTF">2014-02-07T03:47:22Z</dcterms:created>
  <dcterms:modified xsi:type="dcterms:W3CDTF">2026-05-29T15:49:39Z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