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355" r:id="rId2"/>
    <p:sldId id="361" r:id="rId3"/>
    <p:sldId id="278" r:id="rId4"/>
    <p:sldId id="356" r:id="rId5"/>
    <p:sldId id="357" r:id="rId6"/>
    <p:sldId id="358" r:id="rId7"/>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61"/>
            <p14:sldId id="278"/>
            <p14:sldId id="356"/>
            <p14:sldId id="357"/>
            <p14:sldId id="358"/>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Bart Wyman" initials="BW [7]" lastIdx="1" clrIdx="6"/>
  <p:cmAuthor id="1" name="Bart Wyman" initials="BW" lastIdx="1" clrIdx="0"/>
  <p:cmAuthor id="8" name="Bart Wyman" initials="BW [8]" lastIdx="1" clrIdx="7"/>
  <p:cmAuthor id="2" name="Bart Wyman" initials="BW [2]" lastIdx="1" clrIdx="1"/>
  <p:cmAuthor id="3" name="Bart Wyman" initials="BW [3]" lastIdx="1" clrIdx="2"/>
  <p:cmAuthor id="4" name="Bart Wyman" initials="BW [4]" lastIdx="1" clrIdx="3"/>
  <p:cmAuthor id="5" name="Bart Wyman" initials="BW [5]" lastIdx="1" clrIdx="4"/>
  <p:cmAuthor id="6" name="Bart Wyman" initials="BW [6]"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CCE8"/>
    <a:srgbClr val="17B1CB"/>
    <a:srgbClr val="E7F3F4"/>
    <a:srgbClr val="F3F9FA"/>
    <a:srgbClr val="F7F7F7"/>
    <a:srgbClr val="ADB3B4"/>
    <a:srgbClr val="CCCC00"/>
    <a:srgbClr val="118E97"/>
    <a:srgbClr val="118497"/>
    <a:srgbClr val="BC87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90" autoAdjust="0"/>
    <p:restoredTop sz="72808" autoAdjust="0"/>
  </p:normalViewPr>
  <p:slideViewPr>
    <p:cSldViewPr snapToGrid="0" snapToObjects="1">
      <p:cViewPr varScale="1">
        <p:scale>
          <a:sx n="90" d="100"/>
          <a:sy n="90" d="100"/>
        </p:scale>
        <p:origin x="2360" y="200"/>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79" d="100"/>
          <a:sy n="79" d="100"/>
        </p:scale>
        <p:origin x="1824" y="108"/>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62" b="0" i="0" u="none" strike="noStrike" baseline="0">
                <a:solidFill>
                  <a:schemeClr val="tx1">
                    <a:lumMod val="65000"/>
                    <a:lumOff val="35000"/>
                  </a:schemeClr>
                </a:solidFill>
                <a:latin typeface="+mn-lt"/>
                <a:ea typeface="+mn-ea"/>
                <a:cs typeface="+mn-cs"/>
              </a:defRPr>
            </a:pPr>
            <a:r>
              <a:rPr lang="en-US" sz="2400" b="1" i="0" u="none" strike="noStrike" baseline="0" dirty="0">
                <a:solidFill>
                  <a:prstClr val="black">
                    <a:lumMod val="65000"/>
                    <a:lumOff val="35000"/>
                  </a:prstClr>
                </a:solidFill>
                <a:latin typeface="Microsoft New Tai Lue"/>
              </a:rPr>
              <a:t>Learning Retention</a:t>
            </a:r>
          </a:p>
        </c:rich>
      </c:tx>
      <c:overlay val="0"/>
      <c:spPr>
        <a:noFill/>
        <a:ln>
          <a:noFill/>
        </a:ln>
        <a:effectLst/>
      </c:spPr>
      <c:txPr>
        <a:bodyPr rot="0" spcFirstLastPara="1" vertOverflow="ellipsis" vert="horz" wrap="square" anchor="ctr" anchorCtr="1"/>
        <a:lstStyle/>
        <a:p>
          <a:pPr>
            <a:defRPr sz="1862" b="0" i="0" u="none" strike="noStrike"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Average student retention</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baseline="0">
                    <a:solidFill>
                      <a:schemeClr val="tx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Lecture</c:v>
                </c:pt>
                <c:pt idx="1">
                  <c:v>Reading</c:v>
                </c:pt>
                <c:pt idx="2">
                  <c:v>Audiovisual</c:v>
                </c:pt>
                <c:pt idx="3">
                  <c:v>Demonstration</c:v>
                </c:pt>
                <c:pt idx="4">
                  <c:v>Discussion</c:v>
                </c:pt>
                <c:pt idx="5">
                  <c:v>Practice doing</c:v>
                </c:pt>
                <c:pt idx="6">
                  <c:v>Teach Others</c:v>
                </c:pt>
              </c:strCache>
            </c:strRef>
          </c:cat>
          <c:val>
            <c:numRef>
              <c:f>Sheet1!$B$2:$B$8</c:f>
              <c:numCache>
                <c:formatCode>General</c:formatCode>
                <c:ptCount val="7"/>
                <c:pt idx="0">
                  <c:v>0.05</c:v>
                </c:pt>
                <c:pt idx="1">
                  <c:v>0.1</c:v>
                </c:pt>
                <c:pt idx="2">
                  <c:v>0.2</c:v>
                </c:pt>
                <c:pt idx="3">
                  <c:v>0.3</c:v>
                </c:pt>
                <c:pt idx="4">
                  <c:v>0.5</c:v>
                </c:pt>
                <c:pt idx="5">
                  <c:v>0.75</c:v>
                </c:pt>
                <c:pt idx="6">
                  <c:v>0.9</c:v>
                </c:pt>
              </c:numCache>
            </c:numRef>
          </c:val>
          <c:extLst>
            <c:ext xmlns:c16="http://schemas.microsoft.com/office/drawing/2014/chart" uri="{C3380CC4-5D6E-409C-BE32-E72D297353CC}">
              <c16:uniqueId val="{00000000-13F7-4717-B5C0-A8D1AE79D1FD}"/>
            </c:ext>
          </c:extLst>
        </c:ser>
        <c:dLbls>
          <c:showLegendKey val="0"/>
          <c:showVal val="1"/>
          <c:showCatName val="0"/>
          <c:showSerName val="0"/>
          <c:showPercent val="0"/>
          <c:showBubbleSize val="0"/>
        </c:dLbls>
        <c:gapWidth val="6"/>
        <c:axId val="-2126113712"/>
        <c:axId val="1831468704"/>
      </c:barChart>
      <c:catAx>
        <c:axId val="-212611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crossAx val="1831468704"/>
        <c:crosses val="autoZero"/>
        <c:auto val="1"/>
        <c:lblAlgn val="ctr"/>
        <c:lblOffset val="100"/>
        <c:noMultiLvlLbl val="0"/>
      </c:catAx>
      <c:valAx>
        <c:axId val="183146870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126113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A8B591-0EBD-4B7D-9C26-9D7969C324AB}"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3814F6D4-A15F-4C65-AC09-EB4E65D1B81B}">
      <dgm:prSet phldrT="[Text]" custT="1"/>
      <dgm:spPr/>
      <dgm:t>
        <a:bodyPr/>
        <a:lstStyle/>
        <a:p>
          <a:r>
            <a:rPr lang="en-US" sz="1600" b="1" dirty="0"/>
            <a:t>Interactive Presentations</a:t>
          </a:r>
        </a:p>
      </dgm:t>
    </dgm:pt>
    <dgm:pt modelId="{97650638-9468-4D39-90CD-A43DA6B536C7}" type="parTrans" cxnId="{6EB739F8-55FA-42A4-BEDC-C34D0FAD7506}">
      <dgm:prSet/>
      <dgm:spPr/>
      <dgm:t>
        <a:bodyPr/>
        <a:lstStyle/>
        <a:p>
          <a:endParaRPr lang="en-US" b="1"/>
        </a:p>
      </dgm:t>
    </dgm:pt>
    <dgm:pt modelId="{BB80D9AA-856A-42AD-B96C-1ADD368A0A8C}" type="sibTrans" cxnId="{6EB739F8-55FA-42A4-BEDC-C34D0FAD7506}">
      <dgm:prSet/>
      <dgm:spPr/>
      <dgm:t>
        <a:bodyPr/>
        <a:lstStyle/>
        <a:p>
          <a:endParaRPr lang="en-US" b="1"/>
        </a:p>
      </dgm:t>
    </dgm:pt>
    <dgm:pt modelId="{9AA94497-24A5-49BB-867E-050FA8D20FF0}">
      <dgm:prSet phldrT="[Text]" custT="1"/>
      <dgm:spPr/>
      <dgm:t>
        <a:bodyPr/>
        <a:lstStyle/>
        <a:p>
          <a:r>
            <a:rPr lang="en-US" sz="2000" b="1" dirty="0"/>
            <a:t>Case Studies</a:t>
          </a:r>
        </a:p>
      </dgm:t>
    </dgm:pt>
    <dgm:pt modelId="{84D17E1C-4A0C-47A1-800E-505F50A6AA4A}" type="parTrans" cxnId="{760AF441-3A7E-4BB6-9A17-A8E9B6695B16}">
      <dgm:prSet/>
      <dgm:spPr/>
      <dgm:t>
        <a:bodyPr/>
        <a:lstStyle/>
        <a:p>
          <a:endParaRPr lang="en-US" b="1"/>
        </a:p>
      </dgm:t>
    </dgm:pt>
    <dgm:pt modelId="{20538D40-E61A-44CF-8489-5220526E6064}" type="sibTrans" cxnId="{760AF441-3A7E-4BB6-9A17-A8E9B6695B16}">
      <dgm:prSet/>
      <dgm:spPr/>
      <dgm:t>
        <a:bodyPr/>
        <a:lstStyle/>
        <a:p>
          <a:endParaRPr lang="en-US" b="1"/>
        </a:p>
      </dgm:t>
    </dgm:pt>
    <dgm:pt modelId="{DC547CEC-D65C-4B2B-9FBD-59AE948D17DE}">
      <dgm:prSet phldrT="[Text]" custT="1"/>
      <dgm:spPr/>
      <dgm:t>
        <a:bodyPr/>
        <a:lstStyle/>
        <a:p>
          <a:r>
            <a:rPr lang="en-US" sz="2000" b="1" dirty="0"/>
            <a:t>Pain Rounds</a:t>
          </a:r>
        </a:p>
      </dgm:t>
    </dgm:pt>
    <dgm:pt modelId="{E1EC1487-5498-4773-B19B-7F92BA196990}" type="parTrans" cxnId="{1A8D8D76-9E43-4E02-91F0-8888194C0EBA}">
      <dgm:prSet/>
      <dgm:spPr/>
      <dgm:t>
        <a:bodyPr/>
        <a:lstStyle/>
        <a:p>
          <a:endParaRPr lang="en-US" b="1"/>
        </a:p>
      </dgm:t>
    </dgm:pt>
    <dgm:pt modelId="{C018A41B-E2A2-494B-8F8C-B4ABFD777C08}" type="sibTrans" cxnId="{1A8D8D76-9E43-4E02-91F0-8888194C0EBA}">
      <dgm:prSet/>
      <dgm:spPr/>
      <dgm:t>
        <a:bodyPr/>
        <a:lstStyle/>
        <a:p>
          <a:endParaRPr lang="en-US" b="1"/>
        </a:p>
      </dgm:t>
    </dgm:pt>
    <dgm:pt modelId="{D7404B64-E8A1-43F4-9411-F276AD33CFA9}">
      <dgm:prSet phldrT="[Text]" custT="1"/>
      <dgm:spPr/>
      <dgm:t>
        <a:bodyPr/>
        <a:lstStyle/>
        <a:p>
          <a:r>
            <a:rPr lang="en-US" sz="2000" b="1" dirty="0"/>
            <a:t>Working Lunches</a:t>
          </a:r>
        </a:p>
      </dgm:t>
    </dgm:pt>
    <dgm:pt modelId="{5294D551-5254-4251-9B5A-395CB3B86DCC}" type="parTrans" cxnId="{D7F913DF-DD58-4287-BC21-CB6DD64EE0C7}">
      <dgm:prSet/>
      <dgm:spPr/>
      <dgm:t>
        <a:bodyPr/>
        <a:lstStyle/>
        <a:p>
          <a:endParaRPr lang="en-US"/>
        </a:p>
      </dgm:t>
    </dgm:pt>
    <dgm:pt modelId="{BDADC641-243B-495C-8160-D36D55508458}" type="sibTrans" cxnId="{D7F913DF-DD58-4287-BC21-CB6DD64EE0C7}">
      <dgm:prSet/>
      <dgm:spPr/>
      <dgm:t>
        <a:bodyPr/>
        <a:lstStyle/>
        <a:p>
          <a:endParaRPr lang="en-US"/>
        </a:p>
      </dgm:t>
    </dgm:pt>
    <dgm:pt modelId="{ED85C9F3-3D85-4F91-AA22-22B2D1D0D72B}">
      <dgm:prSet phldrT="[Text]" custT="1"/>
      <dgm:spPr/>
      <dgm:t>
        <a:bodyPr/>
        <a:lstStyle/>
        <a:p>
          <a:r>
            <a:rPr lang="en-US" sz="2000" b="1" dirty="0"/>
            <a:t>Special Topics</a:t>
          </a:r>
        </a:p>
      </dgm:t>
    </dgm:pt>
    <dgm:pt modelId="{3FE5E450-A025-4E2E-97D6-B5287AFDAC88}" type="parTrans" cxnId="{3FAE58D7-B117-4B93-8C01-7A19BB887EAB}">
      <dgm:prSet/>
      <dgm:spPr/>
      <dgm:t>
        <a:bodyPr/>
        <a:lstStyle/>
        <a:p>
          <a:endParaRPr lang="en-US"/>
        </a:p>
      </dgm:t>
    </dgm:pt>
    <dgm:pt modelId="{16C5CF9C-8D42-44E1-81B1-CCEEF1C48F69}" type="sibTrans" cxnId="{3FAE58D7-B117-4B93-8C01-7A19BB887EAB}">
      <dgm:prSet/>
      <dgm:spPr/>
      <dgm:t>
        <a:bodyPr/>
        <a:lstStyle/>
        <a:p>
          <a:endParaRPr lang="en-US"/>
        </a:p>
      </dgm:t>
    </dgm:pt>
    <dgm:pt modelId="{D28F46E4-F052-489C-ACDF-667D2A7567A0}">
      <dgm:prSet phldrT="[Text]" custT="1"/>
      <dgm:spPr/>
      <dgm:t>
        <a:bodyPr/>
        <a:lstStyle/>
        <a:p>
          <a:r>
            <a:rPr lang="en-US" sz="1800" b="1" dirty="0"/>
            <a:t>Coaching</a:t>
          </a:r>
          <a:r>
            <a:rPr lang="en-US" sz="2000" b="1" dirty="0"/>
            <a:t> &amp; </a:t>
          </a:r>
          <a:r>
            <a:rPr lang="en-US" sz="1600" b="1" dirty="0"/>
            <a:t>Networking</a:t>
          </a:r>
        </a:p>
      </dgm:t>
    </dgm:pt>
    <dgm:pt modelId="{F27B803E-B1C2-4031-95C9-A53C25CC0244}" type="parTrans" cxnId="{7D93D046-79C3-4873-997E-A4CEFE6561BA}">
      <dgm:prSet/>
      <dgm:spPr/>
      <dgm:t>
        <a:bodyPr/>
        <a:lstStyle/>
        <a:p>
          <a:endParaRPr lang="en-US"/>
        </a:p>
      </dgm:t>
    </dgm:pt>
    <dgm:pt modelId="{60CB3B0A-B1A2-42D3-9F85-65B2A1D6F22E}" type="sibTrans" cxnId="{7D93D046-79C3-4873-997E-A4CEFE6561BA}">
      <dgm:prSet/>
      <dgm:spPr/>
      <dgm:t>
        <a:bodyPr/>
        <a:lstStyle/>
        <a:p>
          <a:endParaRPr lang="en-US"/>
        </a:p>
      </dgm:t>
    </dgm:pt>
    <dgm:pt modelId="{4CEB6FAD-BF1A-4E0F-ACB2-F42AAA071DAE}">
      <dgm:prSet phldrT="[Text]" custT="1"/>
      <dgm:spPr/>
      <dgm:t>
        <a:bodyPr/>
        <a:lstStyle/>
        <a:p>
          <a:r>
            <a:rPr lang="en-US" sz="2000" b="1" dirty="0"/>
            <a:t>Breakout Sessions</a:t>
          </a:r>
        </a:p>
      </dgm:t>
    </dgm:pt>
    <dgm:pt modelId="{1E900D2C-62F9-41EF-A857-7A16C3D8827A}" type="parTrans" cxnId="{684C3B0D-EEA3-4785-B6E4-0AABAD1AC7AD}">
      <dgm:prSet/>
      <dgm:spPr/>
      <dgm:t>
        <a:bodyPr/>
        <a:lstStyle/>
        <a:p>
          <a:endParaRPr lang="en-US"/>
        </a:p>
      </dgm:t>
    </dgm:pt>
    <dgm:pt modelId="{E8281AD9-1EDF-4F3D-A92E-89881741FE75}" type="sibTrans" cxnId="{684C3B0D-EEA3-4785-B6E4-0AABAD1AC7AD}">
      <dgm:prSet/>
      <dgm:spPr/>
      <dgm:t>
        <a:bodyPr/>
        <a:lstStyle/>
        <a:p>
          <a:endParaRPr lang="en-US"/>
        </a:p>
      </dgm:t>
    </dgm:pt>
    <dgm:pt modelId="{15FEF671-3F39-49E4-B4E9-CA27C043CECD}" type="pres">
      <dgm:prSet presAssocID="{A0A8B591-0EBD-4B7D-9C26-9D7969C324AB}" presName="Name0" presStyleCnt="0">
        <dgm:presLayoutVars>
          <dgm:chMax val="7"/>
          <dgm:dir/>
          <dgm:resizeHandles val="exact"/>
        </dgm:presLayoutVars>
      </dgm:prSet>
      <dgm:spPr/>
    </dgm:pt>
    <dgm:pt modelId="{74ACFA4A-85D1-4F77-A097-2367C1813CAF}" type="pres">
      <dgm:prSet presAssocID="{A0A8B591-0EBD-4B7D-9C26-9D7969C324AB}" presName="ellipse1" presStyleLbl="vennNode1" presStyleIdx="0" presStyleCnt="7">
        <dgm:presLayoutVars>
          <dgm:bulletEnabled val="1"/>
        </dgm:presLayoutVars>
      </dgm:prSet>
      <dgm:spPr/>
    </dgm:pt>
    <dgm:pt modelId="{1BD7DF39-6E9C-44C6-87A3-06E6D4E47ABE}" type="pres">
      <dgm:prSet presAssocID="{A0A8B591-0EBD-4B7D-9C26-9D7969C324AB}" presName="ellipse2" presStyleLbl="vennNode1" presStyleIdx="1" presStyleCnt="7">
        <dgm:presLayoutVars>
          <dgm:bulletEnabled val="1"/>
        </dgm:presLayoutVars>
      </dgm:prSet>
      <dgm:spPr/>
    </dgm:pt>
    <dgm:pt modelId="{B218B94A-5595-4436-81F3-6AE9175D02F1}" type="pres">
      <dgm:prSet presAssocID="{A0A8B591-0EBD-4B7D-9C26-9D7969C324AB}" presName="ellipse3" presStyleLbl="vennNode1" presStyleIdx="2" presStyleCnt="7">
        <dgm:presLayoutVars>
          <dgm:bulletEnabled val="1"/>
        </dgm:presLayoutVars>
      </dgm:prSet>
      <dgm:spPr/>
    </dgm:pt>
    <dgm:pt modelId="{DB120120-0A10-4E3B-9B4E-7B87E6459484}" type="pres">
      <dgm:prSet presAssocID="{A0A8B591-0EBD-4B7D-9C26-9D7969C324AB}" presName="ellipse4" presStyleLbl="vennNode1" presStyleIdx="3" presStyleCnt="7">
        <dgm:presLayoutVars>
          <dgm:bulletEnabled val="1"/>
        </dgm:presLayoutVars>
      </dgm:prSet>
      <dgm:spPr/>
    </dgm:pt>
    <dgm:pt modelId="{A98F5715-E8BA-4ED9-B7D1-CEAD62D394A7}" type="pres">
      <dgm:prSet presAssocID="{A0A8B591-0EBD-4B7D-9C26-9D7969C324AB}" presName="ellipse5" presStyleLbl="vennNode1" presStyleIdx="4" presStyleCnt="7" custScaleX="99481">
        <dgm:presLayoutVars>
          <dgm:bulletEnabled val="1"/>
        </dgm:presLayoutVars>
      </dgm:prSet>
      <dgm:spPr/>
    </dgm:pt>
    <dgm:pt modelId="{64881F3C-ACCE-4DCB-812A-2677FAA012B8}" type="pres">
      <dgm:prSet presAssocID="{A0A8B591-0EBD-4B7D-9C26-9D7969C324AB}" presName="ellipse6" presStyleLbl="vennNode1" presStyleIdx="5" presStyleCnt="7">
        <dgm:presLayoutVars>
          <dgm:bulletEnabled val="1"/>
        </dgm:presLayoutVars>
      </dgm:prSet>
      <dgm:spPr/>
    </dgm:pt>
    <dgm:pt modelId="{B21817B3-1123-4605-A2B8-F641B92C4497}" type="pres">
      <dgm:prSet presAssocID="{A0A8B591-0EBD-4B7D-9C26-9D7969C324AB}" presName="ellipse7" presStyleLbl="vennNode1" presStyleIdx="6" presStyleCnt="7">
        <dgm:presLayoutVars>
          <dgm:bulletEnabled val="1"/>
        </dgm:presLayoutVars>
      </dgm:prSet>
      <dgm:spPr/>
    </dgm:pt>
  </dgm:ptLst>
  <dgm:cxnLst>
    <dgm:cxn modelId="{684C3B0D-EEA3-4785-B6E4-0AABAD1AC7AD}" srcId="{A0A8B591-0EBD-4B7D-9C26-9D7969C324AB}" destId="{4CEB6FAD-BF1A-4E0F-ACB2-F42AAA071DAE}" srcOrd="6" destOrd="0" parTransId="{1E900D2C-62F9-41EF-A857-7A16C3D8827A}" sibTransId="{E8281AD9-1EDF-4F3D-A92E-89881741FE75}"/>
    <dgm:cxn modelId="{B63A2637-E80F-4776-B5CA-64F45DFF5ED3}" type="presOf" srcId="{9AA94497-24A5-49BB-867E-050FA8D20FF0}" destId="{1BD7DF39-6E9C-44C6-87A3-06E6D4E47ABE}" srcOrd="0" destOrd="0" presId="urn:microsoft.com/office/officeart/2005/8/layout/rings+Icon"/>
    <dgm:cxn modelId="{760AF441-3A7E-4BB6-9A17-A8E9B6695B16}" srcId="{A0A8B591-0EBD-4B7D-9C26-9D7969C324AB}" destId="{9AA94497-24A5-49BB-867E-050FA8D20FF0}" srcOrd="1" destOrd="0" parTransId="{84D17E1C-4A0C-47A1-800E-505F50A6AA4A}" sibTransId="{20538D40-E61A-44CF-8489-5220526E6064}"/>
    <dgm:cxn modelId="{7D93D046-79C3-4873-997E-A4CEFE6561BA}" srcId="{A0A8B591-0EBD-4B7D-9C26-9D7969C324AB}" destId="{D28F46E4-F052-489C-ACDF-667D2A7567A0}" srcOrd="4" destOrd="0" parTransId="{F27B803E-B1C2-4031-95C9-A53C25CC0244}" sibTransId="{60CB3B0A-B1A2-42D3-9F85-65B2A1D6F22E}"/>
    <dgm:cxn modelId="{FC3AFA58-A9EF-4DB3-AE71-E37711C5D5FC}" type="presOf" srcId="{D7404B64-E8A1-43F4-9411-F276AD33CFA9}" destId="{B218B94A-5595-4436-81F3-6AE9175D02F1}" srcOrd="0" destOrd="0" presId="urn:microsoft.com/office/officeart/2005/8/layout/rings+Icon"/>
    <dgm:cxn modelId="{1A8D8D76-9E43-4E02-91F0-8888194C0EBA}" srcId="{A0A8B591-0EBD-4B7D-9C26-9D7969C324AB}" destId="{DC547CEC-D65C-4B2B-9FBD-59AE948D17DE}" srcOrd="3" destOrd="0" parTransId="{E1EC1487-5498-4773-B19B-7F92BA196990}" sibTransId="{C018A41B-E2A2-494B-8F8C-B4ABFD777C08}"/>
    <dgm:cxn modelId="{BB7F3683-9D5B-4E10-B0F9-FF7C0681A83D}" type="presOf" srcId="{A0A8B591-0EBD-4B7D-9C26-9D7969C324AB}" destId="{15FEF671-3F39-49E4-B4E9-CA27C043CECD}" srcOrd="0" destOrd="0" presId="urn:microsoft.com/office/officeart/2005/8/layout/rings+Icon"/>
    <dgm:cxn modelId="{705BDA83-B8A9-4C51-A3A6-C26C4CCF9140}" type="presOf" srcId="{DC547CEC-D65C-4B2B-9FBD-59AE948D17DE}" destId="{DB120120-0A10-4E3B-9B4E-7B87E6459484}" srcOrd="0" destOrd="0" presId="urn:microsoft.com/office/officeart/2005/8/layout/rings+Icon"/>
    <dgm:cxn modelId="{088C26B9-C738-4116-9D39-39C9C0D66470}" type="presOf" srcId="{3814F6D4-A15F-4C65-AC09-EB4E65D1B81B}" destId="{74ACFA4A-85D1-4F77-A097-2367C1813CAF}" srcOrd="0" destOrd="0" presId="urn:microsoft.com/office/officeart/2005/8/layout/rings+Icon"/>
    <dgm:cxn modelId="{3C4C52D3-415A-4AA5-B41D-569A25973A8E}" type="presOf" srcId="{D28F46E4-F052-489C-ACDF-667D2A7567A0}" destId="{A98F5715-E8BA-4ED9-B7D1-CEAD62D394A7}" srcOrd="0" destOrd="0" presId="urn:microsoft.com/office/officeart/2005/8/layout/rings+Icon"/>
    <dgm:cxn modelId="{3FAE58D7-B117-4B93-8C01-7A19BB887EAB}" srcId="{A0A8B591-0EBD-4B7D-9C26-9D7969C324AB}" destId="{ED85C9F3-3D85-4F91-AA22-22B2D1D0D72B}" srcOrd="5" destOrd="0" parTransId="{3FE5E450-A025-4E2E-97D6-B5287AFDAC88}" sibTransId="{16C5CF9C-8D42-44E1-81B1-CCEEF1C48F69}"/>
    <dgm:cxn modelId="{D7F913DF-DD58-4287-BC21-CB6DD64EE0C7}" srcId="{A0A8B591-0EBD-4B7D-9C26-9D7969C324AB}" destId="{D7404B64-E8A1-43F4-9411-F276AD33CFA9}" srcOrd="2" destOrd="0" parTransId="{5294D551-5254-4251-9B5A-395CB3B86DCC}" sibTransId="{BDADC641-243B-495C-8160-D36D55508458}"/>
    <dgm:cxn modelId="{A3BE78F0-7C81-4122-981F-BE49923E644F}" type="presOf" srcId="{ED85C9F3-3D85-4F91-AA22-22B2D1D0D72B}" destId="{64881F3C-ACCE-4DCB-812A-2677FAA012B8}" srcOrd="0" destOrd="0" presId="urn:microsoft.com/office/officeart/2005/8/layout/rings+Icon"/>
    <dgm:cxn modelId="{0FC02FF4-02A2-4B00-B246-6256595EB149}" type="presOf" srcId="{4CEB6FAD-BF1A-4E0F-ACB2-F42AAA071DAE}" destId="{B21817B3-1123-4605-A2B8-F641B92C4497}" srcOrd="0" destOrd="0" presId="urn:microsoft.com/office/officeart/2005/8/layout/rings+Icon"/>
    <dgm:cxn modelId="{6EB739F8-55FA-42A4-BEDC-C34D0FAD7506}" srcId="{A0A8B591-0EBD-4B7D-9C26-9D7969C324AB}" destId="{3814F6D4-A15F-4C65-AC09-EB4E65D1B81B}" srcOrd="0" destOrd="0" parTransId="{97650638-9468-4D39-90CD-A43DA6B536C7}" sibTransId="{BB80D9AA-856A-42AD-B96C-1ADD368A0A8C}"/>
    <dgm:cxn modelId="{C610B393-570A-4C4B-BB64-3B84E01E23BC}" type="presParOf" srcId="{15FEF671-3F39-49E4-B4E9-CA27C043CECD}" destId="{74ACFA4A-85D1-4F77-A097-2367C1813CAF}" srcOrd="0" destOrd="0" presId="urn:microsoft.com/office/officeart/2005/8/layout/rings+Icon"/>
    <dgm:cxn modelId="{71FBC0F0-95CD-4318-8B0C-343BB6B6BDD7}" type="presParOf" srcId="{15FEF671-3F39-49E4-B4E9-CA27C043CECD}" destId="{1BD7DF39-6E9C-44C6-87A3-06E6D4E47ABE}" srcOrd="1" destOrd="0" presId="urn:microsoft.com/office/officeart/2005/8/layout/rings+Icon"/>
    <dgm:cxn modelId="{C611D710-AEB1-4875-ABBA-E94536C6F0A2}" type="presParOf" srcId="{15FEF671-3F39-49E4-B4E9-CA27C043CECD}" destId="{B218B94A-5595-4436-81F3-6AE9175D02F1}" srcOrd="2" destOrd="0" presId="urn:microsoft.com/office/officeart/2005/8/layout/rings+Icon"/>
    <dgm:cxn modelId="{6BD1966F-D898-4160-B2DC-AC251861A9E3}" type="presParOf" srcId="{15FEF671-3F39-49E4-B4E9-CA27C043CECD}" destId="{DB120120-0A10-4E3B-9B4E-7B87E6459484}" srcOrd="3" destOrd="0" presId="urn:microsoft.com/office/officeart/2005/8/layout/rings+Icon"/>
    <dgm:cxn modelId="{C151B88B-B34F-456E-9A48-7B006C0F4620}" type="presParOf" srcId="{15FEF671-3F39-49E4-B4E9-CA27C043CECD}" destId="{A98F5715-E8BA-4ED9-B7D1-CEAD62D394A7}" srcOrd="4" destOrd="0" presId="urn:microsoft.com/office/officeart/2005/8/layout/rings+Icon"/>
    <dgm:cxn modelId="{7B130DF0-E998-4130-83D6-BA4DB6DBB24C}" type="presParOf" srcId="{15FEF671-3F39-49E4-B4E9-CA27C043CECD}" destId="{64881F3C-ACCE-4DCB-812A-2677FAA012B8}" srcOrd="5" destOrd="0" presId="urn:microsoft.com/office/officeart/2005/8/layout/rings+Icon"/>
    <dgm:cxn modelId="{DBFE32BD-63F3-4623-B817-91ECF031B3FC}" type="presParOf" srcId="{15FEF671-3F39-49E4-B4E9-CA27C043CECD}" destId="{B21817B3-1123-4605-A2B8-F641B92C4497}" srcOrd="6"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CFA4A-85D1-4F77-A097-2367C1813CAF}">
      <dsp:nvSpPr>
        <dsp:cNvPr id="0" name=""/>
        <dsp:cNvSpPr/>
      </dsp:nvSpPr>
      <dsp:spPr>
        <a:xfrm>
          <a:off x="0" y="801905"/>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Interactive Presentations</a:t>
          </a:r>
        </a:p>
      </dsp:txBody>
      <dsp:txXfrm>
        <a:off x="295876" y="1097786"/>
        <a:ext cx="1428614" cy="1428638"/>
      </dsp:txXfrm>
    </dsp:sp>
    <dsp:sp modelId="{1BD7DF39-6E9C-44C6-87A3-06E6D4E47ABE}">
      <dsp:nvSpPr>
        <dsp:cNvPr id="0" name=""/>
        <dsp:cNvSpPr/>
      </dsp:nvSpPr>
      <dsp:spPr>
        <a:xfrm>
          <a:off x="1034460" y="2288536"/>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Case Studies</a:t>
          </a:r>
        </a:p>
      </dsp:txBody>
      <dsp:txXfrm>
        <a:off x="1330336" y="2584417"/>
        <a:ext cx="1428614" cy="1428638"/>
      </dsp:txXfrm>
    </dsp:sp>
    <dsp:sp modelId="{B218B94A-5595-4436-81F3-6AE9175D02F1}">
      <dsp:nvSpPr>
        <dsp:cNvPr id="0" name=""/>
        <dsp:cNvSpPr/>
      </dsp:nvSpPr>
      <dsp:spPr>
        <a:xfrm>
          <a:off x="2069744" y="801905"/>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Working Lunches</a:t>
          </a:r>
        </a:p>
      </dsp:txBody>
      <dsp:txXfrm>
        <a:off x="2365620" y="1097786"/>
        <a:ext cx="1428614" cy="1428638"/>
      </dsp:txXfrm>
    </dsp:sp>
    <dsp:sp modelId="{DB120120-0A10-4E3B-9B4E-7B87E6459484}">
      <dsp:nvSpPr>
        <dsp:cNvPr id="0" name=""/>
        <dsp:cNvSpPr/>
      </dsp:nvSpPr>
      <dsp:spPr>
        <a:xfrm>
          <a:off x="3104205" y="2288536"/>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Pain Rounds</a:t>
          </a:r>
        </a:p>
      </dsp:txBody>
      <dsp:txXfrm>
        <a:off x="3400081" y="2584417"/>
        <a:ext cx="1428614" cy="1428638"/>
      </dsp:txXfrm>
    </dsp:sp>
    <dsp:sp modelId="{A98F5715-E8BA-4ED9-B7D1-CEAD62D394A7}">
      <dsp:nvSpPr>
        <dsp:cNvPr id="0" name=""/>
        <dsp:cNvSpPr/>
      </dsp:nvSpPr>
      <dsp:spPr>
        <a:xfrm>
          <a:off x="4144731" y="801905"/>
          <a:ext cx="2009881"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Coaching</a:t>
          </a:r>
          <a:r>
            <a:rPr lang="en-US" sz="2000" b="1" kern="1200" dirty="0"/>
            <a:t> &amp; </a:t>
          </a:r>
          <a:r>
            <a:rPr lang="en-US" sz="1600" b="1" kern="1200" dirty="0"/>
            <a:t>Networking</a:t>
          </a:r>
        </a:p>
      </dsp:txBody>
      <dsp:txXfrm>
        <a:off x="4439071" y="1097786"/>
        <a:ext cx="1421201" cy="1428638"/>
      </dsp:txXfrm>
    </dsp:sp>
    <dsp:sp modelId="{64881F3C-ACCE-4DCB-812A-2677FAA012B8}">
      <dsp:nvSpPr>
        <dsp:cNvPr id="0" name=""/>
        <dsp:cNvSpPr/>
      </dsp:nvSpPr>
      <dsp:spPr>
        <a:xfrm>
          <a:off x="5173949" y="2288536"/>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Special Topics</a:t>
          </a:r>
        </a:p>
      </dsp:txBody>
      <dsp:txXfrm>
        <a:off x="5469825" y="2584417"/>
        <a:ext cx="1428614" cy="1428638"/>
      </dsp:txXfrm>
    </dsp:sp>
    <dsp:sp modelId="{B21817B3-1123-4605-A2B8-F641B92C4497}">
      <dsp:nvSpPr>
        <dsp:cNvPr id="0" name=""/>
        <dsp:cNvSpPr/>
      </dsp:nvSpPr>
      <dsp:spPr>
        <a:xfrm>
          <a:off x="6209233" y="801905"/>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Breakout Sessions</a:t>
          </a:r>
        </a:p>
      </dsp:txBody>
      <dsp:txXfrm>
        <a:off x="6505109" y="1097786"/>
        <a:ext cx="1428614" cy="1428638"/>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r>
              <a:rPr lang="en-US"/>
              <a:t>PRN Program: Role - EDUCATION STRATEGIES</a:t>
            </a:r>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2302" tIns="46151" rIns="92302" bIns="46151" rtlCol="0" anchor="b"/>
          <a:lstStyle>
            <a:lvl1pPr algn="l">
              <a:defRPr sz="1200"/>
            </a:lvl1pPr>
          </a:lstStyle>
          <a:p>
            <a:r>
              <a:rPr lang="en-US"/>
              <a:t>Version: 09/22/17</a:t>
            </a:r>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68580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08610" y="442686"/>
            <a:ext cx="2168843" cy="2877457"/>
          </a:xfrm>
          <a:prstGeom prst="rect">
            <a:avLst/>
          </a:prstGeom>
        </p:spPr>
        <p:txBody>
          <a:bodyPr vert="horz" lIns="92302" tIns="46151" rIns="92302" bIns="46151" rtlCol="0" anchor="ctr"/>
          <a:lstStyle>
            <a:lvl1pPr algn="l">
              <a:defRPr sz="2700" b="1">
                <a:solidFill>
                  <a:schemeClr val="tx1"/>
                </a:solidFill>
              </a:defRPr>
            </a:lvl1pPr>
          </a:lstStyle>
          <a:p>
            <a:r>
              <a:rPr lang="en-US"/>
              <a:t>PRN Program: Role - EDUCATION STRATEGIES</a:t>
            </a:r>
            <a:endParaRPr lang="en-US" dirty="0"/>
          </a:p>
        </p:txBody>
      </p:sp>
      <p:sp>
        <p:nvSpPr>
          <p:cNvPr id="4" name="Slide Image Placeholder 3"/>
          <p:cNvSpPr>
            <a:spLocks noGrp="1" noRot="1" noChangeAspect="1"/>
          </p:cNvSpPr>
          <p:nvPr>
            <p:ph type="sldImg" idx="2"/>
          </p:nvPr>
        </p:nvSpPr>
        <p:spPr>
          <a:xfrm>
            <a:off x="2511425"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42938" y="3762829"/>
            <a:ext cx="5572125"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2302" tIns="46151" rIns="92302" bIns="46151" rtlCol="0" anchor="b"/>
          <a:lstStyle>
            <a:lvl1pPr algn="l">
              <a:defRPr sz="1200"/>
            </a:lvl1pPr>
          </a:lstStyle>
          <a:p>
            <a:r>
              <a:rPr lang="en-US"/>
              <a:t>Version: 09/22/17</a:t>
            </a:r>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5017024"/>
          </a:xfrm>
        </p:spPr>
        <p:txBody>
          <a:bodyPr/>
          <a:lstStyle/>
          <a:p>
            <a:pPr marL="0" indent="0">
              <a:lnSpc>
                <a:spcPct val="100000"/>
              </a:lnSpc>
              <a:spcBef>
                <a:spcPts val="600"/>
              </a:spcBef>
              <a:spcAft>
                <a:spcPts val="600"/>
              </a:spcAft>
              <a:buNone/>
            </a:pPr>
            <a:r>
              <a:rPr lang="en-US" sz="1800" b="1" u="sng" dirty="0"/>
              <a:t>Materials: </a:t>
            </a:r>
            <a:r>
              <a:rPr lang="en-US" sz="1800" dirty="0"/>
              <a:t>Flip chart or whiteboard and Markers</a:t>
            </a:r>
          </a:p>
          <a:p>
            <a:pPr marL="0" indent="0">
              <a:lnSpc>
                <a:spcPct val="100000"/>
              </a:lnSpc>
              <a:spcBef>
                <a:spcPts val="600"/>
              </a:spcBef>
              <a:spcAft>
                <a:spcPts val="600"/>
              </a:spcAft>
              <a:buNone/>
            </a:pPr>
            <a:r>
              <a:rPr lang="en-US" sz="1800" dirty="0"/>
              <a:t>Provide participant guide </a:t>
            </a:r>
            <a:r>
              <a:rPr lang="en-US" sz="1800" baseline="0" dirty="0"/>
              <a:t>at least 1 week in advance. </a:t>
            </a:r>
          </a:p>
          <a:p>
            <a:pPr marL="0" indent="0">
              <a:lnSpc>
                <a:spcPct val="100000"/>
              </a:lnSpc>
              <a:spcBef>
                <a:spcPts val="600"/>
              </a:spcBef>
              <a:spcAft>
                <a:spcPts val="600"/>
              </a:spcAft>
              <a:buNone/>
            </a:pPr>
            <a:r>
              <a:rPr lang="en-US" sz="1800" baseline="0" dirty="0"/>
              <a:t>Provide project </a:t>
            </a:r>
            <a:r>
              <a:rPr lang="en-US" sz="1800" baseline="0"/>
              <a:t>planning guide</a:t>
            </a:r>
            <a:endParaRPr lang="en-US" sz="1800" baseline="0" dirty="0"/>
          </a:p>
          <a:p>
            <a:pPr marL="0" indent="0">
              <a:lnSpc>
                <a:spcPct val="100000"/>
              </a:lnSpc>
              <a:spcBef>
                <a:spcPts val="600"/>
              </a:spcBef>
              <a:spcAft>
                <a:spcPts val="600"/>
              </a:spcAft>
              <a:buNone/>
            </a:pPr>
            <a:r>
              <a:rPr lang="en-US" sz="1600" i="1" dirty="0"/>
              <a:t>For reference:</a:t>
            </a:r>
            <a:r>
              <a:rPr lang="en-US" sz="1600" i="1" baseline="0" dirty="0"/>
              <a:t> </a:t>
            </a:r>
            <a:r>
              <a:rPr lang="en-US" sz="1600" i="1" dirty="0"/>
              <a:t>Participant Guide – pages 15, 16, 43-47,</a:t>
            </a:r>
            <a:r>
              <a:rPr lang="en-US" sz="1600" i="1" baseline="0" dirty="0"/>
              <a:t> 65-74</a:t>
            </a:r>
            <a:endParaRPr lang="en-US" sz="1600" baseline="0" dirty="0"/>
          </a:p>
          <a:p>
            <a:pPr marL="0" indent="0">
              <a:lnSpc>
                <a:spcPct val="100000"/>
              </a:lnSpc>
              <a:spcBef>
                <a:spcPts val="600"/>
              </a:spcBef>
              <a:spcAft>
                <a:spcPts val="600"/>
              </a:spcAft>
              <a:buNone/>
            </a:pPr>
            <a:r>
              <a:rPr lang="en-US" sz="1800" b="1" dirty="0"/>
              <a:t>Room setup </a:t>
            </a:r>
            <a:r>
              <a:rPr lang="en-US" sz="1800" dirty="0"/>
              <a:t>in tables o f 4-6-8 depending</a:t>
            </a:r>
            <a:r>
              <a:rPr lang="en-US" sz="1800" baseline="0" dirty="0"/>
              <a:t> on number of participants</a:t>
            </a:r>
            <a:endParaRPr lang="en-US" sz="1800" dirty="0"/>
          </a:p>
          <a:p>
            <a:pPr>
              <a:lnSpc>
                <a:spcPct val="100000"/>
              </a:lnSpc>
              <a:spcBef>
                <a:spcPts val="600"/>
              </a:spcBef>
              <a:spcAft>
                <a:spcPts val="600"/>
              </a:spcAft>
            </a:pPr>
            <a:r>
              <a:rPr lang="en-US" sz="1800" dirty="0"/>
              <a:t>Display slide as participants walk in</a:t>
            </a:r>
          </a:p>
          <a:p>
            <a:pPr marL="114300" marR="0" indent="-1143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800" b="0" baseline="0" dirty="0"/>
              <a:t>Allow 5 minutes for people to grab food if this is a meal session </a:t>
            </a:r>
          </a:p>
          <a:p>
            <a:pPr marL="0" marR="0" indent="0" algn="l" defTabSz="914400" rtl="0" eaLnBrk="1" fontAlgn="auto" latinLnBrk="0" hangingPunct="1">
              <a:lnSpc>
                <a:spcPct val="100000"/>
              </a:lnSpc>
              <a:spcBef>
                <a:spcPts val="600"/>
              </a:spcBef>
              <a:spcAft>
                <a:spcPts val="600"/>
              </a:spcAft>
              <a:buClrTx/>
              <a:buSzTx/>
              <a:buNone/>
              <a:tabLst/>
              <a:defRPr/>
            </a:pPr>
            <a:r>
              <a:rPr lang="en-US" sz="1400" b="0" baseline="0" dirty="0"/>
              <a:t>(</a:t>
            </a:r>
            <a:r>
              <a:rPr lang="en-US" sz="1400" b="0" i="1" baseline="0" dirty="0"/>
              <a:t>See course director guide regarding conducting sessions during meals).</a:t>
            </a:r>
            <a:endParaRPr lang="en-US" sz="1400" dirty="0"/>
          </a:p>
          <a:p>
            <a:pPr marL="114300" marR="0" indent="-11430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800" dirty="0"/>
              <a:t>This session is </a:t>
            </a:r>
            <a:r>
              <a:rPr lang="en-US" sz="1800" b="1" dirty="0"/>
              <a:t>30 minutes </a:t>
            </a:r>
            <a:r>
              <a:rPr lang="en-US" sz="1800" dirty="0"/>
              <a:t>and</a:t>
            </a:r>
            <a:r>
              <a:rPr lang="en-US" sz="1800" baseline="0" dirty="0"/>
              <a:t> includes an </a:t>
            </a:r>
            <a:r>
              <a:rPr lang="en-US" sz="1800" b="1" baseline="0" dirty="0"/>
              <a:t>additional 30 minute activity (</a:t>
            </a:r>
            <a:r>
              <a:rPr lang="en-US" sz="1800" b="1" i="1" baseline="0" dirty="0"/>
              <a:t>FAST FIX</a:t>
            </a:r>
            <a:r>
              <a:rPr lang="en-US" sz="1800" b="1" baseline="0" dirty="0"/>
              <a:t>). </a:t>
            </a:r>
          </a:p>
          <a:p>
            <a:pPr marL="0" indent="0">
              <a:lnSpc>
                <a:spcPct val="100000"/>
              </a:lnSpc>
              <a:spcBef>
                <a:spcPts val="600"/>
              </a:spcBef>
              <a:spcAft>
                <a:spcPts val="600"/>
              </a:spcAft>
              <a:buNone/>
            </a:pPr>
            <a:r>
              <a:rPr lang="en-US" sz="1600" b="1" u="sng" dirty="0"/>
              <a:t>Welcome &amp; Introductions: </a:t>
            </a:r>
            <a:r>
              <a:rPr lang="en-US" sz="1600" i="1" dirty="0"/>
              <a:t>Introduce facilitator</a:t>
            </a:r>
            <a:r>
              <a:rPr lang="en-US" sz="1600" i="1" baseline="0" dirty="0"/>
              <a:t> if necessary</a:t>
            </a:r>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a:t>PRN Program: Role - EDUCATION STRATEGIES</a:t>
            </a:r>
            <a:endParaRPr lang="en-US" dirty="0"/>
          </a:p>
        </p:txBody>
      </p:sp>
      <p:sp>
        <p:nvSpPr>
          <p:cNvPr id="7" name="Slide Number Placeholder 3"/>
          <p:cNvSpPr txBox="1">
            <a:spLocks/>
          </p:cNvSpPr>
          <p:nvPr/>
        </p:nvSpPr>
        <p:spPr>
          <a:xfrm>
            <a:off x="3686493" y="8797290"/>
            <a:ext cx="316992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17763" y="452438"/>
            <a:ext cx="3805237" cy="2854325"/>
          </a:xfrm>
        </p:spPr>
      </p:sp>
      <p:sp>
        <p:nvSpPr>
          <p:cNvPr id="3" name="Notes Placeholder 2"/>
          <p:cNvSpPr>
            <a:spLocks noGrp="1"/>
          </p:cNvSpPr>
          <p:nvPr>
            <p:ph type="body" idx="1"/>
          </p:nvPr>
        </p:nvSpPr>
        <p:spPr>
          <a:xfrm>
            <a:off x="308610" y="3762829"/>
            <a:ext cx="6293358" cy="5344595"/>
          </a:xfrm>
        </p:spPr>
        <p:txBody>
          <a:bodyPr/>
          <a:lstStyle/>
          <a:p>
            <a:pPr marL="0" lvl="3" indent="0" defTabSz="873161">
              <a:lnSpc>
                <a:spcPct val="100000"/>
              </a:lnSpc>
              <a:spcBef>
                <a:spcPts val="0"/>
              </a:spcBef>
              <a:buNone/>
              <a:defRPr/>
            </a:pPr>
            <a:r>
              <a:rPr lang="en-US" sz="1800" b="1" u="sng" dirty="0"/>
              <a:t>ASK</a:t>
            </a:r>
            <a:r>
              <a:rPr lang="en-US" sz="1800" b="1" u="none" dirty="0"/>
              <a:t>:</a:t>
            </a:r>
            <a:r>
              <a:rPr lang="en-US" sz="1800" b="1" u="none" baseline="0" dirty="0"/>
              <a:t> </a:t>
            </a:r>
            <a:r>
              <a:rPr lang="en-US" sz="1800" dirty="0"/>
              <a:t>What educational strategies have you found effective in this course so far?</a:t>
            </a:r>
          </a:p>
          <a:p>
            <a:pPr marL="0" indent="0" algn="ctr">
              <a:lnSpc>
                <a:spcPct val="104000"/>
              </a:lnSpc>
              <a:spcBef>
                <a:spcPts val="600"/>
              </a:spcBef>
              <a:buNone/>
              <a:defRPr/>
            </a:pPr>
            <a:r>
              <a:rPr lang="en-US" sz="1800" i="1" dirty="0"/>
              <a:t>Select participants willing to share their answers to this question. </a:t>
            </a:r>
          </a:p>
          <a:p>
            <a:pPr marL="0" indent="0" algn="ctr">
              <a:lnSpc>
                <a:spcPct val="104000"/>
              </a:lnSpc>
              <a:spcBef>
                <a:spcPts val="0"/>
              </a:spcBef>
              <a:buNone/>
              <a:defRPr/>
            </a:pPr>
            <a:r>
              <a:rPr lang="en-US" sz="1800" i="1" dirty="0"/>
              <a:t>Write on flipchart or whiteboard </a:t>
            </a:r>
          </a:p>
          <a:p>
            <a:pPr marL="0" indent="0" algn="ctr">
              <a:lnSpc>
                <a:spcPct val="104000"/>
              </a:lnSpc>
              <a:spcBef>
                <a:spcPts val="0"/>
              </a:spcBef>
              <a:spcAft>
                <a:spcPts val="600"/>
              </a:spcAft>
              <a:buNone/>
              <a:defRPr/>
            </a:pPr>
            <a:r>
              <a:rPr lang="en-US" sz="1800" b="1" i="1" dirty="0"/>
              <a:t>[Limit discussion to 5 minutes]</a:t>
            </a:r>
          </a:p>
          <a:p>
            <a:pPr marL="0" marR="0" lvl="0" indent="0" algn="ctr" defTabSz="914400" rtl="0" eaLnBrk="1" fontAlgn="auto" latinLnBrk="0" hangingPunct="1">
              <a:lnSpc>
                <a:spcPct val="102000"/>
              </a:lnSpc>
              <a:spcBef>
                <a:spcPts val="300"/>
              </a:spcBef>
              <a:spcAft>
                <a:spcPts val="0"/>
              </a:spcAft>
              <a:buClrTx/>
              <a:buSzTx/>
              <a:buFont typeface="Arial" panose="020B0604020202020204" pitchFamily="34" charset="0"/>
              <a:buNone/>
              <a:tabLst/>
              <a:defRPr/>
            </a:pPr>
            <a:r>
              <a:rPr lang="en-US" sz="1800" b="1" i="1" cap="all" dirty="0"/>
              <a:t>[10 minutes </a:t>
            </a:r>
            <a:r>
              <a:rPr lang="en-US" sz="1800" b="1" i="1" dirty="0"/>
              <a:t>of 30 minute session is complete]</a:t>
            </a:r>
          </a:p>
        </p:txBody>
      </p:sp>
      <p:sp>
        <p:nvSpPr>
          <p:cNvPr id="5" name="Slide Number Placeholder 4"/>
          <p:cNvSpPr>
            <a:spLocks noGrp="1"/>
          </p:cNvSpPr>
          <p:nvPr>
            <p:ph type="sldNum" sz="quarter" idx="11"/>
          </p:nvPr>
        </p:nvSpPr>
        <p:spPr/>
        <p:txBody>
          <a:bodyPr/>
          <a:lstStyle/>
          <a:p>
            <a:fld id="{F19303DE-3E45-4DD3-9505-92EF4803EF97}" type="slidenum">
              <a:rPr lang="en-US" smtClean="0"/>
              <a:t>2</a:t>
            </a:fld>
            <a:endParaRPr lang="en-US" dirty="0"/>
          </a:p>
        </p:txBody>
      </p:sp>
      <p:sp>
        <p:nvSpPr>
          <p:cNvPr id="6" name="Header Placeholder 5">
            <a:extLst>
              <a:ext uri="{FF2B5EF4-FFF2-40B4-BE49-F238E27FC236}">
                <a16:creationId xmlns:a16="http://schemas.microsoft.com/office/drawing/2014/main" id="{D0662C4B-4169-4E13-979B-F991A3DD98A0}"/>
              </a:ext>
            </a:extLst>
          </p:cNvPr>
          <p:cNvSpPr>
            <a:spLocks noGrp="1"/>
          </p:cNvSpPr>
          <p:nvPr>
            <p:ph type="hdr" sz="quarter" idx="12"/>
          </p:nvPr>
        </p:nvSpPr>
        <p:spPr/>
        <p:txBody>
          <a:bodyPr/>
          <a:lstStyle/>
          <a:p>
            <a:r>
              <a:rPr lang="en-US" sz="2900"/>
              <a:t>PRN Program: Welcome Session</a:t>
            </a:r>
            <a:endParaRPr lang="en-US" sz="3600" dirty="0"/>
          </a:p>
        </p:txBody>
      </p:sp>
      <p:sp>
        <p:nvSpPr>
          <p:cNvPr id="7" name="Slide Number Placeholder 3"/>
          <p:cNvSpPr txBox="1">
            <a:spLocks/>
          </p:cNvSpPr>
          <p:nvPr/>
        </p:nvSpPr>
        <p:spPr>
          <a:xfrm>
            <a:off x="3688080" y="8797290"/>
            <a:ext cx="316992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22163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lvl="3" indent="0">
              <a:spcAft>
                <a:spcPts val="286"/>
              </a:spcAft>
              <a:buNone/>
            </a:pPr>
            <a:r>
              <a:rPr lang="en-US" sz="1800" b="1" i="0" u="sng" dirty="0"/>
              <a:t>READ</a:t>
            </a:r>
            <a:r>
              <a:rPr lang="en-US" sz="1800" b="1" i="0" u="none" dirty="0"/>
              <a:t>: </a:t>
            </a:r>
            <a:r>
              <a:rPr lang="en-US" sz="1800" i="0" dirty="0"/>
              <a:t> Introduce </a:t>
            </a:r>
            <a:r>
              <a:rPr lang="en-US" sz="1800" dirty="0"/>
              <a:t>yourself to the participants at your table. Then w</a:t>
            </a:r>
            <a:r>
              <a:rPr lang="en-US" altLang="en-US" sz="1800" dirty="0"/>
              <a:t>ith your </a:t>
            </a:r>
            <a:r>
              <a:rPr lang="en-US" altLang="en-US" sz="1800" b="1" u="sng" dirty="0"/>
              <a:t>table mates </a:t>
            </a:r>
            <a:r>
              <a:rPr lang="en-US" altLang="en-US" sz="1800" dirty="0"/>
              <a:t>discuss your answers to the questions on the slide. </a:t>
            </a:r>
          </a:p>
          <a:p>
            <a:pPr marL="0" lvl="3" indent="0">
              <a:lnSpc>
                <a:spcPct val="100000"/>
              </a:lnSpc>
              <a:spcBef>
                <a:spcPts val="0"/>
              </a:spcBef>
              <a:spcAft>
                <a:spcPts val="600"/>
              </a:spcAft>
              <a:buNone/>
            </a:pPr>
            <a:r>
              <a:rPr lang="en-US" altLang="en-US" sz="1800" dirty="0"/>
              <a:t>You will have 10 </a:t>
            </a:r>
            <a:r>
              <a:rPr lang="en-US" altLang="en-US" sz="1800" baseline="0" dirty="0"/>
              <a:t>minutes to discuss and </a:t>
            </a:r>
            <a:r>
              <a:rPr lang="en-US" altLang="en-US" sz="1800" dirty="0"/>
              <a:t>prepare to share your plan with the group </a:t>
            </a:r>
          </a:p>
          <a:p>
            <a:pPr marL="0" lvl="4" indent="0" algn="ctr">
              <a:lnSpc>
                <a:spcPct val="100000"/>
              </a:lnSpc>
              <a:spcBef>
                <a:spcPts val="600"/>
              </a:spcBef>
              <a:spcAft>
                <a:spcPts val="600"/>
              </a:spcAft>
              <a:buNone/>
            </a:pPr>
            <a:r>
              <a:rPr lang="en-US" sz="1800" b="1" i="1" dirty="0"/>
              <a:t>[</a:t>
            </a:r>
            <a:r>
              <a:rPr lang="en-US" sz="1800" b="0" i="1" dirty="0"/>
              <a:t>G</a:t>
            </a:r>
            <a:r>
              <a:rPr lang="en-US" sz="1800" i="1" dirty="0"/>
              <a:t>ive groups 10 minutes to discuss questions</a:t>
            </a:r>
            <a:r>
              <a:rPr lang="en-US" sz="1800" b="1" i="1" dirty="0"/>
              <a:t>]</a:t>
            </a:r>
            <a:r>
              <a:rPr lang="en-US" sz="1800" i="1" dirty="0"/>
              <a:t> </a:t>
            </a:r>
          </a:p>
          <a:p>
            <a:pPr marL="0" lvl="4" indent="0" algn="ctr">
              <a:lnSpc>
                <a:spcPct val="100000"/>
              </a:lnSpc>
              <a:spcBef>
                <a:spcPts val="600"/>
              </a:spcBef>
              <a:spcAft>
                <a:spcPts val="600"/>
              </a:spcAft>
              <a:buNone/>
            </a:pPr>
            <a:r>
              <a:rPr lang="en-US" sz="1800" i="1" dirty="0"/>
              <a:t>Select participants willing to share</a:t>
            </a:r>
            <a:r>
              <a:rPr lang="en-US" sz="1800" i="1" baseline="0" dirty="0"/>
              <a:t> </a:t>
            </a:r>
            <a:r>
              <a:rPr lang="en-US" sz="1800" i="1" dirty="0"/>
              <a:t>group answers. </a:t>
            </a:r>
          </a:p>
          <a:p>
            <a:pPr marL="0" lvl="4" indent="0" algn="ctr">
              <a:lnSpc>
                <a:spcPct val="100000"/>
              </a:lnSpc>
              <a:spcBef>
                <a:spcPts val="600"/>
              </a:spcBef>
              <a:spcAft>
                <a:spcPts val="600"/>
              </a:spcAft>
              <a:buNone/>
            </a:pPr>
            <a:r>
              <a:rPr lang="en-US" sz="1800" b="1" i="1" dirty="0"/>
              <a:t>[LIMIT</a:t>
            </a:r>
            <a:r>
              <a:rPr lang="en-US" sz="1800" b="1" i="1" baseline="0" dirty="0"/>
              <a:t> to 1-2 mins/group, max of 5]</a:t>
            </a:r>
            <a:endParaRPr lang="en-US" sz="1800" b="1" i="1" dirty="0"/>
          </a:p>
          <a:p>
            <a:pPr marL="0" lvl="4" indent="0" algn="ctr">
              <a:lnSpc>
                <a:spcPct val="100000"/>
              </a:lnSpc>
              <a:spcBef>
                <a:spcPts val="600"/>
              </a:spcBef>
              <a:spcAft>
                <a:spcPts val="600"/>
              </a:spcAft>
              <a:buNone/>
            </a:pPr>
            <a:r>
              <a:rPr lang="en-US" sz="1800" i="1" dirty="0"/>
              <a:t>Write changes</a:t>
            </a:r>
            <a:r>
              <a:rPr lang="en-US" sz="1800" i="1" baseline="0" dirty="0"/>
              <a:t> to the plan </a:t>
            </a:r>
            <a:r>
              <a:rPr lang="en-US" sz="1800" i="1" dirty="0"/>
              <a:t>on flipchart or whiteboard </a:t>
            </a:r>
          </a:p>
          <a:p>
            <a:pPr marL="0" marR="0" lvl="4"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800" b="1" i="1" cap="all" dirty="0"/>
              <a:t>[25 minutes </a:t>
            </a:r>
            <a:r>
              <a:rPr lang="en-US" sz="1800" b="1" i="1" dirty="0"/>
              <a:t>of 30 minute session is complete]</a:t>
            </a:r>
          </a:p>
          <a:p>
            <a:pPr marL="0" lvl="4" indent="0" algn="ctr">
              <a:lnSpc>
                <a:spcPts val="1500"/>
              </a:lnSpc>
              <a:spcBef>
                <a:spcPts val="200"/>
              </a:spcBef>
              <a:buNone/>
            </a:pPr>
            <a:endParaRPr lang="en-US" sz="1400" b="1" i="1" u="sng" dirty="0"/>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endParaRPr lang="en-US" sz="1200" b="0" baseline="0" dirty="0"/>
          </a:p>
          <a:p>
            <a:pPr marL="0" indent="0">
              <a:buNone/>
            </a:pPr>
            <a:endParaRPr lang="en-US" baseline="0" dirty="0"/>
          </a:p>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a:t>PRN Program: Role - EDUCATION STRATEGIES</a:t>
            </a:r>
            <a:endParaRPr lang="en-US" dirty="0"/>
          </a:p>
        </p:txBody>
      </p:sp>
      <p:sp>
        <p:nvSpPr>
          <p:cNvPr id="7" name="Slide Number Placeholder 3"/>
          <p:cNvSpPr txBox="1">
            <a:spLocks/>
          </p:cNvSpPr>
          <p:nvPr/>
        </p:nvSpPr>
        <p:spPr>
          <a:xfrm>
            <a:off x="3686493" y="8797290"/>
            <a:ext cx="316992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538019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869107"/>
          </a:xfrm>
        </p:spPr>
        <p:txBody>
          <a:bodyPr/>
          <a:lstStyle/>
          <a:p>
            <a:pPr marL="0" indent="0">
              <a:buNone/>
            </a:pPr>
            <a:r>
              <a:rPr lang="en-US" sz="1800" b="1" u="sng" dirty="0"/>
              <a:t>READ:</a:t>
            </a:r>
          </a:p>
          <a:p>
            <a:pPr marL="114300" indent="-114300"/>
            <a:r>
              <a:rPr lang="en-US" sz="1800" dirty="0"/>
              <a:t>PRNs are teachers and educators. To be successful, you’ll need to teach your team using methods by which they learn best. You identified ways in which principles of adult learning have been successful in helping your co-workers gain needed knowledge and skills.  Educating adults is less about telling and more about building on their experiences. </a:t>
            </a:r>
          </a:p>
          <a:p>
            <a:pPr marL="114300" indent="-114300"/>
            <a:r>
              <a:rPr lang="en-US" sz="1800" dirty="0"/>
              <a:t>First, provide a foundation or context for learning that’s based on what they need or want to know. </a:t>
            </a:r>
          </a:p>
          <a:p>
            <a:pPr marL="114300" indent="-114300"/>
            <a:r>
              <a:rPr lang="en-US" sz="1800" dirty="0"/>
              <a:t>Adult learners are motivated by content that is relevant, builds their confidence, captures their attention, or provides satisfaction. </a:t>
            </a:r>
          </a:p>
          <a:p>
            <a:pPr marL="114300" indent="-114300"/>
            <a:r>
              <a:rPr lang="en-US" sz="1800" dirty="0"/>
              <a:t>Adult learners want to be actively involved in learning rather than being lectured to.</a:t>
            </a:r>
          </a:p>
          <a:p>
            <a:pPr marL="0" indent="0">
              <a:buNone/>
            </a:pPr>
            <a:endParaRPr lang="en-US" dirty="0"/>
          </a:p>
        </p:txBody>
      </p:sp>
      <p:sp>
        <p:nvSpPr>
          <p:cNvPr id="4" name="Header Placeholder 3"/>
          <p:cNvSpPr>
            <a:spLocks noGrp="1"/>
          </p:cNvSpPr>
          <p:nvPr>
            <p:ph type="hdr" sz="quarter" idx="10"/>
          </p:nvPr>
        </p:nvSpPr>
        <p:spPr/>
        <p:txBody>
          <a:bodyPr/>
          <a:lstStyle/>
          <a:p>
            <a:r>
              <a:rPr lang="en-US"/>
              <a:t>PRN Program: Role - EDUCATION STRATEGIES</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4</a:t>
            </a:fld>
            <a:endParaRPr lang="en-US" dirty="0"/>
          </a:p>
        </p:txBody>
      </p:sp>
      <p:sp>
        <p:nvSpPr>
          <p:cNvPr id="7" name="Slide Number Placeholder 3"/>
          <p:cNvSpPr txBox="1">
            <a:spLocks/>
          </p:cNvSpPr>
          <p:nvPr/>
        </p:nvSpPr>
        <p:spPr>
          <a:xfrm>
            <a:off x="3686493" y="8797290"/>
            <a:ext cx="316992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809501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indent="0">
              <a:buNone/>
            </a:pPr>
            <a:r>
              <a:rPr lang="en-US" sz="1800" b="1" u="sng" dirty="0"/>
              <a:t>READ:</a:t>
            </a:r>
            <a:r>
              <a:rPr lang="en-US" sz="1800" b="1" dirty="0"/>
              <a:t>  </a:t>
            </a:r>
            <a:r>
              <a:rPr lang="en-US" sz="1800" dirty="0"/>
              <a:t>Discussion, practice, and teaching are the most engaging and effective strategies. That is why these strategies are used in</a:t>
            </a:r>
            <a:r>
              <a:rPr lang="en-US" sz="1800" baseline="0" dirty="0"/>
              <a:t> this curriculum.</a:t>
            </a:r>
            <a:endParaRPr lang="en-US" sz="1800" dirty="0"/>
          </a:p>
        </p:txBody>
      </p:sp>
      <p:sp>
        <p:nvSpPr>
          <p:cNvPr id="4" name="Header Placeholder 3"/>
          <p:cNvSpPr>
            <a:spLocks noGrp="1"/>
          </p:cNvSpPr>
          <p:nvPr>
            <p:ph type="hdr" sz="quarter" idx="10"/>
          </p:nvPr>
        </p:nvSpPr>
        <p:spPr/>
        <p:txBody>
          <a:bodyPr/>
          <a:lstStyle/>
          <a:p>
            <a:r>
              <a:rPr lang="en-US"/>
              <a:t>PRN Program: Role - EDUCATION STRATEGIES</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
        <p:nvSpPr>
          <p:cNvPr id="7" name="Slide Number Placeholder 3"/>
          <p:cNvSpPr txBox="1">
            <a:spLocks/>
          </p:cNvSpPr>
          <p:nvPr/>
        </p:nvSpPr>
        <p:spPr>
          <a:xfrm>
            <a:off x="3686493" y="8797290"/>
            <a:ext cx="316992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624033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indent="0" defTabSz="873161">
              <a:spcBef>
                <a:spcPts val="200"/>
              </a:spcBef>
              <a:buNone/>
              <a:defRPr/>
            </a:pPr>
            <a:r>
              <a:rPr lang="en-US" sz="1800" b="1" u="none" dirty="0"/>
              <a:t>Fast Fact Check and </a:t>
            </a:r>
            <a:r>
              <a:rPr lang="en-US" sz="1800" b="1" dirty="0"/>
              <a:t>Fix</a:t>
            </a:r>
            <a:endParaRPr lang="en-US" sz="1800" dirty="0"/>
          </a:p>
          <a:p>
            <a:pPr marL="0" indent="0" defTabSz="873161">
              <a:spcBef>
                <a:spcPts val="286"/>
              </a:spcBef>
              <a:buNone/>
              <a:defRPr/>
            </a:pPr>
            <a:r>
              <a:rPr lang="en-US" sz="1800" b="1" u="sng" dirty="0"/>
              <a:t>READ</a:t>
            </a:r>
            <a:r>
              <a:rPr lang="en-US" sz="1800" b="1" u="none" baseline="0" dirty="0"/>
              <a:t>:</a:t>
            </a:r>
            <a:r>
              <a:rPr lang="en-US" sz="1800" u="none" dirty="0"/>
              <a:t> </a:t>
            </a:r>
            <a:endParaRPr lang="en-US" sz="1800" u="none" baseline="0" dirty="0">
              <a:cs typeface="Microsoft New Tai Lue"/>
            </a:endParaRPr>
          </a:p>
          <a:p>
            <a:pPr marL="114300" indent="-114300" defTabSz="873161">
              <a:spcBef>
                <a:spcPts val="286"/>
              </a:spcBef>
              <a:defRPr/>
            </a:pPr>
            <a:r>
              <a:rPr lang="en-US" sz="1800" dirty="0"/>
              <a:t>You are now</a:t>
            </a:r>
            <a:r>
              <a:rPr lang="en-US" sz="1800" baseline="0" dirty="0"/>
              <a:t> </a:t>
            </a:r>
            <a:r>
              <a:rPr lang="en-US" sz="1800" dirty="0"/>
              <a:t>going to teach to reinforce your learning.</a:t>
            </a:r>
            <a:endParaRPr lang="en-US" sz="1800" b="0" i="0" dirty="0"/>
          </a:p>
          <a:p>
            <a:pPr marL="114300" indent="-114300" defTabSz="873161">
              <a:spcBef>
                <a:spcPts val="286"/>
              </a:spcBef>
              <a:defRPr/>
            </a:pPr>
            <a:r>
              <a:rPr lang="en-US" altLang="en-US" sz="1800" b="0" i="0" dirty="0"/>
              <a:t>Y</a:t>
            </a:r>
            <a:r>
              <a:rPr lang="en-US" altLang="en-US" sz="1800" dirty="0"/>
              <a:t>ou will have 30 </a:t>
            </a:r>
            <a:r>
              <a:rPr lang="en-US" altLang="en-US" sz="1800" baseline="0" dirty="0"/>
              <a:t>minutes to assemble your team, go to your unit and teach them something you learned in this course and return</a:t>
            </a:r>
            <a:endParaRPr lang="en-US" altLang="en-US" sz="1800" dirty="0"/>
          </a:p>
          <a:p>
            <a:pPr marL="0" lvl="4" indent="0" algn="ctr">
              <a:lnSpc>
                <a:spcPct val="100000"/>
              </a:lnSpc>
              <a:spcBef>
                <a:spcPts val="600"/>
              </a:spcBef>
              <a:spcAft>
                <a:spcPts val="600"/>
              </a:spcAft>
              <a:buNone/>
            </a:pPr>
            <a:r>
              <a:rPr lang="en-US" sz="1800" b="1" i="1" dirty="0"/>
              <a:t>[</a:t>
            </a:r>
            <a:r>
              <a:rPr lang="en-US" sz="1800" b="0" i="1" dirty="0"/>
              <a:t>G</a:t>
            </a:r>
            <a:r>
              <a:rPr lang="en-US" sz="1800" i="1" dirty="0"/>
              <a:t>ive groups 30 minutes to complete FAST FIX</a:t>
            </a:r>
            <a:r>
              <a:rPr lang="en-US" sz="1800" b="1" i="1" dirty="0"/>
              <a:t>]</a:t>
            </a:r>
            <a:r>
              <a:rPr lang="en-US" sz="1800" i="1" dirty="0"/>
              <a:t> </a:t>
            </a:r>
          </a:p>
          <a:p>
            <a:pPr marL="0" lvl="4" indent="0" algn="ctr">
              <a:lnSpc>
                <a:spcPct val="100000"/>
              </a:lnSpc>
              <a:spcBef>
                <a:spcPts val="600"/>
              </a:spcBef>
              <a:spcAft>
                <a:spcPts val="600"/>
              </a:spcAft>
              <a:buNone/>
            </a:pPr>
            <a:r>
              <a:rPr lang="en-US" sz="1800" i="1" dirty="0"/>
              <a:t>Select participants willing to share</a:t>
            </a:r>
            <a:r>
              <a:rPr lang="en-US" sz="1800" i="1" baseline="0" dirty="0"/>
              <a:t> </a:t>
            </a:r>
            <a:r>
              <a:rPr lang="en-US" sz="1800" i="1" dirty="0"/>
              <a:t>group answers. </a:t>
            </a:r>
          </a:p>
          <a:p>
            <a:pPr marL="0" lvl="4" indent="0" algn="ctr">
              <a:lnSpc>
                <a:spcPct val="100000"/>
              </a:lnSpc>
              <a:spcBef>
                <a:spcPts val="600"/>
              </a:spcBef>
              <a:spcAft>
                <a:spcPts val="600"/>
              </a:spcAft>
              <a:buNone/>
            </a:pPr>
            <a:r>
              <a:rPr lang="en-US" sz="1800" b="1" i="1" dirty="0"/>
              <a:t>[LIMIT</a:t>
            </a:r>
            <a:r>
              <a:rPr lang="en-US" sz="1800" b="1" i="1" baseline="0" dirty="0"/>
              <a:t> to 1-2 mins/group, max of 5]</a:t>
            </a:r>
            <a:endParaRPr lang="en-US" sz="1800" b="1" i="1" dirty="0"/>
          </a:p>
          <a:p>
            <a:pPr marL="0" marR="0" lvl="4" indent="0" algn="ctr"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lang="en-US" sz="1800" b="1" i="1" cap="all" dirty="0"/>
              <a:t>[30 minutes </a:t>
            </a:r>
            <a:r>
              <a:rPr lang="en-US" sz="1800" b="1" i="1" dirty="0"/>
              <a:t>of 60 minute session is complete]</a:t>
            </a:r>
          </a:p>
        </p:txBody>
      </p:sp>
      <p:sp>
        <p:nvSpPr>
          <p:cNvPr id="4" name="Header Placeholder 3"/>
          <p:cNvSpPr>
            <a:spLocks noGrp="1"/>
          </p:cNvSpPr>
          <p:nvPr>
            <p:ph type="hdr" sz="quarter" idx="10"/>
          </p:nvPr>
        </p:nvSpPr>
        <p:spPr/>
        <p:txBody>
          <a:bodyPr/>
          <a:lstStyle/>
          <a:p>
            <a:r>
              <a:rPr lang="en-US"/>
              <a:t>PRN Program: Role - EDUCATION STRATEGIES</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6</a:t>
            </a:fld>
            <a:endParaRPr lang="en-US" dirty="0"/>
          </a:p>
        </p:txBody>
      </p:sp>
      <p:sp>
        <p:nvSpPr>
          <p:cNvPr id="7" name="Slide Number Placeholder 3"/>
          <p:cNvSpPr txBox="1">
            <a:spLocks/>
          </p:cNvSpPr>
          <p:nvPr/>
        </p:nvSpPr>
        <p:spPr>
          <a:xfrm>
            <a:off x="3686493" y="8797290"/>
            <a:ext cx="316992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1121601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a:t>
            </a:r>
            <a:r>
              <a:rPr lang="en-US" sz="1050" dirty="0" err="1">
                <a:solidFill>
                  <a:schemeClr val="bg1"/>
                </a:solidFill>
              </a:rPr>
              <a:t>Manworren</a:t>
            </a:r>
            <a:r>
              <a:rPr lang="en-US" sz="1050" dirty="0">
                <a:solidFill>
                  <a:schemeClr val="bg1"/>
                </a:solidFill>
              </a:rPr>
              <a:t>,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386550" cy="2742289"/>
          </a:xfrm>
        </p:spPr>
        <p:txBody>
          <a:bodyPr/>
          <a:lstStyle/>
          <a:p>
            <a:r>
              <a:rPr lang="en-US" dirty="0"/>
              <a:t>Pediatric PRN Role: Education strategies</a:t>
            </a:r>
            <a:br>
              <a:rPr lang="en-US" dirty="0"/>
            </a:br>
            <a:endParaRPr lang="en-US" dirty="0"/>
          </a:p>
        </p:txBody>
      </p:sp>
      <p:sp>
        <p:nvSpPr>
          <p:cNvPr id="3" name="Text Placeholder 2"/>
          <p:cNvSpPr>
            <a:spLocks noGrp="1"/>
          </p:cNvSpPr>
          <p:nvPr>
            <p:ph type="body" sz="quarter" idx="10"/>
          </p:nvPr>
        </p:nvSpPr>
        <p:spPr/>
        <p:txBody>
          <a:bodyPr/>
          <a:lstStyle/>
          <a:p>
            <a:r>
              <a:rPr lang="en-US" sz="1400"/>
              <a:t>Pediatric Pain </a:t>
            </a:r>
            <a:r>
              <a:rPr lang="en-US" sz="1400" dirty="0"/>
              <a:t>PRN Curriculum</a:t>
            </a:r>
          </a:p>
          <a:p>
            <a:endParaRPr lang="en-US" dirty="0"/>
          </a:p>
        </p:txBody>
      </p:sp>
      <p:sp>
        <p:nvSpPr>
          <p:cNvPr id="6" name="TextBox 5">
            <a:extLst>
              <a:ext uri="{FF2B5EF4-FFF2-40B4-BE49-F238E27FC236}">
                <a16:creationId xmlns:a16="http://schemas.microsoft.com/office/drawing/2014/main" id="{C25E1D76-2886-57CA-5E3A-446BC0D9441B}"/>
              </a:ext>
              <a:ext uri="{C183D7F6-B498-43B3-948B-1728B52AA6E4}">
                <adec:decorative xmlns:adec="http://schemas.microsoft.com/office/drawing/2017/decorative" val="1"/>
              </a:ext>
            </a:extLst>
          </p:cNvPr>
          <p:cNvSpPr txBox="1"/>
          <p:nvPr/>
        </p:nvSpPr>
        <p:spPr>
          <a:xfrm>
            <a:off x="6969512" y="4036741"/>
            <a:ext cx="2174488" cy="1972470"/>
          </a:xfrm>
          <a:prstGeom prst="rect">
            <a:avLst/>
          </a:prstGeom>
          <a:solidFill>
            <a:srgbClr val="31CCE8"/>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859B892A-192B-1DD1-C198-A2A3DE896B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6800" y="4514082"/>
            <a:ext cx="2552700" cy="1384300"/>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F30A7-B9C8-4393-AE3A-12121FFBF924}"/>
              </a:ext>
            </a:extLst>
          </p:cNvPr>
          <p:cNvSpPr>
            <a:spLocks noGrp="1"/>
          </p:cNvSpPr>
          <p:nvPr>
            <p:ph type="title"/>
          </p:nvPr>
        </p:nvSpPr>
        <p:spPr/>
        <p:txBody>
          <a:bodyPr/>
          <a:lstStyle/>
          <a:p>
            <a:r>
              <a:rPr lang="en-US" dirty="0"/>
              <a:t>What to Expect</a:t>
            </a:r>
          </a:p>
        </p:txBody>
      </p:sp>
      <p:graphicFrame>
        <p:nvGraphicFramePr>
          <p:cNvPr id="4" name="Content Placeholder 3" descr="What to expect diagram">
            <a:extLst>
              <a:ext uri="{FF2B5EF4-FFF2-40B4-BE49-F238E27FC236}">
                <a16:creationId xmlns:a16="http://schemas.microsoft.com/office/drawing/2014/main" id="{6BD204AD-9C59-40BA-B6A9-E1369798BF53}"/>
              </a:ext>
            </a:extLst>
          </p:cNvPr>
          <p:cNvGraphicFramePr>
            <a:graphicFrameLocks noGrp="1"/>
          </p:cNvGraphicFramePr>
          <p:nvPr>
            <p:ph idx="1"/>
            <p:extLst>
              <p:ext uri="{D42A27DB-BD31-4B8C-83A1-F6EECF244321}">
                <p14:modId xmlns:p14="http://schemas.microsoft.com/office/powerpoint/2010/main" val="2801606555"/>
              </p:ext>
            </p:extLst>
          </p:nvPr>
        </p:nvGraphicFramePr>
        <p:xfrm>
          <a:off x="457200" y="685800"/>
          <a:ext cx="8229600" cy="5110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8007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CF0A0601-F3D8-4F36-83EF-25CFAEC3FB5D}"/>
              </a:ext>
            </a:extLst>
          </p:cNvPr>
          <p:cNvSpPr txBox="1">
            <a:spLocks noGrp="1"/>
          </p:cNvSpPr>
          <p:nvPr>
            <p:ph type="title" idx="4294967295"/>
          </p:nvPr>
        </p:nvSpPr>
        <p:spPr>
          <a:xfrm>
            <a:off x="4054430" y="3250854"/>
            <a:ext cx="4715944" cy="274675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l" defTabSz="914400" rtl="0" eaLnBrk="1" latinLnBrk="0" hangingPunct="1">
              <a:lnSpc>
                <a:spcPct val="120000"/>
              </a:lnSpc>
              <a:spcBef>
                <a:spcPts val="0"/>
              </a:spcBef>
              <a:spcAft>
                <a:spcPts val="0"/>
              </a:spcAft>
              <a:buFont typeface="Arial" panose="020B0604020202020204" pitchFamily="34" charset="0"/>
              <a:buChar char="​"/>
              <a:defRPr lang="en-US" sz="1700" b="0" i="1" kern="1200" dirty="0" smtClean="0">
                <a:solidFill>
                  <a:schemeClr val="accent1"/>
                </a:solidFill>
                <a:latin typeface="Franklin Gothic Demi Cond" panose="020B0706030402020204" pitchFamily="34" charset="0"/>
                <a:ea typeface="+mn-ea"/>
                <a:cs typeface="+mn-cs"/>
              </a:defRPr>
            </a:lvl1pPr>
            <a:lvl2pPr marL="0" indent="0" algn="l" defTabSz="914400" rtl="0" eaLnBrk="1" latinLnBrk="0" hangingPunct="1">
              <a:lnSpc>
                <a:spcPct val="110000"/>
              </a:lnSpc>
              <a:spcBef>
                <a:spcPts val="0"/>
              </a:spcBef>
              <a:spcAft>
                <a:spcPts val="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0"/>
              </a:spcBef>
              <a:spcAft>
                <a:spcPts val="0"/>
              </a:spcAft>
              <a:buFont typeface="Arial" panose="020B0604020202020204" pitchFamily="34" charset="0"/>
              <a:buChar char="​"/>
              <a:defRPr sz="1500" b="1" kern="1200">
                <a:solidFill>
                  <a:schemeClr val="tx2"/>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0000"/>
              </a:lnSpc>
              <a:spcBef>
                <a:spcPts val="0"/>
              </a:spcBef>
              <a:spcAft>
                <a:spcPts val="0"/>
              </a:spcAft>
              <a:buFont typeface="Arial" panose="020B0604020202020204" pitchFamily="34" charset="0"/>
              <a:buChar char="​"/>
              <a:defRPr sz="1500" kern="1200">
                <a:solidFill>
                  <a:schemeClr val="tx2"/>
                </a:solidFill>
                <a:latin typeface="Microsoft New Tai Lue" panose="020B0502040204020203" pitchFamily="34" charset="0"/>
                <a:ea typeface="+mn-ea"/>
                <a:cs typeface="Microsoft New Tai Lue" panose="020B0502040204020203" pitchFamily="34" charset="0"/>
              </a:defRPr>
            </a:lvl4pPr>
            <a:lvl5pPr marL="0" indent="0" algn="l" defTabSz="914400" rtl="0" eaLnBrk="1" latinLnBrk="0" hangingPunct="1">
              <a:lnSpc>
                <a:spcPct val="110000"/>
              </a:lnSpc>
              <a:spcBef>
                <a:spcPts val="0"/>
              </a:spcBef>
              <a:spcAft>
                <a:spcPts val="0"/>
              </a:spcAft>
              <a:buFont typeface="Arial" panose="020B0604020202020204" pitchFamily="34" charset="0"/>
              <a:buChar char="​"/>
              <a:defRPr sz="15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2" indent="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How does your team learn? </a:t>
            </a:r>
          </a:p>
          <a:p>
            <a:pPr marL="0" marR="0" lvl="2" indent="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endParaRPr>
          </a:p>
          <a:p>
            <a:pPr marL="0" marR="0" lvl="2" indent="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tx2"/>
                </a:solidFill>
                <a:effectLst/>
                <a:uLnTx/>
                <a:uFillTx/>
                <a:latin typeface="Microsoft New Tai Lue" panose="020B0502040204020203" pitchFamily="34" charset="0"/>
                <a:ea typeface="+mn-ea"/>
                <a:cs typeface="Microsoft New Tai Lue" panose="020B0502040204020203" pitchFamily="34" charset="0"/>
              </a:rPr>
              <a:t>Consider your leaders, team members, and other healthcare professionals.</a:t>
            </a:r>
          </a:p>
        </p:txBody>
      </p:sp>
      <p:pic>
        <p:nvPicPr>
          <p:cNvPr id="8" name="Picture 7" descr="A white icon with a group of people on a computer&#10;&#10;">
            <a:extLst>
              <a:ext uri="{FF2B5EF4-FFF2-40B4-BE49-F238E27FC236}">
                <a16:creationId xmlns:a16="http://schemas.microsoft.com/office/drawing/2014/main" id="{E495D8B4-5C0E-4FEC-90DD-187F18FC1E27}"/>
              </a:ext>
            </a:extLst>
          </p:cNvPr>
          <p:cNvPicPr>
            <a:picLocks noChangeAspect="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134798" y="3721159"/>
            <a:ext cx="1806145" cy="1806145"/>
          </a:xfrm>
          <a:prstGeom prst="rect">
            <a:avLst/>
          </a:prstGeom>
        </p:spPr>
      </p:pic>
    </p:spTree>
    <p:extLst>
      <p:ext uri="{BB962C8B-B14F-4D97-AF65-F5344CB8AC3E}">
        <p14:creationId xmlns:p14="http://schemas.microsoft.com/office/powerpoint/2010/main" val="1196687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E4F1CC-4D28-4A12-810C-5346830A74C1}"/>
              </a:ext>
            </a:extLst>
          </p:cNvPr>
          <p:cNvSpPr>
            <a:spLocks noGrp="1"/>
          </p:cNvSpPr>
          <p:nvPr>
            <p:ph type="title"/>
          </p:nvPr>
        </p:nvSpPr>
        <p:spPr/>
        <p:txBody>
          <a:bodyPr/>
          <a:lstStyle/>
          <a:p>
            <a:r>
              <a:rPr lang="en-US" dirty="0"/>
              <a:t>The PRN as a Teacher</a:t>
            </a:r>
          </a:p>
        </p:txBody>
      </p:sp>
      <p:sp>
        <p:nvSpPr>
          <p:cNvPr id="5" name="Content Placeholder 4">
            <a:extLst>
              <a:ext uri="{FF2B5EF4-FFF2-40B4-BE49-F238E27FC236}">
                <a16:creationId xmlns:a16="http://schemas.microsoft.com/office/drawing/2014/main" id="{BF8CAACB-2780-4821-B5CF-47CDF936AA98}"/>
              </a:ext>
            </a:extLst>
          </p:cNvPr>
          <p:cNvSpPr>
            <a:spLocks noGrp="1"/>
          </p:cNvSpPr>
          <p:nvPr>
            <p:ph idx="1"/>
          </p:nvPr>
        </p:nvSpPr>
        <p:spPr/>
        <p:txBody>
          <a:bodyPr/>
          <a:lstStyle/>
          <a:p>
            <a:r>
              <a:rPr lang="en-US" sz="2400" dirty="0"/>
              <a:t>Incorporate adult learning principles</a:t>
            </a:r>
          </a:p>
          <a:p>
            <a:pPr lvl="3"/>
            <a:r>
              <a:rPr lang="en-US" sz="1800" dirty="0"/>
              <a:t>Adults learn from their own experiences. </a:t>
            </a:r>
          </a:p>
          <a:p>
            <a:endParaRPr lang="en-US" dirty="0"/>
          </a:p>
        </p:txBody>
      </p:sp>
      <p:pic>
        <p:nvPicPr>
          <p:cNvPr id="2" name="Picture 1" descr="A diagram chart of adult learners&#10;principles&#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442" y="2192216"/>
            <a:ext cx="7626140" cy="4360316"/>
          </a:xfrm>
          <a:prstGeom prst="rect">
            <a:avLst/>
          </a:prstGeom>
        </p:spPr>
      </p:pic>
    </p:spTree>
    <p:extLst>
      <p:ext uri="{BB962C8B-B14F-4D97-AF65-F5344CB8AC3E}">
        <p14:creationId xmlns:p14="http://schemas.microsoft.com/office/powerpoint/2010/main" val="3917733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F8B4-6CAE-4587-9589-B6F7B70C134C}"/>
              </a:ext>
            </a:extLst>
          </p:cNvPr>
          <p:cNvSpPr>
            <a:spLocks noGrp="1"/>
          </p:cNvSpPr>
          <p:nvPr>
            <p:ph type="title"/>
          </p:nvPr>
        </p:nvSpPr>
        <p:spPr/>
        <p:txBody>
          <a:bodyPr/>
          <a:lstStyle/>
          <a:p>
            <a:r>
              <a:rPr lang="en-US" dirty="0"/>
              <a:t>The PRN as </a:t>
            </a:r>
            <a:r>
              <a:rPr lang="en-US"/>
              <a:t>a Teacher </a:t>
            </a:r>
            <a:endParaRPr lang="en-US" dirty="0"/>
          </a:p>
        </p:txBody>
      </p:sp>
      <p:sp>
        <p:nvSpPr>
          <p:cNvPr id="4" name="Content Placeholder 2">
            <a:extLst>
              <a:ext uri="{FF2B5EF4-FFF2-40B4-BE49-F238E27FC236}">
                <a16:creationId xmlns:a16="http://schemas.microsoft.com/office/drawing/2014/main" id="{532E1D08-7E55-483D-AF71-2D83B562E318}"/>
              </a:ext>
            </a:extLst>
          </p:cNvPr>
          <p:cNvSpPr txBox="1">
            <a:spLocks/>
          </p:cNvSpPr>
          <p:nvPr/>
        </p:nvSpPr>
        <p:spPr>
          <a:xfrm>
            <a:off x="3829078" y="693206"/>
            <a:ext cx="4857722" cy="5492750"/>
          </a:xfrm>
          <a:prstGeom prst="rect">
            <a:avLst/>
          </a:prstGeom>
        </p:spPr>
        <p:txBody>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a:lnSpc>
                <a:spcPct val="100000"/>
              </a:lnSpc>
              <a:spcBef>
                <a:spcPts val="0"/>
              </a:spcBef>
            </a:pPr>
            <a:r>
              <a:rPr lang="en-US" sz="2400" dirty="0"/>
              <a:t>Use effective teaching strategies, formats, and resources</a:t>
            </a:r>
          </a:p>
          <a:p>
            <a:r>
              <a:rPr lang="en-US" sz="2400" dirty="0"/>
              <a:t> </a:t>
            </a:r>
            <a:endParaRPr lang="en-US" sz="2400" b="1" dirty="0">
              <a:solidFill>
                <a:schemeClr val="accent6"/>
              </a:solidFill>
            </a:endParaRPr>
          </a:p>
          <a:p>
            <a:pPr lvl="1"/>
            <a:endParaRPr lang="en-US" sz="2400" dirty="0"/>
          </a:p>
        </p:txBody>
      </p:sp>
      <p:graphicFrame>
        <p:nvGraphicFramePr>
          <p:cNvPr id="5" name="Chart 4" descr="Graph of the learning retention">
            <a:extLst>
              <a:ext uri="{FF2B5EF4-FFF2-40B4-BE49-F238E27FC236}">
                <a16:creationId xmlns:a16="http://schemas.microsoft.com/office/drawing/2014/main" id="{6609F62D-F0F2-4A5B-8933-B85B68118303}"/>
              </a:ext>
            </a:extLst>
          </p:cNvPr>
          <p:cNvGraphicFramePr/>
          <p:nvPr>
            <p:extLst>
              <p:ext uri="{D42A27DB-BD31-4B8C-83A1-F6EECF244321}">
                <p14:modId xmlns:p14="http://schemas.microsoft.com/office/powerpoint/2010/main" val="1530906443"/>
              </p:ext>
            </p:extLst>
          </p:nvPr>
        </p:nvGraphicFramePr>
        <p:xfrm>
          <a:off x="457200" y="1791854"/>
          <a:ext cx="8229600" cy="421178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6">
            <a:extLst>
              <a:ext uri="{FF2B5EF4-FFF2-40B4-BE49-F238E27FC236}">
                <a16:creationId xmlns:a16="http://schemas.microsoft.com/office/drawing/2014/main" id="{67A7D4A0-5747-4B45-80BF-0C5ECF5AF553}"/>
              </a:ext>
            </a:extLst>
          </p:cNvPr>
          <p:cNvSpPr txBox="1">
            <a:spLocks noChangeArrowheads="1"/>
          </p:cNvSpPr>
          <p:nvPr/>
        </p:nvSpPr>
        <p:spPr bwMode="auto">
          <a:xfrm>
            <a:off x="490150" y="6368619"/>
            <a:ext cx="77724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en-US" sz="1400" dirty="0">
                <a:solidFill>
                  <a:schemeClr val="bg1">
                    <a:lumMod val="75000"/>
                  </a:schemeClr>
                </a:solidFill>
                <a:latin typeface="Corbel" panose="020B0503020204020204" pitchFamily="34" charset="0"/>
                <a:cs typeface="Arial" pitchFamily="34" charset="0"/>
              </a:rPr>
              <a:t>Source: National Training Laboratories. Bethel, Maine.</a:t>
            </a:r>
            <a:endParaRPr lang="en-US" sz="1400" i="1" dirty="0">
              <a:solidFill>
                <a:schemeClr val="bg1">
                  <a:lumMod val="75000"/>
                </a:schemeClr>
              </a:solidFill>
              <a:latin typeface="Corbel" panose="020B0503020204020204" pitchFamily="34" charset="0"/>
              <a:cs typeface="Arial" pitchFamily="34" charset="0"/>
            </a:endParaRPr>
          </a:p>
        </p:txBody>
      </p:sp>
    </p:spTree>
    <p:extLst>
      <p:ext uri="{BB962C8B-B14F-4D97-AF65-F5344CB8AC3E}">
        <p14:creationId xmlns:p14="http://schemas.microsoft.com/office/powerpoint/2010/main" val="871574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E395578-A769-4F23-BA16-365730FF6EFC}"/>
              </a:ext>
            </a:extLst>
          </p:cNvPr>
          <p:cNvSpPr>
            <a:spLocks noGrp="1"/>
          </p:cNvSpPr>
          <p:nvPr>
            <p:ph type="title" idx="4294967295"/>
          </p:nvPr>
        </p:nvSpPr>
        <p:spPr>
          <a:xfrm>
            <a:off x="720725" y="2597150"/>
            <a:ext cx="2809875" cy="2746375"/>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400" b="1" i="1" u="none" strike="noStrike" kern="1200" cap="none" spc="0" normalizeH="0" baseline="0" noProof="0" dirty="0">
                <a:ln>
                  <a:noFill/>
                </a:ln>
                <a:solidFill>
                  <a:srgbClr val="17B1CB"/>
                </a:solidFill>
                <a:effectLst/>
                <a:uLnTx/>
                <a:uFillTx/>
                <a:latin typeface="Corbel" panose="020B0503020204020204" pitchFamily="34" charset="0"/>
                <a:ea typeface="+mn-ea"/>
                <a:cs typeface="+mn-cs"/>
              </a:rPr>
              <a:t>Fast Fact Check and Fix Instructions</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700" b="0" i="1" u="none" strike="noStrike" kern="1200" cap="none" spc="0" normalizeH="0" baseline="0" noProof="0" dirty="0">
              <a:ln>
                <a:noFill/>
              </a:ln>
              <a:solidFill>
                <a:schemeClr val="accent1"/>
              </a:solidFill>
              <a:effectLst/>
              <a:uLnTx/>
              <a:uFillTx/>
              <a:latin typeface="Franklin Gothic Demi Cond" panose="020B0706030402020204" pitchFamily="34" charset="0"/>
              <a:ea typeface="+mn-ea"/>
              <a:cs typeface="+mn-cs"/>
            </a:endParaRPr>
          </a:p>
        </p:txBody>
      </p:sp>
      <p:pic>
        <p:nvPicPr>
          <p:cNvPr id="4" name="Picture 3" descr="An icon of a blue wrench on a blue background">
            <a:extLst>
              <a:ext uri="{FF2B5EF4-FFF2-40B4-BE49-F238E27FC236}">
                <a16:creationId xmlns:a16="http://schemas.microsoft.com/office/drawing/2014/main" id="{3B01C59B-BE02-4911-8EEF-BF77A4A3D77D}"/>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89791" y="4352009"/>
            <a:ext cx="1803464" cy="1803464"/>
          </a:xfrm>
          <a:prstGeom prst="rect">
            <a:avLst/>
          </a:prstGeom>
        </p:spPr>
      </p:pic>
      <p:sp>
        <p:nvSpPr>
          <p:cNvPr id="5" name="Rectangle 4">
            <a:extLst>
              <a:ext uri="{FF2B5EF4-FFF2-40B4-BE49-F238E27FC236}">
                <a16:creationId xmlns:a16="http://schemas.microsoft.com/office/drawing/2014/main" id="{86A3DF84-9038-47BF-A708-900DEFD578CE}"/>
              </a:ext>
            </a:extLst>
          </p:cNvPr>
          <p:cNvSpPr/>
          <p:nvPr/>
        </p:nvSpPr>
        <p:spPr>
          <a:xfrm>
            <a:off x="3888093" y="606478"/>
            <a:ext cx="4846473" cy="5201424"/>
          </a:xfrm>
          <a:prstGeom prst="rect">
            <a:avLst/>
          </a:prstGeom>
        </p:spPr>
        <p:txBody>
          <a:bodyPr wrap="square">
            <a:spAutoFit/>
          </a:bodyPr>
          <a:lstStyle/>
          <a:p>
            <a:pPr marL="342900" indent="-342900">
              <a:buFont typeface="+mj-lt"/>
              <a:buAutoNum type="arabicPeriod"/>
            </a:pPr>
            <a:r>
              <a:rPr lang="en-US" sz="2000" b="1" dirty="0">
                <a:solidFill>
                  <a:schemeClr val="accent1"/>
                </a:solidFill>
                <a:latin typeface="Corbel" panose="020B0503020204020204" pitchFamily="34" charset="0"/>
              </a:rPr>
              <a:t>Pick a place to meet with your team. </a:t>
            </a:r>
          </a:p>
          <a:p>
            <a:pPr marL="342900" indent="-342900">
              <a:buFont typeface="+mj-lt"/>
              <a:buAutoNum type="arabicPeriod"/>
            </a:pPr>
            <a:endParaRPr lang="en-US" sz="1400" b="1" dirty="0">
              <a:solidFill>
                <a:schemeClr val="accent1"/>
              </a:solidFill>
              <a:latin typeface="Corbel" panose="020B0503020204020204" pitchFamily="34" charset="0"/>
            </a:endParaRPr>
          </a:p>
          <a:p>
            <a:pPr marL="342900" indent="-342900">
              <a:buFont typeface="+mj-lt"/>
              <a:buAutoNum type="arabicPeriod"/>
            </a:pPr>
            <a:r>
              <a:rPr lang="en-US" sz="2000" b="1" dirty="0">
                <a:solidFill>
                  <a:schemeClr val="accent1"/>
                </a:solidFill>
                <a:latin typeface="Corbel" panose="020B0503020204020204" pitchFamily="34" charset="0"/>
              </a:rPr>
              <a:t>Share what you have learned (because you were at different activities, you may have learned different things). </a:t>
            </a:r>
          </a:p>
          <a:p>
            <a:pPr marL="342900" indent="-342900">
              <a:buFont typeface="+mj-lt"/>
              <a:buAutoNum type="arabicPeriod"/>
            </a:pPr>
            <a:endParaRPr lang="en-US" sz="1400" b="1" dirty="0">
              <a:solidFill>
                <a:schemeClr val="accent1"/>
              </a:solidFill>
              <a:latin typeface="Corbel" panose="020B0503020204020204" pitchFamily="34" charset="0"/>
            </a:endParaRPr>
          </a:p>
          <a:p>
            <a:pPr marL="342900" indent="-342900">
              <a:buFont typeface="+mj-lt"/>
              <a:buAutoNum type="arabicPeriod"/>
            </a:pPr>
            <a:r>
              <a:rPr lang="en-US" sz="2000" b="1" dirty="0">
                <a:solidFill>
                  <a:schemeClr val="accent1"/>
                </a:solidFill>
                <a:latin typeface="Corbel" panose="020B0503020204020204" pitchFamily="34" charset="0"/>
              </a:rPr>
              <a:t>Check your facts. </a:t>
            </a:r>
          </a:p>
          <a:p>
            <a:pPr marL="342900" indent="-342900">
              <a:buFont typeface="+mj-lt"/>
              <a:buAutoNum type="arabicPeriod"/>
            </a:pPr>
            <a:endParaRPr lang="en-US" sz="1400" b="1" dirty="0">
              <a:solidFill>
                <a:schemeClr val="accent1"/>
              </a:solidFill>
              <a:latin typeface="Corbel" panose="020B0503020204020204" pitchFamily="34" charset="0"/>
            </a:endParaRPr>
          </a:p>
          <a:p>
            <a:pPr marL="342900" indent="-342900">
              <a:buFont typeface="+mj-lt"/>
              <a:buAutoNum type="arabicPeriod"/>
            </a:pPr>
            <a:r>
              <a:rPr lang="en-US" sz="2000" b="1" dirty="0">
                <a:solidFill>
                  <a:schemeClr val="accent1"/>
                </a:solidFill>
                <a:latin typeface="Corbel" panose="020B0503020204020204" pitchFamily="34" charset="0"/>
              </a:rPr>
              <a:t>Then employ a creative adult learning strategy in the next 30 minutes to teach your unit this new pain management fact. </a:t>
            </a:r>
          </a:p>
          <a:p>
            <a:pPr marL="342900" indent="-342900">
              <a:buFont typeface="+mj-lt"/>
              <a:buAutoNum type="arabicPeriod"/>
            </a:pPr>
            <a:endParaRPr lang="en-US" sz="2000" b="1" dirty="0">
              <a:solidFill>
                <a:schemeClr val="accent1"/>
              </a:solidFill>
              <a:latin typeface="Corbel" panose="020B0503020204020204" pitchFamily="34" charset="0"/>
            </a:endParaRPr>
          </a:p>
          <a:p>
            <a:pPr marL="342900" indent="-342900">
              <a:buFont typeface="+mj-lt"/>
              <a:buAutoNum type="arabicPeriod"/>
            </a:pPr>
            <a:r>
              <a:rPr lang="en-US" sz="2000" b="1" dirty="0">
                <a:solidFill>
                  <a:schemeClr val="accent1"/>
                </a:solidFill>
                <a:latin typeface="Corbel" panose="020B0503020204020204" pitchFamily="34" charset="0"/>
              </a:rPr>
              <a:t>Plan to share evidence of what your group has learned  when your table reconvenes. </a:t>
            </a:r>
          </a:p>
          <a:p>
            <a:pPr marL="342900" indent="-342900">
              <a:buFont typeface="+mj-lt"/>
              <a:buAutoNum type="arabicPeriod"/>
            </a:pPr>
            <a:endParaRPr lang="en-US" sz="1200" b="1" dirty="0">
              <a:solidFill>
                <a:schemeClr val="accent1"/>
              </a:solidFill>
              <a:latin typeface="Corbel" panose="020B0503020204020204" pitchFamily="34" charset="0"/>
            </a:endParaRPr>
          </a:p>
          <a:p>
            <a:pPr marL="342900" indent="-342900">
              <a:buFont typeface="+mj-lt"/>
              <a:buAutoNum type="arabicPeriod"/>
            </a:pPr>
            <a:endParaRPr lang="en-US" b="1" dirty="0">
              <a:solidFill>
                <a:schemeClr val="accent1"/>
              </a:solidFill>
              <a:latin typeface="Corbel" panose="020B0503020204020204" pitchFamily="34" charset="0"/>
            </a:endParaRPr>
          </a:p>
        </p:txBody>
      </p:sp>
    </p:spTree>
    <p:extLst>
      <p:ext uri="{BB962C8B-B14F-4D97-AF65-F5344CB8AC3E}">
        <p14:creationId xmlns:p14="http://schemas.microsoft.com/office/powerpoint/2010/main" val="1413625487"/>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4678</TotalTime>
  <Words>766</Words>
  <Application>Microsoft Macintosh PowerPoint</Application>
  <PresentationFormat>On-screen Show (4:3)</PresentationFormat>
  <Paragraphs>93</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Corbel</vt:lpstr>
      <vt:lpstr>Franklin Gothic Demi Cond</vt:lpstr>
      <vt:lpstr>Microsoft New Tai Lue</vt:lpstr>
      <vt:lpstr>Modern Swiss</vt:lpstr>
      <vt:lpstr>Pediatric PRN Role: Education strategies </vt:lpstr>
      <vt:lpstr>What to Expect</vt:lpstr>
      <vt:lpstr>How does your team learn?   Consider your leaders, team members, and other healthcare professionals.</vt:lpstr>
      <vt:lpstr>The PRN as a Teacher</vt:lpstr>
      <vt:lpstr>The PRN as a Teacher </vt:lpstr>
      <vt:lpstr>Fast Fact Check and Fix Instructions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495</cp:revision>
  <cp:lastPrinted>2017-09-26T06:18:11Z</cp:lastPrinted>
  <dcterms:created xsi:type="dcterms:W3CDTF">2014-02-07T03:47:22Z</dcterms:created>
  <dcterms:modified xsi:type="dcterms:W3CDTF">2026-05-29T07:31:17Z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