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ldx" ContentType="application/vnd.openxmlformats-officedocument.presentationml.slide"/>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55" r:id="rId2"/>
    <p:sldId id="545" r:id="rId3"/>
    <p:sldId id="459" r:id="rId4"/>
    <p:sldId id="544" r:id="rId5"/>
    <p:sldId id="534" r:id="rId6"/>
    <p:sldId id="461" r:id="rId7"/>
    <p:sldId id="539" r:id="rId8"/>
    <p:sldId id="542" r:id="rId9"/>
    <p:sldId id="514" r:id="rId10"/>
    <p:sldId id="399" r:id="rId11"/>
    <p:sldId id="260" r:id="rId12"/>
    <p:sldId id="412" r:id="rId13"/>
    <p:sldId id="422"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545"/>
            <p14:sldId id="459"/>
            <p14:sldId id="544"/>
            <p14:sldId id="534"/>
            <p14:sldId id="461"/>
            <p14:sldId id="539"/>
            <p14:sldId id="542"/>
            <p14:sldId id="514"/>
            <p14:sldId id="399"/>
            <p14:sldId id="260"/>
            <p14:sldId id="412"/>
            <p14:sldId id="422"/>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13]" lastIdx="1" clrIdx="12"/>
  <p:cmAuthor id="14" name="Bart Wyman" initials="BW [14]" lastIdx="1" clrIdx="13"/>
  <p:cmAuthor id="15" name="Bart Wyman" initials="BW [15]" lastIdx="1" clrIdx="14"/>
  <p:cmAuthor id="16" name="Bart Wyman" initials="BW [16]" lastIdx="1" clrIdx="15"/>
  <p:cmAuthor id="17" name="Bart Wyman" initials="BW [17]" lastIdx="1" clrIdx="1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BC873A"/>
    <a:srgbClr val="E7F3F4"/>
    <a:srgbClr val="F3F9FA"/>
    <a:srgbClr val="17B1CB"/>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47" autoAdjust="0"/>
    <p:restoredTop sz="85068" autoAdjust="0"/>
  </p:normalViewPr>
  <p:slideViewPr>
    <p:cSldViewPr snapToGrid="0" snapToObjects="1">
      <p:cViewPr varScale="1">
        <p:scale>
          <a:sx n="107" d="100"/>
          <a:sy n="107" d="100"/>
        </p:scale>
        <p:origin x="448" y="168"/>
      </p:cViewPr>
      <p:guideLst>
        <p:guide orient="horz" pos="2516"/>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488"/>
    </p:cViewPr>
  </p:sorterViewPr>
  <p:notesViewPr>
    <p:cSldViewPr snapToGrid="0" snapToObjects="1">
      <p:cViewPr varScale="1">
        <p:scale>
          <a:sx n="53" d="100"/>
          <a:sy n="53" d="100"/>
        </p:scale>
        <p:origin x="282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A237A6-25C1-4F1E-BDE0-090D17958446}" type="doc">
      <dgm:prSet loTypeId="urn:microsoft.com/office/officeart/2009/3/layout/StepUpProcess" loCatId="process" qsTypeId="urn:microsoft.com/office/officeart/2005/8/quickstyle/simple1" qsCatId="simple" csTypeId="urn:microsoft.com/office/officeart/2005/8/colors/accent1_2" csCatId="accent1" phldr="1"/>
      <dgm:spPr/>
    </dgm:pt>
    <dgm:pt modelId="{84397DFF-6808-4435-BE0D-BD823519FC92}">
      <dgm:prSet phldrT="[Text]" custT="1"/>
      <dgm:spPr/>
      <dgm:t>
        <a:bodyPr/>
        <a:lstStyle/>
        <a:p>
          <a:r>
            <a:rPr lang="en-US" sz="1400" dirty="0"/>
            <a:t>Start at the end and work back</a:t>
          </a:r>
        </a:p>
      </dgm:t>
    </dgm:pt>
    <dgm:pt modelId="{6B08E449-C401-4764-9FD8-FC19BCD88435}" type="parTrans" cxnId="{0DB219DD-08C4-4495-AA1E-E00ACD0D14AB}">
      <dgm:prSet/>
      <dgm:spPr/>
      <dgm:t>
        <a:bodyPr/>
        <a:lstStyle/>
        <a:p>
          <a:endParaRPr lang="en-US"/>
        </a:p>
      </dgm:t>
    </dgm:pt>
    <dgm:pt modelId="{6A4B9504-F25F-48EF-9838-60BE8C5A066B}" type="sibTrans" cxnId="{0DB219DD-08C4-4495-AA1E-E00ACD0D14AB}">
      <dgm:prSet/>
      <dgm:spPr/>
      <dgm:t>
        <a:bodyPr/>
        <a:lstStyle/>
        <a:p>
          <a:endParaRPr lang="en-US"/>
        </a:p>
      </dgm:t>
    </dgm:pt>
    <dgm:pt modelId="{A5946F26-9C81-499C-8FCB-C2094267445A}">
      <dgm:prSet phldrT="[Text]" custT="1"/>
      <dgm:spPr/>
      <dgm:t>
        <a:bodyPr/>
        <a:lstStyle/>
        <a:p>
          <a:r>
            <a:rPr lang="en-US" sz="1600" dirty="0"/>
            <a:t>Look at the literature</a:t>
          </a:r>
        </a:p>
      </dgm:t>
    </dgm:pt>
    <dgm:pt modelId="{DE620A48-EEC6-4346-853E-C097D822C223}" type="parTrans" cxnId="{F084CA04-7807-4A51-9E21-84CDB007F8E3}">
      <dgm:prSet/>
      <dgm:spPr/>
      <dgm:t>
        <a:bodyPr/>
        <a:lstStyle/>
        <a:p>
          <a:endParaRPr lang="en-US"/>
        </a:p>
      </dgm:t>
    </dgm:pt>
    <dgm:pt modelId="{40C18AE9-699D-440B-AEAB-81548028DE2B}" type="sibTrans" cxnId="{F084CA04-7807-4A51-9E21-84CDB007F8E3}">
      <dgm:prSet/>
      <dgm:spPr/>
      <dgm:t>
        <a:bodyPr/>
        <a:lstStyle/>
        <a:p>
          <a:endParaRPr lang="en-US"/>
        </a:p>
      </dgm:t>
    </dgm:pt>
    <dgm:pt modelId="{215B6ED7-7CAC-485C-AE1C-18D0B94DFD27}">
      <dgm:prSet phldrT="[Text]" custT="1"/>
      <dgm:spPr/>
      <dgm:t>
        <a:bodyPr/>
        <a:lstStyle/>
        <a:p>
          <a:r>
            <a:rPr lang="en-US" sz="1600" dirty="0"/>
            <a:t>Engage clinical experts</a:t>
          </a:r>
        </a:p>
      </dgm:t>
    </dgm:pt>
    <dgm:pt modelId="{231C38AB-EB0D-4F48-97DB-6A5BFAFCA002}" type="parTrans" cxnId="{07965681-FA01-46CE-80C1-494CFCD19916}">
      <dgm:prSet/>
      <dgm:spPr/>
      <dgm:t>
        <a:bodyPr/>
        <a:lstStyle/>
        <a:p>
          <a:endParaRPr lang="en-US"/>
        </a:p>
      </dgm:t>
    </dgm:pt>
    <dgm:pt modelId="{6269C18A-C439-4D15-A828-07B7DC56496E}" type="sibTrans" cxnId="{07965681-FA01-46CE-80C1-494CFCD19916}">
      <dgm:prSet/>
      <dgm:spPr/>
      <dgm:t>
        <a:bodyPr/>
        <a:lstStyle/>
        <a:p>
          <a:endParaRPr lang="en-US"/>
        </a:p>
      </dgm:t>
    </dgm:pt>
    <dgm:pt modelId="{1B399B69-1D2A-4586-90ED-D8BE1ED449B3}" type="pres">
      <dgm:prSet presAssocID="{B5A237A6-25C1-4F1E-BDE0-090D17958446}" presName="rootnode" presStyleCnt="0">
        <dgm:presLayoutVars>
          <dgm:chMax/>
          <dgm:chPref/>
          <dgm:dir/>
          <dgm:animLvl val="lvl"/>
        </dgm:presLayoutVars>
      </dgm:prSet>
      <dgm:spPr/>
    </dgm:pt>
    <dgm:pt modelId="{3F5BEFC3-F03B-406F-877F-D8EAD01912BE}" type="pres">
      <dgm:prSet presAssocID="{84397DFF-6808-4435-BE0D-BD823519FC92}" presName="composite" presStyleCnt="0"/>
      <dgm:spPr/>
    </dgm:pt>
    <dgm:pt modelId="{F1681481-C242-4CB8-9981-414C5DB0A02C}" type="pres">
      <dgm:prSet presAssocID="{84397DFF-6808-4435-BE0D-BD823519FC92}" presName="LShape" presStyleLbl="alignNode1" presStyleIdx="0" presStyleCnt="5" custLinFactNeighborX="3416" custLinFactNeighborY="-5931"/>
      <dgm:spPr/>
    </dgm:pt>
    <dgm:pt modelId="{F0C4ADDF-9C89-4B8A-ACB7-5084858224BF}" type="pres">
      <dgm:prSet presAssocID="{84397DFF-6808-4435-BE0D-BD823519FC92}" presName="ParentText" presStyleLbl="revTx" presStyleIdx="0" presStyleCnt="3" custScaleX="118931" custLinFactNeighborX="12236" custLinFactNeighborY="104">
        <dgm:presLayoutVars>
          <dgm:chMax val="0"/>
          <dgm:chPref val="0"/>
          <dgm:bulletEnabled val="1"/>
        </dgm:presLayoutVars>
      </dgm:prSet>
      <dgm:spPr/>
    </dgm:pt>
    <dgm:pt modelId="{E19B4986-F1DD-4042-8062-E9C3D01F554A}" type="pres">
      <dgm:prSet presAssocID="{84397DFF-6808-4435-BE0D-BD823519FC92}" presName="Triangle" presStyleLbl="alignNode1" presStyleIdx="1" presStyleCnt="5"/>
      <dgm:spPr/>
    </dgm:pt>
    <dgm:pt modelId="{CE27BD13-00E0-4D5B-9393-81876AD6B30B}" type="pres">
      <dgm:prSet presAssocID="{6A4B9504-F25F-48EF-9838-60BE8C5A066B}" presName="sibTrans" presStyleCnt="0"/>
      <dgm:spPr/>
    </dgm:pt>
    <dgm:pt modelId="{ABFF172E-0A5F-4CBE-8329-5B1355EC45E6}" type="pres">
      <dgm:prSet presAssocID="{6A4B9504-F25F-48EF-9838-60BE8C5A066B}" presName="space" presStyleCnt="0"/>
      <dgm:spPr/>
    </dgm:pt>
    <dgm:pt modelId="{F72948EF-DBAB-4B7C-BFA2-905E446BECA8}" type="pres">
      <dgm:prSet presAssocID="{A5946F26-9C81-499C-8FCB-C2094267445A}" presName="composite" presStyleCnt="0"/>
      <dgm:spPr/>
    </dgm:pt>
    <dgm:pt modelId="{3C087E27-DBF5-4A3D-A66D-4133CC31D377}" type="pres">
      <dgm:prSet presAssocID="{A5946F26-9C81-499C-8FCB-C2094267445A}" presName="LShape" presStyleLbl="alignNode1" presStyleIdx="2" presStyleCnt="5" custScaleX="138522"/>
      <dgm:spPr/>
    </dgm:pt>
    <dgm:pt modelId="{97BD3E52-3D6B-4B13-93D6-2AF347F30875}" type="pres">
      <dgm:prSet presAssocID="{A5946F26-9C81-499C-8FCB-C2094267445A}" presName="ParentText" presStyleLbl="revTx" presStyleIdx="1" presStyleCnt="3" custScaleX="122258">
        <dgm:presLayoutVars>
          <dgm:chMax val="0"/>
          <dgm:chPref val="0"/>
          <dgm:bulletEnabled val="1"/>
        </dgm:presLayoutVars>
      </dgm:prSet>
      <dgm:spPr/>
    </dgm:pt>
    <dgm:pt modelId="{E3A5FFF7-90F7-4A84-9B8D-ECB8C6B5A14C}" type="pres">
      <dgm:prSet presAssocID="{A5946F26-9C81-499C-8FCB-C2094267445A}" presName="Triangle" presStyleLbl="alignNode1" presStyleIdx="3" presStyleCnt="5" custLinFactNeighborX="53480"/>
      <dgm:spPr/>
    </dgm:pt>
    <dgm:pt modelId="{CE8E3B2C-7DBA-439B-8181-9F5C9744D7A3}" type="pres">
      <dgm:prSet presAssocID="{40C18AE9-699D-440B-AEAB-81548028DE2B}" presName="sibTrans" presStyleCnt="0"/>
      <dgm:spPr/>
    </dgm:pt>
    <dgm:pt modelId="{914E7FCD-1395-4E75-983A-429375C3E6AD}" type="pres">
      <dgm:prSet presAssocID="{40C18AE9-699D-440B-AEAB-81548028DE2B}" presName="space" presStyleCnt="0"/>
      <dgm:spPr/>
    </dgm:pt>
    <dgm:pt modelId="{AE61AF03-0EC2-4AB4-B1EB-1E3ABBD06E40}" type="pres">
      <dgm:prSet presAssocID="{215B6ED7-7CAC-485C-AE1C-18D0B94DFD27}" presName="composite" presStyleCnt="0"/>
      <dgm:spPr/>
    </dgm:pt>
    <dgm:pt modelId="{239304E2-97D0-4641-B5D7-B0EF3719DD1C}" type="pres">
      <dgm:prSet presAssocID="{215B6ED7-7CAC-485C-AE1C-18D0B94DFD27}" presName="LShape" presStyleLbl="alignNode1" presStyleIdx="4" presStyleCnt="5" custLinFactNeighborX="19360" custLinFactNeighborY="-1653"/>
      <dgm:spPr/>
    </dgm:pt>
    <dgm:pt modelId="{797EDCA1-624D-49F1-9476-BE81907C991E}" type="pres">
      <dgm:prSet presAssocID="{215B6ED7-7CAC-485C-AE1C-18D0B94DFD27}" presName="ParentText" presStyleLbl="revTx" presStyleIdx="2" presStyleCnt="3" custScaleX="141550" custLinFactNeighborX="37837" custLinFactNeighborY="-1439">
        <dgm:presLayoutVars>
          <dgm:chMax val="0"/>
          <dgm:chPref val="0"/>
          <dgm:bulletEnabled val="1"/>
        </dgm:presLayoutVars>
      </dgm:prSet>
      <dgm:spPr/>
    </dgm:pt>
  </dgm:ptLst>
  <dgm:cxnLst>
    <dgm:cxn modelId="{F084CA04-7807-4A51-9E21-84CDB007F8E3}" srcId="{B5A237A6-25C1-4F1E-BDE0-090D17958446}" destId="{A5946F26-9C81-499C-8FCB-C2094267445A}" srcOrd="1" destOrd="0" parTransId="{DE620A48-EEC6-4346-853E-C097D822C223}" sibTransId="{40C18AE9-699D-440B-AEAB-81548028DE2B}"/>
    <dgm:cxn modelId="{A997C955-D127-468A-A4EC-26486CCBBCD9}" type="presOf" srcId="{84397DFF-6808-4435-BE0D-BD823519FC92}" destId="{F0C4ADDF-9C89-4B8A-ACB7-5084858224BF}" srcOrd="0" destOrd="0" presId="urn:microsoft.com/office/officeart/2009/3/layout/StepUpProcess"/>
    <dgm:cxn modelId="{07965681-FA01-46CE-80C1-494CFCD19916}" srcId="{B5A237A6-25C1-4F1E-BDE0-090D17958446}" destId="{215B6ED7-7CAC-485C-AE1C-18D0B94DFD27}" srcOrd="2" destOrd="0" parTransId="{231C38AB-EB0D-4F48-97DB-6A5BFAFCA002}" sibTransId="{6269C18A-C439-4D15-A828-07B7DC56496E}"/>
    <dgm:cxn modelId="{D87A81C7-454B-4331-AA80-2990D9DDEC7A}" type="presOf" srcId="{215B6ED7-7CAC-485C-AE1C-18D0B94DFD27}" destId="{797EDCA1-624D-49F1-9476-BE81907C991E}" srcOrd="0" destOrd="0" presId="urn:microsoft.com/office/officeart/2009/3/layout/StepUpProcess"/>
    <dgm:cxn modelId="{BD7A2ACB-945A-46C0-8F6A-B3C15843835E}" type="presOf" srcId="{A5946F26-9C81-499C-8FCB-C2094267445A}" destId="{97BD3E52-3D6B-4B13-93D6-2AF347F30875}" srcOrd="0" destOrd="0" presId="urn:microsoft.com/office/officeart/2009/3/layout/StepUpProcess"/>
    <dgm:cxn modelId="{1B1690D3-352A-4B64-9AAD-AC8FC7B52833}" type="presOf" srcId="{B5A237A6-25C1-4F1E-BDE0-090D17958446}" destId="{1B399B69-1D2A-4586-90ED-D8BE1ED449B3}" srcOrd="0" destOrd="0" presId="urn:microsoft.com/office/officeart/2009/3/layout/StepUpProcess"/>
    <dgm:cxn modelId="{0DB219DD-08C4-4495-AA1E-E00ACD0D14AB}" srcId="{B5A237A6-25C1-4F1E-BDE0-090D17958446}" destId="{84397DFF-6808-4435-BE0D-BD823519FC92}" srcOrd="0" destOrd="0" parTransId="{6B08E449-C401-4764-9FD8-FC19BCD88435}" sibTransId="{6A4B9504-F25F-48EF-9838-60BE8C5A066B}"/>
    <dgm:cxn modelId="{77A506C9-B609-4CEC-80E4-960A298DED8E}" type="presParOf" srcId="{1B399B69-1D2A-4586-90ED-D8BE1ED449B3}" destId="{3F5BEFC3-F03B-406F-877F-D8EAD01912BE}" srcOrd="0" destOrd="0" presId="urn:microsoft.com/office/officeart/2009/3/layout/StepUpProcess"/>
    <dgm:cxn modelId="{433320A5-7D7A-4DD7-8A52-DE26288CBD24}" type="presParOf" srcId="{3F5BEFC3-F03B-406F-877F-D8EAD01912BE}" destId="{F1681481-C242-4CB8-9981-414C5DB0A02C}" srcOrd="0" destOrd="0" presId="urn:microsoft.com/office/officeart/2009/3/layout/StepUpProcess"/>
    <dgm:cxn modelId="{B1D99EEC-6304-4C8A-B6EB-407E38B6C542}" type="presParOf" srcId="{3F5BEFC3-F03B-406F-877F-D8EAD01912BE}" destId="{F0C4ADDF-9C89-4B8A-ACB7-5084858224BF}" srcOrd="1" destOrd="0" presId="urn:microsoft.com/office/officeart/2009/3/layout/StepUpProcess"/>
    <dgm:cxn modelId="{6726D81A-C41E-4056-ABF8-938809217205}" type="presParOf" srcId="{3F5BEFC3-F03B-406F-877F-D8EAD01912BE}" destId="{E19B4986-F1DD-4042-8062-E9C3D01F554A}" srcOrd="2" destOrd="0" presId="urn:microsoft.com/office/officeart/2009/3/layout/StepUpProcess"/>
    <dgm:cxn modelId="{FA8D99DC-6447-4A29-97C4-DDAE265E7DDE}" type="presParOf" srcId="{1B399B69-1D2A-4586-90ED-D8BE1ED449B3}" destId="{CE27BD13-00E0-4D5B-9393-81876AD6B30B}" srcOrd="1" destOrd="0" presId="urn:microsoft.com/office/officeart/2009/3/layout/StepUpProcess"/>
    <dgm:cxn modelId="{C3134478-92F3-48A2-BEF6-CC8D07094E49}" type="presParOf" srcId="{CE27BD13-00E0-4D5B-9393-81876AD6B30B}" destId="{ABFF172E-0A5F-4CBE-8329-5B1355EC45E6}" srcOrd="0" destOrd="0" presId="urn:microsoft.com/office/officeart/2009/3/layout/StepUpProcess"/>
    <dgm:cxn modelId="{53E52CF1-51D2-4E15-B637-246F1434E59F}" type="presParOf" srcId="{1B399B69-1D2A-4586-90ED-D8BE1ED449B3}" destId="{F72948EF-DBAB-4B7C-BFA2-905E446BECA8}" srcOrd="2" destOrd="0" presId="urn:microsoft.com/office/officeart/2009/3/layout/StepUpProcess"/>
    <dgm:cxn modelId="{2C896747-E219-409A-825A-8761FD3EC680}" type="presParOf" srcId="{F72948EF-DBAB-4B7C-BFA2-905E446BECA8}" destId="{3C087E27-DBF5-4A3D-A66D-4133CC31D377}" srcOrd="0" destOrd="0" presId="urn:microsoft.com/office/officeart/2009/3/layout/StepUpProcess"/>
    <dgm:cxn modelId="{F4E9194D-EEAB-4875-927A-D0A8497AB976}" type="presParOf" srcId="{F72948EF-DBAB-4B7C-BFA2-905E446BECA8}" destId="{97BD3E52-3D6B-4B13-93D6-2AF347F30875}" srcOrd="1" destOrd="0" presId="urn:microsoft.com/office/officeart/2009/3/layout/StepUpProcess"/>
    <dgm:cxn modelId="{BCA2090C-658D-4E3F-9DE6-FDECBF06EBCA}" type="presParOf" srcId="{F72948EF-DBAB-4B7C-BFA2-905E446BECA8}" destId="{E3A5FFF7-90F7-4A84-9B8D-ECB8C6B5A14C}" srcOrd="2" destOrd="0" presId="urn:microsoft.com/office/officeart/2009/3/layout/StepUpProcess"/>
    <dgm:cxn modelId="{A62E5423-6E1C-48F2-AA5C-039AFA5D58C0}" type="presParOf" srcId="{1B399B69-1D2A-4586-90ED-D8BE1ED449B3}" destId="{CE8E3B2C-7DBA-439B-8181-9F5C9744D7A3}" srcOrd="3" destOrd="0" presId="urn:microsoft.com/office/officeart/2009/3/layout/StepUpProcess"/>
    <dgm:cxn modelId="{5F6CEC13-7009-4BF8-B96B-5F416FD320DB}" type="presParOf" srcId="{CE8E3B2C-7DBA-439B-8181-9F5C9744D7A3}" destId="{914E7FCD-1395-4E75-983A-429375C3E6AD}" srcOrd="0" destOrd="0" presId="urn:microsoft.com/office/officeart/2009/3/layout/StepUpProcess"/>
    <dgm:cxn modelId="{560672A4-CBD6-4DDC-B97A-0662105AF422}" type="presParOf" srcId="{1B399B69-1D2A-4586-90ED-D8BE1ED449B3}" destId="{AE61AF03-0EC2-4AB4-B1EB-1E3ABBD06E40}" srcOrd="4" destOrd="0" presId="urn:microsoft.com/office/officeart/2009/3/layout/StepUpProcess"/>
    <dgm:cxn modelId="{E43A7DEB-87F7-470F-B4A1-F84E83B2DBEE}" type="presParOf" srcId="{AE61AF03-0EC2-4AB4-B1EB-1E3ABBD06E40}" destId="{239304E2-97D0-4641-B5D7-B0EF3719DD1C}" srcOrd="0" destOrd="0" presId="urn:microsoft.com/office/officeart/2009/3/layout/StepUpProcess"/>
    <dgm:cxn modelId="{ECC989C1-67D4-4D2F-B1AF-008DDE18471A}" type="presParOf" srcId="{AE61AF03-0EC2-4AB4-B1EB-1E3ABBD06E40}" destId="{797EDCA1-624D-49F1-9476-BE81907C991E}"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AA0CE9-C39E-4BB1-8A7C-F88C1DC70040}" type="doc">
      <dgm:prSet loTypeId="urn:microsoft.com/office/officeart/2011/layout/CircleProcess" loCatId="process" qsTypeId="urn:microsoft.com/office/officeart/2005/8/quickstyle/simple1" qsCatId="simple" csTypeId="urn:microsoft.com/office/officeart/2005/8/colors/accent1_2" csCatId="accent1" phldr="1"/>
      <dgm:spPr/>
    </dgm:pt>
    <dgm:pt modelId="{EB8BBBAD-F6E6-4E91-84BA-E2B521E86FE4}">
      <dgm:prSet phldrT="[Text]" custT="1"/>
      <dgm:spPr/>
      <dgm:t>
        <a:bodyPr/>
        <a:lstStyle/>
        <a:p>
          <a:r>
            <a:rPr lang="en-US" sz="1050" b="1" dirty="0"/>
            <a:t>Knowledge</a:t>
          </a:r>
          <a:endParaRPr lang="en-US" sz="1000" b="1" dirty="0"/>
        </a:p>
      </dgm:t>
    </dgm:pt>
    <dgm:pt modelId="{B47C2052-0DA2-443A-9F5D-89B839B3B4D7}" type="parTrans" cxnId="{6C279F8C-C89F-41F2-8142-E0F552124677}">
      <dgm:prSet/>
      <dgm:spPr/>
      <dgm:t>
        <a:bodyPr/>
        <a:lstStyle/>
        <a:p>
          <a:endParaRPr lang="en-US"/>
        </a:p>
      </dgm:t>
    </dgm:pt>
    <dgm:pt modelId="{9AEED566-6B35-46C1-A7CE-51DAB07669EF}" type="sibTrans" cxnId="{6C279F8C-C89F-41F2-8142-E0F552124677}">
      <dgm:prSet/>
      <dgm:spPr/>
      <dgm:t>
        <a:bodyPr/>
        <a:lstStyle/>
        <a:p>
          <a:endParaRPr lang="en-US"/>
        </a:p>
      </dgm:t>
    </dgm:pt>
    <dgm:pt modelId="{CCB405D7-6987-4EB2-9D57-BC38327210E8}">
      <dgm:prSet phldrT="[Text]"/>
      <dgm:spPr/>
      <dgm:t>
        <a:bodyPr/>
        <a:lstStyle/>
        <a:p>
          <a:r>
            <a:rPr lang="en-US" b="1" dirty="0"/>
            <a:t>Attitude</a:t>
          </a:r>
        </a:p>
      </dgm:t>
    </dgm:pt>
    <dgm:pt modelId="{39E66ACD-0876-4CB5-A546-820A0145DA83}" type="parTrans" cxnId="{AA4DFEC0-FF9E-49ED-A76D-42A90F1713AD}">
      <dgm:prSet/>
      <dgm:spPr/>
      <dgm:t>
        <a:bodyPr/>
        <a:lstStyle/>
        <a:p>
          <a:endParaRPr lang="en-US"/>
        </a:p>
      </dgm:t>
    </dgm:pt>
    <dgm:pt modelId="{59A1472E-8C86-4446-B57D-EE01A30CC748}" type="sibTrans" cxnId="{AA4DFEC0-FF9E-49ED-A76D-42A90F1713AD}">
      <dgm:prSet/>
      <dgm:spPr/>
      <dgm:t>
        <a:bodyPr/>
        <a:lstStyle/>
        <a:p>
          <a:endParaRPr lang="en-US"/>
        </a:p>
      </dgm:t>
    </dgm:pt>
    <dgm:pt modelId="{10B70B0B-1045-4462-A4C1-094A3B7E4D9D}">
      <dgm:prSet phldrT="[Text]"/>
      <dgm:spPr/>
      <dgm:t>
        <a:bodyPr/>
        <a:lstStyle/>
        <a:p>
          <a:r>
            <a:rPr lang="en-US" b="1" dirty="0"/>
            <a:t>Behavior</a:t>
          </a:r>
        </a:p>
      </dgm:t>
    </dgm:pt>
    <dgm:pt modelId="{67D176AE-C73C-4869-B496-86EF58B8DF63}" type="parTrans" cxnId="{B09C337C-93AE-4B31-AE45-5E4529CAFA04}">
      <dgm:prSet/>
      <dgm:spPr/>
      <dgm:t>
        <a:bodyPr/>
        <a:lstStyle/>
        <a:p>
          <a:endParaRPr lang="en-US"/>
        </a:p>
      </dgm:t>
    </dgm:pt>
    <dgm:pt modelId="{1556F95E-9F2C-47B8-B71A-D0E3C77B2A6F}" type="sibTrans" cxnId="{B09C337C-93AE-4B31-AE45-5E4529CAFA04}">
      <dgm:prSet/>
      <dgm:spPr/>
      <dgm:t>
        <a:bodyPr/>
        <a:lstStyle/>
        <a:p>
          <a:endParaRPr lang="en-US"/>
        </a:p>
      </dgm:t>
    </dgm:pt>
    <dgm:pt modelId="{7DF01E14-6765-43CB-8784-CFCC3299156C}">
      <dgm:prSet phldrT="[Text]"/>
      <dgm:spPr/>
      <dgm:t>
        <a:bodyPr/>
        <a:lstStyle/>
        <a:p>
          <a:r>
            <a:rPr lang="en-US" b="1" dirty="0"/>
            <a:t>Outcome</a:t>
          </a:r>
        </a:p>
      </dgm:t>
    </dgm:pt>
    <dgm:pt modelId="{6E2DC9DF-6693-4597-9E56-384AE5EFA436}" type="parTrans" cxnId="{51231371-A323-4F0B-9499-32E694DC4A10}">
      <dgm:prSet/>
      <dgm:spPr/>
      <dgm:t>
        <a:bodyPr/>
        <a:lstStyle/>
        <a:p>
          <a:endParaRPr lang="en-US"/>
        </a:p>
      </dgm:t>
    </dgm:pt>
    <dgm:pt modelId="{E2631488-AD93-42E3-894B-B7283B4A77AD}" type="sibTrans" cxnId="{51231371-A323-4F0B-9499-32E694DC4A10}">
      <dgm:prSet/>
      <dgm:spPr/>
      <dgm:t>
        <a:bodyPr/>
        <a:lstStyle/>
        <a:p>
          <a:endParaRPr lang="en-US"/>
        </a:p>
      </dgm:t>
    </dgm:pt>
    <dgm:pt modelId="{EB6FC079-9A21-4A06-8DD2-132424E291CB}">
      <dgm:prSet phldrT="[Text]" custT="1"/>
      <dgm:spPr/>
      <dgm:t>
        <a:bodyPr/>
        <a:lstStyle/>
        <a:p>
          <a:r>
            <a:rPr lang="en-US" sz="1000" dirty="0"/>
            <a:t>Staff knowledge</a:t>
          </a:r>
        </a:p>
      </dgm:t>
    </dgm:pt>
    <dgm:pt modelId="{CBE8F404-99C7-43C7-A4C4-8897768FB59D}" type="parTrans" cxnId="{E8113996-B647-4B73-B244-8000FAF0B6CB}">
      <dgm:prSet/>
      <dgm:spPr/>
      <dgm:t>
        <a:bodyPr/>
        <a:lstStyle/>
        <a:p>
          <a:endParaRPr lang="en-US"/>
        </a:p>
      </dgm:t>
    </dgm:pt>
    <dgm:pt modelId="{E87822BA-8A90-418A-B0C4-9781BDDCD303}" type="sibTrans" cxnId="{E8113996-B647-4B73-B244-8000FAF0B6CB}">
      <dgm:prSet/>
      <dgm:spPr/>
      <dgm:t>
        <a:bodyPr/>
        <a:lstStyle/>
        <a:p>
          <a:endParaRPr lang="en-US"/>
        </a:p>
      </dgm:t>
    </dgm:pt>
    <dgm:pt modelId="{966537A0-06C4-44ED-B495-99716386AA68}">
      <dgm:prSet phldrT="[Text]" custT="1"/>
      <dgm:spPr/>
      <dgm:t>
        <a:bodyPr/>
        <a:lstStyle/>
        <a:p>
          <a:r>
            <a:rPr lang="en-US" sz="1000" dirty="0"/>
            <a:t>Practice</a:t>
          </a:r>
        </a:p>
      </dgm:t>
    </dgm:pt>
    <dgm:pt modelId="{D7F208E6-B351-4AD5-A3C9-98E53E1EDAF5}" type="parTrans" cxnId="{EEB49D6A-2222-4A72-9C5B-D1599E86FACD}">
      <dgm:prSet/>
      <dgm:spPr/>
      <dgm:t>
        <a:bodyPr/>
        <a:lstStyle/>
        <a:p>
          <a:endParaRPr lang="en-US"/>
        </a:p>
      </dgm:t>
    </dgm:pt>
    <dgm:pt modelId="{65EDD613-CF55-4DA7-B9CE-DF949C70069F}" type="sibTrans" cxnId="{EEB49D6A-2222-4A72-9C5B-D1599E86FACD}">
      <dgm:prSet/>
      <dgm:spPr/>
      <dgm:t>
        <a:bodyPr/>
        <a:lstStyle/>
        <a:p>
          <a:endParaRPr lang="en-US"/>
        </a:p>
      </dgm:t>
    </dgm:pt>
    <dgm:pt modelId="{34C47F2D-40E5-4466-9853-49117B7BDB09}">
      <dgm:prSet phldrT="[Text]" custT="1"/>
      <dgm:spPr/>
      <dgm:t>
        <a:bodyPr/>
        <a:lstStyle/>
        <a:p>
          <a:r>
            <a:rPr lang="en-US" sz="1000" dirty="0"/>
            <a:t>Technique</a:t>
          </a:r>
        </a:p>
      </dgm:t>
    </dgm:pt>
    <dgm:pt modelId="{E0952CD6-D29D-4075-93B1-F1A9E404746A}" type="parTrans" cxnId="{6FA9BABB-26F8-4382-9743-EF4F70D459CD}">
      <dgm:prSet/>
      <dgm:spPr/>
      <dgm:t>
        <a:bodyPr/>
        <a:lstStyle/>
        <a:p>
          <a:endParaRPr lang="en-US"/>
        </a:p>
      </dgm:t>
    </dgm:pt>
    <dgm:pt modelId="{8E5BE5FC-D790-44BB-886F-110DEF3B6D50}" type="sibTrans" cxnId="{6FA9BABB-26F8-4382-9743-EF4F70D459CD}">
      <dgm:prSet/>
      <dgm:spPr/>
      <dgm:t>
        <a:bodyPr/>
        <a:lstStyle/>
        <a:p>
          <a:endParaRPr lang="en-US"/>
        </a:p>
      </dgm:t>
    </dgm:pt>
    <dgm:pt modelId="{9F63A20E-5C30-44A9-B7FC-6607E48B3CC6}">
      <dgm:prSet phldrT="[Text]"/>
      <dgm:spPr/>
      <dgm:t>
        <a:bodyPr/>
        <a:lstStyle/>
        <a:p>
          <a:r>
            <a:rPr lang="en-US" dirty="0"/>
            <a:t>Staff perception</a:t>
          </a:r>
        </a:p>
      </dgm:t>
    </dgm:pt>
    <dgm:pt modelId="{EC667E04-076E-4957-8E09-BF60B58A0905}" type="parTrans" cxnId="{32D4E71C-6E01-4051-ACC5-843F8B767CDC}">
      <dgm:prSet/>
      <dgm:spPr/>
      <dgm:t>
        <a:bodyPr/>
        <a:lstStyle/>
        <a:p>
          <a:endParaRPr lang="en-US"/>
        </a:p>
      </dgm:t>
    </dgm:pt>
    <dgm:pt modelId="{C214156E-A8AC-4E9C-A5C9-A30DC7D1B0B1}" type="sibTrans" cxnId="{32D4E71C-6E01-4051-ACC5-843F8B767CDC}">
      <dgm:prSet/>
      <dgm:spPr/>
      <dgm:t>
        <a:bodyPr/>
        <a:lstStyle/>
        <a:p>
          <a:endParaRPr lang="en-US"/>
        </a:p>
      </dgm:t>
    </dgm:pt>
    <dgm:pt modelId="{435965CA-5CD7-4DC2-990B-0EE92996D982}">
      <dgm:prSet phldrT="[Text]"/>
      <dgm:spPr/>
      <dgm:t>
        <a:bodyPr/>
        <a:lstStyle/>
        <a:p>
          <a:r>
            <a:rPr lang="en-US" dirty="0"/>
            <a:t>Importance</a:t>
          </a:r>
        </a:p>
      </dgm:t>
    </dgm:pt>
    <dgm:pt modelId="{E5A7595F-9890-4CE2-9F54-3B924766F4FF}" type="parTrans" cxnId="{A47FADD7-BA68-4F39-B969-DE5DDA994264}">
      <dgm:prSet/>
      <dgm:spPr/>
      <dgm:t>
        <a:bodyPr/>
        <a:lstStyle/>
        <a:p>
          <a:endParaRPr lang="en-US"/>
        </a:p>
      </dgm:t>
    </dgm:pt>
    <dgm:pt modelId="{842D56D1-74F6-4062-87FD-09CE101543B6}" type="sibTrans" cxnId="{A47FADD7-BA68-4F39-B969-DE5DDA994264}">
      <dgm:prSet/>
      <dgm:spPr/>
      <dgm:t>
        <a:bodyPr/>
        <a:lstStyle/>
        <a:p>
          <a:endParaRPr lang="en-US"/>
        </a:p>
      </dgm:t>
    </dgm:pt>
    <dgm:pt modelId="{E1234CED-808D-46C9-82E6-836FDB98AB15}">
      <dgm:prSet phldrT="[Text]"/>
      <dgm:spPr/>
      <dgm:t>
        <a:bodyPr/>
        <a:lstStyle/>
        <a:p>
          <a:r>
            <a:rPr lang="en-US" dirty="0"/>
            <a:t>Priority</a:t>
          </a:r>
        </a:p>
      </dgm:t>
    </dgm:pt>
    <dgm:pt modelId="{D3436F4E-56B9-4A3C-9229-C838D5CE63BD}" type="parTrans" cxnId="{1CF103F2-1427-4E59-A434-D85F7FE01A41}">
      <dgm:prSet/>
      <dgm:spPr/>
      <dgm:t>
        <a:bodyPr/>
        <a:lstStyle/>
        <a:p>
          <a:endParaRPr lang="en-US"/>
        </a:p>
      </dgm:t>
    </dgm:pt>
    <dgm:pt modelId="{C99FBB66-F027-4CFD-8229-F1D1D15B4D9E}" type="sibTrans" cxnId="{1CF103F2-1427-4E59-A434-D85F7FE01A41}">
      <dgm:prSet/>
      <dgm:spPr/>
      <dgm:t>
        <a:bodyPr/>
        <a:lstStyle/>
        <a:p>
          <a:endParaRPr lang="en-US"/>
        </a:p>
      </dgm:t>
    </dgm:pt>
    <dgm:pt modelId="{6F78C635-D38D-47A2-B267-1DE0C7F189B7}">
      <dgm:prSet phldrT="[Text]" custT="1"/>
      <dgm:spPr/>
      <dgm:t>
        <a:bodyPr/>
        <a:lstStyle/>
        <a:p>
          <a:r>
            <a:rPr lang="en-US" sz="1000" dirty="0"/>
            <a:t>Staff behavior</a:t>
          </a:r>
        </a:p>
      </dgm:t>
    </dgm:pt>
    <dgm:pt modelId="{C7629805-0642-4E40-89B9-4E7D69DE7E57}" type="parTrans" cxnId="{D67ED8F0-69F8-4F8F-95A8-2FCB70CEE290}">
      <dgm:prSet/>
      <dgm:spPr/>
      <dgm:t>
        <a:bodyPr/>
        <a:lstStyle/>
        <a:p>
          <a:endParaRPr lang="en-US"/>
        </a:p>
      </dgm:t>
    </dgm:pt>
    <dgm:pt modelId="{077A0CE8-9C5C-4D0F-920E-06F435162B53}" type="sibTrans" cxnId="{D67ED8F0-69F8-4F8F-95A8-2FCB70CEE290}">
      <dgm:prSet/>
      <dgm:spPr/>
      <dgm:t>
        <a:bodyPr/>
        <a:lstStyle/>
        <a:p>
          <a:endParaRPr lang="en-US"/>
        </a:p>
      </dgm:t>
    </dgm:pt>
    <dgm:pt modelId="{549DAEA4-3968-4DF7-A222-97BA3541FA81}">
      <dgm:prSet phldrT="[Text]" custT="1"/>
      <dgm:spPr/>
      <dgm:t>
        <a:bodyPr/>
        <a:lstStyle/>
        <a:p>
          <a:r>
            <a:rPr lang="en-US" sz="1000" dirty="0"/>
            <a:t>Technique</a:t>
          </a:r>
        </a:p>
      </dgm:t>
    </dgm:pt>
    <dgm:pt modelId="{04C1168D-572B-4EBA-8362-367A75E269B9}" type="parTrans" cxnId="{A26195A0-8F5B-49AE-80F2-665469464A81}">
      <dgm:prSet/>
      <dgm:spPr/>
      <dgm:t>
        <a:bodyPr/>
        <a:lstStyle/>
        <a:p>
          <a:endParaRPr lang="en-US"/>
        </a:p>
      </dgm:t>
    </dgm:pt>
    <dgm:pt modelId="{5699090B-A073-4FB6-88E9-1C55ACAC6D52}" type="sibTrans" cxnId="{A26195A0-8F5B-49AE-80F2-665469464A81}">
      <dgm:prSet/>
      <dgm:spPr/>
      <dgm:t>
        <a:bodyPr/>
        <a:lstStyle/>
        <a:p>
          <a:endParaRPr lang="en-US"/>
        </a:p>
      </dgm:t>
    </dgm:pt>
    <dgm:pt modelId="{C0D0B0F1-221F-48CE-80A2-54A84293EDBB}">
      <dgm:prSet phldrT="[Text]" custT="1"/>
      <dgm:spPr/>
      <dgm:t>
        <a:bodyPr/>
        <a:lstStyle/>
        <a:p>
          <a:r>
            <a:rPr lang="en-US" sz="1000" dirty="0"/>
            <a:t>Compliance checks</a:t>
          </a:r>
        </a:p>
      </dgm:t>
    </dgm:pt>
    <dgm:pt modelId="{0EC13114-C079-4CF6-8CCA-66BBA1D1ED75}" type="parTrans" cxnId="{4102D17D-D813-40C9-A114-9E771920929A}">
      <dgm:prSet/>
      <dgm:spPr/>
      <dgm:t>
        <a:bodyPr/>
        <a:lstStyle/>
        <a:p>
          <a:endParaRPr lang="en-US"/>
        </a:p>
      </dgm:t>
    </dgm:pt>
    <dgm:pt modelId="{71E54B7B-0DD6-41EF-9730-6E2719CB8053}" type="sibTrans" cxnId="{4102D17D-D813-40C9-A114-9E771920929A}">
      <dgm:prSet/>
      <dgm:spPr/>
      <dgm:t>
        <a:bodyPr/>
        <a:lstStyle/>
        <a:p>
          <a:endParaRPr lang="en-US"/>
        </a:p>
      </dgm:t>
    </dgm:pt>
    <dgm:pt modelId="{000BB4CD-DF9A-4F03-8067-590FAE742D1F}">
      <dgm:prSet phldrT="[Text]" custT="1"/>
      <dgm:spPr/>
      <dgm:t>
        <a:bodyPr/>
        <a:lstStyle/>
        <a:p>
          <a:r>
            <a:rPr lang="en-US" sz="1000" dirty="0"/>
            <a:t>Outcomes</a:t>
          </a:r>
        </a:p>
      </dgm:t>
    </dgm:pt>
    <dgm:pt modelId="{4ED87E07-017F-4B60-A968-72C3E7E59425}" type="parTrans" cxnId="{2073CD7A-BCA9-4F9F-8CCC-EBFD7C2C2D76}">
      <dgm:prSet/>
      <dgm:spPr/>
      <dgm:t>
        <a:bodyPr/>
        <a:lstStyle/>
        <a:p>
          <a:endParaRPr lang="en-US"/>
        </a:p>
      </dgm:t>
    </dgm:pt>
    <dgm:pt modelId="{B6896890-1638-41E1-8339-53FE00A60E82}" type="sibTrans" cxnId="{2073CD7A-BCA9-4F9F-8CCC-EBFD7C2C2D76}">
      <dgm:prSet/>
      <dgm:spPr/>
      <dgm:t>
        <a:bodyPr/>
        <a:lstStyle/>
        <a:p>
          <a:endParaRPr lang="en-US"/>
        </a:p>
      </dgm:t>
    </dgm:pt>
    <dgm:pt modelId="{D4B8D8B2-FCCB-4F1F-9364-D559AA69BCF4}">
      <dgm:prSet phldrT="[Text]" custT="1"/>
      <dgm:spPr/>
      <dgm:t>
        <a:bodyPr/>
        <a:lstStyle/>
        <a:p>
          <a:r>
            <a:rPr lang="en-US" sz="1000" dirty="0"/>
            <a:t>Patient</a:t>
          </a:r>
        </a:p>
      </dgm:t>
    </dgm:pt>
    <dgm:pt modelId="{A0A0BEC1-D809-40A7-AC70-ACB58B8CFA16}" type="parTrans" cxnId="{F7FAE01D-0535-4DDF-B63F-9AA7917A06AC}">
      <dgm:prSet/>
      <dgm:spPr/>
      <dgm:t>
        <a:bodyPr/>
        <a:lstStyle/>
        <a:p>
          <a:endParaRPr lang="en-US"/>
        </a:p>
      </dgm:t>
    </dgm:pt>
    <dgm:pt modelId="{720E5A5B-7893-4889-BC57-77D333CD1189}" type="sibTrans" cxnId="{F7FAE01D-0535-4DDF-B63F-9AA7917A06AC}">
      <dgm:prSet/>
      <dgm:spPr/>
      <dgm:t>
        <a:bodyPr/>
        <a:lstStyle/>
        <a:p>
          <a:endParaRPr lang="en-US"/>
        </a:p>
      </dgm:t>
    </dgm:pt>
    <dgm:pt modelId="{D81C6CAE-BAC0-4C90-87CD-1D03312B5257}">
      <dgm:prSet phldrT="[Text]" custT="1"/>
      <dgm:spPr/>
      <dgm:t>
        <a:bodyPr/>
        <a:lstStyle/>
        <a:p>
          <a:r>
            <a:rPr lang="en-US" sz="1000" dirty="0"/>
            <a:t>Staff</a:t>
          </a:r>
        </a:p>
      </dgm:t>
    </dgm:pt>
    <dgm:pt modelId="{827FA427-E352-4F3B-945C-BB7F0135CE78}" type="parTrans" cxnId="{689EFE67-2520-46D0-863F-705A527EAD12}">
      <dgm:prSet/>
      <dgm:spPr/>
      <dgm:t>
        <a:bodyPr/>
        <a:lstStyle/>
        <a:p>
          <a:endParaRPr lang="en-US"/>
        </a:p>
      </dgm:t>
    </dgm:pt>
    <dgm:pt modelId="{7BD65739-6A38-4B33-9C9A-BB139666D07B}" type="sibTrans" cxnId="{689EFE67-2520-46D0-863F-705A527EAD12}">
      <dgm:prSet/>
      <dgm:spPr/>
      <dgm:t>
        <a:bodyPr/>
        <a:lstStyle/>
        <a:p>
          <a:endParaRPr lang="en-US"/>
        </a:p>
      </dgm:t>
    </dgm:pt>
    <dgm:pt modelId="{0350BBD3-F699-4A9A-A330-54EA0150511C}">
      <dgm:prSet phldrT="[Text]" custT="1"/>
      <dgm:spPr/>
      <dgm:t>
        <a:bodyPr/>
        <a:lstStyle/>
        <a:p>
          <a:r>
            <a:rPr lang="en-US" sz="1000" dirty="0"/>
            <a:t>Cost</a:t>
          </a:r>
        </a:p>
      </dgm:t>
    </dgm:pt>
    <dgm:pt modelId="{7FF181A9-C0D0-4B42-9CDC-37341A3B99F9}" type="parTrans" cxnId="{713AC46A-2AF4-4CF7-9089-B383DA375CB0}">
      <dgm:prSet/>
      <dgm:spPr/>
      <dgm:t>
        <a:bodyPr/>
        <a:lstStyle/>
        <a:p>
          <a:endParaRPr lang="en-US"/>
        </a:p>
      </dgm:t>
    </dgm:pt>
    <dgm:pt modelId="{D1E193BB-B5F7-488E-897D-295E43D1C0F0}" type="sibTrans" cxnId="{713AC46A-2AF4-4CF7-9089-B383DA375CB0}">
      <dgm:prSet/>
      <dgm:spPr/>
      <dgm:t>
        <a:bodyPr/>
        <a:lstStyle/>
        <a:p>
          <a:endParaRPr lang="en-US"/>
        </a:p>
      </dgm:t>
    </dgm:pt>
    <dgm:pt modelId="{B35C861C-C2BF-4B92-BAA3-9D8034E8948D}" type="pres">
      <dgm:prSet presAssocID="{FAAA0CE9-C39E-4BB1-8A7C-F88C1DC70040}" presName="Name0" presStyleCnt="0">
        <dgm:presLayoutVars>
          <dgm:chMax val="11"/>
          <dgm:chPref val="11"/>
          <dgm:dir/>
          <dgm:resizeHandles/>
        </dgm:presLayoutVars>
      </dgm:prSet>
      <dgm:spPr/>
    </dgm:pt>
    <dgm:pt modelId="{D5A102E5-C570-4F9C-99EC-60B3E2254694}" type="pres">
      <dgm:prSet presAssocID="{7DF01E14-6765-43CB-8784-CFCC3299156C}" presName="Accent4" presStyleCnt="0"/>
      <dgm:spPr/>
    </dgm:pt>
    <dgm:pt modelId="{B6AF08C3-1512-42B5-9A3F-5C15143EEBF6}" type="pres">
      <dgm:prSet presAssocID="{7DF01E14-6765-43CB-8784-CFCC3299156C}" presName="Accent" presStyleLbl="node1" presStyleIdx="0" presStyleCnt="4"/>
      <dgm:spPr/>
    </dgm:pt>
    <dgm:pt modelId="{7B3E88F8-3CAB-4DA0-B70D-F33E806EDF32}" type="pres">
      <dgm:prSet presAssocID="{7DF01E14-6765-43CB-8784-CFCC3299156C}" presName="ParentBackground4" presStyleCnt="0"/>
      <dgm:spPr/>
    </dgm:pt>
    <dgm:pt modelId="{25F2F610-471F-4252-8E4D-D498C84C6B42}" type="pres">
      <dgm:prSet presAssocID="{7DF01E14-6765-43CB-8784-CFCC3299156C}" presName="ParentBackground" presStyleLbl="fgAcc1" presStyleIdx="0" presStyleCnt="4"/>
      <dgm:spPr/>
    </dgm:pt>
    <dgm:pt modelId="{0B0F1897-A5D4-45BC-BC15-A811F767A0B6}" type="pres">
      <dgm:prSet presAssocID="{7DF01E14-6765-43CB-8784-CFCC3299156C}" presName="Child4" presStyleLbl="revTx" presStyleIdx="0" presStyleCnt="4">
        <dgm:presLayoutVars>
          <dgm:chMax val="0"/>
          <dgm:chPref val="0"/>
          <dgm:bulletEnabled val="1"/>
        </dgm:presLayoutVars>
      </dgm:prSet>
      <dgm:spPr/>
    </dgm:pt>
    <dgm:pt modelId="{346F058A-8852-4D8D-B563-7AE09E55E542}" type="pres">
      <dgm:prSet presAssocID="{7DF01E14-6765-43CB-8784-CFCC3299156C}" presName="Parent4" presStyleLbl="revTx" presStyleIdx="0" presStyleCnt="4">
        <dgm:presLayoutVars>
          <dgm:chMax val="1"/>
          <dgm:chPref val="1"/>
          <dgm:bulletEnabled val="1"/>
        </dgm:presLayoutVars>
      </dgm:prSet>
      <dgm:spPr/>
    </dgm:pt>
    <dgm:pt modelId="{784237DB-6B5D-47E8-A407-A8DCD13A802A}" type="pres">
      <dgm:prSet presAssocID="{10B70B0B-1045-4462-A4C1-094A3B7E4D9D}" presName="Accent3" presStyleCnt="0"/>
      <dgm:spPr/>
    </dgm:pt>
    <dgm:pt modelId="{018FFFE6-AD1E-47AE-8810-093B7A4476B0}" type="pres">
      <dgm:prSet presAssocID="{10B70B0B-1045-4462-A4C1-094A3B7E4D9D}" presName="Accent" presStyleLbl="node1" presStyleIdx="1" presStyleCnt="4"/>
      <dgm:spPr/>
    </dgm:pt>
    <dgm:pt modelId="{6A2AB56B-0453-4852-BFC1-C08888E9E47C}" type="pres">
      <dgm:prSet presAssocID="{10B70B0B-1045-4462-A4C1-094A3B7E4D9D}" presName="ParentBackground3" presStyleCnt="0"/>
      <dgm:spPr/>
    </dgm:pt>
    <dgm:pt modelId="{DCA5F462-ED8A-401D-B4F9-1020D4DC9507}" type="pres">
      <dgm:prSet presAssocID="{10B70B0B-1045-4462-A4C1-094A3B7E4D9D}" presName="ParentBackground" presStyleLbl="fgAcc1" presStyleIdx="1" presStyleCnt="4"/>
      <dgm:spPr/>
    </dgm:pt>
    <dgm:pt modelId="{AF547D2D-E672-4295-8DFF-E9F6F2654560}" type="pres">
      <dgm:prSet presAssocID="{10B70B0B-1045-4462-A4C1-094A3B7E4D9D}" presName="Child3" presStyleLbl="revTx" presStyleIdx="1" presStyleCnt="4">
        <dgm:presLayoutVars>
          <dgm:chMax val="0"/>
          <dgm:chPref val="0"/>
          <dgm:bulletEnabled val="1"/>
        </dgm:presLayoutVars>
      </dgm:prSet>
      <dgm:spPr/>
    </dgm:pt>
    <dgm:pt modelId="{A97DA88F-6789-4E33-888E-E27981F8A398}" type="pres">
      <dgm:prSet presAssocID="{10B70B0B-1045-4462-A4C1-094A3B7E4D9D}" presName="Parent3" presStyleLbl="revTx" presStyleIdx="1" presStyleCnt="4">
        <dgm:presLayoutVars>
          <dgm:chMax val="1"/>
          <dgm:chPref val="1"/>
          <dgm:bulletEnabled val="1"/>
        </dgm:presLayoutVars>
      </dgm:prSet>
      <dgm:spPr/>
    </dgm:pt>
    <dgm:pt modelId="{3FE36B02-8E72-48ED-89E1-245C4289C70A}" type="pres">
      <dgm:prSet presAssocID="{CCB405D7-6987-4EB2-9D57-BC38327210E8}" presName="Accent2" presStyleCnt="0"/>
      <dgm:spPr/>
    </dgm:pt>
    <dgm:pt modelId="{EBC405F2-C835-4CA5-96AD-071DDC1BF54E}" type="pres">
      <dgm:prSet presAssocID="{CCB405D7-6987-4EB2-9D57-BC38327210E8}" presName="Accent" presStyleLbl="node1" presStyleIdx="2" presStyleCnt="4"/>
      <dgm:spPr/>
    </dgm:pt>
    <dgm:pt modelId="{FEA2D01A-0F57-4E61-BB36-11CF26050A66}" type="pres">
      <dgm:prSet presAssocID="{CCB405D7-6987-4EB2-9D57-BC38327210E8}" presName="ParentBackground2" presStyleCnt="0"/>
      <dgm:spPr/>
    </dgm:pt>
    <dgm:pt modelId="{034BD95C-365D-4901-A0F4-79915942FC44}" type="pres">
      <dgm:prSet presAssocID="{CCB405D7-6987-4EB2-9D57-BC38327210E8}" presName="ParentBackground" presStyleLbl="fgAcc1" presStyleIdx="2" presStyleCnt="4"/>
      <dgm:spPr/>
    </dgm:pt>
    <dgm:pt modelId="{38F09919-03BC-488A-B062-3E984BD33991}" type="pres">
      <dgm:prSet presAssocID="{CCB405D7-6987-4EB2-9D57-BC38327210E8}" presName="Child2" presStyleLbl="revTx" presStyleIdx="2" presStyleCnt="4">
        <dgm:presLayoutVars>
          <dgm:chMax val="0"/>
          <dgm:chPref val="0"/>
          <dgm:bulletEnabled val="1"/>
        </dgm:presLayoutVars>
      </dgm:prSet>
      <dgm:spPr/>
    </dgm:pt>
    <dgm:pt modelId="{7C1F4B39-21B3-4918-8A4E-A52230A79D41}" type="pres">
      <dgm:prSet presAssocID="{CCB405D7-6987-4EB2-9D57-BC38327210E8}" presName="Parent2" presStyleLbl="revTx" presStyleIdx="2" presStyleCnt="4">
        <dgm:presLayoutVars>
          <dgm:chMax val="1"/>
          <dgm:chPref val="1"/>
          <dgm:bulletEnabled val="1"/>
        </dgm:presLayoutVars>
      </dgm:prSet>
      <dgm:spPr/>
    </dgm:pt>
    <dgm:pt modelId="{84E6DA19-1AE8-40CF-A604-4FBC8FA4FA9E}" type="pres">
      <dgm:prSet presAssocID="{EB8BBBAD-F6E6-4E91-84BA-E2B521E86FE4}" presName="Accent1" presStyleCnt="0"/>
      <dgm:spPr/>
    </dgm:pt>
    <dgm:pt modelId="{80811FC2-FBCB-47EC-B65B-B077C62FEB5C}" type="pres">
      <dgm:prSet presAssocID="{EB8BBBAD-F6E6-4E91-84BA-E2B521E86FE4}" presName="Accent" presStyleLbl="node1" presStyleIdx="3" presStyleCnt="4"/>
      <dgm:spPr/>
    </dgm:pt>
    <dgm:pt modelId="{98C69771-F8A0-4628-BD1F-6D092D1698FF}" type="pres">
      <dgm:prSet presAssocID="{EB8BBBAD-F6E6-4E91-84BA-E2B521E86FE4}" presName="ParentBackground1" presStyleCnt="0"/>
      <dgm:spPr/>
    </dgm:pt>
    <dgm:pt modelId="{C63388FD-1536-415C-AE3B-E4415F36F51F}" type="pres">
      <dgm:prSet presAssocID="{EB8BBBAD-F6E6-4E91-84BA-E2B521E86FE4}" presName="ParentBackground" presStyleLbl="fgAcc1" presStyleIdx="3" presStyleCnt="4"/>
      <dgm:spPr/>
    </dgm:pt>
    <dgm:pt modelId="{1BC81395-2AEB-4D57-8073-8676E689C5B7}" type="pres">
      <dgm:prSet presAssocID="{EB8BBBAD-F6E6-4E91-84BA-E2B521E86FE4}" presName="Child1" presStyleLbl="revTx" presStyleIdx="3" presStyleCnt="4">
        <dgm:presLayoutVars>
          <dgm:chMax val="0"/>
          <dgm:chPref val="0"/>
          <dgm:bulletEnabled val="1"/>
        </dgm:presLayoutVars>
      </dgm:prSet>
      <dgm:spPr/>
    </dgm:pt>
    <dgm:pt modelId="{1D651502-2CEF-4DB4-B1E2-38A958BB2E72}" type="pres">
      <dgm:prSet presAssocID="{EB8BBBAD-F6E6-4E91-84BA-E2B521E86FE4}" presName="Parent1" presStyleLbl="revTx" presStyleIdx="3" presStyleCnt="4">
        <dgm:presLayoutVars>
          <dgm:chMax val="1"/>
          <dgm:chPref val="1"/>
          <dgm:bulletEnabled val="1"/>
        </dgm:presLayoutVars>
      </dgm:prSet>
      <dgm:spPr/>
    </dgm:pt>
  </dgm:ptLst>
  <dgm:cxnLst>
    <dgm:cxn modelId="{7EFD5800-542B-4789-B0A4-297969ABDBB6}" type="presOf" srcId="{966537A0-06C4-44ED-B495-99716386AA68}" destId="{1BC81395-2AEB-4D57-8073-8676E689C5B7}" srcOrd="0" destOrd="1" presId="urn:microsoft.com/office/officeart/2011/layout/CircleProcess"/>
    <dgm:cxn modelId="{72A6A70D-52F7-4D8B-934D-6C3BDE171782}" type="presOf" srcId="{10B70B0B-1045-4462-A4C1-094A3B7E4D9D}" destId="{DCA5F462-ED8A-401D-B4F9-1020D4DC9507}" srcOrd="0" destOrd="0" presId="urn:microsoft.com/office/officeart/2011/layout/CircleProcess"/>
    <dgm:cxn modelId="{9684A911-68EC-433E-B3C5-F51851866341}" type="presOf" srcId="{0350BBD3-F699-4A9A-A330-54EA0150511C}" destId="{0B0F1897-A5D4-45BC-BC15-A811F767A0B6}" srcOrd="0" destOrd="3" presId="urn:microsoft.com/office/officeart/2011/layout/CircleProcess"/>
    <dgm:cxn modelId="{82FFBD15-11AB-4E69-8F8E-61AB64ACD4EA}" type="presOf" srcId="{7DF01E14-6765-43CB-8784-CFCC3299156C}" destId="{25F2F610-471F-4252-8E4D-D498C84C6B42}" srcOrd="0" destOrd="0" presId="urn:microsoft.com/office/officeart/2011/layout/CircleProcess"/>
    <dgm:cxn modelId="{32D4E71C-6E01-4051-ACC5-843F8B767CDC}" srcId="{CCB405D7-6987-4EB2-9D57-BC38327210E8}" destId="{9F63A20E-5C30-44A9-B7FC-6607E48B3CC6}" srcOrd="0" destOrd="0" parTransId="{EC667E04-076E-4957-8E09-BF60B58A0905}" sibTransId="{C214156E-A8AC-4E9C-A5C9-A30DC7D1B0B1}"/>
    <dgm:cxn modelId="{F7FAE01D-0535-4DDF-B63F-9AA7917A06AC}" srcId="{000BB4CD-DF9A-4F03-8067-590FAE742D1F}" destId="{D4B8D8B2-FCCB-4F1F-9364-D559AA69BCF4}" srcOrd="0" destOrd="0" parTransId="{A0A0BEC1-D809-40A7-AC70-ACB58B8CFA16}" sibTransId="{720E5A5B-7893-4889-BC57-77D333CD1189}"/>
    <dgm:cxn modelId="{55EC8C3A-B63E-4C92-B6A6-AEE8CA09AE82}" type="presOf" srcId="{CCB405D7-6987-4EB2-9D57-BC38327210E8}" destId="{7C1F4B39-21B3-4918-8A4E-A52230A79D41}" srcOrd="1" destOrd="0" presId="urn:microsoft.com/office/officeart/2011/layout/CircleProcess"/>
    <dgm:cxn modelId="{38FFDA3A-7E87-4EF3-815E-C521E60B0515}" type="presOf" srcId="{34C47F2D-40E5-4466-9853-49117B7BDB09}" destId="{1BC81395-2AEB-4D57-8073-8676E689C5B7}" srcOrd="0" destOrd="2" presId="urn:microsoft.com/office/officeart/2011/layout/CircleProcess"/>
    <dgm:cxn modelId="{40BC1F4F-5981-43CB-80AB-2724E564FB8C}" type="presOf" srcId="{C0D0B0F1-221F-48CE-80A2-54A84293EDBB}" destId="{AF547D2D-E672-4295-8DFF-E9F6F2654560}" srcOrd="0" destOrd="2" presId="urn:microsoft.com/office/officeart/2011/layout/CircleProcess"/>
    <dgm:cxn modelId="{146CAF4F-671B-47A2-A470-46A2C0C58C40}" type="presOf" srcId="{6F78C635-D38D-47A2-B267-1DE0C7F189B7}" destId="{AF547D2D-E672-4295-8DFF-E9F6F2654560}" srcOrd="0" destOrd="0" presId="urn:microsoft.com/office/officeart/2011/layout/CircleProcess"/>
    <dgm:cxn modelId="{4CCC9D62-75A6-4C4A-A4A0-DC8582CA37E6}" type="presOf" srcId="{EB6FC079-9A21-4A06-8DD2-132424E291CB}" destId="{1BC81395-2AEB-4D57-8073-8676E689C5B7}" srcOrd="0" destOrd="0" presId="urn:microsoft.com/office/officeart/2011/layout/CircleProcess"/>
    <dgm:cxn modelId="{689EFE67-2520-46D0-863F-705A527EAD12}" srcId="{000BB4CD-DF9A-4F03-8067-590FAE742D1F}" destId="{D81C6CAE-BAC0-4C90-87CD-1D03312B5257}" srcOrd="1" destOrd="0" parTransId="{827FA427-E352-4F3B-945C-BB7F0135CE78}" sibTransId="{7BD65739-6A38-4B33-9C9A-BB139666D07B}"/>
    <dgm:cxn modelId="{EEB49D6A-2222-4A72-9C5B-D1599E86FACD}" srcId="{EB6FC079-9A21-4A06-8DD2-132424E291CB}" destId="{966537A0-06C4-44ED-B495-99716386AA68}" srcOrd="0" destOrd="0" parTransId="{D7F208E6-B351-4AD5-A3C9-98E53E1EDAF5}" sibTransId="{65EDD613-CF55-4DA7-B9CE-DF949C70069F}"/>
    <dgm:cxn modelId="{713AC46A-2AF4-4CF7-9089-B383DA375CB0}" srcId="{000BB4CD-DF9A-4F03-8067-590FAE742D1F}" destId="{0350BBD3-F699-4A9A-A330-54EA0150511C}" srcOrd="2" destOrd="0" parTransId="{7FF181A9-C0D0-4B42-9CDC-37341A3B99F9}" sibTransId="{D1E193BB-B5F7-488E-897D-295E43D1C0F0}"/>
    <dgm:cxn modelId="{51231371-A323-4F0B-9499-32E694DC4A10}" srcId="{FAAA0CE9-C39E-4BB1-8A7C-F88C1DC70040}" destId="{7DF01E14-6765-43CB-8784-CFCC3299156C}" srcOrd="3" destOrd="0" parTransId="{6E2DC9DF-6693-4597-9E56-384AE5EFA436}" sibTransId="{E2631488-AD93-42E3-894B-B7283B4A77AD}"/>
    <dgm:cxn modelId="{C9404471-E798-4AC6-9616-9DFB28E7F33C}" type="presOf" srcId="{549DAEA4-3968-4DF7-A222-97BA3541FA81}" destId="{AF547D2D-E672-4295-8DFF-E9F6F2654560}" srcOrd="0" destOrd="1" presId="urn:microsoft.com/office/officeart/2011/layout/CircleProcess"/>
    <dgm:cxn modelId="{61E48F77-EB6E-4763-8396-00D13889038B}" type="presOf" srcId="{000BB4CD-DF9A-4F03-8067-590FAE742D1F}" destId="{0B0F1897-A5D4-45BC-BC15-A811F767A0B6}" srcOrd="0" destOrd="0" presId="urn:microsoft.com/office/officeart/2011/layout/CircleProcess"/>
    <dgm:cxn modelId="{2073CD7A-BCA9-4F9F-8CCC-EBFD7C2C2D76}" srcId="{7DF01E14-6765-43CB-8784-CFCC3299156C}" destId="{000BB4CD-DF9A-4F03-8067-590FAE742D1F}" srcOrd="0" destOrd="0" parTransId="{4ED87E07-017F-4B60-A968-72C3E7E59425}" sibTransId="{B6896890-1638-41E1-8339-53FE00A60E82}"/>
    <dgm:cxn modelId="{B09C337C-93AE-4B31-AE45-5E4529CAFA04}" srcId="{FAAA0CE9-C39E-4BB1-8A7C-F88C1DC70040}" destId="{10B70B0B-1045-4462-A4C1-094A3B7E4D9D}" srcOrd="2" destOrd="0" parTransId="{67D176AE-C73C-4869-B496-86EF58B8DF63}" sibTransId="{1556F95E-9F2C-47B8-B71A-D0E3C77B2A6F}"/>
    <dgm:cxn modelId="{4102D17D-D813-40C9-A114-9E771920929A}" srcId="{6F78C635-D38D-47A2-B267-1DE0C7F189B7}" destId="{C0D0B0F1-221F-48CE-80A2-54A84293EDBB}" srcOrd="1" destOrd="0" parTransId="{0EC13114-C079-4CF6-8CCA-66BBA1D1ED75}" sibTransId="{71E54B7B-0DD6-41EF-9730-6E2719CB8053}"/>
    <dgm:cxn modelId="{6D9E0585-37B0-441E-BE5F-2C078A91F698}" type="presOf" srcId="{9F63A20E-5C30-44A9-B7FC-6607E48B3CC6}" destId="{38F09919-03BC-488A-B062-3E984BD33991}" srcOrd="0" destOrd="0" presId="urn:microsoft.com/office/officeart/2011/layout/CircleProcess"/>
    <dgm:cxn modelId="{6C279F8C-C89F-41F2-8142-E0F552124677}" srcId="{FAAA0CE9-C39E-4BB1-8A7C-F88C1DC70040}" destId="{EB8BBBAD-F6E6-4E91-84BA-E2B521E86FE4}" srcOrd="0" destOrd="0" parTransId="{B47C2052-0DA2-443A-9F5D-89B839B3B4D7}" sibTransId="{9AEED566-6B35-46C1-A7CE-51DAB07669EF}"/>
    <dgm:cxn modelId="{CAC94791-FFCE-4A7B-9464-5D5165CDDBF0}" type="presOf" srcId="{EB8BBBAD-F6E6-4E91-84BA-E2B521E86FE4}" destId="{1D651502-2CEF-4DB4-B1E2-38A958BB2E72}" srcOrd="1" destOrd="0" presId="urn:microsoft.com/office/officeart/2011/layout/CircleProcess"/>
    <dgm:cxn modelId="{5C296892-D0C4-402A-BF8B-016197BFDFB6}" type="presOf" srcId="{FAAA0CE9-C39E-4BB1-8A7C-F88C1DC70040}" destId="{B35C861C-C2BF-4B92-BAA3-9D8034E8948D}" srcOrd="0" destOrd="0" presId="urn:microsoft.com/office/officeart/2011/layout/CircleProcess"/>
    <dgm:cxn modelId="{3660AC93-B958-481B-91FA-450FBC0A1EA8}" type="presOf" srcId="{EB8BBBAD-F6E6-4E91-84BA-E2B521E86FE4}" destId="{C63388FD-1536-415C-AE3B-E4415F36F51F}" srcOrd="0" destOrd="0" presId="urn:microsoft.com/office/officeart/2011/layout/CircleProcess"/>
    <dgm:cxn modelId="{E8113996-B647-4B73-B244-8000FAF0B6CB}" srcId="{EB8BBBAD-F6E6-4E91-84BA-E2B521E86FE4}" destId="{EB6FC079-9A21-4A06-8DD2-132424E291CB}" srcOrd="0" destOrd="0" parTransId="{CBE8F404-99C7-43C7-A4C4-8897768FB59D}" sibTransId="{E87822BA-8A90-418A-B0C4-9781BDDCD303}"/>
    <dgm:cxn modelId="{A26195A0-8F5B-49AE-80F2-665469464A81}" srcId="{6F78C635-D38D-47A2-B267-1DE0C7F189B7}" destId="{549DAEA4-3968-4DF7-A222-97BA3541FA81}" srcOrd="0" destOrd="0" parTransId="{04C1168D-572B-4EBA-8362-367A75E269B9}" sibTransId="{5699090B-A073-4FB6-88E9-1C55ACAC6D52}"/>
    <dgm:cxn modelId="{3832DCA2-F00B-4884-B0F4-9CF007BBB79C}" type="presOf" srcId="{435965CA-5CD7-4DC2-990B-0EE92996D982}" destId="{38F09919-03BC-488A-B062-3E984BD33991}" srcOrd="0" destOrd="1" presId="urn:microsoft.com/office/officeart/2011/layout/CircleProcess"/>
    <dgm:cxn modelId="{5BAF89A5-904B-4E92-97F5-5B50C6905B4F}" type="presOf" srcId="{D81C6CAE-BAC0-4C90-87CD-1D03312B5257}" destId="{0B0F1897-A5D4-45BC-BC15-A811F767A0B6}" srcOrd="0" destOrd="2" presId="urn:microsoft.com/office/officeart/2011/layout/CircleProcess"/>
    <dgm:cxn modelId="{E6B761BA-CD79-493A-827E-A2BCCBA85E8F}" type="presOf" srcId="{10B70B0B-1045-4462-A4C1-094A3B7E4D9D}" destId="{A97DA88F-6789-4E33-888E-E27981F8A398}" srcOrd="1" destOrd="0" presId="urn:microsoft.com/office/officeart/2011/layout/CircleProcess"/>
    <dgm:cxn modelId="{6FA9BABB-26F8-4382-9743-EF4F70D459CD}" srcId="{EB6FC079-9A21-4A06-8DD2-132424E291CB}" destId="{34C47F2D-40E5-4466-9853-49117B7BDB09}" srcOrd="1" destOrd="0" parTransId="{E0952CD6-D29D-4075-93B1-F1A9E404746A}" sibTransId="{8E5BE5FC-D790-44BB-886F-110DEF3B6D50}"/>
    <dgm:cxn modelId="{9AD774BC-D02C-4E18-BCCF-2A83C4516980}" type="presOf" srcId="{7DF01E14-6765-43CB-8784-CFCC3299156C}" destId="{346F058A-8852-4D8D-B563-7AE09E55E542}" srcOrd="1" destOrd="0" presId="urn:microsoft.com/office/officeart/2011/layout/CircleProcess"/>
    <dgm:cxn modelId="{AA4DFEC0-FF9E-49ED-A76D-42A90F1713AD}" srcId="{FAAA0CE9-C39E-4BB1-8A7C-F88C1DC70040}" destId="{CCB405D7-6987-4EB2-9D57-BC38327210E8}" srcOrd="1" destOrd="0" parTransId="{39E66ACD-0876-4CB5-A546-820A0145DA83}" sibTransId="{59A1472E-8C86-4446-B57D-EE01A30CC748}"/>
    <dgm:cxn modelId="{8648FFD0-0D1D-428F-B75B-E9B4766A0118}" type="presOf" srcId="{E1234CED-808D-46C9-82E6-836FDB98AB15}" destId="{38F09919-03BC-488A-B062-3E984BD33991}" srcOrd="0" destOrd="2" presId="urn:microsoft.com/office/officeart/2011/layout/CircleProcess"/>
    <dgm:cxn modelId="{A47FADD7-BA68-4F39-B969-DE5DDA994264}" srcId="{9F63A20E-5C30-44A9-B7FC-6607E48B3CC6}" destId="{435965CA-5CD7-4DC2-990B-0EE92996D982}" srcOrd="0" destOrd="0" parTransId="{E5A7595F-9890-4CE2-9F54-3B924766F4FF}" sibTransId="{842D56D1-74F6-4062-87FD-09CE101543B6}"/>
    <dgm:cxn modelId="{5BA8AADA-262D-47A7-ADEE-64179ACCBAE6}" type="presOf" srcId="{D4B8D8B2-FCCB-4F1F-9364-D559AA69BCF4}" destId="{0B0F1897-A5D4-45BC-BC15-A811F767A0B6}" srcOrd="0" destOrd="1" presId="urn:microsoft.com/office/officeart/2011/layout/CircleProcess"/>
    <dgm:cxn modelId="{D67ED8F0-69F8-4F8F-95A8-2FCB70CEE290}" srcId="{10B70B0B-1045-4462-A4C1-094A3B7E4D9D}" destId="{6F78C635-D38D-47A2-B267-1DE0C7F189B7}" srcOrd="0" destOrd="0" parTransId="{C7629805-0642-4E40-89B9-4E7D69DE7E57}" sibTransId="{077A0CE8-9C5C-4D0F-920E-06F435162B53}"/>
    <dgm:cxn modelId="{1CF103F2-1427-4E59-A434-D85F7FE01A41}" srcId="{9F63A20E-5C30-44A9-B7FC-6607E48B3CC6}" destId="{E1234CED-808D-46C9-82E6-836FDB98AB15}" srcOrd="1" destOrd="0" parTransId="{D3436F4E-56B9-4A3C-9229-C838D5CE63BD}" sibTransId="{C99FBB66-F027-4CFD-8229-F1D1D15B4D9E}"/>
    <dgm:cxn modelId="{75D6EDFF-E411-4F50-ADC9-E3D70295E8FD}" type="presOf" srcId="{CCB405D7-6987-4EB2-9D57-BC38327210E8}" destId="{034BD95C-365D-4901-A0F4-79915942FC44}" srcOrd="0" destOrd="0" presId="urn:microsoft.com/office/officeart/2011/layout/CircleProcess"/>
    <dgm:cxn modelId="{D07E76A8-84EB-4B14-AB41-0F9A8BF02567}" type="presParOf" srcId="{B35C861C-C2BF-4B92-BAA3-9D8034E8948D}" destId="{D5A102E5-C570-4F9C-99EC-60B3E2254694}" srcOrd="0" destOrd="0" presId="urn:microsoft.com/office/officeart/2011/layout/CircleProcess"/>
    <dgm:cxn modelId="{010EF791-BD57-466C-A848-EB07F8FD46A5}" type="presParOf" srcId="{D5A102E5-C570-4F9C-99EC-60B3E2254694}" destId="{B6AF08C3-1512-42B5-9A3F-5C15143EEBF6}" srcOrd="0" destOrd="0" presId="urn:microsoft.com/office/officeart/2011/layout/CircleProcess"/>
    <dgm:cxn modelId="{2CB7E5A9-250E-423F-A416-3FB1E590D179}" type="presParOf" srcId="{B35C861C-C2BF-4B92-BAA3-9D8034E8948D}" destId="{7B3E88F8-3CAB-4DA0-B70D-F33E806EDF32}" srcOrd="1" destOrd="0" presId="urn:microsoft.com/office/officeart/2011/layout/CircleProcess"/>
    <dgm:cxn modelId="{5A6E4331-D76A-40CC-AC29-CA62880D0A5A}" type="presParOf" srcId="{7B3E88F8-3CAB-4DA0-B70D-F33E806EDF32}" destId="{25F2F610-471F-4252-8E4D-D498C84C6B42}" srcOrd="0" destOrd="0" presId="urn:microsoft.com/office/officeart/2011/layout/CircleProcess"/>
    <dgm:cxn modelId="{053350FF-6D97-4DEA-AC1E-565BFD0A21A3}" type="presParOf" srcId="{B35C861C-C2BF-4B92-BAA3-9D8034E8948D}" destId="{0B0F1897-A5D4-45BC-BC15-A811F767A0B6}" srcOrd="2" destOrd="0" presId="urn:microsoft.com/office/officeart/2011/layout/CircleProcess"/>
    <dgm:cxn modelId="{A55B0C0E-E256-4C48-AE49-99EAF94EA34C}" type="presParOf" srcId="{B35C861C-C2BF-4B92-BAA3-9D8034E8948D}" destId="{346F058A-8852-4D8D-B563-7AE09E55E542}" srcOrd="3" destOrd="0" presId="urn:microsoft.com/office/officeart/2011/layout/CircleProcess"/>
    <dgm:cxn modelId="{4FD4D71C-F416-409D-AAD9-360327DF91D7}" type="presParOf" srcId="{B35C861C-C2BF-4B92-BAA3-9D8034E8948D}" destId="{784237DB-6B5D-47E8-A407-A8DCD13A802A}" srcOrd="4" destOrd="0" presId="urn:microsoft.com/office/officeart/2011/layout/CircleProcess"/>
    <dgm:cxn modelId="{93217B0F-203D-4EFC-A94D-7C58DC8E58F4}" type="presParOf" srcId="{784237DB-6B5D-47E8-A407-A8DCD13A802A}" destId="{018FFFE6-AD1E-47AE-8810-093B7A4476B0}" srcOrd="0" destOrd="0" presId="urn:microsoft.com/office/officeart/2011/layout/CircleProcess"/>
    <dgm:cxn modelId="{298FF954-D99A-4E2F-8B50-542CE3D9E45B}" type="presParOf" srcId="{B35C861C-C2BF-4B92-BAA3-9D8034E8948D}" destId="{6A2AB56B-0453-4852-BFC1-C08888E9E47C}" srcOrd="5" destOrd="0" presId="urn:microsoft.com/office/officeart/2011/layout/CircleProcess"/>
    <dgm:cxn modelId="{975C89C7-A069-4BFB-A9E6-939729CE9C75}" type="presParOf" srcId="{6A2AB56B-0453-4852-BFC1-C08888E9E47C}" destId="{DCA5F462-ED8A-401D-B4F9-1020D4DC9507}" srcOrd="0" destOrd="0" presId="urn:microsoft.com/office/officeart/2011/layout/CircleProcess"/>
    <dgm:cxn modelId="{72ECEF82-D2EA-4E07-B37C-619F4423CDF6}" type="presParOf" srcId="{B35C861C-C2BF-4B92-BAA3-9D8034E8948D}" destId="{AF547D2D-E672-4295-8DFF-E9F6F2654560}" srcOrd="6" destOrd="0" presId="urn:microsoft.com/office/officeart/2011/layout/CircleProcess"/>
    <dgm:cxn modelId="{C20590B1-B62E-4FC5-9EEB-DBB861E432E9}" type="presParOf" srcId="{B35C861C-C2BF-4B92-BAA3-9D8034E8948D}" destId="{A97DA88F-6789-4E33-888E-E27981F8A398}" srcOrd="7" destOrd="0" presId="urn:microsoft.com/office/officeart/2011/layout/CircleProcess"/>
    <dgm:cxn modelId="{C039C827-58BB-4FF1-BE15-4727CFEC456E}" type="presParOf" srcId="{B35C861C-C2BF-4B92-BAA3-9D8034E8948D}" destId="{3FE36B02-8E72-48ED-89E1-245C4289C70A}" srcOrd="8" destOrd="0" presId="urn:microsoft.com/office/officeart/2011/layout/CircleProcess"/>
    <dgm:cxn modelId="{7BBB23BC-41FA-4254-AF3B-21D65C1244B4}" type="presParOf" srcId="{3FE36B02-8E72-48ED-89E1-245C4289C70A}" destId="{EBC405F2-C835-4CA5-96AD-071DDC1BF54E}" srcOrd="0" destOrd="0" presId="urn:microsoft.com/office/officeart/2011/layout/CircleProcess"/>
    <dgm:cxn modelId="{2E53D771-975E-497C-B1FF-8CC0BAB37895}" type="presParOf" srcId="{B35C861C-C2BF-4B92-BAA3-9D8034E8948D}" destId="{FEA2D01A-0F57-4E61-BB36-11CF26050A66}" srcOrd="9" destOrd="0" presId="urn:microsoft.com/office/officeart/2011/layout/CircleProcess"/>
    <dgm:cxn modelId="{78E1AC0F-882F-4453-B960-8915D0847C3D}" type="presParOf" srcId="{FEA2D01A-0F57-4E61-BB36-11CF26050A66}" destId="{034BD95C-365D-4901-A0F4-79915942FC44}" srcOrd="0" destOrd="0" presId="urn:microsoft.com/office/officeart/2011/layout/CircleProcess"/>
    <dgm:cxn modelId="{A996E150-7D25-44A2-9EBF-B0CA9FC8AC85}" type="presParOf" srcId="{B35C861C-C2BF-4B92-BAA3-9D8034E8948D}" destId="{38F09919-03BC-488A-B062-3E984BD33991}" srcOrd="10" destOrd="0" presId="urn:microsoft.com/office/officeart/2011/layout/CircleProcess"/>
    <dgm:cxn modelId="{5E3C84B1-CFDB-4F8E-B864-CF94BEC7F93C}" type="presParOf" srcId="{B35C861C-C2BF-4B92-BAA3-9D8034E8948D}" destId="{7C1F4B39-21B3-4918-8A4E-A52230A79D41}" srcOrd="11" destOrd="0" presId="urn:microsoft.com/office/officeart/2011/layout/CircleProcess"/>
    <dgm:cxn modelId="{7B14B2F6-C44B-43FD-B41D-182264EF361F}" type="presParOf" srcId="{B35C861C-C2BF-4B92-BAA3-9D8034E8948D}" destId="{84E6DA19-1AE8-40CF-A604-4FBC8FA4FA9E}" srcOrd="12" destOrd="0" presId="urn:microsoft.com/office/officeart/2011/layout/CircleProcess"/>
    <dgm:cxn modelId="{C330965B-D375-4728-9577-3CE375DAA7BF}" type="presParOf" srcId="{84E6DA19-1AE8-40CF-A604-4FBC8FA4FA9E}" destId="{80811FC2-FBCB-47EC-B65B-B077C62FEB5C}" srcOrd="0" destOrd="0" presId="urn:microsoft.com/office/officeart/2011/layout/CircleProcess"/>
    <dgm:cxn modelId="{C9123053-E3A1-4699-B829-A8F8D46B6D68}" type="presParOf" srcId="{B35C861C-C2BF-4B92-BAA3-9D8034E8948D}" destId="{98C69771-F8A0-4628-BD1F-6D092D1698FF}" srcOrd="13" destOrd="0" presId="urn:microsoft.com/office/officeart/2011/layout/CircleProcess"/>
    <dgm:cxn modelId="{4F1EAF19-6DF2-4D49-BE78-BE4E37BB5CF8}" type="presParOf" srcId="{98C69771-F8A0-4628-BD1F-6D092D1698FF}" destId="{C63388FD-1536-415C-AE3B-E4415F36F51F}" srcOrd="0" destOrd="0" presId="urn:microsoft.com/office/officeart/2011/layout/CircleProcess"/>
    <dgm:cxn modelId="{050B129D-216F-46E2-A11D-D3879DE91961}" type="presParOf" srcId="{B35C861C-C2BF-4B92-BAA3-9D8034E8948D}" destId="{1BC81395-2AEB-4D57-8073-8676E689C5B7}" srcOrd="14" destOrd="0" presId="urn:microsoft.com/office/officeart/2011/layout/CircleProcess"/>
    <dgm:cxn modelId="{7A9B884E-7B0D-4004-9C7E-14A4EA032331}" type="presParOf" srcId="{B35C861C-C2BF-4B92-BAA3-9D8034E8948D}" destId="{1D651502-2CEF-4DB4-B1E2-38A958BB2E72}" srcOrd="1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81481-C242-4CB8-9981-414C5DB0A02C}">
      <dsp:nvSpPr>
        <dsp:cNvPr id="0" name=""/>
        <dsp:cNvSpPr/>
      </dsp:nvSpPr>
      <dsp:spPr>
        <a:xfrm rot="5400000">
          <a:off x="1305351" y="317803"/>
          <a:ext cx="610903" cy="101653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C4ADDF-9C89-4B8A-ACB7-5084858224BF}">
      <dsp:nvSpPr>
        <dsp:cNvPr id="0" name=""/>
        <dsp:cNvSpPr/>
      </dsp:nvSpPr>
      <dsp:spPr>
        <a:xfrm>
          <a:off x="1194077" y="658596"/>
          <a:ext cx="1091464"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Start at the end and work back</a:t>
          </a:r>
        </a:p>
      </dsp:txBody>
      <dsp:txXfrm>
        <a:off x="1194077" y="658596"/>
        <a:ext cx="1091464" cy="804443"/>
      </dsp:txXfrm>
    </dsp:sp>
    <dsp:sp modelId="{E19B4986-F1DD-4042-8062-E9C3D01F554A}">
      <dsp:nvSpPr>
        <dsp:cNvPr id="0" name=""/>
        <dsp:cNvSpPr/>
      </dsp:nvSpPr>
      <dsp:spPr>
        <a:xfrm>
          <a:off x="1913224" y="279198"/>
          <a:ext cx="173156" cy="17315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087E27-DBF5-4A3D-A66D-4133CC31D377}">
      <dsp:nvSpPr>
        <dsp:cNvPr id="0" name=""/>
        <dsp:cNvSpPr/>
      </dsp:nvSpPr>
      <dsp:spPr>
        <a:xfrm rot="5400000">
          <a:off x="2676768" y="-119763"/>
          <a:ext cx="610903" cy="1408117"/>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BD3E52-3D6B-4B13-93D6-2AF347F30875}">
      <dsp:nvSpPr>
        <dsp:cNvPr id="0" name=""/>
        <dsp:cNvSpPr/>
      </dsp:nvSpPr>
      <dsp:spPr>
        <a:xfrm>
          <a:off x="2472659" y="379753"/>
          <a:ext cx="1121997"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Look at the literature</a:t>
          </a:r>
        </a:p>
      </dsp:txBody>
      <dsp:txXfrm>
        <a:off x="2472659" y="379753"/>
        <a:ext cx="1121997" cy="804443"/>
      </dsp:txXfrm>
    </dsp:sp>
    <dsp:sp modelId="{E3A5FFF7-90F7-4A84-9B8D-ECB8C6B5A14C}">
      <dsp:nvSpPr>
        <dsp:cNvPr id="0" name=""/>
        <dsp:cNvSpPr/>
      </dsp:nvSpPr>
      <dsp:spPr>
        <a:xfrm>
          <a:off x="3411970" y="1191"/>
          <a:ext cx="173156" cy="17315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9304E2-97D0-4641-B5D7-B0EF3719DD1C}">
      <dsp:nvSpPr>
        <dsp:cNvPr id="0" name=""/>
        <dsp:cNvSpPr/>
      </dsp:nvSpPr>
      <dsp:spPr>
        <a:xfrm rot="5400000">
          <a:off x="3977942" y="-212074"/>
          <a:ext cx="610903" cy="101653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7EDCA1-624D-49F1-9476-BE81907C991E}">
      <dsp:nvSpPr>
        <dsp:cNvPr id="0" name=""/>
        <dsp:cNvSpPr/>
      </dsp:nvSpPr>
      <dsp:spPr>
        <a:xfrm>
          <a:off x="3835749" y="90171"/>
          <a:ext cx="1299045"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Engage clinical experts</a:t>
          </a:r>
        </a:p>
      </dsp:txBody>
      <dsp:txXfrm>
        <a:off x="3835749" y="90171"/>
        <a:ext cx="1299045" cy="804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F08C3-1512-42B5-9A3F-5C15143EEBF6}">
      <dsp:nvSpPr>
        <dsp:cNvPr id="0" name=""/>
        <dsp:cNvSpPr/>
      </dsp:nvSpPr>
      <dsp:spPr>
        <a:xfrm>
          <a:off x="3834414" y="731197"/>
          <a:ext cx="1143953" cy="11440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F2F610-471F-4252-8E4D-D498C84C6B42}">
      <dsp:nvSpPr>
        <dsp:cNvPr id="0" name=""/>
        <dsp:cNvSpPr/>
      </dsp:nvSpPr>
      <dsp:spPr>
        <a:xfrm>
          <a:off x="3872676"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Outcome</a:t>
          </a:r>
        </a:p>
      </dsp:txBody>
      <dsp:txXfrm>
        <a:off x="4025236" y="921899"/>
        <a:ext cx="762799" cy="762607"/>
      </dsp:txXfrm>
    </dsp:sp>
    <dsp:sp modelId="{0B0F1897-A5D4-45BC-BC15-A811F767A0B6}">
      <dsp:nvSpPr>
        <dsp:cNvPr id="0" name=""/>
        <dsp:cNvSpPr/>
      </dsp:nvSpPr>
      <dsp:spPr>
        <a:xfrm>
          <a:off x="3872676"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US" sz="1000" kern="1200" dirty="0"/>
            <a:t>Outcomes</a:t>
          </a:r>
        </a:p>
        <a:p>
          <a:pPr marL="114300" lvl="2" indent="-57150" algn="l" defTabSz="444500">
            <a:lnSpc>
              <a:spcPct val="90000"/>
            </a:lnSpc>
            <a:spcBef>
              <a:spcPct val="0"/>
            </a:spcBef>
            <a:spcAft>
              <a:spcPct val="15000"/>
            </a:spcAft>
            <a:buChar char="•"/>
          </a:pPr>
          <a:r>
            <a:rPr lang="en-US" sz="1000" kern="1200" dirty="0"/>
            <a:t>Patient</a:t>
          </a:r>
        </a:p>
        <a:p>
          <a:pPr marL="114300" lvl="2" indent="-57150" algn="l" defTabSz="444500">
            <a:lnSpc>
              <a:spcPct val="90000"/>
            </a:lnSpc>
            <a:spcBef>
              <a:spcPct val="0"/>
            </a:spcBef>
            <a:spcAft>
              <a:spcPct val="15000"/>
            </a:spcAft>
            <a:buChar char="•"/>
          </a:pPr>
          <a:r>
            <a:rPr lang="en-US" sz="1000" kern="1200" dirty="0"/>
            <a:t>Staff</a:t>
          </a:r>
        </a:p>
        <a:p>
          <a:pPr marL="114300" lvl="2" indent="-57150" algn="l" defTabSz="444500">
            <a:lnSpc>
              <a:spcPct val="90000"/>
            </a:lnSpc>
            <a:spcBef>
              <a:spcPct val="0"/>
            </a:spcBef>
            <a:spcAft>
              <a:spcPct val="15000"/>
            </a:spcAft>
            <a:buChar char="•"/>
          </a:pPr>
          <a:r>
            <a:rPr lang="en-US" sz="1000" kern="1200" dirty="0"/>
            <a:t>Cost</a:t>
          </a:r>
        </a:p>
      </dsp:txBody>
      <dsp:txXfrm>
        <a:off x="3872676" y="1896286"/>
        <a:ext cx="1067918" cy="627108"/>
      </dsp:txXfrm>
    </dsp:sp>
    <dsp:sp modelId="{018FFFE6-AD1E-47AE-8810-093B7A4476B0}">
      <dsp:nvSpPr>
        <dsp:cNvPr id="0" name=""/>
        <dsp:cNvSpPr/>
      </dsp:nvSpPr>
      <dsp:spPr>
        <a:xfrm rot="2700000">
          <a:off x="2647283"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A5F462-ED8A-401D-B4F9-1020D4DC9507}">
      <dsp:nvSpPr>
        <dsp:cNvPr id="0" name=""/>
        <dsp:cNvSpPr/>
      </dsp:nvSpPr>
      <dsp:spPr>
        <a:xfrm>
          <a:off x="2690460"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Behavior</a:t>
          </a:r>
        </a:p>
      </dsp:txBody>
      <dsp:txXfrm>
        <a:off x="2843020" y="921899"/>
        <a:ext cx="762799" cy="762607"/>
      </dsp:txXfrm>
    </dsp:sp>
    <dsp:sp modelId="{AF547D2D-E672-4295-8DFF-E9F6F2654560}">
      <dsp:nvSpPr>
        <dsp:cNvPr id="0" name=""/>
        <dsp:cNvSpPr/>
      </dsp:nvSpPr>
      <dsp:spPr>
        <a:xfrm>
          <a:off x="2690460"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US" sz="1000" kern="1200" dirty="0"/>
            <a:t>Staff behavior</a:t>
          </a:r>
        </a:p>
        <a:p>
          <a:pPr marL="114300" lvl="2" indent="-57150" algn="l" defTabSz="444500">
            <a:lnSpc>
              <a:spcPct val="90000"/>
            </a:lnSpc>
            <a:spcBef>
              <a:spcPct val="0"/>
            </a:spcBef>
            <a:spcAft>
              <a:spcPct val="15000"/>
            </a:spcAft>
            <a:buChar char="•"/>
          </a:pPr>
          <a:r>
            <a:rPr lang="en-US" sz="1000" kern="1200" dirty="0"/>
            <a:t>Technique</a:t>
          </a:r>
        </a:p>
        <a:p>
          <a:pPr marL="114300" lvl="2" indent="-57150" algn="l" defTabSz="444500">
            <a:lnSpc>
              <a:spcPct val="90000"/>
            </a:lnSpc>
            <a:spcBef>
              <a:spcPct val="0"/>
            </a:spcBef>
            <a:spcAft>
              <a:spcPct val="15000"/>
            </a:spcAft>
            <a:buChar char="•"/>
          </a:pPr>
          <a:r>
            <a:rPr lang="en-US" sz="1000" kern="1200" dirty="0"/>
            <a:t>Compliance checks</a:t>
          </a:r>
        </a:p>
      </dsp:txBody>
      <dsp:txXfrm>
        <a:off x="2690460" y="1896286"/>
        <a:ext cx="1067918" cy="627108"/>
      </dsp:txXfrm>
    </dsp:sp>
    <dsp:sp modelId="{EBC405F2-C835-4CA5-96AD-071DDC1BF54E}">
      <dsp:nvSpPr>
        <dsp:cNvPr id="0" name=""/>
        <dsp:cNvSpPr/>
      </dsp:nvSpPr>
      <dsp:spPr>
        <a:xfrm rot="2700000">
          <a:off x="1469972"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BD95C-365D-4901-A0F4-79915942FC44}">
      <dsp:nvSpPr>
        <dsp:cNvPr id="0" name=""/>
        <dsp:cNvSpPr/>
      </dsp:nvSpPr>
      <dsp:spPr>
        <a:xfrm>
          <a:off x="1508244"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Attitude</a:t>
          </a:r>
        </a:p>
      </dsp:txBody>
      <dsp:txXfrm>
        <a:off x="1660804" y="921899"/>
        <a:ext cx="762799" cy="762607"/>
      </dsp:txXfrm>
    </dsp:sp>
    <dsp:sp modelId="{38F09919-03BC-488A-B062-3E984BD33991}">
      <dsp:nvSpPr>
        <dsp:cNvPr id="0" name=""/>
        <dsp:cNvSpPr/>
      </dsp:nvSpPr>
      <dsp:spPr>
        <a:xfrm>
          <a:off x="1508244"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Char char="•"/>
          </a:pPr>
          <a:r>
            <a:rPr lang="en-US" sz="1000" kern="1200" dirty="0"/>
            <a:t>Staff perception</a:t>
          </a:r>
        </a:p>
        <a:p>
          <a:pPr marL="114300" lvl="2" indent="-57150" algn="l" defTabSz="444500">
            <a:lnSpc>
              <a:spcPct val="90000"/>
            </a:lnSpc>
            <a:spcBef>
              <a:spcPct val="0"/>
            </a:spcBef>
            <a:spcAft>
              <a:spcPct val="15000"/>
            </a:spcAft>
            <a:buChar char="•"/>
          </a:pPr>
          <a:r>
            <a:rPr lang="en-US" sz="1000" kern="1200" dirty="0"/>
            <a:t>Importance</a:t>
          </a:r>
        </a:p>
        <a:p>
          <a:pPr marL="114300" lvl="2" indent="-57150" algn="l" defTabSz="444500">
            <a:lnSpc>
              <a:spcPct val="90000"/>
            </a:lnSpc>
            <a:spcBef>
              <a:spcPct val="0"/>
            </a:spcBef>
            <a:spcAft>
              <a:spcPct val="15000"/>
            </a:spcAft>
            <a:buChar char="•"/>
          </a:pPr>
          <a:r>
            <a:rPr lang="en-US" sz="1000" kern="1200" dirty="0"/>
            <a:t>Priority</a:t>
          </a:r>
        </a:p>
      </dsp:txBody>
      <dsp:txXfrm>
        <a:off x="1508244" y="1896286"/>
        <a:ext cx="1067918" cy="627108"/>
      </dsp:txXfrm>
    </dsp:sp>
    <dsp:sp modelId="{80811FC2-FBCB-47EC-B65B-B077C62FEB5C}">
      <dsp:nvSpPr>
        <dsp:cNvPr id="0" name=""/>
        <dsp:cNvSpPr/>
      </dsp:nvSpPr>
      <dsp:spPr>
        <a:xfrm rot="2700000">
          <a:off x="287756"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3388FD-1536-415C-AE3B-E4415F36F51F}">
      <dsp:nvSpPr>
        <dsp:cNvPr id="0" name=""/>
        <dsp:cNvSpPr/>
      </dsp:nvSpPr>
      <dsp:spPr>
        <a:xfrm>
          <a:off x="326028"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t>Knowledge</a:t>
          </a:r>
          <a:endParaRPr lang="en-US" sz="1000" b="1" kern="1200" dirty="0"/>
        </a:p>
      </dsp:txBody>
      <dsp:txXfrm>
        <a:off x="478588" y="921899"/>
        <a:ext cx="762799" cy="762607"/>
      </dsp:txXfrm>
    </dsp:sp>
    <dsp:sp modelId="{1BC81395-2AEB-4D57-8073-8676E689C5B7}">
      <dsp:nvSpPr>
        <dsp:cNvPr id="0" name=""/>
        <dsp:cNvSpPr/>
      </dsp:nvSpPr>
      <dsp:spPr>
        <a:xfrm>
          <a:off x="326028"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US" sz="1000" kern="1200" dirty="0"/>
            <a:t>Staff knowledge</a:t>
          </a:r>
        </a:p>
        <a:p>
          <a:pPr marL="114300" lvl="2" indent="-57150" algn="l" defTabSz="444500">
            <a:lnSpc>
              <a:spcPct val="90000"/>
            </a:lnSpc>
            <a:spcBef>
              <a:spcPct val="0"/>
            </a:spcBef>
            <a:spcAft>
              <a:spcPct val="15000"/>
            </a:spcAft>
            <a:buChar char="•"/>
          </a:pPr>
          <a:r>
            <a:rPr lang="en-US" sz="1000" kern="1200" dirty="0"/>
            <a:t>Practice</a:t>
          </a:r>
        </a:p>
        <a:p>
          <a:pPr marL="114300" lvl="2" indent="-57150" algn="l" defTabSz="444500">
            <a:lnSpc>
              <a:spcPct val="90000"/>
            </a:lnSpc>
            <a:spcBef>
              <a:spcPct val="0"/>
            </a:spcBef>
            <a:spcAft>
              <a:spcPct val="15000"/>
            </a:spcAft>
            <a:buChar char="•"/>
          </a:pPr>
          <a:r>
            <a:rPr lang="en-US" sz="1000" kern="1200" dirty="0"/>
            <a:t>Technique</a:t>
          </a:r>
        </a:p>
      </dsp:txBody>
      <dsp:txXfrm>
        <a:off x="326028" y="1896286"/>
        <a:ext cx="1067918" cy="62710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302" tIns="46151" rIns="92302" bIns="46151" rtlCol="0"/>
          <a:lstStyle>
            <a:lvl1pPr algn="l">
              <a:defRPr sz="1200"/>
            </a:lvl1pPr>
          </a:lstStyle>
          <a:p>
            <a:r>
              <a:rPr lang="en-US" dirty="0"/>
              <a:t>PRN Program: PRN Role</a:t>
            </a:r>
          </a:p>
        </p:txBody>
      </p:sp>
      <p:sp>
        <p:nvSpPr>
          <p:cNvPr id="3" name="Date Placeholder 2"/>
          <p:cNvSpPr>
            <a:spLocks noGrp="1"/>
          </p:cNvSpPr>
          <p:nvPr>
            <p:ph type="dt" sz="quarter" idx="1"/>
          </p:nvPr>
        </p:nvSpPr>
        <p:spPr>
          <a:xfrm>
            <a:off x="3970938" y="0"/>
            <a:ext cx="303784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302" tIns="46151" rIns="92302" bIns="46151" rtlCol="0" anchor="b"/>
          <a:lstStyle>
            <a:lvl1pPr algn="l">
              <a:defRPr sz="1200"/>
            </a:lvl1pPr>
          </a:lstStyle>
          <a:p>
            <a:r>
              <a:rPr lang="en-US" dirty="0"/>
              <a:t>Version: 09/07/17</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7"/>
            <a:ext cx="2217040" cy="2877457"/>
          </a:xfrm>
          <a:prstGeom prst="rect">
            <a:avLst/>
          </a:prstGeom>
        </p:spPr>
        <p:txBody>
          <a:bodyPr vert="horz" lIns="92302" tIns="46151" rIns="92302" bIns="46151" rtlCol="0" anchor="ctr"/>
          <a:lstStyle>
            <a:lvl1pPr algn="l">
              <a:defRPr sz="4000" b="1">
                <a:solidFill>
                  <a:schemeClr val="tx1"/>
                </a:solidFill>
              </a:defRPr>
            </a:lvl1pPr>
          </a:lstStyle>
          <a:p>
            <a:r>
              <a:rPr lang="en-US" sz="2900" dirty="0"/>
              <a:t>PRN Program: PRN Role</a:t>
            </a:r>
          </a:p>
          <a:p>
            <a:r>
              <a:rPr lang="en-US" sz="2900" dirty="0"/>
              <a:t>Data</a:t>
            </a:r>
            <a:endParaRPr lang="en-US" sz="3600" dirty="0"/>
          </a:p>
        </p:txBody>
      </p:sp>
      <p:sp>
        <p:nvSpPr>
          <p:cNvPr id="4" name="Slide Image Placeholder 3"/>
          <p:cNvSpPr>
            <a:spLocks noGrp="1" noRot="1" noChangeAspect="1"/>
          </p:cNvSpPr>
          <p:nvPr>
            <p:ph type="sldImg" idx="2"/>
          </p:nvPr>
        </p:nvSpPr>
        <p:spPr>
          <a:xfrm>
            <a:off x="2513013" y="442913"/>
            <a:ext cx="3813175" cy="2859087"/>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57226" y="3762830"/>
            <a:ext cx="5695950"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package" Target="../embeddings/Microsoft_PowerPoint_Slide11.sldx"/><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image" Target="../media/image8.emf"/></Relationships>
</file>

<file path=ppt/notesSlides/_rels/notesSlide5.xml.rels><?xml version="1.0" encoding="UTF-8" standalone="yes"?>
<Relationships xmlns="http://schemas.openxmlformats.org/package/2006/relationships"><Relationship Id="rId3" Type="http://schemas.openxmlformats.org/officeDocument/2006/relationships/package" Target="../embeddings/Microsoft_PowerPoint_Slide22.sldx"/><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image" Target="../media/image10.emf"/></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package" Target="../embeddings/Microsoft_PowerPoint_Slide33.sldx"/><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image" Target="../media/image13.emf"/></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package" Target="../embeddings/Microsoft_PowerPoint_Slide44.sldx"/><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image" Target="../media/image18.emf"/></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315468" y="3762830"/>
            <a:ext cx="6433210" cy="5253155"/>
          </a:xfrm>
        </p:spPr>
        <p:txBody>
          <a:bodyPr/>
          <a:lstStyle/>
          <a:p>
            <a:pPr marL="0" indent="0">
              <a:spcAft>
                <a:spcPts val="600"/>
              </a:spcAft>
              <a:buNone/>
            </a:pPr>
            <a:r>
              <a:rPr lang="en-US" sz="1800" b="1" u="sng" dirty="0"/>
              <a:t>Materials</a:t>
            </a:r>
            <a:r>
              <a:rPr lang="en-US" sz="1800" b="1" u="none" dirty="0"/>
              <a:t>: </a:t>
            </a:r>
            <a:r>
              <a:rPr lang="en-US" sz="1800" dirty="0"/>
              <a:t>Participant guide to be provided to participants at least 1 week in advance.</a:t>
            </a:r>
          </a:p>
          <a:p>
            <a:pPr marL="0" indent="0">
              <a:lnSpc>
                <a:spcPct val="100000"/>
              </a:lnSpc>
              <a:spcAft>
                <a:spcPts val="600"/>
              </a:spcAft>
              <a:buNone/>
              <a:defRPr/>
            </a:pPr>
            <a:r>
              <a:rPr lang="en-US" sz="1800" dirty="0"/>
              <a:t>Flip chart or whiteboard and Markers</a:t>
            </a:r>
          </a:p>
          <a:p>
            <a:pPr marL="0" indent="0">
              <a:spcAft>
                <a:spcPts val="600"/>
              </a:spcAft>
              <a:buNone/>
            </a:pPr>
            <a:r>
              <a:rPr lang="en-US" sz="1800" b="1" dirty="0"/>
              <a:t>Room setup </a:t>
            </a:r>
            <a:r>
              <a:rPr lang="en-US" sz="1800" dirty="0"/>
              <a:t>in tables of 4- or 6-8 depending on number of participants</a:t>
            </a:r>
          </a:p>
          <a:p>
            <a:pPr marL="0" indent="0">
              <a:spcAft>
                <a:spcPts val="600"/>
              </a:spcAft>
              <a:buNone/>
            </a:pPr>
            <a:r>
              <a:rPr lang="en-US" sz="1800" i="1" dirty="0"/>
              <a:t>Participant Guide –pages 47-56, 58-63</a:t>
            </a:r>
            <a:endParaRPr lang="en-US" sz="1800" dirty="0"/>
          </a:p>
          <a:p>
            <a:pPr marL="0" indent="0">
              <a:lnSpc>
                <a:spcPct val="100000"/>
              </a:lnSpc>
              <a:spcAft>
                <a:spcPts val="600"/>
              </a:spcAft>
              <a:buNone/>
            </a:pPr>
            <a:r>
              <a:rPr lang="en-US" sz="1800" dirty="0"/>
              <a:t>Display slide as participants walk in</a:t>
            </a:r>
          </a:p>
          <a:p>
            <a:pPr marL="0"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en-US" sz="1800" b="1" u="sng" dirty="0"/>
              <a:t>Welcome &amp; Introductions</a:t>
            </a:r>
            <a:r>
              <a:rPr lang="en-US" sz="1800" b="1" u="none" dirty="0"/>
              <a:t>: </a:t>
            </a:r>
            <a:r>
              <a:rPr lang="en-US" sz="1800" i="1" dirty="0"/>
              <a:t>Introduce facilitator</a:t>
            </a:r>
            <a:r>
              <a:rPr lang="en-US" sz="1800" i="1" baseline="0" dirty="0"/>
              <a:t> if necessary</a:t>
            </a:r>
            <a:endParaRPr lang="en-US" sz="1800" dirty="0"/>
          </a:p>
          <a:p>
            <a:pPr marL="0" indent="0">
              <a:spcBef>
                <a:spcPts val="600"/>
              </a:spcBef>
              <a:spcAft>
                <a:spcPts val="600"/>
              </a:spcAft>
              <a:buNone/>
            </a:pPr>
            <a:r>
              <a:rPr lang="en-US" sz="1800" b="1" dirty="0"/>
              <a:t>THIS</a:t>
            </a:r>
            <a:r>
              <a:rPr lang="en-US" sz="1800" b="1" baseline="0" dirty="0"/>
              <a:t> SESSION IS 45 MINUTES</a:t>
            </a: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u="none" dirty="0"/>
              <a:t>In this session we</a:t>
            </a:r>
            <a:r>
              <a:rPr lang="en-US" sz="1800" b="0" u="none" baseline="0" dirty="0"/>
              <a:t> will take your project idea, </a:t>
            </a:r>
            <a:r>
              <a:rPr lang="en-US" sz="1800" b="1" dirty="0"/>
              <a:t>your first effort </a:t>
            </a:r>
            <a:r>
              <a:rPr lang="en-US" sz="1800" dirty="0"/>
              <a:t>for the quickest win and biggest reward</a:t>
            </a:r>
            <a:r>
              <a:rPr lang="en-US" sz="1800" baseline="0" dirty="0"/>
              <a:t> and define the data you need to proceed and the data you need to show you have made a difference in pain care. </a:t>
            </a:r>
            <a:r>
              <a:rPr lang="en-US" sz="1800" dirty="0"/>
              <a:t> </a:t>
            </a: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1800" dirty="0">
              <a:cs typeface="Microsoft New Tai Lue"/>
            </a:endParaRPr>
          </a:p>
          <a:p>
            <a:pPr marL="0" indent="0">
              <a:buNone/>
            </a:pPr>
            <a:endParaRPr lang="en-US" sz="2000" b="1"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09419446-8AC9-4822-AAED-99F0604D5EC7}"/>
              </a:ext>
            </a:extLst>
          </p:cNvPr>
          <p:cNvSpPr>
            <a:spLocks noGrp="1"/>
          </p:cNvSpPr>
          <p:nvPr>
            <p:ph type="hdr" sz="quarter" idx="12"/>
          </p:nvPr>
        </p:nvSpPr>
        <p:spPr/>
        <p:txBody>
          <a:bodyPr/>
          <a:lstStyle/>
          <a:p>
            <a:r>
              <a:rPr lang="en-US" sz="2900" dirty="0"/>
              <a:t>PRN Program: PRN Role</a:t>
            </a:r>
          </a:p>
          <a:p>
            <a:r>
              <a:rPr lang="en-US" sz="2900" dirty="0"/>
              <a:t>Data</a:t>
            </a:r>
            <a:endParaRPr lang="en-US" sz="3600" dirty="0"/>
          </a:p>
        </p:txBody>
      </p:sp>
      <p:sp>
        <p:nvSpPr>
          <p:cNvPr id="8"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4426857"/>
          </a:xfrm>
        </p:spPr>
        <p:txBody>
          <a:bodyPr/>
          <a:lstStyle/>
          <a:p>
            <a:pPr marL="0" indent="0">
              <a:buNone/>
            </a:pPr>
            <a:r>
              <a:rPr lang="en-US" sz="1800" b="1" u="sng" kern="1200" dirty="0">
                <a:solidFill>
                  <a:schemeClr val="tx1"/>
                </a:solidFill>
                <a:effectLst/>
                <a:latin typeface="+mn-lt"/>
                <a:ea typeface="+mn-ea"/>
                <a:cs typeface="+mn-cs"/>
              </a:rPr>
              <a:t>ASK: </a:t>
            </a:r>
            <a:r>
              <a:rPr lang="en-US" sz="1800" b="0" i="0" u="none" kern="1200" dirty="0">
                <a:solidFill>
                  <a:schemeClr val="tx1"/>
                </a:solidFill>
                <a:effectLst/>
                <a:latin typeface="+mn-lt"/>
                <a:ea typeface="+mn-ea"/>
                <a:cs typeface="+mn-cs"/>
              </a:rPr>
              <a:t>Let’s work through some similar projects.</a:t>
            </a:r>
            <a:r>
              <a:rPr lang="en-US" sz="1800" b="0" i="0" u="none" kern="1200" baseline="0" dirty="0">
                <a:solidFill>
                  <a:schemeClr val="tx1"/>
                </a:solidFill>
                <a:effectLst/>
                <a:latin typeface="+mn-lt"/>
                <a:ea typeface="+mn-ea"/>
                <a:cs typeface="+mn-cs"/>
              </a:rPr>
              <a:t> Who has an idea? And who has a similar idea? </a:t>
            </a:r>
          </a:p>
          <a:p>
            <a:pPr marL="0" indent="0" algn="ctr">
              <a:spcBef>
                <a:spcPts val="600"/>
              </a:spcBef>
              <a:spcAft>
                <a:spcPts val="600"/>
              </a:spcAft>
              <a:buNone/>
            </a:pPr>
            <a:r>
              <a:rPr lang="en-US" sz="1800" b="0" i="1" u="none" kern="1200" baseline="0" dirty="0">
                <a:solidFill>
                  <a:schemeClr val="tx1"/>
                </a:solidFill>
                <a:effectLst/>
                <a:latin typeface="+mn-lt"/>
                <a:ea typeface="+mn-ea"/>
                <a:cs typeface="+mn-cs"/>
              </a:rPr>
              <a:t>Choose 3 popular projects and w</a:t>
            </a:r>
            <a:r>
              <a:rPr lang="en-US" sz="1800" i="1" dirty="0"/>
              <a:t>rite these on flipchart or </a:t>
            </a:r>
            <a:r>
              <a:rPr lang="en-US" sz="1800" i="1" kern="1200" dirty="0">
                <a:solidFill>
                  <a:schemeClr val="tx1"/>
                </a:solidFill>
                <a:effectLst/>
                <a:latin typeface="+mn-lt"/>
                <a:ea typeface="+mn-ea"/>
                <a:cs typeface="+mn-cs"/>
              </a:rPr>
              <a:t>whiteboard.</a:t>
            </a:r>
            <a:r>
              <a:rPr lang="en-US" sz="1800" b="0" i="1" u="none" baseline="0" dirty="0"/>
              <a:t> </a:t>
            </a:r>
          </a:p>
          <a:p>
            <a:pPr marL="0" lvl="1" indent="0" algn="ctr">
              <a:lnSpc>
                <a:spcPct val="100000"/>
              </a:lnSpc>
              <a:spcBef>
                <a:spcPts val="600"/>
              </a:spcBef>
              <a:spcAft>
                <a:spcPts val="600"/>
              </a:spcAft>
              <a:buNone/>
              <a:defRPr/>
            </a:pPr>
            <a:r>
              <a:rPr lang="en-US" sz="1600" b="1" i="1" cap="all" dirty="0"/>
              <a:t>[</a:t>
            </a:r>
            <a:r>
              <a:rPr lang="en-US" sz="1600" b="1" i="1" dirty="0"/>
              <a:t>Limit discussion to 1minute/participant, up to 3 minutes]</a:t>
            </a:r>
          </a:p>
          <a:p>
            <a:pPr marL="0" indent="0" algn="ctr">
              <a:lnSpc>
                <a:spcPct val="100000"/>
              </a:lnSpc>
              <a:spcBef>
                <a:spcPts val="600"/>
              </a:spcBef>
              <a:spcAft>
                <a:spcPts val="600"/>
              </a:spcAft>
              <a:buNone/>
            </a:pPr>
            <a:r>
              <a:rPr lang="en-US" sz="1800" b="1" i="1" cap="all" dirty="0"/>
              <a:t>[5 minutes </a:t>
            </a:r>
            <a:r>
              <a:rPr lang="en-US" sz="1800" b="1" i="1" dirty="0"/>
              <a:t>of 45 minute session is complete]</a:t>
            </a:r>
          </a:p>
          <a:p>
            <a:pPr marL="0" inden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sz="3200" dirty="0"/>
              <a:t>PRN Program: </a:t>
            </a:r>
            <a:r>
              <a:rPr lang="en-US" sz="2800" dirty="0"/>
              <a:t>PRN Role</a:t>
            </a:r>
          </a:p>
          <a:p>
            <a:r>
              <a:rPr lang="en-US" sz="2800" dirty="0"/>
              <a:t>Data</a:t>
            </a:r>
            <a:endParaRPr lang="en-US" sz="3200"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869564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315468" y="3762830"/>
            <a:ext cx="6176772" cy="4887395"/>
          </a:xfrm>
        </p:spPr>
        <p:txBody>
          <a:bodyPr/>
          <a:lstStyle/>
          <a:p>
            <a:pPr marL="0" lvl="3" indent="0" defTabSz="873161">
              <a:lnSpc>
                <a:spcPct val="100000"/>
              </a:lnSpc>
              <a:spcBef>
                <a:spcPts val="600"/>
              </a:spcBef>
              <a:spcAft>
                <a:spcPts val="600"/>
              </a:spcAft>
              <a:buNone/>
              <a:defRPr/>
            </a:pPr>
            <a:r>
              <a:rPr lang="en-US" sz="1800" b="1" u="sng" kern="1200" dirty="0">
                <a:solidFill>
                  <a:schemeClr val="tx1"/>
                </a:solidFill>
                <a:effectLst/>
                <a:latin typeface="+mn-lt"/>
                <a:ea typeface="+mn-ea"/>
                <a:cs typeface="+mn-cs"/>
              </a:rPr>
              <a:t>READ</a:t>
            </a:r>
            <a:r>
              <a:rPr lang="en-US" sz="1800" b="1" u="none" kern="1200" dirty="0">
                <a:solidFill>
                  <a:schemeClr val="tx1"/>
                </a:solidFill>
                <a:effectLst/>
                <a:latin typeface="+mn-lt"/>
                <a:ea typeface="+mn-ea"/>
                <a:cs typeface="+mn-cs"/>
              </a:rPr>
              <a:t>: </a:t>
            </a:r>
            <a:r>
              <a:rPr lang="en-US" sz="1800" b="0" u="none" kern="1200" baseline="0" dirty="0">
                <a:solidFill>
                  <a:schemeClr val="tx1"/>
                </a:solidFill>
                <a:effectLst/>
                <a:latin typeface="+mn-lt"/>
                <a:ea typeface="+mn-ea"/>
                <a:cs typeface="+mn-cs"/>
              </a:rPr>
              <a:t>Now R</a:t>
            </a:r>
            <a:r>
              <a:rPr lang="en-US" sz="1800" dirty="0"/>
              <a:t>e-state your</a:t>
            </a:r>
            <a:r>
              <a:rPr lang="en-US" sz="1800" baseline="0" dirty="0"/>
              <a:t> </a:t>
            </a:r>
            <a:r>
              <a:rPr lang="en-US" sz="1800" dirty="0"/>
              <a:t>project as a smart goal? </a:t>
            </a:r>
          </a:p>
          <a:p>
            <a:pPr marL="0" marR="0" lvl="1"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i="1" dirty="0"/>
              <a:t>Write </a:t>
            </a:r>
            <a:r>
              <a:rPr lang="en-US" sz="1800" i="1" kern="1200" dirty="0">
                <a:solidFill>
                  <a:schemeClr val="tx1"/>
                </a:solidFill>
                <a:effectLst/>
                <a:latin typeface="+mn-lt"/>
                <a:ea typeface="+mn-ea"/>
                <a:cs typeface="+mn-cs"/>
              </a:rPr>
              <a:t>ideas as SMART goals to demonstrate </a:t>
            </a:r>
            <a:r>
              <a:rPr lang="en-US" sz="1800" b="1" i="1" kern="1200" dirty="0">
                <a:solidFill>
                  <a:schemeClr val="tx1"/>
                </a:solidFill>
                <a:effectLst/>
                <a:latin typeface="+mn-lt"/>
                <a:ea typeface="+mn-ea"/>
                <a:cs typeface="+mn-cs"/>
              </a:rPr>
              <a:t>measureable</a:t>
            </a:r>
            <a:r>
              <a:rPr lang="en-US" sz="1800" i="1" kern="1200" baseline="0" dirty="0">
                <a:solidFill>
                  <a:schemeClr val="tx1"/>
                </a:solidFill>
                <a:effectLst/>
                <a:latin typeface="+mn-lt"/>
                <a:ea typeface="+mn-ea"/>
                <a:cs typeface="+mn-cs"/>
              </a:rPr>
              <a:t> change as compared to original project written </a:t>
            </a:r>
            <a:r>
              <a:rPr lang="en-US" sz="1800" i="1" kern="1200" dirty="0">
                <a:solidFill>
                  <a:schemeClr val="tx1"/>
                </a:solidFill>
                <a:effectLst/>
                <a:latin typeface="+mn-lt"/>
                <a:ea typeface="+mn-ea"/>
                <a:cs typeface="+mn-cs"/>
              </a:rPr>
              <a:t>on the flip pad or whiteboard.</a:t>
            </a:r>
            <a:r>
              <a:rPr lang="en-US" sz="1800" b="0" i="1" u="none" baseline="0" dirty="0"/>
              <a:t> </a:t>
            </a:r>
          </a:p>
          <a:p>
            <a:pPr marL="0" lvl="1" indent="0" algn="ctr">
              <a:lnSpc>
                <a:spcPct val="100000"/>
              </a:lnSpc>
              <a:spcBef>
                <a:spcPts val="600"/>
              </a:spcBef>
              <a:spcAft>
                <a:spcPts val="600"/>
              </a:spcAft>
              <a:buNone/>
              <a:defRPr/>
            </a:pPr>
            <a:r>
              <a:rPr lang="en-US" sz="1600" b="1" i="1" cap="all" dirty="0"/>
              <a:t>[</a:t>
            </a:r>
            <a:r>
              <a:rPr lang="en-US" sz="1600" b="1" i="1" dirty="0"/>
              <a:t>Limit discussion to 1minute/participant, up to 3 minutes]</a:t>
            </a:r>
          </a:p>
          <a:p>
            <a:pPr marL="0" indent="0" algn="ctr">
              <a:lnSpc>
                <a:spcPct val="100000"/>
              </a:lnSpc>
              <a:spcBef>
                <a:spcPts val="600"/>
              </a:spcBef>
              <a:spcAft>
                <a:spcPts val="600"/>
              </a:spcAft>
              <a:buNone/>
            </a:pPr>
            <a:r>
              <a:rPr lang="en-US" sz="1800" b="1" i="1" cap="all" dirty="0"/>
              <a:t>[10 minutes </a:t>
            </a:r>
            <a:r>
              <a:rPr lang="en-US" sz="1800" b="1" i="1" dirty="0"/>
              <a:t>of 45 minute session is complete]</a:t>
            </a:r>
          </a:p>
        </p:txBody>
      </p:sp>
      <p:sp>
        <p:nvSpPr>
          <p:cNvPr id="5" name="Slide Number Placeholder 4"/>
          <p:cNvSpPr>
            <a:spLocks noGrp="1"/>
          </p:cNvSpPr>
          <p:nvPr>
            <p:ph type="sldNum" sz="quarter" idx="11"/>
          </p:nvPr>
        </p:nvSpPr>
        <p:spPr/>
        <p:txBody>
          <a:bodyPr/>
          <a:lstStyle/>
          <a:p>
            <a:fld id="{F19303DE-3E45-4DD3-9505-92EF4803EF97}" type="slidenum">
              <a:rPr lang="en-US" smtClean="0"/>
              <a:t>3</a:t>
            </a:fld>
            <a:endParaRPr lang="en-US" dirty="0"/>
          </a:p>
        </p:txBody>
      </p:sp>
      <p:sp>
        <p:nvSpPr>
          <p:cNvPr id="6"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
        <p:nvSpPr>
          <p:cNvPr id="7" name="Header Placeholder 5">
            <a:extLst>
              <a:ext uri="{FF2B5EF4-FFF2-40B4-BE49-F238E27FC236}">
                <a16:creationId xmlns:a16="http://schemas.microsoft.com/office/drawing/2014/main" id="{73CE65F3-B22B-4676-9110-79F257D2C1AC}"/>
              </a:ext>
            </a:extLst>
          </p:cNvPr>
          <p:cNvSpPr>
            <a:spLocks noGrp="1"/>
          </p:cNvSpPr>
          <p:nvPr>
            <p:ph type="hdr" sz="quarter"/>
          </p:nvPr>
        </p:nvSpPr>
        <p:spPr>
          <a:xfrm>
            <a:off x="315468" y="442687"/>
            <a:ext cx="2217040" cy="2877457"/>
          </a:xfrm>
        </p:spPr>
        <p:txBody>
          <a:bodyPr/>
          <a:lstStyle/>
          <a:p>
            <a:r>
              <a:rPr lang="en-US" sz="3200" dirty="0"/>
              <a:t>PRN Program: </a:t>
            </a:r>
            <a:r>
              <a:rPr lang="en-US" sz="2800" dirty="0"/>
              <a:t>PRN Role</a:t>
            </a:r>
          </a:p>
          <a:p>
            <a:r>
              <a:rPr lang="en-US" sz="2800" dirty="0"/>
              <a:t>Data</a:t>
            </a:r>
            <a:endParaRPr lang="en-US" sz="3200" dirty="0"/>
          </a:p>
        </p:txBody>
      </p:sp>
    </p:spTree>
    <p:extLst>
      <p:ext uri="{BB962C8B-B14F-4D97-AF65-F5344CB8AC3E}">
        <p14:creationId xmlns:p14="http://schemas.microsoft.com/office/powerpoint/2010/main" val="3488919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er Placeholder 2">
            <a:extLst>
              <a:ext uri="{FF2B5EF4-FFF2-40B4-BE49-F238E27FC236}">
                <a16:creationId xmlns:a16="http://schemas.microsoft.com/office/drawing/2014/main" id="{C3774D7F-F7B3-4ED1-89D0-242A8AEE7699}"/>
              </a:ext>
            </a:extLst>
          </p:cNvPr>
          <p:cNvSpPr>
            <a:spLocks noGrp="1"/>
          </p:cNvSpPr>
          <p:nvPr>
            <p:ph type="hdr" sz="quarter" idx="11"/>
          </p:nvPr>
        </p:nvSpPr>
        <p:spPr/>
        <p:txBody>
          <a:bodyPr/>
          <a:lstStyle/>
          <a:p>
            <a:r>
              <a:rPr lang="en-US" sz="2900" dirty="0"/>
              <a:t>PRN Program: PRN Role</a:t>
            </a:r>
          </a:p>
          <a:p>
            <a:r>
              <a:rPr lang="en-US" sz="2900" dirty="0"/>
              <a:t>Data</a:t>
            </a:r>
            <a:endParaRPr lang="en-US" sz="3600" dirty="0"/>
          </a:p>
        </p:txBody>
      </p:sp>
      <p:sp>
        <p:nvSpPr>
          <p:cNvPr id="4" name="Notes Placeholder 3"/>
          <p:cNvSpPr>
            <a:spLocks noGrp="1"/>
          </p:cNvSpPr>
          <p:nvPr>
            <p:ph type="body" idx="1"/>
          </p:nvPr>
        </p:nvSpPr>
        <p:spPr>
          <a:xfrm>
            <a:off x="315468" y="3762830"/>
            <a:ext cx="6283655" cy="4426857"/>
          </a:xfrm>
        </p:spPr>
        <p:txBody>
          <a:bodyPr/>
          <a:lstStyle/>
          <a:p>
            <a:pPr marL="0" lvl="3" indent="0" defTabSz="873161">
              <a:lnSpc>
                <a:spcPct val="110000"/>
              </a:lnSpc>
              <a:spcBef>
                <a:spcPts val="286"/>
              </a:spcBef>
              <a:buNone/>
              <a:defRPr/>
            </a:pPr>
            <a:r>
              <a:rPr lang="en-US" sz="1800" b="1" u="sng" kern="1200" dirty="0">
                <a:solidFill>
                  <a:schemeClr val="tx1"/>
                </a:solidFill>
                <a:effectLst/>
                <a:latin typeface="+mn-lt"/>
                <a:ea typeface="+mn-ea"/>
                <a:cs typeface="+mn-cs"/>
              </a:rPr>
              <a:t>READ</a:t>
            </a:r>
            <a:r>
              <a:rPr lang="en-US" sz="1800" b="1" u="none" kern="1200" dirty="0">
                <a:solidFill>
                  <a:schemeClr val="tx1"/>
                </a:solidFill>
                <a:effectLst/>
                <a:latin typeface="+mn-lt"/>
                <a:ea typeface="+mn-ea"/>
                <a:cs typeface="+mn-cs"/>
              </a:rPr>
              <a:t>: </a:t>
            </a:r>
            <a:r>
              <a:rPr lang="en-US" sz="1800" b="0" u="none" kern="1200" baseline="0" dirty="0">
                <a:solidFill>
                  <a:schemeClr val="tx1"/>
                </a:solidFill>
                <a:effectLst/>
                <a:latin typeface="+mn-lt"/>
                <a:ea typeface="+mn-ea"/>
                <a:cs typeface="+mn-cs"/>
              </a:rPr>
              <a:t>Do these projects need outcome or process measures? </a:t>
            </a:r>
          </a:p>
          <a:p>
            <a:pPr marL="0" marR="0" lvl="1"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i="1" dirty="0"/>
              <a:t>Write O (outcome) or P (process)</a:t>
            </a:r>
            <a:r>
              <a:rPr lang="en-US" sz="1800" i="1" baseline="0" dirty="0"/>
              <a:t> next to each</a:t>
            </a:r>
            <a:r>
              <a:rPr lang="en-US" sz="1800" i="1" kern="1200" baseline="0" dirty="0">
                <a:solidFill>
                  <a:schemeClr val="tx1"/>
                </a:solidFill>
                <a:effectLst/>
                <a:latin typeface="+mn-lt"/>
                <a:ea typeface="+mn-ea"/>
                <a:cs typeface="+mn-cs"/>
              </a:rPr>
              <a:t> project written </a:t>
            </a:r>
            <a:r>
              <a:rPr lang="en-US" sz="1800" i="1" kern="1200" dirty="0">
                <a:solidFill>
                  <a:schemeClr val="tx1"/>
                </a:solidFill>
                <a:effectLst/>
                <a:latin typeface="+mn-lt"/>
                <a:ea typeface="+mn-ea"/>
                <a:cs typeface="+mn-cs"/>
              </a:rPr>
              <a:t>on the flip pad or whiteboard.</a:t>
            </a:r>
            <a:r>
              <a:rPr lang="en-US" sz="1800" b="0" i="1" u="none" baseline="0" dirty="0"/>
              <a:t> </a:t>
            </a:r>
          </a:p>
          <a:p>
            <a:pPr marL="0" lvl="1" indent="0" algn="ctr">
              <a:lnSpc>
                <a:spcPct val="100000"/>
              </a:lnSpc>
              <a:spcBef>
                <a:spcPts val="600"/>
              </a:spcBef>
              <a:spcAft>
                <a:spcPts val="600"/>
              </a:spcAft>
              <a:buNone/>
              <a:defRPr/>
            </a:pPr>
            <a:r>
              <a:rPr lang="en-US" sz="1600" b="1" i="1" cap="all" dirty="0"/>
              <a:t>[</a:t>
            </a:r>
            <a:r>
              <a:rPr lang="en-US" sz="1600" b="1" i="1" dirty="0"/>
              <a:t>Limit discussion</a:t>
            </a:r>
            <a:r>
              <a:rPr lang="en-US" sz="1600" b="1" i="1" baseline="0" dirty="0"/>
              <a:t> </a:t>
            </a:r>
            <a:r>
              <a:rPr lang="en-US" sz="1600" b="1" i="1" dirty="0"/>
              <a:t>to 1minute/participant, up to 3 minutes]</a:t>
            </a:r>
          </a:p>
          <a:p>
            <a:pPr marL="0" indent="0" algn="ctr">
              <a:lnSpc>
                <a:spcPct val="100000"/>
              </a:lnSpc>
              <a:spcBef>
                <a:spcPts val="600"/>
              </a:spcBef>
              <a:spcAft>
                <a:spcPts val="600"/>
              </a:spcAft>
              <a:buNone/>
            </a:pPr>
            <a:r>
              <a:rPr lang="en-US" sz="1800" b="1" i="1" cap="all" dirty="0"/>
              <a:t>[13 minutes </a:t>
            </a:r>
            <a:r>
              <a:rPr lang="en-US" sz="1800" b="1" i="1" dirty="0"/>
              <a:t>of 45 minute session is complete]</a:t>
            </a:r>
            <a:endParaRPr lang="en-US" sz="1800" b="0" u="none" kern="1200" baseline="0" dirty="0">
              <a:solidFill>
                <a:schemeClr val="tx1"/>
              </a:solidFill>
              <a:effectLst/>
              <a:latin typeface="+mn-lt"/>
              <a:ea typeface="+mn-ea"/>
              <a:cs typeface="+mn-cs"/>
            </a:endParaRPr>
          </a:p>
          <a:p>
            <a:pPr marL="0" indent="0">
              <a:buNone/>
            </a:pPr>
            <a:endParaRPr lang="en-US" dirty="0"/>
          </a:p>
          <a:p>
            <a:pPr marL="0" indent="0">
              <a:buNone/>
            </a:pPr>
            <a:endParaRPr lang="en-US" dirty="0"/>
          </a:p>
        </p:txBody>
      </p:sp>
      <p:sp>
        <p:nvSpPr>
          <p:cNvPr id="5"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graphicFrame>
        <p:nvGraphicFramePr>
          <p:cNvPr id="2" name="Object 1"/>
          <p:cNvGraphicFramePr>
            <a:graphicFrameLocks noChangeAspect="1"/>
          </p:cNvGraphicFramePr>
          <p:nvPr>
            <p:extLst>
              <p:ext uri="{D42A27DB-BD31-4B8C-83A1-F6EECF244321}">
                <p14:modId xmlns:p14="http://schemas.microsoft.com/office/powerpoint/2010/main" val="838330120"/>
              </p:ext>
            </p:extLst>
          </p:nvPr>
        </p:nvGraphicFramePr>
        <p:xfrm>
          <a:off x="2194559" y="316433"/>
          <a:ext cx="4206241" cy="3154315"/>
        </p:xfrm>
        <a:graphic>
          <a:graphicData uri="http://schemas.openxmlformats.org/presentationml/2006/ole">
            <mc:AlternateContent xmlns:mc="http://schemas.openxmlformats.org/markup-compatibility/2006">
              <mc:Choice xmlns:v="urn:schemas-microsoft-com:vml" Requires="v">
                <p:oleObj name="Slide" r:id="rId3" imgW="4570388" imgH="3427437" progId="PowerPoint.Slide.12">
                  <p:embed/>
                </p:oleObj>
              </mc:Choice>
              <mc:Fallback>
                <p:oleObj name="Slide" r:id="rId3" imgW="4570388" imgH="3427437" progId="PowerPoint.Slide.12">
                  <p:embed/>
                  <p:pic>
                    <p:nvPicPr>
                      <p:cNvPr id="0" name=""/>
                      <p:cNvPicPr/>
                      <p:nvPr/>
                    </p:nvPicPr>
                    <p:blipFill>
                      <a:blip r:embed="rId4"/>
                      <a:stretch>
                        <a:fillRect/>
                      </a:stretch>
                    </p:blipFill>
                    <p:spPr>
                      <a:xfrm>
                        <a:off x="2194559" y="316433"/>
                        <a:ext cx="4206241" cy="3154315"/>
                      </a:xfrm>
                      <a:prstGeom prst="rect">
                        <a:avLst/>
                      </a:prstGeom>
                    </p:spPr>
                  </p:pic>
                </p:oleObj>
              </mc:Fallback>
            </mc:AlternateContent>
          </a:graphicData>
        </a:graphic>
      </p:graphicFrame>
    </p:spTree>
    <p:extLst>
      <p:ext uri="{BB962C8B-B14F-4D97-AF65-F5344CB8AC3E}">
        <p14:creationId xmlns:p14="http://schemas.microsoft.com/office/powerpoint/2010/main" val="114439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a:xfrm>
            <a:off x="315467" y="3762830"/>
            <a:ext cx="6169089" cy="4426857"/>
          </a:xfrm>
        </p:spPr>
        <p:txBody>
          <a:bodyPr/>
          <a:lstStyle/>
          <a:p>
            <a:pPr marL="0" lvl="3" indent="0" defTabSz="873161">
              <a:lnSpc>
                <a:spcPct val="110000"/>
              </a:lnSpc>
              <a:spcBef>
                <a:spcPts val="286"/>
              </a:spcBef>
              <a:buNone/>
              <a:defRPr/>
            </a:pPr>
            <a:r>
              <a:rPr lang="en-US" sz="1800" b="1" u="sng" kern="1200" dirty="0">
                <a:solidFill>
                  <a:schemeClr val="tx1"/>
                </a:solidFill>
                <a:effectLst/>
              </a:rPr>
              <a:t>READ</a:t>
            </a:r>
            <a:r>
              <a:rPr lang="en-US" sz="1800" b="1" u="none" kern="1200" dirty="0">
                <a:solidFill>
                  <a:schemeClr val="tx1"/>
                </a:solidFill>
                <a:effectLst/>
              </a:rPr>
              <a:t>:</a:t>
            </a:r>
            <a:r>
              <a:rPr lang="en-US" sz="1800" b="1" u="sng" kern="1200" dirty="0">
                <a:solidFill>
                  <a:schemeClr val="tx1"/>
                </a:solidFill>
                <a:effectLst/>
              </a:rPr>
              <a:t> </a:t>
            </a:r>
            <a:r>
              <a:rPr lang="en-US" sz="1800" b="0" dirty="0"/>
              <a:t>How</a:t>
            </a:r>
            <a:r>
              <a:rPr lang="en-US" sz="1800" b="0" baseline="0" dirty="0"/>
              <a:t> do you know </a:t>
            </a:r>
            <a:r>
              <a:rPr lang="en-US" sz="1800" dirty="0"/>
              <a:t>if you have actionable data?</a:t>
            </a:r>
          </a:p>
          <a:p>
            <a:pPr marL="0" marR="0" lvl="3"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i="0" dirty="0"/>
              <a:t>Pair</a:t>
            </a:r>
            <a:r>
              <a:rPr lang="en-US" sz="1800" i="0" baseline="0" dirty="0"/>
              <a:t> </a:t>
            </a:r>
            <a:r>
              <a:rPr lang="en-US" sz="1800" i="0" dirty="0"/>
              <a:t>up with someone looking at a different outcome or process</a:t>
            </a:r>
            <a:r>
              <a:rPr lang="en-US" sz="1800" i="0" baseline="0" dirty="0"/>
              <a:t> and </a:t>
            </a:r>
            <a:r>
              <a:rPr lang="en-US" sz="1800" i="0" dirty="0"/>
              <a:t>work together to define your measures and identify how you can get data</a:t>
            </a:r>
          </a:p>
          <a:p>
            <a:pPr marL="0" lvl="1" indent="0" algn="ctr">
              <a:spcBef>
                <a:spcPts val="600"/>
              </a:spcBef>
              <a:spcAft>
                <a:spcPts val="600"/>
              </a:spcAft>
              <a:buNone/>
              <a:defRPr/>
            </a:pPr>
            <a:r>
              <a:rPr lang="en-US" sz="1600" b="1" i="1" cap="all" dirty="0"/>
              <a:t>[</a:t>
            </a:r>
            <a:r>
              <a:rPr lang="en-US" sz="1600" b="1" i="1" dirty="0"/>
              <a:t>Limit discussion to 1minute/participant, up to 4 minutes]</a:t>
            </a:r>
          </a:p>
          <a:p>
            <a:pPr marL="0" indent="0" algn="ctr">
              <a:lnSpc>
                <a:spcPct val="100000"/>
              </a:lnSpc>
              <a:spcBef>
                <a:spcPts val="600"/>
              </a:spcBef>
              <a:spcAft>
                <a:spcPts val="600"/>
              </a:spcAft>
              <a:buNone/>
            </a:pPr>
            <a:r>
              <a:rPr lang="en-US" sz="1800" b="1" i="1" cap="all" dirty="0"/>
              <a:t>[17 minutes </a:t>
            </a:r>
            <a:r>
              <a:rPr lang="en-US" sz="1800" b="1" i="1" dirty="0"/>
              <a:t>of 45 minute session is complete]</a:t>
            </a:r>
          </a:p>
        </p:txBody>
      </p:sp>
      <p:sp>
        <p:nvSpPr>
          <p:cNvPr id="3"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
        <p:nvSpPr>
          <p:cNvPr id="4" name="Header Placeholder 5">
            <a:extLst>
              <a:ext uri="{FF2B5EF4-FFF2-40B4-BE49-F238E27FC236}">
                <a16:creationId xmlns:a16="http://schemas.microsoft.com/office/drawing/2014/main" id="{73CE65F3-B22B-4676-9110-79F257D2C1AC}"/>
              </a:ext>
            </a:extLst>
          </p:cNvPr>
          <p:cNvSpPr>
            <a:spLocks noGrp="1"/>
          </p:cNvSpPr>
          <p:nvPr>
            <p:ph type="hdr" sz="quarter"/>
          </p:nvPr>
        </p:nvSpPr>
        <p:spPr>
          <a:xfrm>
            <a:off x="315468" y="442687"/>
            <a:ext cx="2217040" cy="2877457"/>
          </a:xfrm>
        </p:spPr>
        <p:txBody>
          <a:bodyPr/>
          <a:lstStyle/>
          <a:p>
            <a:r>
              <a:rPr lang="en-US" sz="3200" dirty="0"/>
              <a:t>PRN Program: </a:t>
            </a:r>
            <a:r>
              <a:rPr lang="en-US" sz="2800" dirty="0"/>
              <a:t>PRN Role</a:t>
            </a:r>
          </a:p>
          <a:p>
            <a:r>
              <a:rPr lang="en-US" sz="2800" dirty="0"/>
              <a:t>Data</a:t>
            </a:r>
            <a:endParaRPr lang="en-US" sz="3200" dirty="0"/>
          </a:p>
        </p:txBody>
      </p:sp>
      <p:graphicFrame>
        <p:nvGraphicFramePr>
          <p:cNvPr id="5" name="Object 4"/>
          <p:cNvGraphicFramePr>
            <a:graphicFrameLocks noChangeAspect="1"/>
          </p:cNvGraphicFramePr>
          <p:nvPr>
            <p:extLst>
              <p:ext uri="{D42A27DB-BD31-4B8C-83A1-F6EECF244321}">
                <p14:modId xmlns:p14="http://schemas.microsoft.com/office/powerpoint/2010/main" val="262131668"/>
              </p:ext>
            </p:extLst>
          </p:nvPr>
        </p:nvGraphicFramePr>
        <p:xfrm>
          <a:off x="2395728" y="349093"/>
          <a:ext cx="4088829" cy="3066266"/>
        </p:xfrm>
        <a:graphic>
          <a:graphicData uri="http://schemas.openxmlformats.org/presentationml/2006/ole">
            <mc:AlternateContent xmlns:mc="http://schemas.openxmlformats.org/markup-compatibility/2006">
              <mc:Choice xmlns:v="urn:schemas-microsoft-com:vml" Requires="v">
                <p:oleObj name="Slide" r:id="rId3" imgW="4570388" imgH="3427437" progId="PowerPoint.Slide.12">
                  <p:embed/>
                </p:oleObj>
              </mc:Choice>
              <mc:Fallback>
                <p:oleObj name="Slide" r:id="rId3" imgW="4570388" imgH="3427437" progId="PowerPoint.Slide.12">
                  <p:embed/>
                  <p:pic>
                    <p:nvPicPr>
                      <p:cNvPr id="0" name=""/>
                      <p:cNvPicPr/>
                      <p:nvPr/>
                    </p:nvPicPr>
                    <p:blipFill>
                      <a:blip r:embed="rId4"/>
                      <a:stretch>
                        <a:fillRect/>
                      </a:stretch>
                    </p:blipFill>
                    <p:spPr>
                      <a:xfrm>
                        <a:off x="2395728" y="349093"/>
                        <a:ext cx="4088829" cy="3066266"/>
                      </a:xfrm>
                      <a:prstGeom prst="rect">
                        <a:avLst/>
                      </a:prstGeom>
                    </p:spPr>
                  </p:pic>
                </p:oleObj>
              </mc:Fallback>
            </mc:AlternateContent>
          </a:graphicData>
        </a:graphic>
      </p:graphicFrame>
    </p:spTree>
    <p:extLst>
      <p:ext uri="{BB962C8B-B14F-4D97-AF65-F5344CB8AC3E}">
        <p14:creationId xmlns:p14="http://schemas.microsoft.com/office/powerpoint/2010/main" val="2561106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457200" y="3762830"/>
            <a:ext cx="5895976" cy="4426857"/>
          </a:xfrm>
        </p:spPr>
        <p:txBody>
          <a:bodyPr/>
          <a:lstStyle/>
          <a:p>
            <a:pPr marL="0" lvl="3" indent="0" defTabSz="873161">
              <a:lnSpc>
                <a:spcPct val="100000"/>
              </a:lnSpc>
              <a:spcBef>
                <a:spcPts val="600"/>
              </a:spcBef>
              <a:spcAft>
                <a:spcPts val="600"/>
              </a:spcAft>
              <a:buNone/>
              <a:defRPr/>
            </a:pPr>
            <a:r>
              <a:rPr lang="en-US" sz="1800" b="1" u="sng" kern="1200" dirty="0">
                <a:solidFill>
                  <a:schemeClr val="tx1"/>
                </a:solidFill>
                <a:effectLst/>
              </a:rPr>
              <a:t>READ: </a:t>
            </a:r>
          </a:p>
          <a:p>
            <a:pPr marL="0" lvl="3" indent="0" defTabSz="873161">
              <a:lnSpc>
                <a:spcPct val="100000"/>
              </a:lnSpc>
              <a:spcBef>
                <a:spcPts val="600"/>
              </a:spcBef>
              <a:spcAft>
                <a:spcPts val="600"/>
              </a:spcAft>
              <a:buNone/>
              <a:defRPr/>
            </a:pPr>
            <a:r>
              <a:rPr lang="en-US" sz="1800" dirty="0"/>
              <a:t>I</a:t>
            </a:r>
            <a:r>
              <a:rPr lang="en-US" sz="1800" baseline="0" dirty="0"/>
              <a:t> need a volunteer to </a:t>
            </a:r>
            <a:r>
              <a:rPr lang="en-US" sz="1800" dirty="0"/>
              <a:t>share a good example </a:t>
            </a:r>
          </a:p>
          <a:p>
            <a:pPr marL="0" lvl="3" indent="0" algn="ctr" defTabSz="873161">
              <a:lnSpc>
                <a:spcPct val="100000"/>
              </a:lnSpc>
              <a:spcBef>
                <a:spcPts val="600"/>
              </a:spcBef>
              <a:spcAft>
                <a:spcPts val="600"/>
              </a:spcAft>
              <a:buNone/>
              <a:defRPr/>
            </a:pPr>
            <a:r>
              <a:rPr lang="en-US" sz="1800" i="1" dirty="0"/>
              <a:t>(if</a:t>
            </a:r>
            <a:r>
              <a:rPr lang="en-US" sz="1800" i="1" baseline="0" dirty="0"/>
              <a:t> time ask if anyone is struggling and try to work through their data plan as a group.)</a:t>
            </a:r>
            <a:r>
              <a:rPr lang="en-US" sz="1800" baseline="0" dirty="0"/>
              <a:t> </a:t>
            </a:r>
          </a:p>
          <a:p>
            <a:pPr marL="0" indent="0" algn="ctr">
              <a:lnSpc>
                <a:spcPct val="100000"/>
              </a:lnSpc>
              <a:spcBef>
                <a:spcPts val="600"/>
              </a:spcBef>
              <a:spcAft>
                <a:spcPts val="600"/>
              </a:spcAft>
              <a:buNone/>
            </a:pPr>
            <a:r>
              <a:rPr lang="en-US" sz="1800" b="1" i="1" cap="all" dirty="0"/>
              <a:t>[23 minutes </a:t>
            </a:r>
            <a:r>
              <a:rPr lang="en-US" sz="1800" b="1" i="1" dirty="0"/>
              <a:t>of 45 minute session is complete]</a:t>
            </a: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1200" b="0" baseline="0" dirty="0"/>
          </a:p>
        </p:txBody>
      </p:sp>
      <p:sp>
        <p:nvSpPr>
          <p:cNvPr id="5" name="Slide Number Placeholder 4"/>
          <p:cNvSpPr>
            <a:spLocks noGrp="1"/>
          </p:cNvSpPr>
          <p:nvPr>
            <p:ph type="sldNum" sz="quarter" idx="11"/>
          </p:nvPr>
        </p:nvSpPr>
        <p:spPr/>
        <p:txBody>
          <a:bodyPr/>
          <a:lstStyle/>
          <a:p>
            <a:fld id="{F19303DE-3E45-4DD3-9505-92EF4803EF97}" type="slidenum">
              <a:rPr lang="en-US" smtClean="0"/>
              <a:t>6</a:t>
            </a:fld>
            <a:endParaRPr lang="en-US" dirty="0"/>
          </a:p>
        </p:txBody>
      </p:sp>
      <p:sp>
        <p:nvSpPr>
          <p:cNvPr id="6"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
        <p:nvSpPr>
          <p:cNvPr id="7" name="Header Placeholder 5">
            <a:extLst>
              <a:ext uri="{FF2B5EF4-FFF2-40B4-BE49-F238E27FC236}">
                <a16:creationId xmlns:a16="http://schemas.microsoft.com/office/drawing/2014/main" id="{73CE65F3-B22B-4676-9110-79F257D2C1AC}"/>
              </a:ext>
            </a:extLst>
          </p:cNvPr>
          <p:cNvSpPr>
            <a:spLocks noGrp="1"/>
          </p:cNvSpPr>
          <p:nvPr>
            <p:ph type="hdr" sz="quarter"/>
          </p:nvPr>
        </p:nvSpPr>
        <p:spPr>
          <a:xfrm>
            <a:off x="315468" y="442687"/>
            <a:ext cx="2217040" cy="2877457"/>
          </a:xfrm>
        </p:spPr>
        <p:txBody>
          <a:bodyPr/>
          <a:lstStyle/>
          <a:p>
            <a:r>
              <a:rPr lang="en-US" sz="3200" dirty="0"/>
              <a:t>PRN Program: </a:t>
            </a:r>
            <a:r>
              <a:rPr lang="en-US" sz="2800" dirty="0"/>
              <a:t>PRN Role</a:t>
            </a:r>
          </a:p>
          <a:p>
            <a:r>
              <a:rPr lang="en-US" sz="2800" dirty="0"/>
              <a:t>Data</a:t>
            </a:r>
            <a:endParaRPr lang="en-US" sz="3200" dirty="0"/>
          </a:p>
        </p:txBody>
      </p:sp>
    </p:spTree>
    <p:extLst>
      <p:ext uri="{BB962C8B-B14F-4D97-AF65-F5344CB8AC3E}">
        <p14:creationId xmlns:p14="http://schemas.microsoft.com/office/powerpoint/2010/main" val="1490228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315468" y="3762830"/>
            <a:ext cx="6037708" cy="4426857"/>
          </a:xfrm>
        </p:spPr>
        <p:txBody>
          <a:bodyPr/>
          <a:lstStyle/>
          <a:p>
            <a:pPr marL="0" indent="0">
              <a:buNone/>
            </a:pPr>
            <a:r>
              <a:rPr lang="en-US" sz="1800" b="1" u="sng" kern="1200" dirty="0">
                <a:solidFill>
                  <a:schemeClr val="tx1"/>
                </a:solidFill>
                <a:effectLst/>
              </a:rPr>
              <a:t>READ:</a:t>
            </a:r>
            <a:r>
              <a:rPr lang="en-US" sz="1800" b="1" u="none" kern="1200" dirty="0">
                <a:solidFill>
                  <a:schemeClr val="tx1"/>
                </a:solidFill>
                <a:effectLst/>
              </a:rPr>
              <a:t> </a:t>
            </a:r>
            <a:r>
              <a:rPr lang="en-US" sz="1800" dirty="0"/>
              <a:t>Who are key members of your team? </a:t>
            </a:r>
          </a:p>
          <a:p>
            <a:pPr marL="0" indent="0">
              <a:buNone/>
            </a:pPr>
            <a:r>
              <a:rPr lang="en-US" sz="1800" dirty="0"/>
              <a:t>A Nurse Informaticist would be an excellent team member. Nursing Informatics is a specialty that integrates nursing science with multiple information and analytical sciences to identify, define, manage, and communicate data, information, knowledge, and wisdom in nursing practice.</a:t>
            </a:r>
          </a:p>
          <a:p>
            <a:pPr marL="0" indent="0" algn="ctr">
              <a:lnSpc>
                <a:spcPct val="100000"/>
              </a:lnSpc>
              <a:spcBef>
                <a:spcPts val="600"/>
              </a:spcBef>
              <a:spcAft>
                <a:spcPts val="600"/>
              </a:spcAft>
              <a:buNone/>
            </a:pPr>
            <a:r>
              <a:rPr lang="en-US" sz="1800" b="1" i="1" cap="all" dirty="0"/>
              <a:t>[25 minutes </a:t>
            </a:r>
            <a:r>
              <a:rPr lang="en-US" sz="1800" b="1" i="1" dirty="0"/>
              <a:t>of 45 minute session is complete]</a:t>
            </a:r>
            <a:endParaRPr lang="en-US" sz="1500" dirty="0"/>
          </a:p>
        </p:txBody>
      </p:sp>
      <p:sp>
        <p:nvSpPr>
          <p:cNvPr id="4" name="Header Placeholder 3"/>
          <p:cNvSpPr>
            <a:spLocks noGrp="1"/>
          </p:cNvSpPr>
          <p:nvPr>
            <p:ph type="hdr" sz="quarter" idx="10"/>
          </p:nvPr>
        </p:nvSpPr>
        <p:spPr/>
        <p:txBody>
          <a:bodyPr/>
          <a:lstStyle/>
          <a:p>
            <a:r>
              <a:rPr lang="en-US" sz="2900" dirty="0"/>
              <a:t>PRN Program: PRN Role</a:t>
            </a:r>
          </a:p>
          <a:p>
            <a:r>
              <a:rPr lang="en-US" sz="2900" dirty="0"/>
              <a:t>Data</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489551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315468" y="3762830"/>
            <a:ext cx="6377940" cy="5514521"/>
          </a:xfrm>
        </p:spPr>
        <p:txBody>
          <a:bodyPr/>
          <a:lstStyle/>
          <a:p>
            <a:pPr marL="0" lvl="0" indent="-10310">
              <a:buNone/>
            </a:pPr>
            <a:r>
              <a:rPr lang="en-US" sz="1800" b="1" u="sng" dirty="0"/>
              <a:t>READ</a:t>
            </a:r>
            <a:r>
              <a:rPr lang="en-US" sz="1800" b="1" baseline="0" dirty="0"/>
              <a:t> </a:t>
            </a:r>
            <a:r>
              <a:rPr lang="en-US" sz="1800" b="0" dirty="0"/>
              <a:t>Consider</a:t>
            </a:r>
            <a:r>
              <a:rPr lang="en-US" sz="1800" b="0" baseline="0" dirty="0"/>
              <a:t> these q</a:t>
            </a:r>
            <a:r>
              <a:rPr lang="en-US" sz="1800" b="0" dirty="0"/>
              <a:t>uestions:</a:t>
            </a:r>
          </a:p>
          <a:p>
            <a:pPr marL="120650" lvl="0" indent="-131763">
              <a:lnSpc>
                <a:spcPct val="104000"/>
              </a:lnSpc>
              <a:spcBef>
                <a:spcPts val="0"/>
              </a:spcBef>
            </a:pPr>
            <a:r>
              <a:rPr lang="en-US" sz="1800" dirty="0"/>
              <a:t>Where are pain assessments documented in the EHR?   </a:t>
            </a:r>
          </a:p>
          <a:p>
            <a:pPr marL="120650" lvl="0" indent="-131763">
              <a:lnSpc>
                <a:spcPct val="104000"/>
              </a:lnSpc>
              <a:spcBef>
                <a:spcPts val="0"/>
              </a:spcBef>
            </a:pPr>
            <a:r>
              <a:rPr lang="en-US" sz="1800" dirty="0"/>
              <a:t>Does this location stand out (like vital signs)? </a:t>
            </a:r>
          </a:p>
          <a:p>
            <a:pPr marL="120650" lvl="0" indent="-131763">
              <a:lnSpc>
                <a:spcPct val="104000"/>
              </a:lnSpc>
              <a:spcBef>
                <a:spcPts val="0"/>
              </a:spcBef>
            </a:pPr>
            <a:r>
              <a:rPr lang="en-US" sz="1800" dirty="0"/>
              <a:t>Do these fields need to populate areas where other providers view patient information?</a:t>
            </a:r>
          </a:p>
          <a:p>
            <a:pPr marL="120650" lvl="0" indent="-131763">
              <a:lnSpc>
                <a:spcPct val="104000"/>
              </a:lnSpc>
              <a:spcBef>
                <a:spcPts val="0"/>
              </a:spcBef>
            </a:pPr>
            <a:r>
              <a:rPr lang="en-US" sz="1800" dirty="0"/>
              <a:t>How are data extracted from healthcare provider notes to track patient care and/or is a note required to fully document patient experiences of pain?</a:t>
            </a:r>
          </a:p>
          <a:p>
            <a:pPr marL="120650" lvl="0" indent="-131763">
              <a:lnSpc>
                <a:spcPct val="104000"/>
              </a:lnSpc>
              <a:spcBef>
                <a:spcPts val="0"/>
              </a:spcBef>
            </a:pPr>
            <a:r>
              <a:rPr lang="en-US" sz="1800" dirty="0"/>
              <a:t>Does the documentation distinguish types of pain assessment tools to account for differences in measures of pain by patients’ developmental levels? </a:t>
            </a:r>
          </a:p>
          <a:p>
            <a:pPr marL="120650" lvl="0" indent="-131763">
              <a:lnSpc>
                <a:spcPct val="104000"/>
              </a:lnSpc>
              <a:spcBef>
                <a:spcPts val="0"/>
              </a:spcBef>
            </a:pPr>
            <a:r>
              <a:rPr lang="en-US" sz="1800" dirty="0"/>
              <a:t>Does the EHR use conditional logic to facilitate the selection of appropriate pain assessment tools for individual patients?</a:t>
            </a:r>
          </a:p>
          <a:p>
            <a:pPr marL="120650" lvl="0" indent="-131763">
              <a:lnSpc>
                <a:spcPct val="104000"/>
              </a:lnSpc>
              <a:spcBef>
                <a:spcPts val="0"/>
              </a:spcBef>
            </a:pPr>
            <a:r>
              <a:rPr lang="en-US" sz="1800" dirty="0"/>
              <a:t>Are all necessary elements of pain assessment readily accessible in the EHR, for example, pain location, intensity, and quality? Can multiple sites of pain be monitored easily in the documentation?</a:t>
            </a:r>
          </a:p>
        </p:txBody>
      </p:sp>
      <p:sp>
        <p:nvSpPr>
          <p:cNvPr id="4" name="Header Placeholder 3"/>
          <p:cNvSpPr>
            <a:spLocks noGrp="1"/>
          </p:cNvSpPr>
          <p:nvPr>
            <p:ph type="hdr" sz="quarter" idx="10"/>
          </p:nvPr>
        </p:nvSpPr>
        <p:spPr/>
        <p:txBody>
          <a:bodyPr/>
          <a:lstStyle/>
          <a:p>
            <a:r>
              <a:rPr lang="en-US" sz="2900" dirty="0"/>
              <a:t>PRN Program: PRN Role</a:t>
            </a:r>
          </a:p>
          <a:p>
            <a:r>
              <a:rPr lang="en-US" sz="2900" dirty="0"/>
              <a:t>Data</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996923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a:xfrm>
            <a:off x="373888" y="3762830"/>
            <a:ext cx="5979288" cy="4426857"/>
          </a:xfrm>
        </p:spPr>
        <p:txBody>
          <a:bodyPr/>
          <a:lstStyle/>
          <a:p>
            <a:pPr marL="0" marR="0" lvl="0" indent="-10310" algn="l" defTabSz="873161" rtl="0" eaLnBrk="1" fontAlgn="auto" latinLnBrk="0" hangingPunct="1">
              <a:lnSpc>
                <a:spcPct val="95000"/>
              </a:lnSpc>
              <a:spcBef>
                <a:spcPts val="600"/>
              </a:spcBef>
              <a:spcAft>
                <a:spcPts val="0"/>
              </a:spcAft>
              <a:buClrTx/>
              <a:buSzTx/>
              <a:buFont typeface="Arial" panose="020B0604020202020204" pitchFamily="34" charset="0"/>
              <a:buNone/>
              <a:tabLst/>
              <a:defRPr/>
            </a:pPr>
            <a:r>
              <a:rPr lang="en-US" sz="1800" b="1" u="sng" dirty="0"/>
              <a:t>READ</a:t>
            </a:r>
            <a:r>
              <a:rPr lang="en-US" sz="1800" dirty="0"/>
              <a:t>: In order to change outcomes, you need to change processes:</a:t>
            </a:r>
          </a:p>
          <a:p>
            <a:pPr marL="109145" lvl="0" indent="-109145" defTabSz="873161">
              <a:lnSpc>
                <a:spcPct val="95000"/>
              </a:lnSpc>
              <a:spcBef>
                <a:spcPts val="600"/>
              </a:spcBef>
            </a:pPr>
            <a:r>
              <a:rPr lang="en-US" sz="1800" dirty="0"/>
              <a:t>Although outcomes can be measured, they can only be managed through improvements in care processes.</a:t>
            </a:r>
          </a:p>
          <a:p>
            <a:pPr marL="109145" lvl="0" indent="-109145" defTabSz="873161">
              <a:lnSpc>
                <a:spcPct val="95000"/>
              </a:lnSpc>
              <a:spcBef>
                <a:spcPts val="600"/>
              </a:spcBef>
            </a:pPr>
            <a:r>
              <a:rPr lang="en-US" sz="1800" dirty="0">
                <a:cs typeface="Arial" pitchFamily="34" charset="0"/>
              </a:rPr>
              <a:t>Processes are the steps for improvement (e.g. auditing pain assessment documentation)</a:t>
            </a:r>
          </a:p>
          <a:p>
            <a:pPr marL="109145" lvl="0" indent="-109145" defTabSz="873161">
              <a:lnSpc>
                <a:spcPct val="104000"/>
              </a:lnSpc>
              <a:spcBef>
                <a:spcPts val="600"/>
              </a:spcBef>
              <a:spcAft>
                <a:spcPts val="600"/>
              </a:spcAft>
            </a:pPr>
            <a:r>
              <a:rPr lang="en-US" sz="1800" dirty="0">
                <a:cs typeface="Arial" pitchFamily="34" charset="0"/>
              </a:rPr>
              <a:t>Outcomes are the goals for improvement (e.g. medications given in response to pain)</a:t>
            </a:r>
          </a:p>
          <a:p>
            <a:pPr marL="109145" lvl="0" indent="-109145" defTabSz="873161">
              <a:lnSpc>
                <a:spcPct val="95000"/>
              </a:lnSpc>
              <a:spcBef>
                <a:spcPts val="600"/>
              </a:spcBef>
            </a:pPr>
            <a:r>
              <a:rPr lang="en-US" sz="1800" dirty="0"/>
              <a:t>Balancing measures monitor for systemic effects and unintended consequences from the practice change (e.g. respiratory depression after pain meds).</a:t>
            </a:r>
          </a:p>
          <a:p>
            <a:endParaRPr lang="en-US" dirty="0"/>
          </a:p>
        </p:txBody>
      </p:sp>
      <p:sp>
        <p:nvSpPr>
          <p:cNvPr id="3"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
        <p:nvSpPr>
          <p:cNvPr id="4" name="Header Placeholder 3"/>
          <p:cNvSpPr>
            <a:spLocks noGrp="1"/>
          </p:cNvSpPr>
          <p:nvPr>
            <p:ph type="hdr" sz="quarter"/>
          </p:nvPr>
        </p:nvSpPr>
        <p:spPr>
          <a:xfrm>
            <a:off x="315468" y="442687"/>
            <a:ext cx="2217040" cy="2877457"/>
          </a:xfrm>
        </p:spPr>
        <p:txBody>
          <a:bodyPr/>
          <a:lstStyle/>
          <a:p>
            <a:r>
              <a:rPr lang="en-US" sz="2900" dirty="0"/>
              <a:t>PRN Program: PRN Role</a:t>
            </a:r>
          </a:p>
          <a:p>
            <a:r>
              <a:rPr lang="en-US" sz="2900" dirty="0"/>
              <a:t>Data</a:t>
            </a:r>
            <a:endParaRPr lang="en-US" sz="3600" dirty="0"/>
          </a:p>
        </p:txBody>
      </p:sp>
      <p:graphicFrame>
        <p:nvGraphicFramePr>
          <p:cNvPr id="5" name="Object 4"/>
          <p:cNvGraphicFramePr>
            <a:graphicFrameLocks noChangeAspect="1"/>
          </p:cNvGraphicFramePr>
          <p:nvPr>
            <p:extLst>
              <p:ext uri="{D42A27DB-BD31-4B8C-83A1-F6EECF244321}">
                <p14:modId xmlns:p14="http://schemas.microsoft.com/office/powerpoint/2010/main" val="428378496"/>
              </p:ext>
            </p:extLst>
          </p:nvPr>
        </p:nvGraphicFramePr>
        <p:xfrm>
          <a:off x="2386204" y="326338"/>
          <a:ext cx="4153217" cy="3114551"/>
        </p:xfrm>
        <a:graphic>
          <a:graphicData uri="http://schemas.openxmlformats.org/presentationml/2006/ole">
            <mc:AlternateContent xmlns:mc="http://schemas.openxmlformats.org/markup-compatibility/2006">
              <mc:Choice xmlns:v="urn:schemas-microsoft-com:vml" Requires="v">
                <p:oleObj name="Slide" r:id="rId3" imgW="4570388" imgH="3427437" progId="PowerPoint.Slide.12">
                  <p:embed/>
                </p:oleObj>
              </mc:Choice>
              <mc:Fallback>
                <p:oleObj name="Slide" r:id="rId3" imgW="4570388" imgH="3427437" progId="PowerPoint.Slide.12">
                  <p:embed/>
                  <p:pic>
                    <p:nvPicPr>
                      <p:cNvPr id="0" name=""/>
                      <p:cNvPicPr/>
                      <p:nvPr/>
                    </p:nvPicPr>
                    <p:blipFill>
                      <a:blip r:embed="rId4"/>
                      <a:stretch>
                        <a:fillRect/>
                      </a:stretch>
                    </p:blipFill>
                    <p:spPr>
                      <a:xfrm>
                        <a:off x="2386204" y="326338"/>
                        <a:ext cx="4153217" cy="3114551"/>
                      </a:xfrm>
                      <a:prstGeom prst="rect">
                        <a:avLst/>
                      </a:prstGeom>
                    </p:spPr>
                  </p:pic>
                </p:oleObj>
              </mc:Fallback>
            </mc:AlternateContent>
          </a:graphicData>
        </a:graphic>
      </p:graphicFrame>
    </p:spTree>
    <p:extLst>
      <p:ext uri="{BB962C8B-B14F-4D97-AF65-F5344CB8AC3E}">
        <p14:creationId xmlns:p14="http://schemas.microsoft.com/office/powerpoint/2010/main" val="251220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42913"/>
            <a:ext cx="3813175" cy="2859087"/>
          </a:xfrm>
        </p:spPr>
      </p:sp>
      <p:sp>
        <p:nvSpPr>
          <p:cNvPr id="3" name="Notes Placeholder 2"/>
          <p:cNvSpPr>
            <a:spLocks noGrp="1"/>
          </p:cNvSpPr>
          <p:nvPr>
            <p:ph type="body" idx="1"/>
          </p:nvPr>
        </p:nvSpPr>
        <p:spPr>
          <a:xfrm>
            <a:off x="315468" y="3762830"/>
            <a:ext cx="6037708" cy="4426857"/>
          </a:xfrm>
        </p:spPr>
        <p:txBody>
          <a:bodyPr/>
          <a:lstStyle/>
          <a:p>
            <a:pPr marL="0" lvl="1" indent="0" algn="ctr">
              <a:spcBef>
                <a:spcPts val="600"/>
              </a:spcBef>
              <a:spcAft>
                <a:spcPts val="600"/>
              </a:spcAft>
              <a:buNone/>
              <a:defRPr/>
            </a:pPr>
            <a:r>
              <a:rPr lang="en-US" sz="1800" b="1" u="sng" dirty="0"/>
              <a:t>ASK</a:t>
            </a:r>
            <a:r>
              <a:rPr lang="en-US" sz="1800" dirty="0"/>
              <a:t>:</a:t>
            </a:r>
            <a:r>
              <a:rPr lang="en-US" sz="1800" baseline="0" dirty="0"/>
              <a:t> </a:t>
            </a:r>
            <a:r>
              <a:rPr lang="en-US" sz="1800" dirty="0"/>
              <a:t>What do you need as a PRN that you can’t get currently get from the EHR? </a:t>
            </a:r>
          </a:p>
          <a:p>
            <a:pPr marL="0" lvl="1" indent="0" algn="ctr">
              <a:spcBef>
                <a:spcPts val="600"/>
              </a:spcBef>
              <a:spcAft>
                <a:spcPts val="600"/>
              </a:spcAft>
              <a:buNone/>
              <a:defRPr/>
            </a:pPr>
            <a:r>
              <a:rPr lang="en-US" sz="1800" i="1" dirty="0"/>
              <a:t>Write on flipchart or whiteboard. </a:t>
            </a:r>
          </a:p>
          <a:p>
            <a:pPr marL="0" lvl="1" indent="0" algn="ctr">
              <a:spcBef>
                <a:spcPts val="600"/>
              </a:spcBef>
              <a:spcAft>
                <a:spcPts val="600"/>
              </a:spcAft>
              <a:buNone/>
              <a:defRPr/>
            </a:pPr>
            <a:r>
              <a:rPr lang="en-US" sz="1600" b="1" i="1" cap="all" dirty="0"/>
              <a:t>[</a:t>
            </a:r>
            <a:r>
              <a:rPr lang="en-US" sz="1600" b="1" i="1" dirty="0"/>
              <a:t>Limit discussion to 1minute/participant, up to 3 minutes]</a:t>
            </a:r>
          </a:p>
          <a:p>
            <a:pPr marL="0" marR="0" lvl="3" indent="0" algn="ctr" defTabSz="873161"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i="1" dirty="0"/>
              <a:t>(RESPOND</a:t>
            </a:r>
            <a:r>
              <a:rPr lang="en-US" sz="1800" i="1" baseline="0" dirty="0"/>
              <a:t> with DIRECTIONS or REFERRALs to obtain these data at your institution.)</a:t>
            </a:r>
          </a:p>
          <a:p>
            <a:pPr marL="0" marR="0" lvl="3" indent="0" algn="l" defTabSz="873161"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b="1" i="1" cap="all" dirty="0"/>
              <a:t>[30 minutes </a:t>
            </a:r>
            <a:r>
              <a:rPr lang="en-US" sz="1800" b="1" i="1" dirty="0"/>
              <a:t>of 45 minute session is complete]</a:t>
            </a:r>
          </a:p>
          <a:p>
            <a:pPr marL="0" lvl="3" indent="0" defTabSz="873161">
              <a:lnSpc>
                <a:spcPct val="110000"/>
              </a:lnSpc>
              <a:spcBef>
                <a:spcPts val="286"/>
              </a:spcBef>
              <a:buNone/>
              <a:defRPr/>
            </a:pPr>
            <a:endParaRPr lang="en-US" sz="1500" b="1" dirty="0"/>
          </a:p>
        </p:txBody>
      </p:sp>
      <p:sp>
        <p:nvSpPr>
          <p:cNvPr id="4" name="Header Placeholder 3"/>
          <p:cNvSpPr>
            <a:spLocks noGrp="1"/>
          </p:cNvSpPr>
          <p:nvPr>
            <p:ph type="hdr" sz="quarter" idx="10"/>
          </p:nvPr>
        </p:nvSpPr>
        <p:spPr/>
        <p:txBody>
          <a:bodyPr/>
          <a:lstStyle/>
          <a:p>
            <a:r>
              <a:rPr lang="en-US" sz="2900"/>
              <a:t>PRN Program: PRN Role</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72416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73161">
              <a:spcBef>
                <a:spcPts val="286"/>
              </a:spcBef>
              <a:buNone/>
            </a:pPr>
            <a:r>
              <a:rPr lang="en-US" sz="1800" b="1" u="sng" kern="1200" dirty="0">
                <a:effectLst/>
              </a:rPr>
              <a:t>READ</a:t>
            </a:r>
            <a:r>
              <a:rPr lang="en-US" sz="1800" b="1" u="sng" dirty="0">
                <a:cs typeface="Microsoft New Tai Lue"/>
              </a:rPr>
              <a:t>:</a:t>
            </a:r>
            <a:endParaRPr lang="en-US" sz="1800" i="1" kern="1200" dirty="0">
              <a:cs typeface="Microsoft New Tai Lue"/>
            </a:endParaRPr>
          </a:p>
          <a:p>
            <a:pPr marL="0" indent="0" defTabSz="873161">
              <a:spcBef>
                <a:spcPts val="286"/>
              </a:spcBef>
              <a:buNone/>
            </a:pPr>
            <a:r>
              <a:rPr lang="en-US" sz="2000" dirty="0"/>
              <a:t>Here are the key points of the PRN role – you need to leverage informatics to </a:t>
            </a:r>
            <a:r>
              <a:rPr lang="en-US" sz="2000" dirty="0">
                <a:latin typeface="Corbel" panose="020B0503020204020204" pitchFamily="34" charset="0"/>
              </a:rPr>
              <a:t>influence care at the unit, specialty, organization and community level.</a:t>
            </a:r>
          </a:p>
        </p:txBody>
      </p:sp>
      <p:sp>
        <p:nvSpPr>
          <p:cNvPr id="4" name="Header Placeholder 3"/>
          <p:cNvSpPr>
            <a:spLocks noGrp="1"/>
          </p:cNvSpPr>
          <p:nvPr>
            <p:ph type="hdr" sz="quarter" idx="10"/>
          </p:nvPr>
        </p:nvSpPr>
        <p:spPr/>
        <p:txBody>
          <a:bodyPr/>
          <a:lstStyle/>
          <a:p>
            <a:r>
              <a:rPr lang="en-US" sz="2900"/>
              <a:t>PRN Program: PRN Role</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814670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000" b="1" u="sng" dirty="0">
                <a:latin typeface="Corbel" panose="020B0503020204020204" pitchFamily="34" charset="0"/>
              </a:rPr>
              <a:t>READ:</a:t>
            </a:r>
          </a:p>
          <a:p>
            <a:pPr marL="0" indent="0">
              <a:buNone/>
            </a:pPr>
            <a:r>
              <a:rPr lang="en-US" sz="2000" dirty="0">
                <a:latin typeface="Corbel" panose="020B0503020204020204" pitchFamily="34" charset="0"/>
              </a:rPr>
              <a:t>“The reason most people never reach their goals is that they don’t define them, or ever seriously consider them as believable or achievable. Winners can tell you where they are going, what they plan to do along the way, and who will be sharing the adventure with them.”</a:t>
            </a:r>
            <a:endParaRPr lang="en-US" sz="2000" dirty="0"/>
          </a:p>
        </p:txBody>
      </p:sp>
      <p:sp>
        <p:nvSpPr>
          <p:cNvPr id="4" name="Header Placeholder 3"/>
          <p:cNvSpPr>
            <a:spLocks noGrp="1"/>
          </p:cNvSpPr>
          <p:nvPr>
            <p:ph type="hdr" sz="quarter" idx="10"/>
          </p:nvPr>
        </p:nvSpPr>
        <p:spPr/>
        <p:txBody>
          <a:bodyPr/>
          <a:lstStyle/>
          <a:p>
            <a:r>
              <a:rPr lang="en-US" sz="2900"/>
              <a:t>PRN Program: PRN Role</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429455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lvl="3" indent="0" defTabSz="873161">
              <a:lnSpc>
                <a:spcPct val="110000"/>
              </a:lnSpc>
              <a:spcBef>
                <a:spcPts val="286"/>
              </a:spcBef>
              <a:buNone/>
              <a:defRPr/>
            </a:pPr>
            <a:r>
              <a:rPr lang="en-US" sz="1800" b="1" u="sng" dirty="0"/>
              <a:t>READ</a:t>
            </a:r>
            <a:r>
              <a:rPr lang="en-US" sz="1800" u="sng" dirty="0"/>
              <a:t>:</a:t>
            </a:r>
            <a:endParaRPr lang="en-US" sz="1800" u="sng" baseline="0" dirty="0"/>
          </a:p>
          <a:p>
            <a:pPr marL="0" lvl="3" indent="0" defTabSz="873161">
              <a:lnSpc>
                <a:spcPct val="110000"/>
              </a:lnSpc>
              <a:spcBef>
                <a:spcPts val="286"/>
              </a:spcBef>
              <a:buNone/>
              <a:defRPr/>
            </a:pPr>
            <a:r>
              <a:rPr lang="en-US" sz="1800" dirty="0"/>
              <a:t>Take the last 10 minutes of this session to think about</a:t>
            </a:r>
            <a:r>
              <a:rPr lang="en-US" sz="1800"/>
              <a:t>, develop, </a:t>
            </a:r>
            <a:r>
              <a:rPr lang="en-US" sz="1800" dirty="0"/>
              <a:t>and write down your plan on your project guide.</a:t>
            </a:r>
            <a:r>
              <a:rPr lang="en-US" sz="1800" baseline="0" dirty="0"/>
              <a:t> </a:t>
            </a:r>
          </a:p>
          <a:p>
            <a:pPr marL="0" lvl="3" indent="0" defTabSz="873161">
              <a:lnSpc>
                <a:spcPct val="110000"/>
              </a:lnSpc>
              <a:spcBef>
                <a:spcPts val="286"/>
              </a:spcBef>
              <a:buNone/>
              <a:defRPr/>
            </a:pPr>
            <a:r>
              <a:rPr lang="en-US" sz="1800" dirty="0"/>
              <a:t>Let me know how I can help in the time remaining</a:t>
            </a:r>
          </a:p>
          <a:p>
            <a:pPr marL="0" lvl="3" indent="0" defTabSz="873161">
              <a:lnSpc>
                <a:spcPct val="110000"/>
              </a:lnSpc>
              <a:spcBef>
                <a:spcPts val="286"/>
              </a:spcBef>
              <a:buNone/>
              <a:defRPr/>
            </a:pPr>
            <a:endParaRPr lang="en-US" sz="1800" dirty="0"/>
          </a:p>
          <a:p>
            <a:pPr marL="0" indent="0" algn="ctr">
              <a:lnSpc>
                <a:spcPct val="100000"/>
              </a:lnSpc>
              <a:spcBef>
                <a:spcPts val="600"/>
              </a:spcBef>
              <a:spcAft>
                <a:spcPts val="600"/>
              </a:spcAft>
              <a:buNone/>
            </a:pPr>
            <a:r>
              <a:rPr lang="en-US" sz="1800" b="1" i="1" cap="all" dirty="0"/>
              <a:t>[35 minutes </a:t>
            </a:r>
            <a:r>
              <a:rPr lang="en-US" sz="1800" b="1" i="1" dirty="0"/>
              <a:t>of 45 minute session is complete]</a:t>
            </a:r>
          </a:p>
        </p:txBody>
      </p:sp>
      <p:sp>
        <p:nvSpPr>
          <p:cNvPr id="4" name="Header Placeholder 3">
            <a:extLst>
              <a:ext uri="{FF2B5EF4-FFF2-40B4-BE49-F238E27FC236}">
                <a16:creationId xmlns:a16="http://schemas.microsoft.com/office/drawing/2014/main" id="{F67990BF-2459-4A0E-8476-F17545A4ABEA}"/>
              </a:ext>
            </a:extLst>
          </p:cNvPr>
          <p:cNvSpPr>
            <a:spLocks noGrp="1"/>
          </p:cNvSpPr>
          <p:nvPr>
            <p:ph type="hdr" sz="quarter" idx="11"/>
          </p:nvPr>
        </p:nvSpPr>
        <p:spPr/>
        <p:txBody>
          <a:bodyPr/>
          <a:lstStyle/>
          <a:p>
            <a:r>
              <a:rPr lang="en-US" sz="2900" dirty="0"/>
              <a:t>PRN Program: PRN Role</a:t>
            </a:r>
            <a:endParaRPr lang="en-US" sz="3600" dirty="0"/>
          </a:p>
        </p:txBody>
      </p:sp>
      <p:sp>
        <p:nvSpPr>
          <p:cNvPr id="5"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graphicFrame>
        <p:nvGraphicFramePr>
          <p:cNvPr id="3" name="Object 2"/>
          <p:cNvGraphicFramePr>
            <a:graphicFrameLocks noChangeAspect="1"/>
          </p:cNvGraphicFramePr>
          <p:nvPr>
            <p:extLst>
              <p:ext uri="{D42A27DB-BD31-4B8C-83A1-F6EECF244321}">
                <p14:modId xmlns:p14="http://schemas.microsoft.com/office/powerpoint/2010/main" val="4262119245"/>
              </p:ext>
            </p:extLst>
          </p:nvPr>
        </p:nvGraphicFramePr>
        <p:xfrm>
          <a:off x="2060448" y="305197"/>
          <a:ext cx="4570413" cy="3152435"/>
        </p:xfrm>
        <a:graphic>
          <a:graphicData uri="http://schemas.openxmlformats.org/presentationml/2006/ole">
            <mc:AlternateContent xmlns:mc="http://schemas.openxmlformats.org/markup-compatibility/2006">
              <mc:Choice xmlns:v="urn:schemas-microsoft-com:vml" Requires="v">
                <p:oleObj name="Slide" r:id="rId3" imgW="4570388" imgH="3427437" progId="PowerPoint.Slide.12">
                  <p:embed/>
                </p:oleObj>
              </mc:Choice>
              <mc:Fallback>
                <p:oleObj name="Slide" r:id="rId3" imgW="4570388" imgH="3427437" progId="PowerPoint.Slide.12">
                  <p:embed/>
                  <p:pic>
                    <p:nvPicPr>
                      <p:cNvPr id="0" name=""/>
                      <p:cNvPicPr/>
                      <p:nvPr/>
                    </p:nvPicPr>
                    <p:blipFill>
                      <a:blip r:embed="rId4"/>
                      <a:stretch>
                        <a:fillRect/>
                      </a:stretch>
                    </p:blipFill>
                    <p:spPr>
                      <a:xfrm>
                        <a:off x="2060448" y="305197"/>
                        <a:ext cx="4570413" cy="3152435"/>
                      </a:xfrm>
                      <a:prstGeom prst="rect">
                        <a:avLst/>
                      </a:prstGeom>
                    </p:spPr>
                  </p:pic>
                </p:oleObj>
              </mc:Fallback>
            </mc:AlternateContent>
          </a:graphicData>
        </a:graphic>
      </p:graphicFrame>
    </p:spTree>
    <p:extLst>
      <p:ext uri="{BB962C8B-B14F-4D97-AF65-F5344CB8AC3E}">
        <p14:creationId xmlns:p14="http://schemas.microsoft.com/office/powerpoint/2010/main" val="3818723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7" name="TextBox 6">
            <a:extLst>
              <a:ext uri="{FF2B5EF4-FFF2-40B4-BE49-F238E27FC236}">
                <a16:creationId xmlns:a16="http://schemas.microsoft.com/office/drawing/2014/main" id="{8669326B-50C1-45B9-BAB4-30AA55E78AB1}"/>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58200" y="6431062"/>
            <a:ext cx="414337" cy="153888"/>
          </a:xfrm>
          <a:prstGeom prst="rect">
            <a:avLst/>
          </a:prstGeom>
        </p:spPr>
        <p:txBody>
          <a:bodyPr/>
          <a:lstStyle/>
          <a:p>
            <a:fld id="{0A04C45C-EEE3-41C4-9EC5-D358FEAE28D9}" type="slidenum">
              <a:rPr lang="en-US" smtClean="0"/>
              <a:pPr/>
              <a:t>‹#›</a:t>
            </a:fld>
            <a:endParaRPr lang="en-US" dirty="0"/>
          </a:p>
        </p:txBody>
      </p:sp>
      <p:sp>
        <p:nvSpPr>
          <p:cNvPr id="3" name="Rectangle 2"/>
          <p:cNvSpPr/>
          <p:nvPr userDrawn="1"/>
        </p:nvSpPr>
        <p:spPr bwMode="white">
          <a:xfrm>
            <a:off x="0" y="0"/>
            <a:ext cx="9144000" cy="1310054"/>
          </a:xfrm>
          <a:prstGeom prst="rect">
            <a:avLst/>
          </a:prstGeom>
          <a:gradFill>
            <a:gsLst>
              <a:gs pos="0">
                <a:schemeClr val="accent2">
                  <a:alpha val="65000"/>
                </a:schemeClr>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4959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lvl1pPr>
          </a:lstStyle>
          <a:p>
            <a:r>
              <a:rPr lang="en-US" dirty="0"/>
              <a:t>Two Column Layout</a:t>
            </a:r>
          </a:p>
        </p:txBody>
      </p:sp>
      <p:sp>
        <p:nvSpPr>
          <p:cNvPr id="3" name="Content Placeholder 2"/>
          <p:cNvSpPr>
            <a:spLocks noGrp="1"/>
          </p:cNvSpPr>
          <p:nvPr>
            <p:ph sz="half" idx="1"/>
          </p:nvPr>
        </p:nvSpPr>
        <p:spPr>
          <a:xfrm>
            <a:off x="273050" y="1600200"/>
            <a:ext cx="4224528" cy="4525963"/>
          </a:xfrm>
        </p:spPr>
        <p:txBody>
          <a:bodyPr>
            <a:no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224528" cy="4525963"/>
          </a:xfrm>
        </p:spPr>
        <p:txBody>
          <a:bodyPr>
            <a:no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a:xfrm>
            <a:off x="8458200" y="6431062"/>
            <a:ext cx="414337" cy="153888"/>
          </a:xfrm>
          <a:prstGeom prst="rect">
            <a:avLst/>
          </a:prstGeom>
        </p:spPr>
        <p:txBody>
          <a:bodyPr/>
          <a:lstStyle/>
          <a:p>
            <a:fld id="{0A04C45C-EEE3-41C4-9EC5-D358FEAE28D9}" type="slidenum">
              <a:rPr lang="en-US" smtClean="0"/>
              <a:pPr/>
              <a:t>‹#›</a:t>
            </a:fld>
            <a:endParaRPr lang="en-US" dirty="0"/>
          </a:p>
        </p:txBody>
      </p:sp>
    </p:spTree>
    <p:extLst>
      <p:ext uri="{BB962C8B-B14F-4D97-AF65-F5344CB8AC3E}">
        <p14:creationId xmlns:p14="http://schemas.microsoft.com/office/powerpoint/2010/main" val="261562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 id="2147483665" r:id="rId13"/>
    <p:sldLayoutId id="2147483667" r:id="rId14"/>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6174829" cy="2742289"/>
          </a:xfrm>
        </p:spPr>
        <p:txBody>
          <a:bodyPr/>
          <a:lstStyle/>
          <a:p>
            <a:r>
              <a:rPr lang="en-US" dirty="0"/>
              <a:t>Data to inform change</a:t>
            </a:r>
          </a:p>
        </p:txBody>
      </p:sp>
      <p:sp>
        <p:nvSpPr>
          <p:cNvPr id="3" name="Text Placeholder 2"/>
          <p:cNvSpPr>
            <a:spLocks noGrp="1"/>
          </p:cNvSpPr>
          <p:nvPr>
            <p:ph type="body" sz="quarter" idx="10"/>
          </p:nvPr>
        </p:nvSpPr>
        <p:spPr/>
        <p:txBody>
          <a:bodyPr/>
          <a:lstStyle/>
          <a:p>
            <a:r>
              <a:rPr lang="en-US" sz="1400"/>
              <a:t>Pediatric Pain PRN </a:t>
            </a:r>
            <a:r>
              <a:rPr lang="en-US" sz="1400" dirty="0"/>
              <a:t>Curriculum</a:t>
            </a:r>
          </a:p>
          <a:p>
            <a:endParaRPr lang="en-US" dirty="0"/>
          </a:p>
        </p:txBody>
      </p:sp>
      <p:sp>
        <p:nvSpPr>
          <p:cNvPr id="2" name="TextBox 1">
            <a:extLst>
              <a:ext uri="{FF2B5EF4-FFF2-40B4-BE49-F238E27FC236}">
                <a16:creationId xmlns:a16="http://schemas.microsoft.com/office/drawing/2014/main" id="{D7DA5EB7-9A91-4B05-9AE6-73C8482E62E1}"/>
              </a:ext>
              <a:ext uri="{C183D7F6-B498-43B3-948B-1728B52AA6E4}">
                <adec:decorative xmlns:adec="http://schemas.microsoft.com/office/drawing/2017/decorative" val="1"/>
              </a:ext>
            </a:extLst>
          </p:cNvPr>
          <p:cNvSpPr txBox="1"/>
          <p:nvPr/>
        </p:nvSpPr>
        <p:spPr>
          <a:xfrm>
            <a:off x="6994689" y="3864990"/>
            <a:ext cx="2149311" cy="2144221"/>
          </a:xfrm>
          <a:prstGeom prst="rect">
            <a:avLst/>
          </a:prstGeom>
          <a:solidFill>
            <a:srgbClr val="31CCE8"/>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04D421C0-54E4-A079-8D93-2B332E7F2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6800" y="4514082"/>
            <a:ext cx="2552700" cy="1384300"/>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4881" y="3838454"/>
            <a:ext cx="3259394" cy="16312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Understand data sources and the analytic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1" i="1" u="none" strike="noStrike" kern="1200" cap="none" spc="0" normalizeH="0" baseline="0" noProof="0" dirty="0">
              <a:ln>
                <a:noFill/>
              </a:ln>
              <a:solidFill>
                <a:schemeClr val="accent1"/>
              </a:solidFill>
              <a:effectLst/>
              <a:uLnTx/>
              <a:uFillTx/>
              <a:latin typeface="Corbel" panose="020B05030202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What do actionable data look like?</a:t>
            </a:r>
            <a:endParaRPr kumimoji="0" lang="en-US" sz="2000" b="1" i="1" u="none" strike="noStrike" kern="1200" cap="none" spc="0" normalizeH="0" baseline="0" noProof="0" dirty="0">
              <a:ln>
                <a:noFill/>
              </a:ln>
              <a:solidFill>
                <a:schemeClr val="accent1"/>
              </a:solidFill>
              <a:effectLst/>
              <a:uLnTx/>
              <a:uFillTx/>
              <a:latin typeface="Corbel" panose="020B0503020204020204" pitchFamily="34" charset="0"/>
              <a:ea typeface="+mn-ea"/>
              <a:cs typeface="+mn-cs"/>
            </a:endParaRPr>
          </a:p>
        </p:txBody>
      </p:sp>
      <p:grpSp>
        <p:nvGrpSpPr>
          <p:cNvPr id="5" name="Group 4" descr="An icon of a thought cloud">
            <a:extLst>
              <a:ext uri="{FF2B5EF4-FFF2-40B4-BE49-F238E27FC236}">
                <a16:creationId xmlns:a16="http://schemas.microsoft.com/office/drawing/2014/main" id="{EF895BD8-08F0-4725-AAB5-0F5402AD252E}"/>
              </a:ext>
            </a:extLst>
          </p:cNvPr>
          <p:cNvGrpSpPr/>
          <p:nvPr/>
        </p:nvGrpSpPr>
        <p:grpSpPr>
          <a:xfrm>
            <a:off x="966156" y="874675"/>
            <a:ext cx="1828800" cy="1828800"/>
            <a:chOff x="4340771" y="1040524"/>
            <a:chExt cx="1828800" cy="1828800"/>
          </a:xfrm>
        </p:grpSpPr>
        <p:sp>
          <p:nvSpPr>
            <p:cNvPr id="6" name="Oval 5">
              <a:extLst>
                <a:ext uri="{FF2B5EF4-FFF2-40B4-BE49-F238E27FC236}">
                  <a16:creationId xmlns:a16="http://schemas.microsoft.com/office/drawing/2014/main" id="{63DCC55F-B7CE-4B9A-A312-8536EEE4553D}"/>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8" name="Picture 2" descr="Image result for image for thinking cloud">
              <a:extLst>
                <a:ext uri="{FF2B5EF4-FFF2-40B4-BE49-F238E27FC236}">
                  <a16:creationId xmlns:a16="http://schemas.microsoft.com/office/drawing/2014/main" id="{14CF19CF-81CF-4FEB-BB5C-CD1E91A11E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 Placeholder 1">
            <a:extLst>
              <a:ext uri="{FF2B5EF4-FFF2-40B4-BE49-F238E27FC236}">
                <a16:creationId xmlns:a16="http://schemas.microsoft.com/office/drawing/2014/main" id="{CF0A0601-F3D8-4F36-83EF-25CFAEC3FB5D}"/>
              </a:ext>
            </a:extLst>
          </p:cNvPr>
          <p:cNvSpPr txBox="1">
            <a:spLocks/>
          </p:cNvSpPr>
          <p:nvPr/>
        </p:nvSpPr>
        <p:spPr>
          <a:xfrm>
            <a:off x="4054430" y="2729554"/>
            <a:ext cx="4576223" cy="3595604"/>
          </a:xfrm>
          <a:prstGeom prst="rect">
            <a:avLst/>
          </a:prstGeom>
        </p:spPr>
        <p:txBody>
          <a:bodyPr vert="horz" lIns="0" tIns="0" rIns="0" bIns="0" rtlCol="0" anchor="ctr">
            <a:noAutofit/>
          </a:bodyPr>
          <a:lstStyle>
            <a:lvl1pPr marL="0" indent="0" algn="l" defTabSz="914400" rtl="0" eaLnBrk="1" latinLnBrk="0" hangingPunct="1">
              <a:lnSpc>
                <a:spcPct val="120000"/>
              </a:lnSpc>
              <a:spcBef>
                <a:spcPts val="0"/>
              </a:spcBef>
              <a:spcAft>
                <a:spcPts val="0"/>
              </a:spcAft>
              <a:buFont typeface="Arial" panose="020B0604020202020204" pitchFamily="34" charset="0"/>
              <a:buChar char="​"/>
              <a:defRPr lang="en-US" sz="1700" b="0" i="1" kern="1200" dirty="0" smtClean="0">
                <a:solidFill>
                  <a:schemeClr val="accent1"/>
                </a:solidFill>
                <a:latin typeface="Franklin Gothic Demi Cond" panose="020B0706030402020204" pitchFamily="34" charset="0"/>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0"/>
              </a:spcBef>
              <a:spcAft>
                <a:spcPts val="0"/>
              </a:spcAft>
              <a:buFont typeface="Arial" panose="020B0604020202020204" pitchFamily="34" charset="0"/>
              <a:buChar char="​"/>
              <a:defRPr sz="1500" b="1" kern="1200">
                <a:solidFill>
                  <a:schemeClr val="tx2"/>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4pPr>
            <a:lvl5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225425" lvl="4" indent="-171450">
              <a:lnSpc>
                <a:spcPct val="113000"/>
              </a:lnSpc>
              <a:spcAft>
                <a:spcPts val="600"/>
              </a:spcAft>
              <a:buFont typeface="Arial" panose="020B0604020202020204" pitchFamily="34" charset="0"/>
              <a:buChar char="•"/>
            </a:pPr>
            <a:r>
              <a:rPr lang="en-US" sz="2000" dirty="0"/>
              <a:t> Where can you </a:t>
            </a:r>
            <a:r>
              <a:rPr lang="en-US" sz="2000" b="1" dirty="0"/>
              <a:t>focus</a:t>
            </a:r>
            <a:r>
              <a:rPr lang="en-US" sz="2000" dirty="0"/>
              <a:t> </a:t>
            </a:r>
            <a:r>
              <a:rPr lang="en-US" sz="2000" b="1" dirty="0"/>
              <a:t>your first effort </a:t>
            </a:r>
            <a:r>
              <a:rPr lang="en-US" sz="2000" dirty="0"/>
              <a:t>for the quickest win and biggest reward? </a:t>
            </a:r>
          </a:p>
          <a:p>
            <a:pPr marL="225425" lvl="4" indent="-171450">
              <a:lnSpc>
                <a:spcPct val="113000"/>
              </a:lnSpc>
              <a:spcAft>
                <a:spcPts val="600"/>
              </a:spcAft>
              <a:buFont typeface="Arial" panose="020B0604020202020204" pitchFamily="34" charset="0"/>
              <a:buChar char="•"/>
            </a:pPr>
            <a:r>
              <a:rPr lang="en-US" sz="2000" dirty="0"/>
              <a:t>Who are key members of your team? </a:t>
            </a:r>
          </a:p>
          <a:p>
            <a:pPr marL="225425" lvl="4" indent="-171450">
              <a:lnSpc>
                <a:spcPct val="113000"/>
              </a:lnSpc>
              <a:spcAft>
                <a:spcPts val="600"/>
              </a:spcAft>
              <a:buFont typeface="Arial" panose="020B0604020202020204" pitchFamily="34" charset="0"/>
              <a:buChar char="•"/>
            </a:pPr>
            <a:r>
              <a:rPr lang="en-US" sz="2000" dirty="0"/>
              <a:t>Do you have the </a:t>
            </a:r>
            <a:r>
              <a:rPr lang="en-US" sz="2000" b="1" dirty="0"/>
              <a:t>resources </a:t>
            </a:r>
            <a:r>
              <a:rPr lang="en-US" sz="2000" dirty="0"/>
              <a:t>you need to secure success?</a:t>
            </a:r>
          </a:p>
        </p:txBody>
      </p:sp>
    </p:spTree>
    <p:extLst>
      <p:ext uri="{BB962C8B-B14F-4D97-AF65-F5344CB8AC3E}">
        <p14:creationId xmlns:p14="http://schemas.microsoft.com/office/powerpoint/2010/main" val="145722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411727" y="1583267"/>
            <a:ext cx="3342763" cy="4525963"/>
          </a:xfrm>
          <a:prstGeom prst="rect">
            <a:avLst/>
          </a:prstGeom>
        </p:spPr>
        <p:txBody>
          <a:bodyPr/>
          <a:lstStyle/>
          <a:p>
            <a:pPr marL="0" indent="0" eaLnBrk="1" fontAlgn="t" hangingPunct="1">
              <a:spcBef>
                <a:spcPts val="0"/>
              </a:spcBef>
              <a:spcAft>
                <a:spcPts val="0"/>
              </a:spcAft>
              <a:buFont typeface="Arial" panose="020B0604020202020204" pitchFamily="34" charset="0"/>
              <a:buNone/>
              <a:defRPr/>
            </a:pPr>
            <a:r>
              <a:rPr lang="en-US" sz="2000" b="1" dirty="0">
                <a:solidFill>
                  <a:schemeClr val="accent4"/>
                </a:solidFill>
                <a:latin typeface="Microsoft New Tai Lue" panose="020B0502040204020203" pitchFamily="34" charset="0"/>
                <a:cs typeface="Microsoft New Tai Lue" panose="020B0502040204020203" pitchFamily="34" charset="0"/>
              </a:rPr>
              <a:t>Performance Improvement </a:t>
            </a:r>
          </a:p>
          <a:p>
            <a:pPr marL="0" indent="0" eaLnBrk="1" fontAlgn="t" hangingPunct="1">
              <a:spcAft>
                <a:spcPts val="600"/>
              </a:spcAft>
              <a:buFont typeface="Arial" panose="020B0604020202020204" pitchFamily="34" charset="0"/>
              <a:buNone/>
              <a:defRPr/>
            </a:pPr>
            <a:r>
              <a:rPr lang="en-US" sz="2000" b="1" dirty="0">
                <a:solidFill>
                  <a:schemeClr val="accent4"/>
                </a:solidFill>
                <a:latin typeface="Microsoft New Tai Lue" panose="020B0502040204020203" pitchFamily="34" charset="0"/>
                <a:cs typeface="Microsoft New Tai Lue" panose="020B0502040204020203" pitchFamily="34" charset="0"/>
              </a:rPr>
              <a:t>Ideal Goals &amp; Objectives</a:t>
            </a:r>
          </a:p>
          <a:p>
            <a:pPr eaLnBrk="1" fontAlgn="t" hangingPunct="1">
              <a:defRPr/>
            </a:pPr>
            <a:r>
              <a:rPr lang="en-US" sz="2400" b="1" dirty="0"/>
              <a:t>S</a:t>
            </a:r>
            <a:r>
              <a:rPr lang="en-US" sz="2400" dirty="0"/>
              <a:t>pecific</a:t>
            </a:r>
          </a:p>
          <a:p>
            <a:pPr eaLnBrk="1" fontAlgn="t" hangingPunct="1">
              <a:defRPr/>
            </a:pPr>
            <a:r>
              <a:rPr lang="en-US" sz="2400" b="1" dirty="0"/>
              <a:t>M</a:t>
            </a:r>
            <a:r>
              <a:rPr lang="en-US" sz="2400" dirty="0"/>
              <a:t>easurable</a:t>
            </a:r>
          </a:p>
          <a:p>
            <a:pPr eaLnBrk="1" fontAlgn="t" hangingPunct="1">
              <a:defRPr/>
            </a:pPr>
            <a:r>
              <a:rPr lang="en-US" sz="2400" b="1" dirty="0"/>
              <a:t>A</a:t>
            </a:r>
            <a:r>
              <a:rPr lang="en-US" sz="2400" dirty="0"/>
              <a:t>chievable</a:t>
            </a:r>
          </a:p>
          <a:p>
            <a:pPr eaLnBrk="1" fontAlgn="t" hangingPunct="1">
              <a:defRPr/>
            </a:pPr>
            <a:r>
              <a:rPr lang="en-US" sz="2400" b="1" dirty="0"/>
              <a:t>R</a:t>
            </a:r>
            <a:r>
              <a:rPr lang="en-US" sz="2400" dirty="0"/>
              <a:t>elevant</a:t>
            </a:r>
          </a:p>
          <a:p>
            <a:pPr eaLnBrk="1" fontAlgn="t" hangingPunct="1">
              <a:defRPr/>
            </a:pPr>
            <a:r>
              <a:rPr lang="en-US" sz="2400" b="1" dirty="0"/>
              <a:t>T</a:t>
            </a:r>
            <a:r>
              <a:rPr lang="en-US" sz="2400" dirty="0"/>
              <a:t>ime-bound</a:t>
            </a:r>
          </a:p>
          <a:p>
            <a:pPr eaLnBrk="1" hangingPunct="1">
              <a:defRPr/>
            </a:pPr>
            <a:endParaRPr lang="en-US" dirty="0"/>
          </a:p>
        </p:txBody>
      </p:sp>
      <p:sp>
        <p:nvSpPr>
          <p:cNvPr id="4" name="Content Placeholder 3"/>
          <p:cNvSpPr>
            <a:spLocks noGrp="1"/>
          </p:cNvSpPr>
          <p:nvPr>
            <p:ph sz="quarter" idx="4294967295"/>
          </p:nvPr>
        </p:nvSpPr>
        <p:spPr>
          <a:xfrm>
            <a:off x="3844413" y="1493563"/>
            <a:ext cx="4850408" cy="4525963"/>
          </a:xfrm>
          <a:prstGeom prst="rect">
            <a:avLst/>
          </a:prstGeom>
        </p:spPr>
        <p:txBody>
          <a:bodyPr/>
          <a:lstStyle/>
          <a:p>
            <a:pPr marL="0" indent="0" eaLnBrk="1" fontAlgn="t" hangingPunct="1">
              <a:spcBef>
                <a:spcPts val="0"/>
              </a:spcBef>
              <a:spcAft>
                <a:spcPts val="0"/>
              </a:spcAft>
              <a:buFont typeface="Arial" panose="020B0604020202020204" pitchFamily="34" charset="0"/>
              <a:buNone/>
              <a:defRPr/>
            </a:pPr>
            <a:r>
              <a:rPr lang="en-US" sz="2800" b="1" dirty="0">
                <a:solidFill>
                  <a:schemeClr val="tx1"/>
                </a:solidFill>
              </a:rPr>
              <a:t>Performance </a:t>
            </a:r>
            <a:r>
              <a:rPr lang="en-US" sz="2800" b="1" u="sng" dirty="0">
                <a:solidFill>
                  <a:schemeClr val="tx1"/>
                </a:solidFill>
              </a:rPr>
              <a:t>Measurement</a:t>
            </a:r>
            <a:r>
              <a:rPr lang="en-US" sz="2800" dirty="0">
                <a:solidFill>
                  <a:schemeClr val="tx1"/>
                </a:solidFill>
              </a:rPr>
              <a:t> </a:t>
            </a:r>
          </a:p>
          <a:p>
            <a:pPr marL="0" indent="0" eaLnBrk="1" fontAlgn="t" hangingPunct="1">
              <a:spcBef>
                <a:spcPts val="0"/>
              </a:spcBef>
              <a:spcAft>
                <a:spcPts val="600"/>
              </a:spcAft>
              <a:buFont typeface="Arial" panose="020B0604020202020204" pitchFamily="34" charset="0"/>
              <a:buNone/>
              <a:defRPr/>
            </a:pPr>
            <a:r>
              <a:rPr lang="en-US" sz="2800" b="1" dirty="0">
                <a:solidFill>
                  <a:schemeClr val="tx1"/>
                </a:solidFill>
              </a:rPr>
              <a:t>Ideal Metrics</a:t>
            </a:r>
            <a:endParaRPr lang="en-US" sz="2800" dirty="0">
              <a:solidFill>
                <a:schemeClr val="tx1"/>
              </a:solidFill>
            </a:endParaRPr>
          </a:p>
          <a:p>
            <a:pPr fontAlgn="t">
              <a:lnSpc>
                <a:spcPct val="104000"/>
              </a:lnSpc>
              <a:spcAft>
                <a:spcPts val="0"/>
              </a:spcAft>
              <a:tabLst>
                <a:tab pos="1258888" algn="l"/>
              </a:tabLst>
              <a:defRPr/>
            </a:pPr>
            <a:r>
              <a:rPr lang="en-US" sz="2400" b="1" dirty="0"/>
              <a:t>S</a:t>
            </a:r>
            <a:r>
              <a:rPr lang="en-US" sz="2400" dirty="0"/>
              <a:t>ensitive:  </a:t>
            </a:r>
            <a:r>
              <a:rPr lang="en-US" altLang="en-US" sz="2000" dirty="0">
                <a:solidFill>
                  <a:schemeClr val="tx1"/>
                </a:solidFill>
              </a:rPr>
              <a:t>Can measure the difference that really happens</a:t>
            </a:r>
            <a:endParaRPr lang="en-US" sz="2000" dirty="0">
              <a:solidFill>
                <a:schemeClr val="tx1"/>
              </a:solidFill>
            </a:endParaRPr>
          </a:p>
          <a:p>
            <a:pPr fontAlgn="t">
              <a:lnSpc>
                <a:spcPct val="104000"/>
              </a:lnSpc>
              <a:spcBef>
                <a:spcPts val="0"/>
              </a:spcBef>
              <a:spcAft>
                <a:spcPts val="600"/>
              </a:spcAft>
              <a:buNone/>
              <a:tabLst>
                <a:tab pos="1258888" algn="l"/>
              </a:tabLst>
              <a:defRPr/>
            </a:pPr>
            <a:r>
              <a:rPr lang="en-US" sz="2400" b="1" dirty="0"/>
              <a:t>M</a:t>
            </a:r>
            <a:r>
              <a:rPr lang="en-US" sz="2400" dirty="0"/>
              <a:t>eaningful: </a:t>
            </a:r>
            <a:r>
              <a:rPr lang="en-US" altLang="en-US" sz="2000" dirty="0">
                <a:solidFill>
                  <a:schemeClr val="tx1"/>
                </a:solidFill>
              </a:rPr>
              <a:t>The patients &amp; the providers agree that what is measured is important</a:t>
            </a:r>
          </a:p>
          <a:p>
            <a:pPr fontAlgn="t">
              <a:spcBef>
                <a:spcPts val="0"/>
              </a:spcBef>
              <a:spcAft>
                <a:spcPts val="0"/>
              </a:spcAft>
              <a:tabLst>
                <a:tab pos="1031875" algn="l"/>
              </a:tabLst>
              <a:defRPr/>
            </a:pPr>
            <a:r>
              <a:rPr lang="en-US" sz="2400" b="1" dirty="0"/>
              <a:t>A</a:t>
            </a:r>
            <a:r>
              <a:rPr lang="en-US" sz="2400" dirty="0"/>
              <a:t>ccurate:   </a:t>
            </a:r>
            <a:r>
              <a:rPr lang="en-US" altLang="en-US" sz="2000" dirty="0">
                <a:solidFill>
                  <a:schemeClr val="tx1"/>
                </a:solidFill>
              </a:rPr>
              <a:t>Valid and precise</a:t>
            </a:r>
            <a:endParaRPr lang="en-US" sz="2000" dirty="0">
              <a:solidFill>
                <a:schemeClr val="tx1"/>
              </a:solidFill>
            </a:endParaRPr>
          </a:p>
          <a:p>
            <a:pPr fontAlgn="t">
              <a:lnSpc>
                <a:spcPct val="104000"/>
              </a:lnSpc>
              <a:spcAft>
                <a:spcPts val="0"/>
              </a:spcAft>
              <a:tabLst>
                <a:tab pos="1031875" algn="l"/>
              </a:tabLst>
              <a:defRPr/>
            </a:pPr>
            <a:r>
              <a:rPr lang="en-US" sz="2400" b="1" dirty="0"/>
              <a:t>R</a:t>
            </a:r>
            <a:r>
              <a:rPr lang="en-US" sz="2400" dirty="0"/>
              <a:t>eliable:   </a:t>
            </a:r>
            <a:r>
              <a:rPr lang="en-US" altLang="en-US" sz="2000" dirty="0">
                <a:solidFill>
                  <a:schemeClr val="tx1"/>
                </a:solidFill>
              </a:rPr>
              <a:t>Means the same with</a:t>
            </a:r>
          </a:p>
          <a:p>
            <a:pPr fontAlgn="t">
              <a:lnSpc>
                <a:spcPct val="104000"/>
              </a:lnSpc>
              <a:spcBef>
                <a:spcPts val="0"/>
              </a:spcBef>
              <a:spcAft>
                <a:spcPts val="0"/>
              </a:spcAft>
              <a:tabLst>
                <a:tab pos="1031875" algn="l"/>
              </a:tabLst>
              <a:defRPr/>
            </a:pPr>
            <a:r>
              <a:rPr lang="en-US" altLang="en-US" sz="2000" dirty="0">
                <a:solidFill>
                  <a:schemeClr val="tx1"/>
                </a:solidFill>
              </a:rPr>
              <a:t> repeated measurement</a:t>
            </a:r>
            <a:endParaRPr lang="en-US" sz="2000" dirty="0">
              <a:solidFill>
                <a:schemeClr val="tx1"/>
              </a:solidFill>
            </a:endParaRPr>
          </a:p>
          <a:p>
            <a:pPr fontAlgn="t">
              <a:spcBef>
                <a:spcPts val="0"/>
              </a:spcBef>
              <a:tabLst>
                <a:tab pos="1031875" algn="l"/>
              </a:tabLst>
              <a:defRPr/>
            </a:pPr>
            <a:r>
              <a:rPr lang="en-US" sz="2400" b="1" dirty="0"/>
              <a:t>T</a:t>
            </a:r>
            <a:r>
              <a:rPr lang="en-US" sz="2400" dirty="0"/>
              <a:t>imely: </a:t>
            </a:r>
            <a:r>
              <a:rPr lang="en-US" sz="2400" dirty="0">
                <a:solidFill>
                  <a:schemeClr val="tx1"/>
                </a:solidFill>
              </a:rPr>
              <a:t>	</a:t>
            </a:r>
            <a:r>
              <a:rPr lang="en-US" altLang="en-US" sz="2000" dirty="0">
                <a:solidFill>
                  <a:schemeClr val="tx1"/>
                </a:solidFill>
              </a:rPr>
              <a:t>The data are on time for decisions</a:t>
            </a:r>
          </a:p>
          <a:p>
            <a:pPr eaLnBrk="1" fontAlgn="t" hangingPunct="1">
              <a:spcBef>
                <a:spcPts val="0"/>
              </a:spcBef>
              <a:defRPr/>
            </a:pPr>
            <a:endParaRPr lang="en-US" sz="2400" dirty="0"/>
          </a:p>
          <a:p>
            <a:pPr eaLnBrk="1" hangingPunct="1">
              <a:defRPr/>
            </a:pPr>
            <a:endParaRPr lang="en-US" dirty="0"/>
          </a:p>
        </p:txBody>
      </p:sp>
      <p:sp>
        <p:nvSpPr>
          <p:cNvPr id="2" name="Title 1"/>
          <p:cNvSpPr>
            <a:spLocks noGrp="1"/>
          </p:cNvSpPr>
          <p:nvPr>
            <p:ph type="title" idx="4294967295"/>
          </p:nvPr>
        </p:nvSpPr>
        <p:spPr>
          <a:xfrm>
            <a:off x="411727" y="560400"/>
            <a:ext cx="2585474"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chemeClr val="tx1"/>
                </a:solidFill>
                <a:effectLst/>
                <a:uLnTx/>
                <a:uFillTx/>
                <a:latin typeface="Corbel" panose="020B0503020204020204" pitchFamily="34" charset="0"/>
                <a:ea typeface="+mn-ea"/>
                <a:cs typeface="+mn-cs"/>
              </a:rPr>
              <a:t>SMART</a:t>
            </a:r>
            <a:r>
              <a:rPr kumimoji="0" lang="en-US" altLang="en-US" sz="2800" b="0" i="0" u="none" strike="noStrike" kern="1200" cap="none" spc="0" normalizeH="0" baseline="0" noProof="0" dirty="0">
                <a:ln>
                  <a:noFill/>
                </a:ln>
                <a:solidFill>
                  <a:schemeClr val="tx1"/>
                </a:solidFill>
                <a:effectLst/>
                <a:uLnTx/>
                <a:uFillTx/>
                <a:latin typeface="Corbel" panose="020B0503020204020204" pitchFamily="34" charset="0"/>
                <a:ea typeface="+mn-ea"/>
                <a:cs typeface="+mn-cs"/>
              </a:rPr>
              <a:t> goals and metrics</a:t>
            </a:r>
            <a:endParaRPr kumimoji="0" lang="en-US" sz="2800" b="0" i="0" u="none" strike="noStrike" kern="1200" cap="none" spc="0" normalizeH="0" baseline="0" noProof="0" dirty="0">
              <a:ln>
                <a:noFill/>
              </a:ln>
              <a:solidFill>
                <a:schemeClr val="tx1"/>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00063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3096"/>
            <a:ext cx="6537158" cy="1228028"/>
          </a:xfrm>
        </p:spPr>
        <p:txBody>
          <a:bodyPr>
            <a:normAutofit/>
          </a:bodyPr>
          <a:lstStyle/>
          <a:p>
            <a:pPr lvl="2" algn="l" rtl="0">
              <a:lnSpc>
                <a:spcPct val="95000"/>
              </a:lnSpc>
              <a:spcBef>
                <a:spcPct val="0"/>
              </a:spcBef>
            </a:pPr>
            <a:r>
              <a:rPr lang="en-US" sz="2800" b="1" dirty="0">
                <a:latin typeface="+mj-lt"/>
              </a:rPr>
              <a:t>Measures </a:t>
            </a:r>
            <a:br>
              <a:rPr lang="en-US" sz="2800" b="1" dirty="0">
                <a:latin typeface="+mj-lt"/>
              </a:rPr>
            </a:br>
            <a:r>
              <a:rPr lang="en-US" b="1" kern="1200" dirty="0">
                <a:solidFill>
                  <a:schemeClr val="accent4"/>
                </a:solidFill>
                <a:latin typeface="Microsoft New Tai Lue" panose="020B0502040204020203" pitchFamily="34" charset="0"/>
                <a:ea typeface="+mn-ea"/>
                <a:cs typeface="Microsoft New Tai Lue" panose="020B0502040204020203" pitchFamily="34" charset="0"/>
              </a:rPr>
              <a:t>Example</a:t>
            </a:r>
            <a:r>
              <a:rPr lang="en-US" kern="1200" dirty="0">
                <a:solidFill>
                  <a:schemeClr val="accent4"/>
                </a:solidFill>
                <a:latin typeface="Microsoft New Tai Lue" panose="020B0502040204020203" pitchFamily="34" charset="0"/>
                <a:ea typeface="+mn-ea"/>
                <a:cs typeface="Microsoft New Tai Lue" panose="020B0502040204020203" pitchFamily="34" charset="0"/>
              </a:rPr>
              <a:t>:    procedural pain in children </a:t>
            </a:r>
            <a:br>
              <a:rPr lang="en-US" kern="1200" dirty="0">
                <a:solidFill>
                  <a:schemeClr val="accent4"/>
                </a:solidFill>
                <a:latin typeface="Microsoft New Tai Lue" panose="020B0502040204020203" pitchFamily="34" charset="0"/>
                <a:ea typeface="+mn-ea"/>
                <a:cs typeface="Microsoft New Tai Lue" panose="020B0502040204020203" pitchFamily="34" charset="0"/>
              </a:rPr>
            </a:br>
            <a:br>
              <a:rPr lang="en-US" kern="1200" dirty="0">
                <a:solidFill>
                  <a:schemeClr val="accent4"/>
                </a:solidFill>
                <a:latin typeface="Microsoft New Tai Lue" panose="020B0502040204020203" pitchFamily="34" charset="0"/>
                <a:ea typeface="+mn-ea"/>
                <a:cs typeface="Microsoft New Tai Lue" panose="020B0502040204020203" pitchFamily="34" charset="0"/>
              </a:rPr>
            </a:br>
            <a:endParaRPr lang="en-US" kern="1200" dirty="0">
              <a:solidFill>
                <a:schemeClr val="accent4"/>
              </a:solidFill>
              <a:latin typeface="Microsoft New Tai Lue" panose="020B0502040204020203" pitchFamily="34" charset="0"/>
              <a:ea typeface="+mn-ea"/>
              <a:cs typeface="Microsoft New Tai Lue" panose="020B0502040204020203" pitchFamily="34" charset="0"/>
            </a:endParaRPr>
          </a:p>
        </p:txBody>
      </p:sp>
      <p:graphicFrame>
        <p:nvGraphicFramePr>
          <p:cNvPr id="6" name="Diagram 5">
            <a:extLst>
              <a:ext uri="{FF2B5EF4-FFF2-40B4-BE49-F238E27FC236}">
                <a16:creationId xmlns:a16="http://schemas.microsoft.com/office/drawing/2014/main" id="{AAE3C717-67C1-4255-9542-32CA83B901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62014926"/>
              </p:ext>
            </p:extLst>
          </p:nvPr>
        </p:nvGraphicFramePr>
        <p:xfrm>
          <a:off x="3481137" y="634005"/>
          <a:ext cx="5855368" cy="1463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own Arrow 6">
            <a:extLst>
              <a:ext uri="{C183D7F6-B498-43B3-948B-1728B52AA6E4}">
                <adec:decorative xmlns:adec="http://schemas.microsoft.com/office/drawing/2017/decorative" val="1"/>
              </a:ext>
            </a:extLst>
          </p:cNvPr>
          <p:cNvSpPr/>
          <p:nvPr/>
        </p:nvSpPr>
        <p:spPr>
          <a:xfrm>
            <a:off x="1451811" y="946907"/>
            <a:ext cx="208547" cy="351663"/>
          </a:xfrm>
          <a:prstGeom prst="downArrow">
            <a:avLst/>
          </a:prstGeom>
          <a:solidFill>
            <a:srgbClr val="00B05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rgbClr val="00B050"/>
              </a:solidFill>
              <a:latin typeface="+mj-lt"/>
            </a:endParaRPr>
          </a:p>
        </p:txBody>
      </p:sp>
      <p:sp>
        <p:nvSpPr>
          <p:cNvPr id="5" name="Content Placeholder 4">
            <a:extLst>
              <a:ext uri="{FF2B5EF4-FFF2-40B4-BE49-F238E27FC236}">
                <a16:creationId xmlns:a16="http://schemas.microsoft.com/office/drawing/2014/main" id="{2D4CEF0E-52DF-43D1-8027-59814C7CD81C}"/>
              </a:ext>
            </a:extLst>
          </p:cNvPr>
          <p:cNvSpPr>
            <a:spLocks noGrp="1"/>
          </p:cNvSpPr>
          <p:nvPr>
            <p:ph idx="10"/>
          </p:nvPr>
        </p:nvSpPr>
        <p:spPr>
          <a:xfrm>
            <a:off x="457199" y="1298570"/>
            <a:ext cx="3525937" cy="4663695"/>
          </a:xfrm>
        </p:spPr>
        <p:txBody>
          <a:bodyPr/>
          <a:lstStyle/>
          <a:p>
            <a:pPr>
              <a:lnSpc>
                <a:spcPct val="100000"/>
              </a:lnSpc>
              <a:spcAft>
                <a:spcPts val="600"/>
              </a:spcAft>
            </a:pPr>
            <a:r>
              <a:rPr lang="en-US" sz="2000" b="1" dirty="0"/>
              <a:t>Processes</a:t>
            </a:r>
          </a:p>
          <a:p>
            <a:pPr lvl="3">
              <a:lnSpc>
                <a:spcPct val="100000"/>
              </a:lnSpc>
              <a:spcBef>
                <a:spcPts val="0"/>
              </a:spcBef>
              <a:spcAft>
                <a:spcPts val="400"/>
              </a:spcAft>
            </a:pPr>
            <a:r>
              <a:rPr lang="en-US" sz="2000" dirty="0"/>
              <a:t>1. Start at the end &amp; work back</a:t>
            </a:r>
          </a:p>
          <a:p>
            <a:pPr lvl="4">
              <a:spcAft>
                <a:spcPts val="400"/>
              </a:spcAft>
            </a:pPr>
            <a:r>
              <a:rPr lang="en-US" sz="2000" dirty="0"/>
              <a:t>What is the expected change in practice? </a:t>
            </a:r>
            <a:r>
              <a:rPr lang="en-US" sz="1800" dirty="0">
                <a:solidFill>
                  <a:schemeClr val="bg2">
                    <a:lumMod val="50000"/>
                  </a:schemeClr>
                </a:solidFill>
              </a:rPr>
              <a:t>(</a:t>
            </a:r>
            <a:r>
              <a:rPr lang="en-US" sz="1800" i="1" dirty="0">
                <a:solidFill>
                  <a:schemeClr val="bg2">
                    <a:lumMod val="50000"/>
                  </a:schemeClr>
                </a:solidFill>
              </a:rPr>
              <a:t>Pain assessment, comfort plan, evidence-based interventions)</a:t>
            </a:r>
            <a:endParaRPr lang="en-US" sz="1800" dirty="0">
              <a:solidFill>
                <a:schemeClr val="bg2">
                  <a:lumMod val="50000"/>
                </a:schemeClr>
              </a:solidFill>
            </a:endParaRPr>
          </a:p>
          <a:p>
            <a:pPr lvl="4">
              <a:spcAft>
                <a:spcPts val="400"/>
              </a:spcAft>
            </a:pPr>
            <a:r>
              <a:rPr lang="en-US" sz="2000" dirty="0"/>
              <a:t>What are indicators of that change? </a:t>
            </a:r>
            <a:r>
              <a:rPr lang="en-US" sz="1800" dirty="0">
                <a:solidFill>
                  <a:schemeClr val="bg2">
                    <a:lumMod val="50000"/>
                  </a:schemeClr>
                </a:solidFill>
              </a:rPr>
              <a:t>(</a:t>
            </a:r>
            <a:r>
              <a:rPr lang="en-US" sz="1800" i="1" dirty="0">
                <a:solidFill>
                  <a:schemeClr val="bg2">
                    <a:lumMod val="50000"/>
                  </a:schemeClr>
                </a:solidFill>
              </a:rPr>
              <a:t>Documentation of pain assessments, comfort plan, intervention</a:t>
            </a:r>
            <a:r>
              <a:rPr lang="en-US" sz="1800" dirty="0">
                <a:solidFill>
                  <a:schemeClr val="bg2">
                    <a:lumMod val="50000"/>
                  </a:schemeClr>
                </a:solidFill>
              </a:rPr>
              <a:t>)</a:t>
            </a:r>
          </a:p>
          <a:p>
            <a:pPr lvl="4">
              <a:lnSpc>
                <a:spcPct val="100000"/>
              </a:lnSpc>
              <a:spcAft>
                <a:spcPts val="400"/>
              </a:spcAft>
            </a:pPr>
            <a:r>
              <a:rPr lang="en-US" sz="2000" dirty="0"/>
              <a:t>How can they be measured?</a:t>
            </a:r>
          </a:p>
          <a:p>
            <a:pPr lvl="3">
              <a:lnSpc>
                <a:spcPct val="100000"/>
              </a:lnSpc>
              <a:spcBef>
                <a:spcPts val="0"/>
              </a:spcBef>
              <a:spcAft>
                <a:spcPts val="400"/>
              </a:spcAft>
            </a:pPr>
            <a:r>
              <a:rPr lang="en-US" sz="2000" dirty="0"/>
              <a:t>2. Look at the literature</a:t>
            </a:r>
          </a:p>
          <a:p>
            <a:pPr lvl="4">
              <a:lnSpc>
                <a:spcPct val="100000"/>
              </a:lnSpc>
              <a:spcAft>
                <a:spcPts val="400"/>
              </a:spcAft>
            </a:pPr>
            <a:r>
              <a:rPr lang="en-US" sz="2000" dirty="0"/>
              <a:t>What is currently measured?</a:t>
            </a:r>
          </a:p>
          <a:p>
            <a:pPr lvl="4">
              <a:lnSpc>
                <a:spcPct val="100000"/>
              </a:lnSpc>
              <a:spcAft>
                <a:spcPts val="400"/>
              </a:spcAft>
            </a:pPr>
            <a:r>
              <a:rPr lang="en-US" sz="2000" dirty="0"/>
              <a:t>How hard would new data be to collect?</a:t>
            </a:r>
          </a:p>
          <a:p>
            <a:pPr>
              <a:buNone/>
            </a:pPr>
            <a:endParaRPr lang="en-US" dirty="0"/>
          </a:p>
        </p:txBody>
      </p:sp>
      <p:sp>
        <p:nvSpPr>
          <p:cNvPr id="8" name="Content Placeholder 4">
            <a:extLst>
              <a:ext uri="{FF2B5EF4-FFF2-40B4-BE49-F238E27FC236}">
                <a16:creationId xmlns:a16="http://schemas.microsoft.com/office/drawing/2014/main" id="{2D4CEF0E-52DF-43D1-8027-59814C7CD81C}"/>
              </a:ext>
            </a:extLst>
          </p:cNvPr>
          <p:cNvSpPr txBox="1">
            <a:spLocks/>
          </p:cNvSpPr>
          <p:nvPr/>
        </p:nvSpPr>
        <p:spPr>
          <a:xfrm>
            <a:off x="457198" y="5945111"/>
            <a:ext cx="3842086" cy="54279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lnSpc>
                <a:spcPct val="100000"/>
              </a:lnSpc>
              <a:spcBef>
                <a:spcPts val="0"/>
              </a:spcBef>
              <a:spcAft>
                <a:spcPts val="400"/>
              </a:spcAft>
            </a:pPr>
            <a:r>
              <a:rPr lang="en-US" sz="1800" b="1" i="1" dirty="0">
                <a:solidFill>
                  <a:schemeClr val="accent1"/>
                </a:solidFill>
                <a:latin typeface="Corbel" panose="020B0503020204020204" pitchFamily="34" charset="0"/>
                <a:cs typeface="+mn-cs"/>
              </a:rPr>
              <a:t>Engage clinical experts when needed </a:t>
            </a:r>
          </a:p>
          <a:p>
            <a:endParaRPr lang="en-US" dirty="0"/>
          </a:p>
        </p:txBody>
      </p:sp>
      <p:sp>
        <p:nvSpPr>
          <p:cNvPr id="4" name="Content Placeholder 3">
            <a:extLst>
              <a:ext uri="{FF2B5EF4-FFF2-40B4-BE49-F238E27FC236}">
                <a16:creationId xmlns:a16="http://schemas.microsoft.com/office/drawing/2014/main" id="{6AAD1AAC-0E27-4BB5-8FB3-ABFFCE4185D8}"/>
              </a:ext>
            </a:extLst>
          </p:cNvPr>
          <p:cNvSpPr>
            <a:spLocks noGrp="1"/>
          </p:cNvSpPr>
          <p:nvPr>
            <p:ph idx="1"/>
          </p:nvPr>
        </p:nvSpPr>
        <p:spPr>
          <a:xfrm>
            <a:off x="4186989" y="2097045"/>
            <a:ext cx="4812631" cy="5492750"/>
          </a:xfrm>
        </p:spPr>
        <p:txBody>
          <a:bodyPr/>
          <a:lstStyle/>
          <a:p>
            <a:pPr>
              <a:lnSpc>
                <a:spcPct val="100000"/>
              </a:lnSpc>
              <a:spcAft>
                <a:spcPts val="600"/>
              </a:spcAft>
            </a:pPr>
            <a:r>
              <a:rPr lang="en-US" sz="2000" b="1" dirty="0"/>
              <a:t>Outcomes</a:t>
            </a:r>
          </a:p>
          <a:p>
            <a:pPr lvl="3">
              <a:lnSpc>
                <a:spcPct val="100000"/>
              </a:lnSpc>
              <a:spcBef>
                <a:spcPts val="0"/>
              </a:spcBef>
              <a:spcAft>
                <a:spcPts val="400"/>
              </a:spcAft>
            </a:pPr>
            <a:r>
              <a:rPr lang="en-US" sz="2000" dirty="0"/>
              <a:t>1. Start at the end and work back</a:t>
            </a:r>
          </a:p>
          <a:p>
            <a:pPr lvl="4">
              <a:lnSpc>
                <a:spcPct val="100000"/>
              </a:lnSpc>
              <a:spcAft>
                <a:spcPts val="400"/>
              </a:spcAft>
            </a:pPr>
            <a:r>
              <a:rPr lang="en-US" sz="2000" dirty="0"/>
              <a:t>What is the expected outcome of this change? </a:t>
            </a:r>
            <a:r>
              <a:rPr lang="en-US" sz="2000" dirty="0">
                <a:solidFill>
                  <a:schemeClr val="bg2">
                    <a:lumMod val="50000"/>
                  </a:schemeClr>
                </a:solidFill>
              </a:rPr>
              <a:t>(    </a:t>
            </a:r>
            <a:r>
              <a:rPr lang="en-US" sz="2000" i="1" dirty="0">
                <a:solidFill>
                  <a:schemeClr val="bg2">
                    <a:lumMod val="50000"/>
                  </a:schemeClr>
                </a:solidFill>
              </a:rPr>
              <a:t>procedural pain</a:t>
            </a:r>
            <a:r>
              <a:rPr lang="en-US" sz="2000" dirty="0">
                <a:solidFill>
                  <a:schemeClr val="bg2">
                    <a:lumMod val="50000"/>
                  </a:schemeClr>
                </a:solidFill>
              </a:rPr>
              <a:t>) </a:t>
            </a:r>
          </a:p>
          <a:p>
            <a:pPr lvl="4">
              <a:lnSpc>
                <a:spcPct val="100000"/>
              </a:lnSpc>
              <a:spcAft>
                <a:spcPts val="400"/>
              </a:spcAft>
            </a:pPr>
            <a:r>
              <a:rPr lang="en-US" sz="2000" dirty="0"/>
              <a:t>What are indicators of that outcome? </a:t>
            </a:r>
            <a:br>
              <a:rPr lang="en-US" sz="2000" dirty="0"/>
            </a:br>
            <a:r>
              <a:rPr lang="en-US" sz="2000" dirty="0">
                <a:solidFill>
                  <a:schemeClr val="bg2">
                    <a:lumMod val="50000"/>
                  </a:schemeClr>
                </a:solidFill>
              </a:rPr>
              <a:t>(</a:t>
            </a:r>
            <a:r>
              <a:rPr lang="en-US" sz="2000" i="1" dirty="0">
                <a:solidFill>
                  <a:schemeClr val="bg2">
                    <a:lumMod val="50000"/>
                  </a:schemeClr>
                </a:solidFill>
              </a:rPr>
              <a:t>Pain ratings</a:t>
            </a:r>
            <a:r>
              <a:rPr lang="en-US" sz="2000" dirty="0">
                <a:solidFill>
                  <a:schemeClr val="bg2">
                    <a:lumMod val="50000"/>
                  </a:schemeClr>
                </a:solidFill>
              </a:rPr>
              <a:t>)</a:t>
            </a:r>
          </a:p>
          <a:p>
            <a:pPr lvl="4">
              <a:lnSpc>
                <a:spcPct val="100000"/>
              </a:lnSpc>
            </a:pPr>
            <a:r>
              <a:rPr lang="en-US" sz="2000" dirty="0"/>
              <a:t>How can they be measured?     </a:t>
            </a:r>
            <a:r>
              <a:rPr lang="en-US" sz="2000" dirty="0">
                <a:solidFill>
                  <a:schemeClr val="bg2">
                    <a:lumMod val="50000"/>
                  </a:schemeClr>
                </a:solidFill>
              </a:rPr>
              <a:t>(</a:t>
            </a:r>
            <a:r>
              <a:rPr lang="en-US" sz="2000" i="1" dirty="0">
                <a:solidFill>
                  <a:schemeClr val="bg2">
                    <a:lumMod val="50000"/>
                  </a:schemeClr>
                </a:solidFill>
              </a:rPr>
              <a:t>Documentation review</a:t>
            </a:r>
            <a:r>
              <a:rPr lang="en-US" sz="2000" dirty="0">
                <a:solidFill>
                  <a:schemeClr val="bg2">
                    <a:lumMod val="50000"/>
                  </a:schemeClr>
                </a:solidFill>
              </a:rPr>
              <a:t>)</a:t>
            </a:r>
          </a:p>
          <a:p>
            <a:pPr lvl="3">
              <a:lnSpc>
                <a:spcPct val="100000"/>
              </a:lnSpc>
              <a:spcBef>
                <a:spcPts val="0"/>
              </a:spcBef>
              <a:spcAft>
                <a:spcPts val="400"/>
              </a:spcAft>
            </a:pPr>
            <a:r>
              <a:rPr lang="en-US" sz="2000" dirty="0"/>
              <a:t>2. Look at the literature</a:t>
            </a:r>
          </a:p>
          <a:p>
            <a:pPr lvl="4">
              <a:lnSpc>
                <a:spcPct val="100000"/>
              </a:lnSpc>
              <a:spcAft>
                <a:spcPts val="400"/>
              </a:spcAft>
            </a:pPr>
            <a:r>
              <a:rPr lang="en-US" sz="2000" dirty="0"/>
              <a:t>What is currently measured?</a:t>
            </a:r>
          </a:p>
          <a:p>
            <a:pPr lvl="4">
              <a:lnSpc>
                <a:spcPct val="100000"/>
              </a:lnSpc>
              <a:spcAft>
                <a:spcPts val="400"/>
              </a:spcAft>
            </a:pPr>
            <a:r>
              <a:rPr lang="en-US" sz="2000" dirty="0"/>
              <a:t>How hard would new data be to collect?</a:t>
            </a:r>
          </a:p>
          <a:p>
            <a:pPr marL="0" lvl="4" indent="0" defTabSz="465138">
              <a:lnSpc>
                <a:spcPct val="100000"/>
              </a:lnSpc>
              <a:buNone/>
            </a:pPr>
            <a:r>
              <a:rPr lang="en-US" sz="1800" b="1" i="1" dirty="0">
                <a:solidFill>
                  <a:schemeClr val="accent1"/>
                </a:solidFill>
                <a:latin typeface="Corbel" panose="020B0503020204020204" pitchFamily="34" charset="0"/>
                <a:cs typeface="+mn-cs"/>
              </a:rPr>
              <a:t>	Engage clinical experts when needed </a:t>
            </a:r>
          </a:p>
          <a:p>
            <a:endParaRPr lang="en-US" dirty="0"/>
          </a:p>
        </p:txBody>
      </p:sp>
      <p:sp>
        <p:nvSpPr>
          <p:cNvPr id="3" name="Down Arrow 2">
            <a:extLst>
              <a:ext uri="{C183D7F6-B498-43B3-948B-1728B52AA6E4}">
                <adec:decorative xmlns:adec="http://schemas.microsoft.com/office/drawing/2017/decorative" val="1"/>
              </a:ext>
            </a:extLst>
          </p:cNvPr>
          <p:cNvSpPr/>
          <p:nvPr/>
        </p:nvSpPr>
        <p:spPr>
          <a:xfrm>
            <a:off x="5494421" y="3175683"/>
            <a:ext cx="208547" cy="351663"/>
          </a:xfrm>
          <a:prstGeom prst="downArrow">
            <a:avLst/>
          </a:prstGeom>
          <a:solidFill>
            <a:srgbClr val="00B05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rgbClr val="00B050"/>
              </a:solidFill>
              <a:latin typeface="+mj-lt"/>
            </a:endParaRPr>
          </a:p>
        </p:txBody>
      </p:sp>
    </p:spTree>
    <p:extLst>
      <p:ext uri="{BB962C8B-B14F-4D97-AF65-F5344CB8AC3E}">
        <p14:creationId xmlns:p14="http://schemas.microsoft.com/office/powerpoint/2010/main" val="1426752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68573"/>
            <a:ext cx="4646306"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Why did you choose that answer?.</a:t>
            </a:r>
          </a:p>
        </p:txBody>
      </p:sp>
      <p:pic>
        <p:nvPicPr>
          <p:cNvPr id="5" name="Picture 8" descr="Image result for icon for data circle">
            <a:extLst>
              <a:ext uri="{FF2B5EF4-FFF2-40B4-BE49-F238E27FC236}">
                <a16:creationId xmlns:a16="http://schemas.microsoft.com/office/drawing/2014/main" id="{47462989-A3FE-4654-813C-B5D8B1A1F285}"/>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75488" y="1096079"/>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a:xfrm>
            <a:off x="475488" y="3250854"/>
            <a:ext cx="2810136" cy="2746756"/>
          </a:xfrm>
        </p:spPr>
        <p:txBody>
          <a:bodyPr/>
          <a:lstStyle/>
          <a:p>
            <a:pPr lvl="2"/>
            <a:r>
              <a:rPr lang="en-US" sz="1600" dirty="0"/>
              <a:t>Process your thinking!</a:t>
            </a:r>
          </a:p>
          <a:p>
            <a:pPr lvl="3">
              <a:spcBef>
                <a:spcPts val="300"/>
              </a:spcBef>
              <a:buNone/>
              <a:defRPr/>
            </a:pPr>
            <a:r>
              <a:rPr lang="en-US" sz="2000" b="1" i="1" dirty="0">
                <a:solidFill>
                  <a:schemeClr val="accent1"/>
                </a:solidFill>
                <a:latin typeface="Corbel" panose="020B0503020204020204" pitchFamily="34" charset="0"/>
                <a:cs typeface="+mn-cs"/>
              </a:rPr>
              <a:t>Define your measure and identify how to get it. </a:t>
            </a:r>
          </a:p>
        </p:txBody>
      </p:sp>
    </p:spTree>
    <p:extLst>
      <p:ext uri="{BB962C8B-B14F-4D97-AF65-F5344CB8AC3E}">
        <p14:creationId xmlns:p14="http://schemas.microsoft.com/office/powerpoint/2010/main" val="1624995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457200" y="750888"/>
            <a:ext cx="3008313" cy="1162050"/>
          </a:xfrm>
        </p:spPr>
        <p:txBody>
          <a:bodyPr/>
          <a:lstStyle/>
          <a:p>
            <a:pPr eaLnBrk="1" hangingPunct="1"/>
            <a:r>
              <a:rPr lang="en-US" altLang="en-US" dirty="0"/>
              <a:t>The Analytic Process</a:t>
            </a:r>
          </a:p>
        </p:txBody>
      </p:sp>
      <p:sp>
        <p:nvSpPr>
          <p:cNvPr id="7" name="Text Placeholder 5"/>
          <p:cNvSpPr txBox="1">
            <a:spLocks/>
          </p:cNvSpPr>
          <p:nvPr/>
        </p:nvSpPr>
        <p:spPr>
          <a:xfrm>
            <a:off x="921993" y="1331913"/>
            <a:ext cx="2905665" cy="42354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endParaRPr lang="en-US" altLang="en-US" dirty="0"/>
          </a:p>
          <a:p>
            <a:r>
              <a:rPr lang="en-US" altLang="en-US" sz="1800" b="1" dirty="0"/>
              <a:t>The analytic process is an uncertain and complex process you will need to steer through.  It cannot be fully delegated</a:t>
            </a:r>
            <a:r>
              <a:rPr lang="en-US" altLang="en-US" dirty="0"/>
              <a:t>.</a:t>
            </a:r>
          </a:p>
        </p:txBody>
      </p:sp>
      <p:sp>
        <p:nvSpPr>
          <p:cNvPr id="11" name="Content Placeholder 4"/>
          <p:cNvSpPr txBox="1">
            <a:spLocks/>
          </p:cNvSpPr>
          <p:nvPr/>
        </p:nvSpPr>
        <p:spPr>
          <a:xfrm>
            <a:off x="457201" y="3686520"/>
            <a:ext cx="4665014" cy="264665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288925" indent="-288925">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State the hypothesis or analytic question</a:t>
            </a:r>
          </a:p>
          <a:p>
            <a:pPr lvl="1">
              <a:lnSpc>
                <a:spcPct val="120000"/>
              </a:lnSpc>
              <a:spcAft>
                <a:spcPts val="200"/>
              </a:spcAft>
              <a:buFont typeface="Wingdings" panose="05000000000000000000" pitchFamily="2" charset="2"/>
              <a:buChar char="ü"/>
              <a:defRPr/>
            </a:pPr>
            <a:r>
              <a:rPr lang="en-US" sz="1800" i="0" dirty="0"/>
              <a:t>It must be falsifiable</a:t>
            </a:r>
          </a:p>
          <a:p>
            <a:pPr marL="288925" indent="-288925">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Define the path to answer it</a:t>
            </a:r>
          </a:p>
          <a:p>
            <a:pPr lvl="1">
              <a:lnSpc>
                <a:spcPct val="102000"/>
              </a:lnSpc>
              <a:spcAft>
                <a:spcPts val="0"/>
              </a:spcAft>
              <a:buFont typeface="Wingdings" panose="05000000000000000000" pitchFamily="2" charset="2"/>
              <a:buChar char="ü"/>
              <a:defRPr/>
            </a:pPr>
            <a:r>
              <a:rPr lang="en-US" sz="1800" i="0" dirty="0"/>
              <a:t>Lit review (pay attention to methods sections)</a:t>
            </a:r>
          </a:p>
          <a:p>
            <a:pPr lvl="1">
              <a:lnSpc>
                <a:spcPct val="102000"/>
              </a:lnSpc>
              <a:spcAft>
                <a:spcPts val="0"/>
              </a:spcAft>
              <a:buFont typeface="Wingdings" panose="05000000000000000000" pitchFamily="2" charset="2"/>
              <a:buChar char="ü"/>
              <a:defRPr/>
            </a:pPr>
            <a:r>
              <a:rPr lang="en-US" sz="1800" i="0" dirty="0"/>
              <a:t>Identify potential data sources</a:t>
            </a:r>
          </a:p>
          <a:p>
            <a:pPr lvl="1">
              <a:lnSpc>
                <a:spcPct val="102000"/>
              </a:lnSpc>
              <a:spcAft>
                <a:spcPts val="0"/>
              </a:spcAft>
              <a:buFont typeface="Wingdings" panose="05000000000000000000" pitchFamily="2" charset="2"/>
              <a:buChar char="ü"/>
              <a:defRPr/>
            </a:pPr>
            <a:r>
              <a:rPr lang="en-US" sz="1800" i="0" dirty="0"/>
              <a:t>Develop comparison approach</a:t>
            </a:r>
          </a:p>
          <a:p>
            <a:pPr lvl="1">
              <a:lnSpc>
                <a:spcPct val="102000"/>
              </a:lnSpc>
              <a:spcAft>
                <a:spcPts val="0"/>
              </a:spcAft>
              <a:buFont typeface="Wingdings" panose="05000000000000000000" pitchFamily="2" charset="2"/>
              <a:buChar char="ü"/>
              <a:defRPr/>
            </a:pPr>
            <a:r>
              <a:rPr lang="en-US" sz="1800" i="0" dirty="0"/>
              <a:t>Is this plan feasible?</a:t>
            </a:r>
          </a:p>
          <a:p>
            <a:pPr marL="288925" indent="-288925">
              <a:lnSpc>
                <a:spcPct val="102000"/>
              </a:lnSpc>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Systematically collect &amp; prepare data for analysis</a:t>
            </a:r>
          </a:p>
          <a:p>
            <a:pPr lvl="1">
              <a:lnSpc>
                <a:spcPct val="102000"/>
              </a:lnSpc>
              <a:spcAft>
                <a:spcPts val="0"/>
              </a:spcAft>
              <a:buFont typeface="Wingdings" panose="05000000000000000000" pitchFamily="2" charset="2"/>
              <a:buChar char="ü"/>
              <a:defRPr/>
            </a:pPr>
            <a:r>
              <a:rPr lang="en-US" sz="1800" i="0" u="sng" dirty="0"/>
              <a:t>Vast</a:t>
            </a:r>
            <a:r>
              <a:rPr lang="en-US" sz="1800" i="0" dirty="0"/>
              <a:t> amount of time and resources involved</a:t>
            </a:r>
          </a:p>
        </p:txBody>
      </p:sp>
      <p:grpSp>
        <p:nvGrpSpPr>
          <p:cNvPr id="5" name="Group 4" descr="Image of the Analytic Process">
            <a:extLst>
              <a:ext uri="{FF2B5EF4-FFF2-40B4-BE49-F238E27FC236}">
                <a16:creationId xmlns:a16="http://schemas.microsoft.com/office/drawing/2014/main" id="{1609AB1B-D6B3-4F5E-B285-E5FA12E626F1}"/>
              </a:ext>
            </a:extLst>
          </p:cNvPr>
          <p:cNvGrpSpPr/>
          <p:nvPr/>
        </p:nvGrpSpPr>
        <p:grpSpPr>
          <a:xfrm>
            <a:off x="3603684" y="76468"/>
            <a:ext cx="5092260" cy="3224510"/>
            <a:chOff x="3594540" y="-13070"/>
            <a:chExt cx="5092260" cy="3224510"/>
          </a:xfrm>
        </p:grpSpPr>
        <p:grpSp>
          <p:nvGrpSpPr>
            <p:cNvPr id="8" name="Group 7">
              <a:extLst>
                <a:ext uri="{FF2B5EF4-FFF2-40B4-BE49-F238E27FC236}">
                  <a16:creationId xmlns:a16="http://schemas.microsoft.com/office/drawing/2014/main" id="{449A024F-0B8D-4BD6-B35E-5860BAD6301A}"/>
                </a:ext>
              </a:extLst>
            </p:cNvPr>
            <p:cNvGrpSpPr/>
            <p:nvPr/>
          </p:nvGrpSpPr>
          <p:grpSpPr>
            <a:xfrm>
              <a:off x="3594540" y="-13070"/>
              <a:ext cx="5029200" cy="3189481"/>
              <a:chOff x="3474720" y="-13070"/>
              <a:chExt cx="5212080" cy="3189481"/>
            </a:xfrm>
          </p:grpSpPr>
          <p:graphicFrame>
            <p:nvGraphicFramePr>
              <p:cNvPr id="10" name="Diagram 9">
                <a:extLst>
                  <a:ext uri="{FF2B5EF4-FFF2-40B4-BE49-F238E27FC236}">
                    <a16:creationId xmlns:a16="http://schemas.microsoft.com/office/drawing/2014/main" id="{60E00CA3-9994-423A-B1FC-563CC73B784B}"/>
                  </a:ext>
                </a:extLst>
              </p:cNvPr>
              <p:cNvGraphicFramePr/>
              <p:nvPr>
                <p:extLst>
                  <p:ext uri="{D42A27DB-BD31-4B8C-83A1-F6EECF244321}">
                    <p14:modId xmlns:p14="http://schemas.microsoft.com/office/powerpoint/2010/main" val="346318806"/>
                  </p:ext>
                </p:extLst>
              </p:nvPr>
            </p:nvGraphicFramePr>
            <p:xfrm>
              <a:off x="3474720" y="-13070"/>
              <a:ext cx="5212080" cy="3017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Arrow: Striped Right 9">
                <a:extLst>
                  <a:ext uri="{FF2B5EF4-FFF2-40B4-BE49-F238E27FC236}">
                    <a16:creationId xmlns:a16="http://schemas.microsoft.com/office/drawing/2014/main" id="{A63CD832-1937-4DC8-94B9-6F0112117D4B}"/>
                  </a:ext>
                </a:extLst>
              </p:cNvPr>
              <p:cNvSpPr/>
              <p:nvPr/>
            </p:nvSpPr>
            <p:spPr>
              <a:xfrm>
                <a:off x="5048469" y="2587832"/>
                <a:ext cx="2286000" cy="588579"/>
              </a:xfrm>
              <a:prstGeom prst="stripedRightArrow">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3" name="TextBox 12">
                <a:extLst>
                  <a:ext uri="{FF2B5EF4-FFF2-40B4-BE49-F238E27FC236}">
                    <a16:creationId xmlns:a16="http://schemas.microsoft.com/office/drawing/2014/main" id="{01490ADB-83AC-4C73-A94C-2887174E6643}"/>
                  </a:ext>
                </a:extLst>
              </p:cNvPr>
              <p:cNvSpPr txBox="1"/>
              <p:nvPr/>
            </p:nvSpPr>
            <p:spPr>
              <a:xfrm>
                <a:off x="3827585" y="2712844"/>
                <a:ext cx="1027845" cy="338554"/>
              </a:xfrm>
              <a:prstGeom prst="rect">
                <a:avLst/>
              </a:prstGeom>
              <a:noFill/>
            </p:spPr>
            <p:txBody>
              <a:bodyPr wrap="none" rtlCol="0">
                <a:spAutoFit/>
              </a:bodyPr>
              <a:lstStyle/>
              <a:p>
                <a:r>
                  <a:rPr lang="en-US" sz="1600" dirty="0"/>
                  <a:t>PROCESS</a:t>
                </a:r>
              </a:p>
            </p:txBody>
          </p:sp>
          <p:sp>
            <p:nvSpPr>
              <p:cNvPr id="14" name="TextBox 13">
                <a:extLst>
                  <a:ext uri="{FF2B5EF4-FFF2-40B4-BE49-F238E27FC236}">
                    <a16:creationId xmlns:a16="http://schemas.microsoft.com/office/drawing/2014/main" id="{A775459C-5418-4B6D-BD3C-EE36467263A1}"/>
                  </a:ext>
                </a:extLst>
              </p:cNvPr>
              <p:cNvSpPr txBox="1"/>
              <p:nvPr/>
            </p:nvSpPr>
            <p:spPr>
              <a:xfrm>
                <a:off x="7527508" y="2712844"/>
                <a:ext cx="1159292" cy="338554"/>
              </a:xfrm>
              <a:prstGeom prst="rect">
                <a:avLst/>
              </a:prstGeom>
              <a:noFill/>
            </p:spPr>
            <p:txBody>
              <a:bodyPr wrap="none" rtlCol="0">
                <a:spAutoFit/>
              </a:bodyPr>
              <a:lstStyle/>
              <a:p>
                <a:r>
                  <a:rPr lang="en-US" sz="1600" dirty="0"/>
                  <a:t>OUTCOME</a:t>
                </a:r>
              </a:p>
            </p:txBody>
          </p:sp>
        </p:grpSp>
        <p:sp>
          <p:nvSpPr>
            <p:cNvPr id="9" name="Rectangle 8">
              <a:extLst>
                <a:ext uri="{FF2B5EF4-FFF2-40B4-BE49-F238E27FC236}">
                  <a16:creationId xmlns:a16="http://schemas.microsoft.com/office/drawing/2014/main" id="{CAA48631-10B3-4152-AA3A-239B0300B112}"/>
                </a:ext>
              </a:extLst>
            </p:cNvPr>
            <p:cNvSpPr/>
            <p:nvPr/>
          </p:nvSpPr>
          <p:spPr>
            <a:xfrm>
              <a:off x="3827585" y="559680"/>
              <a:ext cx="4859215" cy="2651760"/>
            </a:xfrm>
            <a:prstGeom prst="rect">
              <a:avLst/>
            </a:prstGeom>
            <a:noFill/>
            <a:ln>
              <a:solidFill>
                <a:schemeClr val="tx1"/>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sp>
        <p:nvSpPr>
          <p:cNvPr id="15" name="Content Placeholder 4"/>
          <p:cNvSpPr txBox="1">
            <a:spLocks/>
          </p:cNvSpPr>
          <p:nvPr/>
        </p:nvSpPr>
        <p:spPr>
          <a:xfrm>
            <a:off x="5122214" y="3676490"/>
            <a:ext cx="3797197" cy="3430163"/>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288925" indent="-288925">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Assess the data</a:t>
            </a:r>
          </a:p>
          <a:p>
            <a:pPr lvl="1">
              <a:lnSpc>
                <a:spcPct val="102000"/>
              </a:lnSpc>
              <a:spcAft>
                <a:spcPts val="0"/>
              </a:spcAft>
              <a:buFont typeface="Wingdings" panose="05000000000000000000" pitchFamily="2" charset="2"/>
              <a:buChar char="ü"/>
              <a:defRPr/>
            </a:pPr>
            <a:r>
              <a:rPr lang="en-US" sz="1800" i="0" dirty="0"/>
              <a:t>Are the data clean enough?</a:t>
            </a:r>
          </a:p>
          <a:p>
            <a:pPr lvl="1">
              <a:lnSpc>
                <a:spcPct val="102000"/>
              </a:lnSpc>
              <a:spcAft>
                <a:spcPts val="0"/>
              </a:spcAft>
              <a:buFont typeface="Wingdings" panose="05000000000000000000" pitchFamily="2" charset="2"/>
              <a:buChar char="ü"/>
              <a:defRPr/>
            </a:pPr>
            <a:r>
              <a:rPr lang="en-US" sz="1800" i="0" dirty="0"/>
              <a:t>Are the data representative enough?</a:t>
            </a:r>
          </a:p>
          <a:p>
            <a:pPr marL="288925" indent="-288925">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Begin statistical testing</a:t>
            </a:r>
          </a:p>
          <a:p>
            <a:pPr lvl="1">
              <a:lnSpc>
                <a:spcPct val="102000"/>
              </a:lnSpc>
              <a:spcAft>
                <a:spcPts val="0"/>
              </a:spcAft>
              <a:buFont typeface="Wingdings" panose="05000000000000000000" pitchFamily="2" charset="2"/>
              <a:buChar char="ü"/>
              <a:defRPr/>
            </a:pPr>
            <a:r>
              <a:rPr lang="en-US" sz="1800" i="0" dirty="0"/>
              <a:t>Tend to outliers, inter-relationships, </a:t>
            </a:r>
          </a:p>
          <a:p>
            <a:pPr lvl="1">
              <a:lnSpc>
                <a:spcPct val="102000"/>
              </a:lnSpc>
              <a:spcAft>
                <a:spcPts val="0"/>
              </a:spcAft>
              <a:buNone/>
              <a:defRPr/>
            </a:pPr>
            <a:r>
              <a:rPr lang="en-US" sz="1800" i="0" dirty="0"/>
              <a:t>underlying patterns</a:t>
            </a:r>
          </a:p>
          <a:p>
            <a:pPr lvl="1">
              <a:lnSpc>
                <a:spcPct val="102000"/>
              </a:lnSpc>
              <a:spcAft>
                <a:spcPts val="0"/>
              </a:spcAft>
              <a:buFont typeface="Wingdings" panose="05000000000000000000" pitchFamily="2" charset="2"/>
              <a:buChar char="ü"/>
              <a:defRPr/>
            </a:pPr>
            <a:r>
              <a:rPr lang="en-US" sz="1800" i="0" dirty="0"/>
              <a:t>Anything unexpected?</a:t>
            </a:r>
          </a:p>
          <a:p>
            <a:pPr marL="288925" indent="-288925">
              <a:spcBef>
                <a:spcPts val="0"/>
              </a:spcBef>
              <a:spcAft>
                <a:spcPts val="0"/>
              </a:spcAft>
              <a:buFont typeface="+mj-lt"/>
              <a:buAutoNum type="arabicPeriod"/>
              <a:defRPr/>
            </a:pPr>
            <a:r>
              <a:rPr lang="en-US" sz="1600" b="1" i="0" dirty="0">
                <a:solidFill>
                  <a:schemeClr val="accent4"/>
                </a:solidFill>
                <a:latin typeface="Microsoft New Tai Lue" panose="020B0502040204020203" pitchFamily="34" charset="0"/>
                <a:cs typeface="Microsoft New Tai Lue" panose="020B0502040204020203" pitchFamily="34" charset="0"/>
              </a:rPr>
              <a:t>Final testing</a:t>
            </a:r>
          </a:p>
          <a:p>
            <a:pPr lvl="1">
              <a:lnSpc>
                <a:spcPct val="102000"/>
              </a:lnSpc>
              <a:spcAft>
                <a:spcPts val="0"/>
              </a:spcAft>
              <a:buFont typeface="Wingdings" panose="05000000000000000000" pitchFamily="2" charset="2"/>
              <a:buChar char="ü"/>
              <a:defRPr/>
            </a:pPr>
            <a:r>
              <a:rPr lang="en-US" sz="1800" i="0" dirty="0"/>
              <a:t>Assess reproducibility</a:t>
            </a:r>
          </a:p>
          <a:p>
            <a:pPr lvl="1">
              <a:lnSpc>
                <a:spcPct val="102000"/>
              </a:lnSpc>
              <a:spcAft>
                <a:spcPts val="0"/>
              </a:spcAft>
              <a:buFont typeface="Wingdings" panose="05000000000000000000" pitchFamily="2" charset="2"/>
              <a:buChar char="ü"/>
              <a:defRPr/>
            </a:pPr>
            <a:r>
              <a:rPr lang="en-US" sz="1800" i="0" dirty="0"/>
              <a:t>What makes you uneasy?</a:t>
            </a:r>
          </a:p>
          <a:p>
            <a:pPr>
              <a:buFont typeface="Wingdings" panose="05000000000000000000" pitchFamily="2" charset="2"/>
              <a:buChar char="ü"/>
              <a:defRPr/>
            </a:pPr>
            <a:endParaRPr lang="en-US" dirty="0"/>
          </a:p>
          <a:p>
            <a:pPr lvl="1">
              <a:defRPr/>
            </a:pPr>
            <a:endParaRPr lang="en-US" dirty="0"/>
          </a:p>
        </p:txBody>
      </p:sp>
    </p:spTree>
    <p:extLst>
      <p:ext uri="{BB962C8B-B14F-4D97-AF65-F5344CB8AC3E}">
        <p14:creationId xmlns:p14="http://schemas.microsoft.com/office/powerpoint/2010/main" val="388445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C03F2-328F-4441-96F7-7FF82D8F11F1}"/>
              </a:ext>
            </a:extLst>
          </p:cNvPr>
          <p:cNvSpPr>
            <a:spLocks noGrp="1"/>
          </p:cNvSpPr>
          <p:nvPr>
            <p:ph type="title"/>
          </p:nvPr>
        </p:nvSpPr>
        <p:spPr/>
        <p:txBody>
          <a:bodyPr/>
          <a:lstStyle/>
          <a:p>
            <a:r>
              <a:rPr lang="en-US" dirty="0"/>
              <a:t>What is Nursing Informatics?</a:t>
            </a:r>
          </a:p>
        </p:txBody>
      </p:sp>
      <p:pic>
        <p:nvPicPr>
          <p:cNvPr id="7" name="Picture 6" descr="A white wrench in a blue circle&#10;&#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997620" y="1645987"/>
            <a:ext cx="1625397" cy="1625397"/>
          </a:xfrm>
          <a:prstGeom prst="rect">
            <a:avLst/>
          </a:prstGeom>
        </p:spPr>
      </p:pic>
      <p:sp>
        <p:nvSpPr>
          <p:cNvPr id="5" name="Content Placeholder 4">
            <a:extLst>
              <a:ext uri="{FF2B5EF4-FFF2-40B4-BE49-F238E27FC236}">
                <a16:creationId xmlns:a16="http://schemas.microsoft.com/office/drawing/2014/main" id="{966CA056-24C5-4224-AEEC-165E639F399D}"/>
              </a:ext>
            </a:extLst>
          </p:cNvPr>
          <p:cNvSpPr>
            <a:spLocks noGrp="1"/>
          </p:cNvSpPr>
          <p:nvPr>
            <p:ph idx="13"/>
          </p:nvPr>
        </p:nvSpPr>
        <p:spPr>
          <a:xfrm>
            <a:off x="870156" y="3429000"/>
            <a:ext cx="2752862" cy="2749550"/>
          </a:xfrm>
        </p:spPr>
        <p:txBody>
          <a:bodyPr/>
          <a:lstStyle/>
          <a:p>
            <a:pPr algn="r"/>
            <a:r>
              <a:rPr lang="en-US" sz="1800" dirty="0"/>
              <a:t>Nursing Informatics is a specialty that integrates nursing science with multiple information and analytical sciences to identify, define, manage, and communicate data, information, knowledge, and wisdom in nursing practice</a:t>
            </a:r>
          </a:p>
          <a:p>
            <a:endParaRPr lang="en-US" dirty="0"/>
          </a:p>
        </p:txBody>
      </p:sp>
      <p:sp>
        <p:nvSpPr>
          <p:cNvPr id="4" name="Content Placeholder 3">
            <a:extLst>
              <a:ext uri="{FF2B5EF4-FFF2-40B4-BE49-F238E27FC236}">
                <a16:creationId xmlns:a16="http://schemas.microsoft.com/office/drawing/2014/main" id="{07D59459-5EA0-4706-A2FB-3B4F849A6ECE}"/>
              </a:ext>
            </a:extLst>
          </p:cNvPr>
          <p:cNvSpPr>
            <a:spLocks noGrp="1"/>
          </p:cNvSpPr>
          <p:nvPr>
            <p:ph idx="1"/>
          </p:nvPr>
        </p:nvSpPr>
        <p:spPr>
          <a:xfrm>
            <a:off x="3829077" y="682625"/>
            <a:ext cx="5065275" cy="5492750"/>
          </a:xfrm>
        </p:spPr>
        <p:txBody>
          <a:bodyPr/>
          <a:lstStyle/>
          <a:p>
            <a:pPr lvl="3">
              <a:lnSpc>
                <a:spcPct val="104000"/>
              </a:lnSpc>
              <a:spcBef>
                <a:spcPts val="0"/>
              </a:spcBef>
              <a:spcAft>
                <a:spcPts val="0"/>
              </a:spcAft>
            </a:pPr>
            <a:r>
              <a:rPr lang="en-US" sz="1800" dirty="0"/>
              <a:t>Nurse informatics specialists review clinical needs and documentation input, work flows &amp; utilization. The goal is to use technology to gain wisdom which impacts the outcomes of nursing practice benefitting patients/families. </a:t>
            </a:r>
          </a:p>
          <a:p>
            <a:pPr lvl="3">
              <a:lnSpc>
                <a:spcPct val="104000"/>
              </a:lnSpc>
              <a:spcBef>
                <a:spcPts val="0"/>
              </a:spcBef>
              <a:spcAft>
                <a:spcPts val="0"/>
              </a:spcAft>
            </a:pPr>
            <a:r>
              <a:rPr lang="en-US" sz="1800" dirty="0"/>
              <a:t>Current nursing informatics standards are published in the </a:t>
            </a:r>
            <a:r>
              <a:rPr lang="en-US" sz="1800" i="1" dirty="0"/>
              <a:t>Nursing Informatics: Scope and Standards of Practice, </a:t>
            </a:r>
            <a:r>
              <a:rPr lang="en-US" sz="1800" dirty="0"/>
              <a:t>2</a:t>
            </a:r>
            <a:r>
              <a:rPr lang="en-US" sz="1800" baseline="30000" dirty="0"/>
              <a:t>nd</a:t>
            </a:r>
            <a:r>
              <a:rPr lang="en-US" sz="1800" dirty="0"/>
              <a:t> ed (2015).</a:t>
            </a:r>
          </a:p>
          <a:p>
            <a:pPr lvl="3"/>
            <a:r>
              <a:rPr lang="en-US" sz="1600" b="1" dirty="0">
                <a:solidFill>
                  <a:schemeClr val="accent4"/>
                </a:solidFill>
              </a:rPr>
              <a:t>Data, information, knowledge, and wisdom model</a:t>
            </a:r>
            <a:endParaRPr lang="en-US" sz="1600" dirty="0"/>
          </a:p>
          <a:p>
            <a:endParaRPr lang="en-US" dirty="0"/>
          </a:p>
        </p:txBody>
      </p:sp>
      <p:graphicFrame>
        <p:nvGraphicFramePr>
          <p:cNvPr id="6" name="Content Placeholder 1">
            <a:extLst>
              <a:ext uri="{FF2B5EF4-FFF2-40B4-BE49-F238E27FC236}">
                <a16:creationId xmlns:a16="http://schemas.microsoft.com/office/drawing/2014/main" id="{6CC56368-1D42-4A81-8F98-FD8AE95A1319}"/>
              </a:ext>
            </a:extLst>
          </p:cNvPr>
          <p:cNvGraphicFramePr>
            <a:graphicFrameLocks/>
          </p:cNvGraphicFramePr>
          <p:nvPr>
            <p:extLst>
              <p:ext uri="{D42A27DB-BD31-4B8C-83A1-F6EECF244321}">
                <p14:modId xmlns:p14="http://schemas.microsoft.com/office/powerpoint/2010/main" val="1725494880"/>
              </p:ext>
            </p:extLst>
          </p:nvPr>
        </p:nvGraphicFramePr>
        <p:xfrm>
          <a:off x="3829078" y="3067467"/>
          <a:ext cx="4859215" cy="3457669"/>
        </p:xfrm>
        <a:graphic>
          <a:graphicData uri="http://schemas.openxmlformats.org/drawingml/2006/table">
            <a:tbl>
              <a:tblPr firstRow="1" bandRow="1">
                <a:tableStyleId>{5C22544A-7EE6-4342-B048-85BDC9FD1C3A}</a:tableStyleId>
              </a:tblPr>
              <a:tblGrid>
                <a:gridCol w="1201609">
                  <a:extLst>
                    <a:ext uri="{9D8B030D-6E8A-4147-A177-3AD203B41FA5}">
                      <a16:colId xmlns:a16="http://schemas.microsoft.com/office/drawing/2014/main" val="2308418416"/>
                    </a:ext>
                  </a:extLst>
                </a:gridCol>
                <a:gridCol w="3657606">
                  <a:extLst>
                    <a:ext uri="{9D8B030D-6E8A-4147-A177-3AD203B41FA5}">
                      <a16:colId xmlns:a16="http://schemas.microsoft.com/office/drawing/2014/main" val="409174113"/>
                    </a:ext>
                  </a:extLst>
                </a:gridCol>
              </a:tblGrid>
              <a:tr h="492807">
                <a:tc>
                  <a:txBody>
                    <a:bodyPr/>
                    <a:lstStyle/>
                    <a:p>
                      <a:r>
                        <a:rPr lang="en-US" sz="1400" b="1" dirty="0">
                          <a:solidFill>
                            <a:schemeClr val="tx1"/>
                          </a:solidFill>
                        </a:rPr>
                        <a:t>Data</a:t>
                      </a:r>
                    </a:p>
                  </a:txBody>
                  <a:tcPr anchor="ctr">
                    <a:solidFill>
                      <a:srgbClr val="F3F9FA"/>
                    </a:solidFill>
                  </a:tcPr>
                </a:tc>
                <a:tc>
                  <a:txBody>
                    <a:bodyPr/>
                    <a:lstStyle/>
                    <a:p>
                      <a:pPr>
                        <a:lnSpc>
                          <a:spcPct val="108000"/>
                        </a:lnSpc>
                        <a:spcBef>
                          <a:spcPts val="0"/>
                        </a:spcBef>
                        <a:spcAft>
                          <a:spcPts val="600"/>
                        </a:spcAft>
                        <a:buNone/>
                      </a:pPr>
                      <a:r>
                        <a:rPr lang="en-US" sz="1400" b="0" kern="1200" dirty="0">
                          <a:solidFill>
                            <a:schemeClr val="dk1"/>
                          </a:solidFill>
                          <a:latin typeface="+mn-lt"/>
                          <a:ea typeface="+mn-ea"/>
                          <a:cs typeface="+mn-cs"/>
                        </a:rPr>
                        <a:t>Discrete entities that are described objectively without interpretation</a:t>
                      </a:r>
                    </a:p>
                  </a:txBody>
                  <a:tcPr anchor="ctr">
                    <a:solidFill>
                      <a:srgbClr val="F3F9FA"/>
                    </a:solidFill>
                  </a:tcPr>
                </a:tc>
                <a:extLst>
                  <a:ext uri="{0D108BD9-81ED-4DB2-BD59-A6C34878D82A}">
                    <a16:rowId xmlns:a16="http://schemas.microsoft.com/office/drawing/2014/main" val="201065445"/>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Information</a:t>
                      </a:r>
                    </a:p>
                  </a:txBody>
                  <a:tcPr marL="68580" marR="68580" marT="0" marB="0" anchor="ctr">
                    <a:solidFill>
                      <a:srgbClr val="E7F3F4"/>
                    </a:solidFill>
                  </a:tcPr>
                </a:tc>
                <a:tc>
                  <a:txBody>
                    <a:bodyPr/>
                    <a:lstStyle/>
                    <a:p>
                      <a:pPr>
                        <a:lnSpc>
                          <a:spcPct val="108000"/>
                        </a:lnSpc>
                        <a:spcBef>
                          <a:spcPts val="0"/>
                        </a:spcBef>
                        <a:spcAft>
                          <a:spcPts val="600"/>
                        </a:spcAft>
                        <a:buNone/>
                      </a:pPr>
                      <a:r>
                        <a:rPr lang="en-US" sz="1400" dirty="0"/>
                        <a:t>Data that has been interpreted, organized, or structured</a:t>
                      </a:r>
                    </a:p>
                  </a:txBody>
                  <a:tcPr marL="68580" marR="68580" marT="0" marB="0" anchor="ctr">
                    <a:solidFill>
                      <a:srgbClr val="E7F3F4"/>
                    </a:solidFill>
                  </a:tcPr>
                </a:tc>
                <a:extLst>
                  <a:ext uri="{0D108BD9-81ED-4DB2-BD59-A6C34878D82A}">
                    <a16:rowId xmlns:a16="http://schemas.microsoft.com/office/drawing/2014/main" val="533028938"/>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Knowledge</a:t>
                      </a:r>
                    </a:p>
                  </a:txBody>
                  <a:tcPr marL="68580" marR="68580" marT="0" marB="0" anchor="ctr">
                    <a:solidFill>
                      <a:srgbClr val="F3F9FA"/>
                    </a:solidFill>
                  </a:tcPr>
                </a:tc>
                <a:tc>
                  <a:txBody>
                    <a:bodyPr/>
                    <a:lstStyle/>
                    <a:p>
                      <a:pPr>
                        <a:lnSpc>
                          <a:spcPct val="108000"/>
                        </a:lnSpc>
                        <a:spcBef>
                          <a:spcPts val="0"/>
                        </a:spcBef>
                        <a:spcAft>
                          <a:spcPts val="600"/>
                        </a:spcAft>
                        <a:buNone/>
                      </a:pPr>
                      <a:r>
                        <a:rPr lang="en-US" sz="1400" dirty="0"/>
                        <a:t>Information that is synthesized so that relationships are identified and formalized</a:t>
                      </a:r>
                    </a:p>
                  </a:txBody>
                  <a:tcPr marL="68580" marR="68580" marT="0" marB="0" anchor="ctr">
                    <a:solidFill>
                      <a:srgbClr val="F3F9FA"/>
                    </a:solidFill>
                  </a:tcPr>
                </a:tc>
                <a:extLst>
                  <a:ext uri="{0D108BD9-81ED-4DB2-BD59-A6C34878D82A}">
                    <a16:rowId xmlns:a16="http://schemas.microsoft.com/office/drawing/2014/main" val="2632221145"/>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Wisdom</a:t>
                      </a:r>
                    </a:p>
                  </a:txBody>
                  <a:tcPr marL="68580" marR="68580" marT="0" marB="0" anchor="ctr">
                    <a:solidFill>
                      <a:srgbClr val="E7F3F4"/>
                    </a:solidFill>
                  </a:tcPr>
                </a:tc>
                <a:tc>
                  <a:txBody>
                    <a:bodyPr/>
                    <a:lstStyle/>
                    <a:p>
                      <a:pPr>
                        <a:lnSpc>
                          <a:spcPct val="108000"/>
                        </a:lnSpc>
                        <a:spcBef>
                          <a:spcPts val="0"/>
                        </a:spcBef>
                        <a:spcAft>
                          <a:spcPts val="600"/>
                        </a:spcAft>
                        <a:buNone/>
                      </a:pPr>
                      <a:r>
                        <a:rPr lang="en-US" sz="1400" dirty="0"/>
                        <a:t>Appropriate use of knowledge. </a:t>
                      </a:r>
                    </a:p>
                    <a:p>
                      <a:pPr>
                        <a:lnSpc>
                          <a:spcPct val="108000"/>
                        </a:lnSpc>
                        <a:spcBef>
                          <a:spcPts val="0"/>
                        </a:spcBef>
                        <a:spcAft>
                          <a:spcPts val="600"/>
                        </a:spcAft>
                      </a:pPr>
                      <a:r>
                        <a:rPr lang="en-US" sz="1400" dirty="0"/>
                        <a:t>For PRNs wisdom involves judgment about knowing what options are most appropriate for managing children’s pain. The PRN must be able to place measures of pain in context of a particular patient’s and families situation and be able to interpret the meaning of pain assessment and treatments. </a:t>
                      </a:r>
                    </a:p>
                  </a:txBody>
                  <a:tcPr marL="68580" marR="68580" marT="0" marB="0" anchor="ctr">
                    <a:solidFill>
                      <a:srgbClr val="E7F3F4"/>
                    </a:solidFill>
                  </a:tcPr>
                </a:tc>
                <a:extLst>
                  <a:ext uri="{0D108BD9-81ED-4DB2-BD59-A6C34878D82A}">
                    <a16:rowId xmlns:a16="http://schemas.microsoft.com/office/drawing/2014/main" val="328170368"/>
                  </a:ext>
                </a:extLst>
              </a:tr>
            </a:tbl>
          </a:graphicData>
        </a:graphic>
      </p:graphicFrame>
    </p:spTree>
    <p:extLst>
      <p:ext uri="{BB962C8B-B14F-4D97-AF65-F5344CB8AC3E}">
        <p14:creationId xmlns:p14="http://schemas.microsoft.com/office/powerpoint/2010/main" val="3212997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r>
              <a:rPr lang="en-US" dirty="0"/>
              <a:t>Implications for Informatics and Documentation of Pain Response</a:t>
            </a:r>
          </a:p>
        </p:txBody>
      </p:sp>
      <p:sp>
        <p:nvSpPr>
          <p:cNvPr id="2" name="Rectangle 1"/>
          <p:cNvSpPr/>
          <p:nvPr/>
        </p:nvSpPr>
        <p:spPr>
          <a:xfrm>
            <a:off x="-674021" y="3172559"/>
            <a:ext cx="3547395" cy="1631216"/>
          </a:xfrm>
          <a:prstGeom prst="rect">
            <a:avLst/>
          </a:prstGeom>
        </p:spPr>
        <p:txBody>
          <a:bodyPr wrap="square">
            <a:spAutoFit/>
          </a:bodyPr>
          <a:lstStyle/>
          <a:p>
            <a:pPr lvl="3"/>
            <a:r>
              <a:rPr lang="en-US" sz="2000" i="1" dirty="0">
                <a:solidFill>
                  <a:schemeClr val="accent1"/>
                </a:solidFill>
                <a:latin typeface="Corbel" panose="020B0503020204020204" pitchFamily="34" charset="0"/>
              </a:rPr>
              <a:t>“If you don't know where you are going, any road </a:t>
            </a:r>
          </a:p>
          <a:p>
            <a:pPr lvl="3"/>
            <a:r>
              <a:rPr lang="en-US" sz="2000" i="1" dirty="0">
                <a:solidFill>
                  <a:schemeClr val="accent1"/>
                </a:solidFill>
                <a:latin typeface="Corbel" panose="020B0503020204020204" pitchFamily="34" charset="0"/>
              </a:rPr>
              <a:t>will get you there.” ~ Lewis Carroll</a:t>
            </a:r>
          </a:p>
        </p:txBody>
      </p:sp>
      <p:sp>
        <p:nvSpPr>
          <p:cNvPr id="12" name="Content Placeholder 9">
            <a:extLst>
              <a:ext uri="{FF2B5EF4-FFF2-40B4-BE49-F238E27FC236}">
                <a16:creationId xmlns:a16="http://schemas.microsoft.com/office/drawing/2014/main" id="{0EA23FFF-030E-4276-B452-4D1A849DF734}"/>
              </a:ext>
              <a:ext uri="{C183D7F6-B498-43B3-948B-1728B52AA6E4}">
                <adec:decorative xmlns:adec="http://schemas.microsoft.com/office/drawing/2017/decorative" val="1"/>
              </a:ext>
            </a:extLst>
          </p:cNvPr>
          <p:cNvSpPr txBox="1">
            <a:spLocks/>
          </p:cNvSpPr>
          <p:nvPr/>
        </p:nvSpPr>
        <p:spPr>
          <a:xfrm>
            <a:off x="1301262" y="3429000"/>
            <a:ext cx="2321755" cy="27495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endParaRPr lang="en-US" dirty="0"/>
          </a:p>
          <a:p>
            <a:pPr lvl="3"/>
            <a:endParaRPr lang="en-US" dirty="0"/>
          </a:p>
          <a:p>
            <a:pPr lvl="3"/>
            <a:endParaRPr lang="en-US" dirty="0"/>
          </a:p>
          <a:p>
            <a:pPr lvl="3"/>
            <a:endParaRPr lang="en-US" dirty="0"/>
          </a:p>
          <a:p>
            <a:pPr lvl="3"/>
            <a:endParaRPr lang="en-US" dirty="0"/>
          </a:p>
          <a:p>
            <a:endParaRPr lang="en-US" dirty="0"/>
          </a:p>
        </p:txBody>
      </p:sp>
      <p:sp>
        <p:nvSpPr>
          <p:cNvPr id="14" name="Content Placeholder 9">
            <a:extLst>
              <a:ext uri="{FF2B5EF4-FFF2-40B4-BE49-F238E27FC236}">
                <a16:creationId xmlns:a16="http://schemas.microsoft.com/office/drawing/2014/main" id="{A0A86F73-B0A0-46EE-8B2C-E2420B81616D}"/>
              </a:ext>
              <a:ext uri="{C183D7F6-B498-43B3-948B-1728B52AA6E4}">
                <adec:decorative xmlns:adec="http://schemas.microsoft.com/office/drawing/2017/decorative" val="1"/>
              </a:ext>
            </a:extLst>
          </p:cNvPr>
          <p:cNvSpPr txBox="1">
            <a:spLocks/>
          </p:cNvSpPr>
          <p:nvPr/>
        </p:nvSpPr>
        <p:spPr>
          <a:xfrm>
            <a:off x="1453662" y="3581400"/>
            <a:ext cx="2321755" cy="27495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endParaRPr lang="en-US" dirty="0"/>
          </a:p>
          <a:p>
            <a:pPr lvl="3"/>
            <a:endParaRPr lang="en-US" dirty="0"/>
          </a:p>
          <a:p>
            <a:pPr lvl="3"/>
            <a:endParaRPr lang="en-US" dirty="0"/>
          </a:p>
          <a:p>
            <a:pPr lvl="3"/>
            <a:endParaRPr lang="en-US" dirty="0"/>
          </a:p>
          <a:p>
            <a:pPr lvl="3"/>
            <a:endParaRPr lang="en-US" dirty="0"/>
          </a:p>
          <a:p>
            <a:endParaRPr lang="en-US" dirty="0"/>
          </a:p>
        </p:txBody>
      </p:sp>
      <p:sp>
        <p:nvSpPr>
          <p:cNvPr id="5" name="Oval 4" descr="An icon of a road sign"/>
          <p:cNvSpPr/>
          <p:nvPr/>
        </p:nvSpPr>
        <p:spPr>
          <a:xfrm>
            <a:off x="2765870" y="3065378"/>
            <a:ext cx="1701209" cy="1701209"/>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6" name="Picture 5" descr="A sign with arrows on it&#10;&#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18" y="3328638"/>
            <a:ext cx="1359093" cy="1359093"/>
          </a:xfrm>
          <a:prstGeom prst="rect">
            <a:avLst/>
          </a:prstGeom>
        </p:spPr>
      </p:pic>
      <p:sp>
        <p:nvSpPr>
          <p:cNvPr id="7" name="Content Placeholder 6">
            <a:extLst>
              <a:ext uri="{FF2B5EF4-FFF2-40B4-BE49-F238E27FC236}">
                <a16:creationId xmlns:a16="http://schemas.microsoft.com/office/drawing/2014/main" id="{AA81ACAE-033C-4650-9712-01AC0B149752}"/>
              </a:ext>
            </a:extLst>
          </p:cNvPr>
          <p:cNvSpPr>
            <a:spLocks noGrp="1"/>
          </p:cNvSpPr>
          <p:nvPr>
            <p:ph idx="1"/>
          </p:nvPr>
        </p:nvSpPr>
        <p:spPr>
          <a:xfrm>
            <a:off x="3871669" y="631371"/>
            <a:ext cx="4864881" cy="2797629"/>
          </a:xfrm>
        </p:spPr>
        <p:txBody>
          <a:bodyPr/>
          <a:lstStyle/>
          <a:p>
            <a:pPr lvl="3">
              <a:lnSpc>
                <a:spcPct val="100000"/>
              </a:lnSpc>
            </a:pPr>
            <a:r>
              <a:rPr lang="en-US" sz="2000" dirty="0"/>
              <a:t>Informatics tools facilitate pain documentation. The PRN should contact nursing informatics and/or other organizational resources to ensure tools a) populate based on age and b) establish the workflow if the patient does not fit standard criteria and c) review metric possibilities with EHR </a:t>
            </a:r>
          </a:p>
        </p:txBody>
      </p:sp>
      <p:sp>
        <p:nvSpPr>
          <p:cNvPr id="13" name="Rectangle 12"/>
          <p:cNvSpPr/>
          <p:nvPr/>
        </p:nvSpPr>
        <p:spPr>
          <a:xfrm>
            <a:off x="2873374" y="2954890"/>
            <a:ext cx="6240703" cy="1292662"/>
          </a:xfrm>
          <a:prstGeom prst="rect">
            <a:avLst/>
          </a:prstGeom>
        </p:spPr>
        <p:txBody>
          <a:bodyPr wrap="square">
            <a:spAutoFit/>
          </a:bodyPr>
          <a:lstStyle/>
          <a:p>
            <a:pPr lvl="3"/>
            <a:endParaRPr lang="en-US" i="1" dirty="0">
              <a:solidFill>
                <a:schemeClr val="accent1"/>
              </a:solidFill>
              <a:latin typeface="Corbel" panose="020B0503020204020204" pitchFamily="34" charset="0"/>
            </a:endParaRPr>
          </a:p>
          <a:p>
            <a:pPr lvl="3" algn="r"/>
            <a:r>
              <a:rPr lang="en-US" sz="2000" i="1" dirty="0">
                <a:solidFill>
                  <a:schemeClr val="accent1"/>
                </a:solidFill>
                <a:latin typeface="Corbel" panose="020B0503020204020204" pitchFamily="34" charset="0"/>
              </a:rPr>
              <a:t>“If you don't know where you are going, you will probably end up somewhere else”.  ~Laurence Peter </a:t>
            </a:r>
          </a:p>
        </p:txBody>
      </p:sp>
      <p:sp>
        <p:nvSpPr>
          <p:cNvPr id="4" name="Rectangle 3"/>
          <p:cNvSpPr/>
          <p:nvPr/>
        </p:nvSpPr>
        <p:spPr>
          <a:xfrm>
            <a:off x="457200" y="4864293"/>
            <a:ext cx="8398042" cy="2092881"/>
          </a:xfrm>
          <a:prstGeom prst="rect">
            <a:avLst/>
          </a:prstGeom>
        </p:spPr>
        <p:txBody>
          <a:bodyPr wrap="square">
            <a:spAutoFit/>
          </a:bodyPr>
          <a:lstStyle/>
          <a:p>
            <a:pPr marL="0" lvl="3"/>
            <a:r>
              <a:rPr lang="en-US" sz="2000" dirty="0"/>
              <a:t>Pain assessments and responses to treatments are usually documented in a flow sheet of the EHR. Ensure that this documentation is visible, so it can be acted upon by all relevant healthcare providers (HCPs). </a:t>
            </a:r>
          </a:p>
          <a:p>
            <a:pPr marL="0" lvl="3"/>
            <a:r>
              <a:rPr lang="en-US" sz="2000" dirty="0"/>
              <a:t>Documentation should portray the patient’s pain experience, so HCPs can use this knowledge to continue or modify the treatment plan. </a:t>
            </a:r>
          </a:p>
          <a:p>
            <a:pPr lvl="3"/>
            <a:endParaRPr lang="en-US" sz="1200" dirty="0"/>
          </a:p>
          <a:p>
            <a:endParaRPr lang="en-US" dirty="0"/>
          </a:p>
        </p:txBody>
      </p:sp>
    </p:spTree>
    <p:extLst>
      <p:ext uri="{BB962C8B-B14F-4D97-AF65-F5344CB8AC3E}">
        <p14:creationId xmlns:p14="http://schemas.microsoft.com/office/powerpoint/2010/main" val="613683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1" name="Rectangle 5"/>
          <p:cNvSpPr>
            <a:spLocks noGrp="1" noChangeArrowheads="1"/>
          </p:cNvSpPr>
          <p:nvPr>
            <p:ph type="title"/>
          </p:nvPr>
        </p:nvSpPr>
        <p:spPr/>
        <p:txBody>
          <a:bodyPr>
            <a:normAutofit fontScale="90000"/>
          </a:bodyPr>
          <a:lstStyle/>
          <a:p>
            <a:pPr>
              <a:defRPr/>
            </a:pPr>
            <a:r>
              <a:rPr lang="en-US" sz="3200" b="1" dirty="0">
                <a:latin typeface="+mj-lt"/>
              </a:rPr>
              <a:t>Measuring and Improving </a:t>
            </a:r>
            <a:r>
              <a:rPr lang="en-US" sz="3200" dirty="0"/>
              <a:t>O</a:t>
            </a:r>
            <a:r>
              <a:rPr lang="en-US" sz="3200" b="1" dirty="0">
                <a:latin typeface="+mj-lt"/>
              </a:rPr>
              <a:t>utcomes </a:t>
            </a:r>
          </a:p>
        </p:txBody>
      </p:sp>
      <p:sp>
        <p:nvSpPr>
          <p:cNvPr id="3" name="Content Placeholder 2">
            <a:extLst>
              <a:ext uri="{FF2B5EF4-FFF2-40B4-BE49-F238E27FC236}">
                <a16:creationId xmlns:a16="http://schemas.microsoft.com/office/drawing/2014/main" id="{1C7A8E42-54B4-4C0E-9FF3-17DA1F6D8358}"/>
              </a:ext>
            </a:extLst>
          </p:cNvPr>
          <p:cNvSpPr>
            <a:spLocks noGrp="1"/>
          </p:cNvSpPr>
          <p:nvPr>
            <p:ph idx="13"/>
          </p:nvPr>
        </p:nvSpPr>
        <p:spPr>
          <a:xfrm>
            <a:off x="1568450" y="2612328"/>
            <a:ext cx="2165715" cy="2617203"/>
          </a:xfrm>
        </p:spPr>
        <p:txBody>
          <a:bodyPr/>
          <a:lstStyle/>
          <a:p>
            <a:pPr>
              <a:lnSpc>
                <a:spcPct val="100000"/>
              </a:lnSpc>
              <a:spcBef>
                <a:spcPts val="1200"/>
              </a:spcBef>
              <a:spcAft>
                <a:spcPts val="0"/>
              </a:spcAft>
              <a:buNone/>
              <a:defRPr/>
            </a:pPr>
            <a:r>
              <a:rPr lang="en-US" sz="2000" dirty="0"/>
              <a:t>In order to change outcomes, you need to change processes</a:t>
            </a:r>
            <a:r>
              <a:rPr lang="en-US" sz="1800" dirty="0"/>
              <a:t>. </a:t>
            </a:r>
          </a:p>
          <a:p>
            <a:pPr>
              <a:lnSpc>
                <a:spcPct val="100000"/>
              </a:lnSpc>
              <a:spcBef>
                <a:spcPts val="0"/>
              </a:spcBef>
              <a:spcAft>
                <a:spcPts val="0"/>
              </a:spcAft>
              <a:buNone/>
              <a:defRPr/>
            </a:pPr>
            <a:endParaRPr lang="en-US" sz="1600" dirty="0"/>
          </a:p>
          <a:p>
            <a:endParaRPr lang="en-US" dirty="0"/>
          </a:p>
        </p:txBody>
      </p:sp>
      <p:sp>
        <p:nvSpPr>
          <p:cNvPr id="43010" name="Rectangle 2">
            <a:extLst>
              <a:ext uri="{C183D7F6-B498-43B3-948B-1728B52AA6E4}">
                <adec:decorative xmlns:adec="http://schemas.microsoft.com/office/drawing/2017/decorative" val="1"/>
              </a:ext>
            </a:extLst>
          </p:cNvPr>
          <p:cNvSpPr>
            <a:spLocks noChangeArrowheads="1"/>
          </p:cNvSpPr>
          <p:nvPr/>
        </p:nvSpPr>
        <p:spPr bwMode="auto">
          <a:xfrm>
            <a:off x="1568450" y="3775075"/>
            <a:ext cx="1293813"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pic>
        <p:nvPicPr>
          <p:cNvPr id="6" name="Picture 8" descr="Image result for icon for data circle">
            <a:extLst>
              <a:ext uri="{FF2B5EF4-FFF2-40B4-BE49-F238E27FC236}">
                <a16:creationId xmlns:a16="http://schemas.microsoft.com/office/drawing/2014/main" id="{47462989-A3FE-4654-813C-B5D8B1A1F285}"/>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809147" y="4186237"/>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idx="1"/>
          </p:nvPr>
        </p:nvSpPr>
        <p:spPr>
          <a:xfrm>
            <a:off x="3795292" y="557212"/>
            <a:ext cx="5048670" cy="6172200"/>
          </a:xfrm>
          <a:prstGeom prst="rect">
            <a:avLst/>
          </a:prstGeom>
        </p:spPr>
        <p:txBody>
          <a:bodyPr>
            <a:noAutofit/>
          </a:bodyPr>
          <a:lstStyle/>
          <a:p>
            <a:pPr lvl="3">
              <a:lnSpc>
                <a:spcPct val="95000"/>
              </a:lnSpc>
              <a:spcBef>
                <a:spcPts val="0"/>
              </a:spcBef>
              <a:spcAft>
                <a:spcPts val="400"/>
              </a:spcAft>
              <a:defRPr/>
            </a:pPr>
            <a:r>
              <a:rPr lang="en-US" sz="1800" b="1" dirty="0">
                <a:latin typeface="+mn-lt"/>
              </a:rPr>
              <a:t>If </a:t>
            </a:r>
            <a:r>
              <a:rPr lang="en-US" sz="1800" dirty="0">
                <a:latin typeface="+mn-lt"/>
              </a:rPr>
              <a:t>interventions fail to achieve the expected outcome, it may be an implementation failure, rather than failure of the intervention.</a:t>
            </a:r>
          </a:p>
          <a:p>
            <a:pPr lvl="3">
              <a:lnSpc>
                <a:spcPct val="95000"/>
              </a:lnSpc>
              <a:spcBef>
                <a:spcPts val="0"/>
              </a:spcBef>
              <a:spcAft>
                <a:spcPts val="400"/>
              </a:spcAft>
              <a:defRPr/>
            </a:pPr>
            <a:r>
              <a:rPr lang="en-US" sz="1800" b="1" dirty="0">
                <a:latin typeface="+mn-lt"/>
              </a:rPr>
              <a:t>If </a:t>
            </a:r>
            <a:r>
              <a:rPr lang="en-US" sz="1800" dirty="0">
                <a:latin typeface="+mn-lt"/>
              </a:rPr>
              <a:t>practice change is not implemented as intended (low fidelity), outcomes may fail to improve (</a:t>
            </a:r>
            <a:r>
              <a:rPr lang="en-US" sz="1800" i="1" dirty="0">
                <a:latin typeface="+mn-lt"/>
              </a:rPr>
              <a:t>e.g., if steps are skipped, pain scores or satisfaction may not improve).</a:t>
            </a:r>
          </a:p>
          <a:p>
            <a:pPr lvl="3">
              <a:lnSpc>
                <a:spcPct val="95000"/>
              </a:lnSpc>
              <a:spcBef>
                <a:spcPts val="0"/>
              </a:spcBef>
              <a:spcAft>
                <a:spcPts val="400"/>
              </a:spcAft>
              <a:defRPr/>
            </a:pPr>
            <a:r>
              <a:rPr lang="en-US" sz="1800" b="1" dirty="0">
                <a:latin typeface="+mn-lt"/>
              </a:rPr>
              <a:t>Balancing measures </a:t>
            </a:r>
            <a:r>
              <a:rPr lang="en-US" sz="1800" dirty="0">
                <a:latin typeface="+mn-lt"/>
              </a:rPr>
              <a:t>determine risk associated with practice change. </a:t>
            </a:r>
          </a:p>
          <a:p>
            <a:pPr lvl="3">
              <a:lnSpc>
                <a:spcPct val="95000"/>
              </a:lnSpc>
              <a:spcBef>
                <a:spcPts val="0"/>
              </a:spcBef>
              <a:spcAft>
                <a:spcPts val="400"/>
              </a:spcAft>
              <a:defRPr/>
            </a:pPr>
            <a:r>
              <a:rPr lang="en-US" sz="1800" dirty="0">
                <a:latin typeface="+mn-lt"/>
              </a:rPr>
              <a:t>Deciding if the outcome met the intended goal for improvement and understanding risks is key to making </a:t>
            </a:r>
            <a:r>
              <a:rPr lang="en-US" sz="1800" dirty="0"/>
              <a:t>next steps </a:t>
            </a:r>
            <a:r>
              <a:rPr lang="en-US" sz="1800" dirty="0">
                <a:latin typeface="+mn-lt"/>
              </a:rPr>
              <a:t>decisions.</a:t>
            </a:r>
          </a:p>
          <a:p>
            <a:pPr lvl="2">
              <a:lnSpc>
                <a:spcPct val="100000"/>
              </a:lnSpc>
              <a:spcBef>
                <a:spcPts val="0"/>
              </a:spcBef>
              <a:spcAft>
                <a:spcPts val="100"/>
              </a:spcAft>
            </a:pPr>
            <a:r>
              <a:rPr lang="en-US" sz="1800" dirty="0">
                <a:latin typeface="+mn-lt"/>
              </a:rPr>
              <a:t>Although outcomes can be measured, they can only be managed through improvements in care processes.</a:t>
            </a:r>
          </a:p>
          <a:p>
            <a:pPr marL="171450" lvl="3" indent="-171450">
              <a:lnSpc>
                <a:spcPct val="100000"/>
              </a:lnSpc>
              <a:spcBef>
                <a:spcPts val="0"/>
              </a:spcBef>
              <a:spcAft>
                <a:spcPts val="100"/>
              </a:spcAft>
              <a:buFont typeface="Arial" panose="020B0604020202020204" pitchFamily="34" charset="0"/>
              <a:buChar char="•"/>
            </a:pPr>
            <a:r>
              <a:rPr lang="en-US" sz="1800" b="1" dirty="0">
                <a:latin typeface="+mn-lt"/>
                <a:cs typeface="Arial" pitchFamily="34" charset="0"/>
              </a:rPr>
              <a:t>Processes</a:t>
            </a:r>
            <a:r>
              <a:rPr lang="en-US" sz="1800" dirty="0">
                <a:latin typeface="+mn-lt"/>
                <a:cs typeface="Arial" pitchFamily="34" charset="0"/>
              </a:rPr>
              <a:t> are steps for improvement </a:t>
            </a:r>
            <a:r>
              <a:rPr lang="en-US" sz="1800" i="1" dirty="0">
                <a:latin typeface="+mn-lt"/>
                <a:cs typeface="Arial" pitchFamily="34" charset="0"/>
              </a:rPr>
              <a:t>(e.g. auditing pain assessment documentation)</a:t>
            </a:r>
          </a:p>
          <a:p>
            <a:pPr marL="171450" lvl="3" indent="-171450">
              <a:lnSpc>
                <a:spcPct val="100000"/>
              </a:lnSpc>
              <a:spcBef>
                <a:spcPts val="0"/>
              </a:spcBef>
              <a:spcAft>
                <a:spcPts val="100"/>
              </a:spcAft>
              <a:buFont typeface="Arial" panose="020B0604020202020204" pitchFamily="34" charset="0"/>
              <a:buChar char="•"/>
            </a:pPr>
            <a:r>
              <a:rPr lang="en-US" sz="1800" b="1" dirty="0">
                <a:latin typeface="+mn-lt"/>
                <a:cs typeface="Arial" pitchFamily="34" charset="0"/>
              </a:rPr>
              <a:t>Outcomes</a:t>
            </a:r>
            <a:r>
              <a:rPr lang="en-US" sz="1800" dirty="0">
                <a:latin typeface="+mn-lt"/>
                <a:cs typeface="Arial" pitchFamily="34" charset="0"/>
              </a:rPr>
              <a:t> are goals for improvement </a:t>
            </a:r>
            <a:r>
              <a:rPr lang="en-US" sz="1800" i="1" dirty="0">
                <a:latin typeface="+mn-lt"/>
                <a:cs typeface="Arial" pitchFamily="34" charset="0"/>
              </a:rPr>
              <a:t>(e.g. interventions given in response to pain)</a:t>
            </a:r>
          </a:p>
          <a:p>
            <a:pPr marL="171450" lvl="3" indent="-171450">
              <a:lnSpc>
                <a:spcPct val="100000"/>
              </a:lnSpc>
              <a:spcBef>
                <a:spcPts val="0"/>
              </a:spcBef>
              <a:spcAft>
                <a:spcPts val="100"/>
              </a:spcAft>
              <a:buFont typeface="Arial" panose="020B0604020202020204" pitchFamily="34" charset="0"/>
              <a:buChar char="•"/>
            </a:pPr>
            <a:r>
              <a:rPr lang="en-US" sz="1800" b="1" dirty="0">
                <a:latin typeface="+mn-lt"/>
              </a:rPr>
              <a:t>Balancing measures </a:t>
            </a:r>
            <a:r>
              <a:rPr lang="en-US" sz="1800" dirty="0">
                <a:latin typeface="+mn-lt"/>
              </a:rPr>
              <a:t>monitor for systemic effects and unintended consequences from practice change </a:t>
            </a:r>
            <a:r>
              <a:rPr lang="en-US" sz="1800" i="1" dirty="0">
                <a:latin typeface="+mn-lt"/>
              </a:rPr>
              <a:t>(e.g. respiratory depression).</a:t>
            </a:r>
          </a:p>
          <a:p>
            <a:pPr>
              <a:lnSpc>
                <a:spcPct val="100000"/>
              </a:lnSpc>
              <a:spcBef>
                <a:spcPts val="0"/>
              </a:spcBef>
              <a:spcAft>
                <a:spcPts val="100"/>
              </a:spcAft>
            </a:pPr>
            <a:endParaRPr lang="en-US" sz="1400" dirty="0">
              <a:latin typeface="+mn-lt"/>
            </a:endParaRPr>
          </a:p>
        </p:txBody>
      </p:sp>
    </p:spTree>
    <p:extLst>
      <p:ext uri="{BB962C8B-B14F-4D97-AF65-F5344CB8AC3E}">
        <p14:creationId xmlns:p14="http://schemas.microsoft.com/office/powerpoint/2010/main" val="530732370"/>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pPr lvl="2"/>
            <a:r>
              <a:rPr lang="en-US" sz="2800" b="1" kern="1200" spc="-150" dirty="0">
                <a:solidFill>
                  <a:schemeClr val="tx2"/>
                </a:solidFill>
                <a:latin typeface="+mj-lt"/>
                <a:ea typeface="+mj-ea"/>
                <a:cs typeface="+mj-cs"/>
              </a:rPr>
              <a:t>Implications of Informatics for the Pediatric PRN</a:t>
            </a:r>
          </a:p>
        </p:txBody>
      </p:sp>
      <p:sp>
        <p:nvSpPr>
          <p:cNvPr id="2" name="Oval 1" descr="An icon of a computer screen"/>
          <p:cNvSpPr/>
          <p:nvPr/>
        </p:nvSpPr>
        <p:spPr>
          <a:xfrm>
            <a:off x="935664" y="2230413"/>
            <a:ext cx="1796902" cy="1664164"/>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8" name="Picture 7" descr="A computer monitor with a black background&#10;&#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204" y="2527584"/>
            <a:ext cx="1069821" cy="1069821"/>
          </a:xfrm>
          <a:prstGeom prst="rect">
            <a:avLst/>
          </a:prstGeom>
        </p:spPr>
      </p:pic>
      <p:sp>
        <p:nvSpPr>
          <p:cNvPr id="4" name="Rectangle 3"/>
          <p:cNvSpPr/>
          <p:nvPr/>
        </p:nvSpPr>
        <p:spPr>
          <a:xfrm>
            <a:off x="-728219" y="4746767"/>
            <a:ext cx="4382174" cy="720197"/>
          </a:xfrm>
          <a:prstGeom prst="rect">
            <a:avLst/>
          </a:prstGeom>
        </p:spPr>
        <p:txBody>
          <a:bodyPr wrap="square">
            <a:spAutoFit/>
          </a:bodyPr>
          <a:lstStyle/>
          <a:p>
            <a:pPr lvl="3" algn="r">
              <a:lnSpc>
                <a:spcPct val="104000"/>
              </a:lnSpc>
            </a:pPr>
            <a:r>
              <a:rPr lang="en-US" sz="2000" i="1" dirty="0">
                <a:solidFill>
                  <a:schemeClr val="accent1"/>
                </a:solidFill>
                <a:latin typeface="Corbel" panose="020B0503020204020204" pitchFamily="34" charset="0"/>
              </a:rPr>
              <a:t>Plans of care should focus on patient-generated goals. </a:t>
            </a:r>
          </a:p>
        </p:txBody>
      </p:sp>
      <p:sp>
        <p:nvSpPr>
          <p:cNvPr id="6" name="Content Placeholder 5">
            <a:extLst>
              <a:ext uri="{FF2B5EF4-FFF2-40B4-BE49-F238E27FC236}">
                <a16:creationId xmlns:a16="http://schemas.microsoft.com/office/drawing/2014/main" id="{1CA782B0-8F3D-4F6F-AB44-7637D7BA3BA3}"/>
              </a:ext>
            </a:extLst>
          </p:cNvPr>
          <p:cNvSpPr>
            <a:spLocks noGrp="1"/>
          </p:cNvSpPr>
          <p:nvPr>
            <p:ph idx="1"/>
          </p:nvPr>
        </p:nvSpPr>
        <p:spPr>
          <a:xfrm>
            <a:off x="3829078" y="647721"/>
            <a:ext cx="4817617" cy="5492750"/>
          </a:xfrm>
        </p:spPr>
        <p:txBody>
          <a:bodyPr/>
          <a:lstStyle/>
          <a:p>
            <a:pPr lvl="3">
              <a:lnSpc>
                <a:spcPct val="104000"/>
              </a:lnSpc>
              <a:spcBef>
                <a:spcPts val="0"/>
              </a:spcBef>
            </a:pPr>
            <a:r>
              <a:rPr lang="en-US" sz="2000" dirty="0"/>
              <a:t>Tools are available to the PRN to incorporate appropriate resources into patient electronic health records (EHR) to document care that meets unique cultural, ethnic, and religious values and beliefs. </a:t>
            </a:r>
          </a:p>
          <a:p>
            <a:pPr lvl="3">
              <a:lnSpc>
                <a:spcPct val="104000"/>
              </a:lnSpc>
              <a:spcBef>
                <a:spcPts val="0"/>
              </a:spcBef>
              <a:spcAft>
                <a:spcPts val="0"/>
              </a:spcAft>
            </a:pPr>
            <a:r>
              <a:rPr lang="en-US" sz="2000" dirty="0"/>
              <a:t>As technology advances, the EHR will evolve to:</a:t>
            </a:r>
          </a:p>
          <a:p>
            <a:pPr lvl="4">
              <a:lnSpc>
                <a:spcPct val="100000"/>
              </a:lnSpc>
              <a:spcAft>
                <a:spcPts val="0"/>
              </a:spcAft>
            </a:pPr>
            <a:r>
              <a:rPr lang="en-US" sz="2000" dirty="0"/>
              <a:t>advance the patient story in the documentation of health care across the continuum of care. </a:t>
            </a:r>
          </a:p>
          <a:p>
            <a:pPr lvl="4">
              <a:lnSpc>
                <a:spcPct val="100000"/>
              </a:lnSpc>
              <a:spcAft>
                <a:spcPts val="0"/>
              </a:spcAft>
            </a:pPr>
            <a:r>
              <a:rPr lang="en-US" sz="2000" dirty="0"/>
              <a:t>focus on health </a:t>
            </a:r>
          </a:p>
          <a:p>
            <a:pPr lvl="4">
              <a:lnSpc>
                <a:spcPct val="100000"/>
              </a:lnSpc>
              <a:spcAft>
                <a:spcPts val="0"/>
              </a:spcAft>
            </a:pPr>
            <a:r>
              <a:rPr lang="en-US" sz="2000" dirty="0"/>
              <a:t>incorporate or download patient centric information to personalize the EHR.</a:t>
            </a:r>
          </a:p>
          <a:p>
            <a:pPr lvl="3">
              <a:lnSpc>
                <a:spcPct val="104000"/>
              </a:lnSpc>
            </a:pPr>
            <a:r>
              <a:rPr lang="en-US" sz="2000" dirty="0"/>
              <a:t>Ideally, pain experiences, including all pain histories, assessments, treatments and evaluations of treatment efficacy, will flow into patients’ personalized plans of care. </a:t>
            </a:r>
            <a:endParaRPr lang="en-US" dirty="0"/>
          </a:p>
          <a:p>
            <a:endParaRPr lang="en-US" dirty="0"/>
          </a:p>
        </p:txBody>
      </p:sp>
    </p:spTree>
    <p:extLst>
      <p:ext uri="{BB962C8B-B14F-4D97-AF65-F5344CB8AC3E}">
        <p14:creationId xmlns:p14="http://schemas.microsoft.com/office/powerpoint/2010/main" val="426419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pic>
        <p:nvPicPr>
          <p:cNvPr id="7"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794217" y="1307188"/>
            <a:ext cx="1828800" cy="1828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8" name="Table 117"/>
          <p:cNvGraphicFramePr>
            <a:graphicFrameLocks noGrp="1"/>
          </p:cNvGraphicFramePr>
          <p:nvPr>
            <p:extLst>
              <p:ext uri="{D42A27DB-BD31-4B8C-83A1-F6EECF244321}">
                <p14:modId xmlns:p14="http://schemas.microsoft.com/office/powerpoint/2010/main" val="330850814"/>
              </p:ext>
            </p:extLst>
          </p:nvPr>
        </p:nvGraphicFramePr>
        <p:xfrm>
          <a:off x="457200" y="3429000"/>
          <a:ext cx="1463040" cy="2712720"/>
        </p:xfrm>
        <a:graphic>
          <a:graphicData uri="http://schemas.openxmlformats.org/drawingml/2006/table">
            <a:tbl>
              <a:tblPr firstRow="1">
                <a:tableStyleId>{5C22544A-7EE6-4342-B048-85BDC9FD1C3A}</a:tableStyleId>
              </a:tblPr>
              <a:tblGrid>
                <a:gridCol w="1463040">
                  <a:extLst>
                    <a:ext uri="{9D8B030D-6E8A-4147-A177-3AD203B41FA5}">
                      <a16:colId xmlns:a16="http://schemas.microsoft.com/office/drawing/2014/main" val="20000"/>
                    </a:ext>
                  </a:extLst>
                </a:gridCol>
              </a:tblGrid>
              <a:tr h="221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kern="1200" dirty="0">
                          <a:solidFill>
                            <a:schemeClr val="accent1"/>
                          </a:solidFill>
                          <a:latin typeface="Corbel" panose="020B0503020204020204" pitchFamily="34" charset="0"/>
                          <a:ea typeface="+mn-ea"/>
                          <a:cs typeface="+mn-cs"/>
                        </a:rPr>
                        <a:t>PRNs influence care at the unit, specialty, organization, and community level</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0" i="1" dirty="0">
                          <a:solidFill>
                            <a:schemeClr val="accent1"/>
                          </a:solidFill>
                          <a:latin typeface="Corbel" panose="020B0503020204020204" pitchFamily="34" charset="0"/>
                          <a:cs typeface="+mn-cs"/>
                        </a:rPr>
                        <a:t>PRNs should lead projects that facilitate optimal pain management and systemize quality pain care</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6" name="Content Placeholder 5"/>
          <p:cNvSpPr>
            <a:spLocks noGrp="1"/>
          </p:cNvSpPr>
          <p:nvPr>
            <p:ph idx="1"/>
          </p:nvPr>
        </p:nvSpPr>
        <p:spPr/>
        <p:txBody>
          <a:bodyPr/>
          <a:lstStyle/>
          <a:p>
            <a:pPr marL="53975" lvl="2" indent="1588">
              <a:spcAft>
                <a:spcPts val="600"/>
              </a:spcAft>
              <a:buNone/>
            </a:pPr>
            <a:r>
              <a:rPr lang="en-US" sz="1200" dirty="0"/>
              <a:t>A Pain Resource Nurse (PRN) is </a:t>
            </a:r>
            <a:r>
              <a:rPr lang="en-US" sz="1200" b="0" dirty="0">
                <a:solidFill>
                  <a:schemeClr val="tx1"/>
                </a:solidFill>
              </a:rPr>
              <a:t>a registered nurse who interfaces with healthcare team members, patients, and families as a resource, change agent, and leader to disseminate information, facilitate optimal pain management, and systemize quality pain care.</a:t>
            </a:r>
          </a:p>
          <a:p>
            <a:pPr lvl="4"/>
            <a:r>
              <a:rPr lang="en-US" dirty="0"/>
              <a:t>Leadership commitment to </a:t>
            </a:r>
            <a:br>
              <a:rPr lang="en-US" dirty="0"/>
            </a:br>
            <a:r>
              <a:rPr lang="en-US" dirty="0"/>
              <a:t>PRN and PRN role is critical for success.</a:t>
            </a:r>
          </a:p>
          <a:p>
            <a:pPr lvl="2">
              <a:lnSpc>
                <a:spcPct val="95000"/>
              </a:lnSpc>
              <a:spcAft>
                <a:spcPts val="600"/>
              </a:spcAft>
            </a:pPr>
            <a:r>
              <a:rPr lang="en-US" sz="1200" dirty="0"/>
              <a:t>PRN responsibilities include:</a:t>
            </a:r>
          </a:p>
          <a:p>
            <a:pPr lvl="4"/>
            <a:r>
              <a:rPr lang="en-US" dirty="0"/>
              <a:t>Personal Professional Development</a:t>
            </a:r>
          </a:p>
          <a:p>
            <a:pPr lvl="4"/>
            <a:r>
              <a:rPr lang="en-US" dirty="0"/>
              <a:t>Clinical</a:t>
            </a:r>
          </a:p>
          <a:p>
            <a:pPr lvl="4"/>
            <a:r>
              <a:rPr lang="en-US" dirty="0"/>
              <a:t>Educator</a:t>
            </a:r>
          </a:p>
          <a:p>
            <a:pPr lvl="4"/>
            <a:r>
              <a:rPr lang="en-US" dirty="0"/>
              <a:t>Researcher</a:t>
            </a:r>
          </a:p>
          <a:p>
            <a:pPr lvl="4"/>
            <a:r>
              <a:rPr lang="en-US" dirty="0"/>
              <a:t>Change agent</a:t>
            </a:r>
          </a:p>
          <a:p>
            <a:pPr lvl="4"/>
            <a:r>
              <a:rPr lang="en-US" dirty="0"/>
              <a:t>Leader</a:t>
            </a:r>
          </a:p>
          <a:p>
            <a:pPr lvl="2">
              <a:lnSpc>
                <a:spcPct val="95000"/>
              </a:lnSpc>
              <a:spcAft>
                <a:spcPts val="600"/>
              </a:spcAft>
            </a:pPr>
            <a:r>
              <a:rPr lang="en-US" sz="1200" dirty="0"/>
              <a:t>Clinical standards</a:t>
            </a:r>
          </a:p>
          <a:p>
            <a:pPr lvl="4"/>
            <a:r>
              <a:rPr lang="en-US" dirty="0"/>
              <a:t>PRNs champion and facilitate quality, leadership, pain management and ethical standards</a:t>
            </a:r>
          </a:p>
          <a:p>
            <a:pPr lvl="4"/>
            <a:endParaRPr lang="en-US" dirty="0"/>
          </a:p>
          <a:p>
            <a:pPr lvl="2">
              <a:lnSpc>
                <a:spcPct val="95000"/>
              </a:lnSpc>
              <a:spcAft>
                <a:spcPts val="600"/>
              </a:spcAft>
            </a:pPr>
            <a:endParaRPr lang="en-US" dirty="0">
              <a:latin typeface="+mn-lt"/>
            </a:endParaRPr>
          </a:p>
        </p:txBody>
      </p:sp>
      <p:sp>
        <p:nvSpPr>
          <p:cNvPr id="16" name="Content Placeholder 15"/>
          <p:cNvSpPr>
            <a:spLocks noGrp="1"/>
          </p:cNvSpPr>
          <p:nvPr>
            <p:ph idx="10"/>
          </p:nvPr>
        </p:nvSpPr>
        <p:spPr/>
        <p:txBody>
          <a:bodyPr/>
          <a:lstStyle/>
          <a:p>
            <a:pPr lvl="2">
              <a:lnSpc>
                <a:spcPct val="95000"/>
              </a:lnSpc>
              <a:spcAft>
                <a:spcPts val="600"/>
              </a:spcAft>
            </a:pPr>
            <a:r>
              <a:rPr lang="en-US" sz="1200" dirty="0"/>
              <a:t>When implementing the PRN role…</a:t>
            </a:r>
          </a:p>
          <a:p>
            <a:pPr lvl="4"/>
            <a:r>
              <a:rPr lang="en-US" dirty="0"/>
              <a:t>Establish an interdisciplinary team to explore opportunities for improvement, identify barriers, develop an action plan, champion change, and monitor outcomes.</a:t>
            </a:r>
            <a:endParaRPr lang="en-US" sz="1200" dirty="0"/>
          </a:p>
          <a:p>
            <a:pPr lvl="4"/>
            <a:r>
              <a:rPr lang="en-US" dirty="0"/>
              <a:t>Use communication, trust-building and listening skills.</a:t>
            </a:r>
          </a:p>
          <a:p>
            <a:pPr marL="0" lvl="4" indent="0">
              <a:buNone/>
            </a:pPr>
            <a:r>
              <a:rPr lang="en-US" sz="1200" b="1" dirty="0">
                <a:solidFill>
                  <a:schemeClr val="accent4"/>
                </a:solidFill>
              </a:rPr>
              <a:t>Identify high-impact opportunities</a:t>
            </a:r>
          </a:p>
          <a:p>
            <a:pPr lvl="4"/>
            <a:r>
              <a:rPr lang="en-US" dirty="0"/>
              <a:t>Identify and implement change: Question, Evidence, Teamwork, Pilot, and Disseminate</a:t>
            </a:r>
          </a:p>
          <a:p>
            <a:pPr marL="0" lvl="4" indent="0">
              <a:buNone/>
            </a:pPr>
            <a:r>
              <a:rPr lang="en-US" b="1" dirty="0">
                <a:solidFill>
                  <a:schemeClr val="accent4"/>
                </a:solidFill>
              </a:rPr>
              <a:t>Your role as a Change Agent</a:t>
            </a:r>
          </a:p>
          <a:p>
            <a:pPr lvl="4"/>
            <a:r>
              <a:rPr lang="en-US" dirty="0"/>
              <a:t>Phase project implementation to create awareness and interest, build knowledge and commitment, promote action and change, and plan integration and sustained use.</a:t>
            </a:r>
          </a:p>
          <a:p>
            <a:pPr lvl="4"/>
            <a:r>
              <a:rPr lang="en-US" dirty="0"/>
              <a:t>Identify specific data sources and outcome measures.</a:t>
            </a:r>
          </a:p>
          <a:p>
            <a:pPr marL="0" lvl="4" indent="0">
              <a:buNone/>
            </a:pPr>
            <a:r>
              <a:rPr lang="en-US" b="1" dirty="0">
                <a:solidFill>
                  <a:schemeClr val="accent4"/>
                </a:solidFill>
              </a:rPr>
              <a:t>Leverage Informatics</a:t>
            </a:r>
          </a:p>
          <a:p>
            <a:pPr marL="0" lvl="4" indent="0">
              <a:buNone/>
            </a:pPr>
            <a:r>
              <a:rPr lang="en-US" b="1" dirty="0">
                <a:solidFill>
                  <a:schemeClr val="accent4"/>
                </a:solidFill>
              </a:rPr>
              <a:t>Advocate for patients and families</a:t>
            </a:r>
          </a:p>
          <a:p>
            <a:pPr lvl="4"/>
            <a:r>
              <a:rPr lang="en-US" dirty="0"/>
              <a:t>Tailor the pain-related information to the patient and family.</a:t>
            </a:r>
          </a:p>
        </p:txBody>
      </p:sp>
    </p:spTree>
    <p:extLst>
      <p:ext uri="{BB962C8B-B14F-4D97-AF65-F5344CB8AC3E}">
        <p14:creationId xmlns:p14="http://schemas.microsoft.com/office/powerpoint/2010/main" val="2754494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5DD3-5735-4FC2-8AF2-92BE3A6D4B5E}"/>
              </a:ext>
            </a:extLst>
          </p:cNvPr>
          <p:cNvSpPr>
            <a:spLocks noGrp="1"/>
          </p:cNvSpPr>
          <p:nvPr>
            <p:ph type="title"/>
          </p:nvPr>
        </p:nvSpPr>
        <p:spPr/>
        <p:txBody>
          <a:bodyPr/>
          <a:lstStyle/>
          <a:p>
            <a:r>
              <a:rPr lang="en-US" dirty="0"/>
              <a:t>Checklist: </a:t>
            </a:r>
            <a:br>
              <a:rPr lang="en-US" dirty="0"/>
            </a:br>
            <a:r>
              <a:rPr lang="en-US" dirty="0"/>
              <a:t>Instituting Evidence-Based Practice</a:t>
            </a:r>
          </a:p>
        </p:txBody>
      </p:sp>
      <p:sp>
        <p:nvSpPr>
          <p:cNvPr id="6" name="Rectangle 5"/>
          <p:cNvSpPr/>
          <p:nvPr/>
        </p:nvSpPr>
        <p:spPr>
          <a:xfrm>
            <a:off x="858422" y="2662831"/>
            <a:ext cx="1972685" cy="3323987"/>
          </a:xfrm>
          <a:prstGeom prst="rect">
            <a:avLst/>
          </a:prstGeom>
        </p:spPr>
        <p:txBody>
          <a:bodyPr wrap="square">
            <a:spAutoFit/>
          </a:bodyPr>
          <a:lstStyle/>
          <a:p>
            <a:r>
              <a:rPr lang="en-US" sz="1500" i="1" dirty="0">
                <a:solidFill>
                  <a:schemeClr val="accent1"/>
                </a:solidFill>
                <a:latin typeface="Corbel" panose="020B0503020204020204" pitchFamily="34" charset="0"/>
              </a:rPr>
              <a:t>“The reason most people never reach their goals is that they don’t define them, or ever seriously consider them as believable or achievable. Winners can tell you where they are going, what they plan to do along the way, and who will be sharing the adventure with them.” </a:t>
            </a:r>
          </a:p>
          <a:p>
            <a:r>
              <a:rPr lang="en-US" sz="1500" i="1" dirty="0">
                <a:solidFill>
                  <a:schemeClr val="accent1"/>
                </a:solidFill>
                <a:latin typeface="Corbel" panose="020B0503020204020204" pitchFamily="34" charset="0"/>
              </a:rPr>
              <a:t>~Denis </a:t>
            </a:r>
            <a:r>
              <a:rPr lang="en-US" sz="1500" i="1" dirty="0" err="1">
                <a:solidFill>
                  <a:schemeClr val="accent1"/>
                </a:solidFill>
                <a:latin typeface="Corbel" panose="020B0503020204020204" pitchFamily="34" charset="0"/>
              </a:rPr>
              <a:t>Watley</a:t>
            </a:r>
            <a:endParaRPr lang="en-US" sz="1500" i="1" dirty="0">
              <a:solidFill>
                <a:schemeClr val="accent1"/>
              </a:solidFill>
              <a:latin typeface="Corbel" panose="020B0503020204020204" pitchFamily="34" charset="0"/>
            </a:endParaRPr>
          </a:p>
        </p:txBody>
      </p:sp>
      <p:pic>
        <p:nvPicPr>
          <p:cNvPr id="5" name="Picture 4" descr="A blue check mark in a circle&#10;&#10;">
            <a:extLst>
              <a:ext uri="{FF2B5EF4-FFF2-40B4-BE49-F238E27FC236}">
                <a16:creationId xmlns:a16="http://schemas.microsoft.com/office/drawing/2014/main" id="{0CB2940B-00EB-45E5-A2FE-BA30C58F7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3972" y="2919247"/>
            <a:ext cx="1828800" cy="1677799"/>
          </a:xfrm>
          <a:prstGeom prst="rect">
            <a:avLst/>
          </a:prstGeom>
          <a:effectLst>
            <a:outerShdw dist="50800" dir="5400000" algn="ctr" rotWithShape="0">
              <a:schemeClr val="bg2">
                <a:alpha val="25000"/>
              </a:schemeClr>
            </a:outerShdw>
          </a:effectLst>
        </p:spPr>
      </p:pic>
      <p:sp>
        <p:nvSpPr>
          <p:cNvPr id="3" name="Content Placeholder 2">
            <a:extLst>
              <a:ext uri="{FF2B5EF4-FFF2-40B4-BE49-F238E27FC236}">
                <a16:creationId xmlns:a16="http://schemas.microsoft.com/office/drawing/2014/main" id="{87496568-FCB2-4F43-B024-FC02C0A2819C}"/>
              </a:ext>
            </a:extLst>
          </p:cNvPr>
          <p:cNvSpPr>
            <a:spLocks noGrp="1"/>
          </p:cNvSpPr>
          <p:nvPr>
            <p:ph idx="1"/>
          </p:nvPr>
        </p:nvSpPr>
        <p:spPr>
          <a:xfrm>
            <a:off x="3898849" y="685800"/>
            <a:ext cx="2321755" cy="5492750"/>
          </a:xfrm>
        </p:spPr>
        <p:txBody>
          <a:bodyPr/>
          <a:lstStyle/>
          <a:p>
            <a:pPr lvl="4">
              <a:buFont typeface="Wingdings" panose="05000000000000000000" pitchFamily="2" charset="2"/>
              <a:buChar char="q"/>
            </a:pPr>
            <a:r>
              <a:rPr lang="en-US" altLang="en-US" dirty="0">
                <a:latin typeface="+mn-lt"/>
                <a:cs typeface="+mn-cs"/>
              </a:rPr>
              <a:t>Define units, patient populations to extend evidence-based practice </a:t>
            </a:r>
          </a:p>
          <a:p>
            <a:pPr lvl="4">
              <a:buFont typeface="Wingdings" panose="05000000000000000000" pitchFamily="2" charset="2"/>
              <a:buChar char="q"/>
            </a:pPr>
            <a:r>
              <a:rPr lang="en-US" altLang="en-US" dirty="0">
                <a:latin typeface="+mn-lt"/>
                <a:cs typeface="+mn-cs"/>
              </a:rPr>
              <a:t>Select opinion leaders</a:t>
            </a:r>
          </a:p>
          <a:p>
            <a:pPr lvl="4">
              <a:buFont typeface="Wingdings" panose="05000000000000000000" pitchFamily="2" charset="2"/>
              <a:buChar char="q"/>
            </a:pPr>
            <a:r>
              <a:rPr lang="en-US" altLang="en-US" dirty="0">
                <a:latin typeface="+mn-lt"/>
                <a:cs typeface="+mn-cs"/>
              </a:rPr>
              <a:t>Select change champions</a:t>
            </a:r>
          </a:p>
          <a:p>
            <a:pPr lvl="4">
              <a:buFont typeface="Wingdings" panose="05000000000000000000" pitchFamily="2" charset="2"/>
              <a:buChar char="q"/>
            </a:pPr>
            <a:r>
              <a:rPr lang="en-US" altLang="en-US" dirty="0">
                <a:latin typeface="+mn-lt"/>
                <a:cs typeface="+mn-cs"/>
              </a:rPr>
              <a:t>Select core group members</a:t>
            </a:r>
          </a:p>
          <a:p>
            <a:pPr lvl="5"/>
            <a:r>
              <a:rPr lang="en-US" altLang="en-US" dirty="0">
                <a:latin typeface="+mn-lt"/>
                <a:cs typeface="+mn-cs"/>
              </a:rPr>
              <a:t>Outline responsibilities</a:t>
            </a:r>
          </a:p>
          <a:p>
            <a:pPr lvl="5"/>
            <a:r>
              <a:rPr lang="en-US" altLang="en-US" dirty="0"/>
              <a:t>Establish t</a:t>
            </a:r>
            <a:r>
              <a:rPr lang="en-US" altLang="en-US" dirty="0">
                <a:latin typeface="+mn-lt"/>
                <a:cs typeface="+mn-cs"/>
              </a:rPr>
              <a:t>imelines</a:t>
            </a:r>
          </a:p>
          <a:p>
            <a:pPr lvl="5"/>
            <a:r>
              <a:rPr lang="en-US" altLang="en-US" dirty="0">
                <a:latin typeface="+mn-lt"/>
                <a:cs typeface="+mn-cs"/>
              </a:rPr>
              <a:t>Keep them involved</a:t>
            </a:r>
          </a:p>
          <a:p>
            <a:pPr lvl="4">
              <a:buFont typeface="Wingdings" panose="05000000000000000000" pitchFamily="2" charset="2"/>
              <a:buChar char="q"/>
            </a:pPr>
            <a:r>
              <a:rPr lang="en-US" altLang="en-US" dirty="0">
                <a:latin typeface="+mn-lt"/>
                <a:cs typeface="+mn-cs"/>
              </a:rPr>
              <a:t>Decide on initial education</a:t>
            </a:r>
          </a:p>
          <a:p>
            <a:pPr lvl="5"/>
            <a:r>
              <a:rPr lang="en-US" altLang="en-US" dirty="0"/>
              <a:t>Who?</a:t>
            </a:r>
          </a:p>
          <a:p>
            <a:pPr marL="548640" lvl="8"/>
            <a:r>
              <a:rPr lang="en-US" altLang="en-US" dirty="0"/>
              <a:t>Opinion leader</a:t>
            </a:r>
          </a:p>
          <a:p>
            <a:pPr marL="548640" lvl="8"/>
            <a:r>
              <a:rPr lang="en-US" altLang="en-US" dirty="0"/>
              <a:t>Change champion</a:t>
            </a:r>
          </a:p>
          <a:p>
            <a:pPr marL="548640" lvl="8"/>
            <a:r>
              <a:rPr lang="en-US" altLang="en-US" dirty="0"/>
              <a:t>Core group</a:t>
            </a:r>
          </a:p>
          <a:p>
            <a:pPr marL="548640" lvl="8"/>
            <a:r>
              <a:rPr lang="en-US" altLang="en-US" dirty="0"/>
              <a:t>Staff</a:t>
            </a:r>
          </a:p>
          <a:p>
            <a:pPr lvl="5"/>
            <a:r>
              <a:rPr lang="en-US" altLang="en-US" dirty="0"/>
              <a:t>Methods</a:t>
            </a:r>
          </a:p>
          <a:p>
            <a:pPr lvl="5"/>
            <a:r>
              <a:rPr lang="en-US" altLang="en-US" dirty="0"/>
              <a:t>When</a:t>
            </a:r>
          </a:p>
          <a:p>
            <a:pPr lvl="4">
              <a:buFont typeface="Wingdings" panose="05000000000000000000" pitchFamily="2" charset="2"/>
              <a:buChar char="q"/>
            </a:pPr>
            <a:r>
              <a:rPr lang="en-US" altLang="en-US" dirty="0">
                <a:latin typeface="+mn-lt"/>
                <a:cs typeface="+mn-cs"/>
              </a:rPr>
              <a:t>Plan for education of new staff</a:t>
            </a:r>
          </a:p>
          <a:p>
            <a:pPr lvl="4">
              <a:buFont typeface="Wingdings" panose="05000000000000000000" pitchFamily="2" charset="2"/>
              <a:buChar char="q"/>
            </a:pPr>
            <a:r>
              <a:rPr lang="en-US" altLang="en-US" dirty="0">
                <a:latin typeface="+mn-lt"/>
                <a:cs typeface="+mn-cs"/>
              </a:rPr>
              <a:t>Plan for annual competency review</a:t>
            </a:r>
          </a:p>
          <a:p>
            <a:endParaRPr lang="en-US" dirty="0"/>
          </a:p>
        </p:txBody>
      </p:sp>
      <p:sp>
        <p:nvSpPr>
          <p:cNvPr id="4" name="Content Placeholder 3">
            <a:extLst>
              <a:ext uri="{FF2B5EF4-FFF2-40B4-BE49-F238E27FC236}">
                <a16:creationId xmlns:a16="http://schemas.microsoft.com/office/drawing/2014/main" id="{998E3F9B-DCC6-40C7-99AF-7B2B0C04044A}"/>
              </a:ext>
            </a:extLst>
          </p:cNvPr>
          <p:cNvSpPr>
            <a:spLocks noGrp="1"/>
          </p:cNvSpPr>
          <p:nvPr>
            <p:ph idx="10"/>
          </p:nvPr>
        </p:nvSpPr>
        <p:spPr/>
        <p:txBody>
          <a:bodyPr/>
          <a:lstStyle/>
          <a:p>
            <a:pPr lvl="4">
              <a:buFont typeface="Wingdings" panose="05000000000000000000" pitchFamily="2" charset="2"/>
              <a:buChar char="q"/>
            </a:pPr>
            <a:r>
              <a:rPr lang="en-US" altLang="en-US" dirty="0">
                <a:latin typeface="+mn-lt"/>
                <a:cs typeface="+mn-cs"/>
              </a:rPr>
              <a:t>Decide on written resources needed for implementation</a:t>
            </a:r>
          </a:p>
          <a:p>
            <a:pPr lvl="4">
              <a:buFont typeface="Wingdings" panose="05000000000000000000" pitchFamily="2" charset="2"/>
              <a:buChar char="q"/>
            </a:pPr>
            <a:r>
              <a:rPr lang="en-US" altLang="en-US" dirty="0">
                <a:latin typeface="+mn-lt"/>
                <a:cs typeface="+mn-cs"/>
              </a:rPr>
              <a:t>Quick reference guides.</a:t>
            </a:r>
          </a:p>
          <a:p>
            <a:pPr lvl="4">
              <a:buFont typeface="Wingdings" panose="05000000000000000000" pitchFamily="2" charset="2"/>
              <a:buChar char="q"/>
            </a:pPr>
            <a:r>
              <a:rPr lang="en-US" altLang="en-US" dirty="0">
                <a:latin typeface="+mn-lt"/>
                <a:cs typeface="+mn-cs"/>
              </a:rPr>
              <a:t>Patient/education forms.</a:t>
            </a:r>
          </a:p>
          <a:p>
            <a:pPr lvl="4">
              <a:buFont typeface="Wingdings" panose="05000000000000000000" pitchFamily="2" charset="2"/>
              <a:buChar char="q"/>
            </a:pPr>
            <a:r>
              <a:rPr lang="en-US" altLang="en-US" dirty="0">
                <a:latin typeface="+mn-lt"/>
                <a:cs typeface="+mn-cs"/>
              </a:rPr>
              <a:t>Decision tree.</a:t>
            </a:r>
          </a:p>
          <a:p>
            <a:pPr lvl="4">
              <a:buFont typeface="Wingdings" panose="05000000000000000000" pitchFamily="2" charset="2"/>
              <a:buChar char="q"/>
            </a:pPr>
            <a:r>
              <a:rPr lang="en-US" altLang="en-US" dirty="0">
                <a:latin typeface="+mn-lt"/>
                <a:cs typeface="+mn-cs"/>
              </a:rPr>
              <a:t>Plan for and make system changes as needed (e.g., documentation forms, etc.)</a:t>
            </a:r>
          </a:p>
          <a:p>
            <a:pPr lvl="4">
              <a:buFont typeface="Wingdings" panose="05000000000000000000" pitchFamily="2" charset="2"/>
              <a:buChar char="q"/>
            </a:pPr>
            <a:r>
              <a:rPr lang="en-US" altLang="en-US" dirty="0">
                <a:latin typeface="+mn-lt"/>
                <a:cs typeface="+mn-cs"/>
              </a:rPr>
              <a:t>Plan baseline data collection</a:t>
            </a:r>
          </a:p>
          <a:p>
            <a:pPr lvl="5"/>
            <a:r>
              <a:rPr lang="en-US" altLang="en-US" dirty="0">
                <a:latin typeface="+mn-lt"/>
                <a:cs typeface="+mn-cs"/>
              </a:rPr>
              <a:t>Process indicators</a:t>
            </a:r>
          </a:p>
          <a:p>
            <a:pPr lvl="5"/>
            <a:r>
              <a:rPr lang="en-US" altLang="en-US" dirty="0">
                <a:latin typeface="+mn-lt"/>
                <a:cs typeface="+mn-cs"/>
              </a:rPr>
              <a:t>Outcome indicators</a:t>
            </a:r>
          </a:p>
          <a:p>
            <a:pPr lvl="5"/>
            <a:r>
              <a:rPr lang="en-US" altLang="en-US" dirty="0">
                <a:latin typeface="+mn-lt"/>
                <a:cs typeface="+mn-cs"/>
              </a:rPr>
              <a:t>Frequency</a:t>
            </a:r>
          </a:p>
          <a:p>
            <a:pPr lvl="5"/>
            <a:r>
              <a:rPr lang="en-US" altLang="en-US" dirty="0">
                <a:latin typeface="+mn-lt"/>
                <a:cs typeface="+mn-cs"/>
              </a:rPr>
              <a:t>Initial feedback to staff</a:t>
            </a:r>
          </a:p>
          <a:p>
            <a:pPr marL="548640" lvl="8">
              <a:lnSpc>
                <a:spcPct val="90000"/>
              </a:lnSpc>
            </a:pPr>
            <a:r>
              <a:rPr lang="en-US" altLang="en-US" dirty="0"/>
              <a:t>Graphs</a:t>
            </a:r>
          </a:p>
          <a:p>
            <a:pPr marL="548640" lvl="8">
              <a:lnSpc>
                <a:spcPct val="90000"/>
              </a:lnSpc>
            </a:pPr>
            <a:r>
              <a:rPr lang="en-US" altLang="en-US" dirty="0"/>
              <a:t>Who</a:t>
            </a:r>
          </a:p>
          <a:p>
            <a:pPr marL="548640" lvl="8">
              <a:lnSpc>
                <a:spcPct val="90000"/>
              </a:lnSpc>
            </a:pPr>
            <a:r>
              <a:rPr lang="en-US" altLang="en-US" dirty="0"/>
              <a:t>When</a:t>
            </a:r>
          </a:p>
          <a:p>
            <a:pPr marL="548640" lvl="8">
              <a:lnSpc>
                <a:spcPct val="90000"/>
              </a:lnSpc>
            </a:pPr>
            <a:r>
              <a:rPr lang="en-US" altLang="en-US" dirty="0"/>
              <a:t>Posting</a:t>
            </a:r>
          </a:p>
          <a:p>
            <a:pPr lvl="4">
              <a:buFont typeface="Wingdings" panose="05000000000000000000" pitchFamily="2" charset="2"/>
              <a:buChar char="q"/>
            </a:pPr>
            <a:r>
              <a:rPr lang="en-US" altLang="en-US" dirty="0">
                <a:latin typeface="+mn-lt"/>
                <a:cs typeface="+mn-cs"/>
              </a:rPr>
              <a:t>Audit and feedback of data</a:t>
            </a:r>
          </a:p>
          <a:p>
            <a:pPr lvl="5"/>
            <a:r>
              <a:rPr lang="en-US" altLang="en-US" dirty="0"/>
              <a:t>Frequency</a:t>
            </a:r>
          </a:p>
          <a:p>
            <a:pPr lvl="5"/>
            <a:r>
              <a:rPr lang="en-US" altLang="en-US" dirty="0"/>
              <a:t>Where to post</a:t>
            </a:r>
          </a:p>
          <a:p>
            <a:pPr lvl="4">
              <a:buFont typeface="Wingdings" panose="05000000000000000000" pitchFamily="2" charset="2"/>
              <a:buChar char="q"/>
            </a:pPr>
            <a:r>
              <a:rPr lang="en-US" altLang="en-US" dirty="0">
                <a:latin typeface="+mn-lt"/>
                <a:cs typeface="+mn-cs"/>
              </a:rPr>
              <a:t>Celebrate progress and success</a:t>
            </a:r>
          </a:p>
          <a:p>
            <a:pPr marL="571500" indent="-571500">
              <a:buFont typeface="Wingdings" panose="05000000000000000000" pitchFamily="2" charset="2"/>
              <a:buChar char="q"/>
            </a:pPr>
            <a:endParaRPr lang="en-US" altLang="en-US" u="sng" dirty="0"/>
          </a:p>
          <a:p>
            <a:endParaRPr lang="en-US" dirty="0"/>
          </a:p>
        </p:txBody>
      </p:sp>
    </p:spTree>
    <p:extLst>
      <p:ext uri="{BB962C8B-B14F-4D97-AF65-F5344CB8AC3E}">
        <p14:creationId xmlns:p14="http://schemas.microsoft.com/office/powerpoint/2010/main" val="295821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3122305"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Write your next steps here.</a:t>
            </a:r>
          </a:p>
        </p:txBody>
      </p:sp>
      <p:pic>
        <p:nvPicPr>
          <p:cNvPr id="1026" name="Picture 2" descr="Image result for icon for plan circle">
            <a:extLst>
              <a:ext uri="{FF2B5EF4-FFF2-40B4-BE49-F238E27FC236}">
                <a16:creationId xmlns:a16="http://schemas.microsoft.com/office/drawing/2014/main" id="{0889404E-27BE-4263-AD29-7AB3463AA6B0}"/>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9264" y="905256"/>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a:xfrm>
            <a:off x="475488" y="3250854"/>
            <a:ext cx="2810136" cy="2746756"/>
          </a:xfrm>
        </p:spPr>
        <p:txBody>
          <a:bodyPr/>
          <a:lstStyle/>
          <a:p>
            <a:pPr lvl="2"/>
            <a:r>
              <a:rPr lang="en-US" sz="1600" dirty="0"/>
              <a:t>What’s your plan?</a:t>
            </a:r>
          </a:p>
          <a:p>
            <a:pPr lvl="2"/>
            <a:endParaRPr lang="en-US" sz="1600" dirty="0"/>
          </a:p>
          <a:p>
            <a:pPr marL="225425" lvl="4" indent="-171450">
              <a:lnSpc>
                <a:spcPct val="95000"/>
              </a:lnSpc>
              <a:spcAft>
                <a:spcPts val="600"/>
              </a:spcAft>
              <a:buFont typeface="Arial" panose="020B0604020202020204" pitchFamily="34" charset="0"/>
              <a:buChar char="•"/>
            </a:pPr>
            <a:r>
              <a:rPr lang="en-US" sz="1100" dirty="0"/>
              <a:t>Review the characteristics for implementing the PRN role successfully. What do you still need?</a:t>
            </a:r>
          </a:p>
          <a:p>
            <a:pPr marL="225425" lvl="4" indent="-171450">
              <a:lnSpc>
                <a:spcPct val="95000"/>
              </a:lnSpc>
              <a:spcAft>
                <a:spcPts val="600"/>
              </a:spcAft>
              <a:buFont typeface="Arial" panose="020B0604020202020204" pitchFamily="34" charset="0"/>
              <a:buChar char="•"/>
            </a:pPr>
            <a:r>
              <a:rPr lang="en-US" sz="1100" dirty="0"/>
              <a:t>Review the types of projects PRNs can take responsibility for. Which can immediately benefit your clinical unit or specialty?</a:t>
            </a:r>
          </a:p>
          <a:p>
            <a:pPr marL="225425" lvl="4" indent="-171450">
              <a:lnSpc>
                <a:spcPct val="95000"/>
              </a:lnSpc>
              <a:spcAft>
                <a:spcPts val="600"/>
              </a:spcAft>
              <a:buFont typeface="Arial" panose="020B0604020202020204" pitchFamily="34" charset="0"/>
              <a:buChar char="•"/>
            </a:pPr>
            <a:r>
              <a:rPr lang="en-US" sz="1100" dirty="0"/>
              <a:t>Review the checklist for instituting evidence-based practice. Who needs to be on your interdisciplinary team?</a:t>
            </a:r>
          </a:p>
          <a:p>
            <a:pPr marL="225425" lvl="4" indent="-171450">
              <a:lnSpc>
                <a:spcPct val="95000"/>
              </a:lnSpc>
              <a:spcAft>
                <a:spcPts val="600"/>
              </a:spcAft>
              <a:buFont typeface="Arial" panose="020B0604020202020204" pitchFamily="34" charset="0"/>
              <a:buChar char="•"/>
            </a:pPr>
            <a:r>
              <a:rPr lang="en-US" sz="1100" dirty="0"/>
              <a:t>Think about your own professional development. Who can be your mentor? </a:t>
            </a:r>
          </a:p>
          <a:p>
            <a:pPr lvl="2">
              <a:buNone/>
            </a:pPr>
            <a:endParaRPr lang="en-US" sz="1600" dirty="0"/>
          </a:p>
          <a:p>
            <a:endParaRPr lang="en-US" dirty="0"/>
          </a:p>
        </p:txBody>
      </p:sp>
    </p:spTree>
    <p:extLst>
      <p:ext uri="{BB962C8B-B14F-4D97-AF65-F5344CB8AC3E}">
        <p14:creationId xmlns:p14="http://schemas.microsoft.com/office/powerpoint/2010/main" val="210521303"/>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6065</TotalTime>
  <Words>2720</Words>
  <Application>Microsoft Macintosh PowerPoint</Application>
  <PresentationFormat>On-screen Show (4:3)</PresentationFormat>
  <Paragraphs>323</Paragraphs>
  <Slides>13</Slides>
  <Notes>13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Corbel</vt:lpstr>
      <vt:lpstr>Franklin Gothic Demi Cond</vt:lpstr>
      <vt:lpstr>Microsoft New Tai Lue</vt:lpstr>
      <vt:lpstr>Wingdings</vt:lpstr>
      <vt:lpstr>Modern Swiss</vt:lpstr>
      <vt:lpstr>Slide</vt:lpstr>
      <vt:lpstr>Data to inform change</vt:lpstr>
      <vt:lpstr>Understand data sources and the analytic process  What do actionable data look like?</vt:lpstr>
      <vt:lpstr>SMART goals and metrics</vt:lpstr>
      <vt:lpstr>Measures  Example:    procedural pain in children   </vt:lpstr>
      <vt:lpstr>Why did you choose that answer?.</vt:lpstr>
      <vt:lpstr>The Analytic Process</vt:lpstr>
      <vt:lpstr>What is Nursing Informatics?</vt:lpstr>
      <vt:lpstr>Implications for Informatics and Documentation of Pain Response</vt:lpstr>
      <vt:lpstr>Measuring and Improving Outcomes </vt:lpstr>
      <vt:lpstr>Implications of Informatics for the Pediatric PRN</vt:lpstr>
      <vt:lpstr>Key Points</vt:lpstr>
      <vt:lpstr>Checklist:  Instituting Evidence-Based Practice</vt:lpstr>
      <vt:lpstr>Write your next steps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Renee Manworren</dc:creator>
  <cp:keywords>PRN program</cp:keywords>
  <cp:lastModifiedBy>Yumkhaibam, Budhachandra Singh</cp:lastModifiedBy>
  <cp:revision>800</cp:revision>
  <cp:lastPrinted>2017-09-26T06:14:25Z</cp:lastPrinted>
  <dcterms:created xsi:type="dcterms:W3CDTF">2014-02-07T03:47:22Z</dcterms:created>
  <dcterms:modified xsi:type="dcterms:W3CDTF">2026-05-29T07:31:15Z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