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handoutMasterIdLst>
    <p:handoutMasterId r:id="rId7"/>
  </p:handoutMasterIdLst>
  <p:sldIdLst>
    <p:sldId id="355" r:id="rId2"/>
    <p:sldId id="278" r:id="rId3"/>
    <p:sldId id="356" r:id="rId4"/>
    <p:sldId id="357"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278"/>
            <p14:sldId id="356"/>
            <p14:sldId id="357"/>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CCE8"/>
    <a:srgbClr val="E8F7FC"/>
    <a:srgbClr val="17B1CB"/>
    <a:srgbClr val="E7F3F4"/>
    <a:srgbClr val="F3F9FA"/>
    <a:srgbClr val="F7F7F7"/>
    <a:srgbClr val="ADB3B4"/>
    <a:srgbClr val="CCCC00"/>
    <a:srgbClr val="118E97"/>
    <a:srgbClr val="1184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41" autoAdjust="0"/>
    <p:restoredTop sz="80000" autoAdjust="0"/>
  </p:normalViewPr>
  <p:slideViewPr>
    <p:cSldViewPr snapToGrid="0" snapToObjects="1">
      <p:cViewPr varScale="1">
        <p:scale>
          <a:sx n="100" d="100"/>
          <a:sy n="100" d="100"/>
        </p:scale>
        <p:origin x="2024" y="176"/>
      </p:cViewPr>
      <p:guideLst>
        <p:guide orient="horz" pos="2516"/>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5" d="100"/>
          <a:sy n="85" d="100"/>
        </p:scale>
        <p:origin x="3888" y="17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302" tIns="46151" rIns="92302" bIns="46151" rtlCol="0"/>
          <a:lstStyle>
            <a:lvl1pPr algn="l">
              <a:defRPr sz="1200"/>
            </a:lvl1pPr>
          </a:lstStyle>
          <a:p>
            <a:r>
              <a:rPr lang="en-US"/>
              <a:t>PRN Program: Role -Communicate, Advocate, and Lead Change</a:t>
            </a:r>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2302" tIns="46151" rIns="92302" bIns="46151" rtlCol="0"/>
          <a:lstStyle>
            <a:lvl1pPr algn="r">
              <a:defRPr sz="12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2302" tIns="46151" rIns="92302" bIns="46151" rtlCol="0" anchor="b"/>
          <a:lstStyle>
            <a:lvl1pPr algn="l">
              <a:defRPr sz="1200"/>
            </a:lvl1pPr>
          </a:lstStyle>
          <a:p>
            <a:r>
              <a:rPr lang="en-US"/>
              <a:t>Version: 09/22/17</a:t>
            </a:r>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302" tIns="46151" rIns="92302" bIns="46151"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4"/>
            <a:ext cx="70104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2302" tIns="46151" rIns="92302" bIns="46151"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15468" y="442688"/>
            <a:ext cx="2217040" cy="2877457"/>
          </a:xfrm>
          <a:prstGeom prst="rect">
            <a:avLst/>
          </a:prstGeom>
        </p:spPr>
        <p:txBody>
          <a:bodyPr vert="horz" lIns="92302" tIns="46151" rIns="92302" bIns="46151" rtlCol="0" anchor="ctr"/>
          <a:lstStyle>
            <a:lvl1pPr algn="l">
              <a:defRPr sz="2700" b="1">
                <a:solidFill>
                  <a:schemeClr val="tx1"/>
                </a:solidFill>
              </a:defRPr>
            </a:lvl1pPr>
          </a:lstStyle>
          <a:p>
            <a:r>
              <a:rPr lang="en-US"/>
              <a:t>PRN Program: Role -Communicate, Advocate, and Lead Change</a:t>
            </a:r>
            <a:endParaRPr lang="en-US" dirty="0"/>
          </a:p>
        </p:txBody>
      </p:sp>
      <p:sp>
        <p:nvSpPr>
          <p:cNvPr id="4" name="Slide Image Placeholder 3"/>
          <p:cNvSpPr>
            <a:spLocks noGrp="1" noRot="1" noChangeAspect="1"/>
          </p:cNvSpPr>
          <p:nvPr>
            <p:ph type="sldImg" idx="2"/>
          </p:nvPr>
        </p:nvSpPr>
        <p:spPr>
          <a:xfrm>
            <a:off x="2609850" y="463550"/>
            <a:ext cx="3813175" cy="2860675"/>
          </a:xfrm>
          <a:prstGeom prst="rect">
            <a:avLst/>
          </a:prstGeom>
          <a:noFill/>
          <a:ln w="12700">
            <a:solidFill>
              <a:prstClr val="black"/>
            </a:solidFill>
          </a:ln>
        </p:spPr>
        <p:txBody>
          <a:bodyPr vert="horz" lIns="92302" tIns="46151" rIns="92302" bIns="46151" rtlCol="0" anchor="ctr"/>
          <a:lstStyle/>
          <a:p>
            <a:endParaRPr lang="en-US" dirty="0"/>
          </a:p>
        </p:txBody>
      </p:sp>
      <p:sp>
        <p:nvSpPr>
          <p:cNvPr id="5" name="Notes Placeholder 4"/>
          <p:cNvSpPr>
            <a:spLocks noGrp="1"/>
          </p:cNvSpPr>
          <p:nvPr>
            <p:ph type="body" sz="quarter" idx="3"/>
          </p:nvPr>
        </p:nvSpPr>
        <p:spPr>
          <a:xfrm>
            <a:off x="657226" y="3762831"/>
            <a:ext cx="5695950" cy="4426857"/>
          </a:xfrm>
          <a:prstGeom prst="rect">
            <a:avLst/>
          </a:prstGeom>
        </p:spPr>
        <p:txBody>
          <a:bodyPr vert="horz" lIns="92302" tIns="46151" rIns="92302" bIns="4615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2302" tIns="46151" rIns="92302" bIns="46151" rtlCol="0" anchor="b"/>
          <a:lstStyle>
            <a:lvl1pPr algn="l">
              <a:defRPr sz="1200"/>
            </a:lvl1pPr>
          </a:lstStyle>
          <a:p>
            <a:r>
              <a:rPr lang="en-US"/>
              <a:t>Version: 09/22/17</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302" tIns="46151" rIns="92302" bIns="46151" rtlCol="0" anchor="b"/>
          <a:lstStyle>
            <a:lvl1pPr algn="r">
              <a:defRPr sz="12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8" y="3762831"/>
            <a:ext cx="6450124" cy="4426857"/>
          </a:xfrm>
        </p:spPr>
        <p:txBody>
          <a:bodyPr/>
          <a:lstStyle/>
          <a:p>
            <a:pPr marL="0" indent="0">
              <a:lnSpc>
                <a:spcPct val="100000"/>
              </a:lnSpc>
              <a:spcBef>
                <a:spcPts val="600"/>
              </a:spcBef>
              <a:spcAft>
                <a:spcPts val="600"/>
              </a:spcAft>
              <a:buNone/>
            </a:pPr>
            <a:r>
              <a:rPr lang="en-US" sz="1800" b="1" u="sng" dirty="0"/>
              <a:t>Materials: </a:t>
            </a:r>
            <a:r>
              <a:rPr lang="en-US" sz="1800" dirty="0"/>
              <a:t>Flip chart or whiteboard and Markers</a:t>
            </a:r>
          </a:p>
          <a:p>
            <a:pPr marL="0" indent="0">
              <a:lnSpc>
                <a:spcPct val="100000"/>
              </a:lnSpc>
              <a:spcBef>
                <a:spcPts val="600"/>
              </a:spcBef>
              <a:spcAft>
                <a:spcPts val="600"/>
              </a:spcAft>
              <a:buNone/>
            </a:pPr>
            <a:r>
              <a:rPr lang="en-US" sz="1800" dirty="0"/>
              <a:t>Provide participant guide at least 1 week in advance. </a:t>
            </a:r>
          </a:p>
          <a:p>
            <a:r>
              <a:rPr lang="en-US" sz="1800" i="1" dirty="0"/>
              <a:t>For reference: Participant Guide –pages 25-32</a:t>
            </a:r>
          </a:p>
          <a:p>
            <a:pPr marL="0" indent="0">
              <a:lnSpc>
                <a:spcPct val="100000"/>
              </a:lnSpc>
              <a:spcBef>
                <a:spcPts val="600"/>
              </a:spcBef>
              <a:spcAft>
                <a:spcPts val="600"/>
              </a:spcAft>
              <a:buNone/>
            </a:pPr>
            <a:r>
              <a:rPr lang="en-US" sz="1800" b="1" dirty="0"/>
              <a:t>Room setup </a:t>
            </a:r>
            <a:r>
              <a:rPr lang="en-US" sz="1800" dirty="0"/>
              <a:t>in tables of 4- or 6-8 depending on number of participants</a:t>
            </a:r>
          </a:p>
          <a:p>
            <a:pPr>
              <a:lnSpc>
                <a:spcPct val="100000"/>
              </a:lnSpc>
              <a:spcBef>
                <a:spcPts val="600"/>
              </a:spcBef>
              <a:spcAft>
                <a:spcPts val="600"/>
              </a:spcAft>
            </a:pPr>
            <a:r>
              <a:rPr lang="en-US" sz="1800" dirty="0"/>
              <a:t>Display slide as participants walk in</a:t>
            </a:r>
          </a:p>
          <a:p>
            <a:pPr>
              <a:lnSpc>
                <a:spcPct val="100000"/>
              </a:lnSpc>
              <a:spcBef>
                <a:spcPts val="600"/>
              </a:spcBef>
              <a:spcAft>
                <a:spcPts val="600"/>
              </a:spcAft>
              <a:defRPr/>
            </a:pPr>
            <a:r>
              <a:rPr lang="en-US" sz="1800" dirty="0"/>
              <a:t>Allow 10 minutes for people to grab food if this is a meal session </a:t>
            </a:r>
          </a:p>
          <a:p>
            <a:pPr marL="0" indent="0" algn="ctr">
              <a:lnSpc>
                <a:spcPct val="100000"/>
              </a:lnSpc>
              <a:spcBef>
                <a:spcPts val="600"/>
              </a:spcBef>
              <a:spcAft>
                <a:spcPts val="600"/>
              </a:spcAft>
              <a:buNone/>
              <a:defRPr/>
            </a:pPr>
            <a:r>
              <a:rPr lang="en-US" sz="1400" dirty="0"/>
              <a:t>(</a:t>
            </a:r>
            <a:r>
              <a:rPr lang="en-US" sz="1400" i="1" dirty="0"/>
              <a:t>See course director guide regarding conducting sessions during meals).</a:t>
            </a:r>
            <a:endParaRPr lang="en-US" sz="1400" dirty="0"/>
          </a:p>
          <a:p>
            <a:pPr marL="0" indent="0">
              <a:lnSpc>
                <a:spcPct val="100000"/>
              </a:lnSpc>
              <a:spcBef>
                <a:spcPts val="600"/>
              </a:spcBef>
              <a:spcAft>
                <a:spcPts val="600"/>
              </a:spcAft>
              <a:buNone/>
              <a:defRPr/>
            </a:pPr>
            <a:r>
              <a:rPr lang="en-US" sz="1800" dirty="0"/>
              <a:t>This session is </a:t>
            </a:r>
            <a:r>
              <a:rPr lang="en-US" sz="1800" b="1" dirty="0"/>
              <a:t>60 minutes</a:t>
            </a:r>
          </a:p>
          <a:p>
            <a:pPr marL="0" indent="0">
              <a:lnSpc>
                <a:spcPct val="100000"/>
              </a:lnSpc>
              <a:spcBef>
                <a:spcPts val="600"/>
              </a:spcBef>
              <a:spcAft>
                <a:spcPts val="600"/>
              </a:spcAft>
              <a:buNone/>
              <a:defRPr/>
            </a:pPr>
            <a:r>
              <a:rPr lang="en-US" sz="1800" b="1" u="sng" dirty="0"/>
              <a:t>Welcome &amp; Introductions:</a:t>
            </a:r>
            <a:r>
              <a:rPr lang="en-US" sz="1800" b="1" u="none" dirty="0"/>
              <a:t> </a:t>
            </a:r>
            <a:r>
              <a:rPr lang="en-US" sz="1800" i="1" dirty="0"/>
              <a:t>Introduce facilitator if necessary</a:t>
            </a:r>
            <a:endParaRPr lang="en-US" sz="1800" dirty="0"/>
          </a:p>
        </p:txBody>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330689AA-E895-4630-AD51-770A305848AC}"/>
              </a:ext>
            </a:extLst>
          </p:cNvPr>
          <p:cNvSpPr>
            <a:spLocks noGrp="1"/>
          </p:cNvSpPr>
          <p:nvPr>
            <p:ph type="hdr" sz="quarter" idx="12"/>
          </p:nvPr>
        </p:nvSpPr>
        <p:spPr/>
        <p:txBody>
          <a:bodyPr/>
          <a:lstStyle/>
          <a:p>
            <a:r>
              <a:rPr lang="en-US" sz="2300" dirty="0"/>
              <a:t>PRN Program: ROLE -Communicate, Advocate, &amp; Lead Change</a:t>
            </a:r>
          </a:p>
        </p:txBody>
      </p:sp>
      <p:sp>
        <p:nvSpPr>
          <p:cNvPr id="8" name="Slide Number Placeholder 3"/>
          <p:cNvSpPr txBox="1">
            <a:spLocks/>
          </p:cNvSpPr>
          <p:nvPr/>
        </p:nvSpPr>
        <p:spPr>
          <a:xfrm>
            <a:off x="3768415"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9" y="3762830"/>
            <a:ext cx="6148056" cy="5067137"/>
          </a:xfrm>
        </p:spPr>
        <p:txBody>
          <a:bodyPr/>
          <a:lstStyle/>
          <a:p>
            <a:pPr marL="0" lvl="3" indent="0">
              <a:spcAft>
                <a:spcPts val="286"/>
              </a:spcAft>
              <a:buNone/>
            </a:pPr>
            <a:r>
              <a:rPr lang="en-US" sz="1800" b="1" i="0" u="sng" dirty="0"/>
              <a:t>READ</a:t>
            </a:r>
            <a:r>
              <a:rPr lang="en-US" sz="1800" b="1" dirty="0"/>
              <a:t>:</a:t>
            </a:r>
          </a:p>
          <a:p>
            <a:pPr marL="267708" lvl="3" indent="-218290">
              <a:spcAft>
                <a:spcPts val="286"/>
              </a:spcAft>
            </a:pPr>
            <a:r>
              <a:rPr lang="en-US" sz="1800" dirty="0"/>
              <a:t>While you are enjoying your meal, take a minute to introduce yourself to the participants at your table.</a:t>
            </a:r>
          </a:p>
          <a:p>
            <a:pPr marL="267708" lvl="3" indent="-218290">
              <a:spcAft>
                <a:spcPts val="286"/>
              </a:spcAft>
            </a:pPr>
            <a:r>
              <a:rPr lang="en-US" sz="1800" dirty="0"/>
              <a:t>Then discuss these questions with your tablemates.</a:t>
            </a:r>
          </a:p>
          <a:p>
            <a:pPr marL="267708" lvl="3" indent="-218290">
              <a:spcAft>
                <a:spcPts val="286"/>
              </a:spcAft>
            </a:pPr>
            <a:r>
              <a:rPr lang="en-US" sz="1800" dirty="0"/>
              <a:t>In a few minutes, we’ll be asking each table to report back on their answers to these questions as we further explore how to implement the PRN role.</a:t>
            </a:r>
          </a:p>
          <a:p>
            <a:pPr marL="382008" lvl="4" indent="-218290">
              <a:spcAft>
                <a:spcPts val="286"/>
              </a:spcAft>
            </a:pPr>
            <a:endParaRPr lang="en-US" u="none" dirty="0"/>
          </a:p>
          <a:p>
            <a:pPr marL="0" lvl="3" indent="0" algn="ctr">
              <a:buNone/>
            </a:pPr>
            <a:r>
              <a:rPr lang="en-US" sz="1800" i="1" dirty="0"/>
              <a:t>(In </a:t>
            </a:r>
            <a:r>
              <a:rPr lang="en-US" sz="1800" b="1" i="1" dirty="0"/>
              <a:t>10 minutes, </a:t>
            </a:r>
            <a:r>
              <a:rPr lang="en-US" sz="1800" i="1" dirty="0"/>
              <a:t>bring the group back together. Ask the first question on the slide, and then call on 1-2 tables to report.)</a:t>
            </a:r>
          </a:p>
          <a:p>
            <a:pPr marL="0" marR="0" lvl="3" indent="0" algn="ctr" defTabSz="914400" rtl="0" eaLnBrk="1" fontAlgn="auto" latinLnBrk="0" hangingPunct="1">
              <a:lnSpc>
                <a:spcPct val="95000"/>
              </a:lnSpc>
              <a:spcBef>
                <a:spcPts val="600"/>
              </a:spcBef>
              <a:spcAft>
                <a:spcPts val="600"/>
              </a:spcAft>
              <a:buClrTx/>
              <a:buSzTx/>
              <a:buFont typeface="Arial" panose="020B0604020202020204" pitchFamily="34" charset="0"/>
              <a:buNone/>
              <a:tabLst/>
              <a:defRPr/>
            </a:pPr>
            <a:r>
              <a:rPr lang="en-US" sz="1800" i="1" dirty="0"/>
              <a:t>(Summarize their answers, and reinforce the key points. Stress the use of language to communicate to different audiences</a:t>
            </a:r>
            <a:r>
              <a:rPr lang="en-US" sz="1800" i="1" baseline="0" dirty="0"/>
              <a:t>, lead change and advocate.)</a:t>
            </a:r>
            <a:endParaRPr lang="en-US" sz="1800" dirty="0"/>
          </a:p>
          <a:p>
            <a:pPr marL="0" indent="0" algn="ctr">
              <a:spcBef>
                <a:spcPts val="600"/>
              </a:spcBef>
              <a:spcAft>
                <a:spcPts val="600"/>
              </a:spcAft>
              <a:buNone/>
            </a:pPr>
            <a:r>
              <a:rPr lang="en-US" sz="1800" b="0" i="1" baseline="0" dirty="0"/>
              <a:t>(CONTINUE TO NEXT SLIDE WHEN YOU ARE </a:t>
            </a:r>
            <a:r>
              <a:rPr lang="en-US" sz="1800" b="1" i="1" baseline="0" dirty="0"/>
              <a:t>30 MINUTES </a:t>
            </a:r>
            <a:r>
              <a:rPr lang="en-US" sz="1800" b="0" i="1" baseline="0" dirty="0"/>
              <a:t>INTO THIS SESSION)</a:t>
            </a:r>
          </a:p>
        </p:txBody>
      </p:sp>
      <p:sp>
        <p:nvSpPr>
          <p:cNvPr id="4" name="Slide Number Placeholder 3"/>
          <p:cNvSpPr>
            <a:spLocks noGrp="1"/>
          </p:cNvSpPr>
          <p:nvPr>
            <p:ph type="sldNum" sz="quarter" idx="10"/>
          </p:nvPr>
        </p:nvSpPr>
        <p:spPr/>
        <p:txBody>
          <a:bodyPr/>
          <a:lstStyle/>
          <a:p>
            <a:fld id="{F19303DE-3E45-4DD3-9505-92EF4803EF97}" type="slidenum">
              <a:rPr lang="en-US" smtClean="0"/>
              <a:t>2</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p:txBody>
          <a:bodyPr/>
          <a:lstStyle/>
          <a:p>
            <a:r>
              <a:rPr lang="en-US" sz="2300" dirty="0"/>
              <a:t>PRN Program: ROLE -Communicate, Advocate, &amp; Lead Change</a:t>
            </a:r>
          </a:p>
        </p:txBody>
      </p:sp>
      <p:sp>
        <p:nvSpPr>
          <p:cNvPr id="8" name="Slide Number Placeholder 3"/>
          <p:cNvSpPr txBox="1">
            <a:spLocks/>
          </p:cNvSpPr>
          <p:nvPr/>
        </p:nvSpPr>
        <p:spPr>
          <a:xfrm>
            <a:off x="3768415"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538019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8" y="3762831"/>
            <a:ext cx="6450124" cy="5221513"/>
          </a:xfrm>
        </p:spPr>
        <p:txBody>
          <a:bodyPr/>
          <a:lstStyle/>
          <a:p>
            <a:pPr marL="0" indent="0">
              <a:buNone/>
            </a:pPr>
            <a:r>
              <a:rPr lang="en-US" sz="1800" b="1" u="sng" dirty="0"/>
              <a:t>READ:</a:t>
            </a:r>
            <a:r>
              <a:rPr lang="en-US" sz="1800" b="1" u="none" dirty="0"/>
              <a:t> </a:t>
            </a:r>
            <a:r>
              <a:rPr lang="en-US" sz="1800" dirty="0"/>
              <a:t>Reseat yourselves into groups of 4 </a:t>
            </a:r>
            <a:r>
              <a:rPr lang="en-US" sz="1800" baseline="0" dirty="0"/>
              <a:t>with 2 participants from the same clinical area and 2 from different</a:t>
            </a:r>
            <a:r>
              <a:rPr lang="en-US" sz="1800" dirty="0"/>
              <a:t> clinical </a:t>
            </a:r>
            <a:r>
              <a:rPr lang="en-US" sz="1800" baseline="0" dirty="0"/>
              <a:t>areas if possible. Discuss</a:t>
            </a:r>
            <a:r>
              <a:rPr lang="en-US" sz="1800" dirty="0"/>
              <a:t> the questions on this slide and be prepared to present your answers in 10 minutes. </a:t>
            </a:r>
            <a:endParaRPr lang="en-US" sz="1800" dirty="0">
              <a:cs typeface="Microsoft New Tai Lue"/>
            </a:endParaRPr>
          </a:p>
          <a:p>
            <a:pPr marL="0" lvl="3" indent="0" algn="ctr">
              <a:lnSpc>
                <a:spcPct val="104000"/>
              </a:lnSpc>
              <a:spcAft>
                <a:spcPts val="300"/>
              </a:spcAft>
              <a:buNone/>
            </a:pPr>
            <a:r>
              <a:rPr lang="en-US" sz="1600" b="1" i="1" dirty="0"/>
              <a:t>In 10 minutes, </a:t>
            </a:r>
            <a:r>
              <a:rPr lang="en-US" sz="1600" i="1" dirty="0"/>
              <a:t>bring the group back together. </a:t>
            </a:r>
          </a:p>
          <a:p>
            <a:pPr marL="0" lvl="3" indent="0">
              <a:buNone/>
            </a:pPr>
            <a:r>
              <a:rPr lang="en-US" sz="1800" b="1" u="sng" dirty="0"/>
              <a:t>ASK</a:t>
            </a:r>
            <a:r>
              <a:rPr lang="en-US" sz="1800" b="1" dirty="0"/>
              <a:t> </a:t>
            </a:r>
            <a:r>
              <a:rPr lang="en-US" sz="1800" dirty="0"/>
              <a:t>What are your organizational priorities?</a:t>
            </a:r>
          </a:p>
          <a:p>
            <a:pPr marL="0" lvl="3" indent="0" algn="ctr">
              <a:spcAft>
                <a:spcPts val="300"/>
              </a:spcAft>
              <a:buNone/>
            </a:pPr>
            <a:r>
              <a:rPr lang="en-US" sz="1600" i="1" dirty="0"/>
              <a:t>Choose a table to answer</a:t>
            </a:r>
            <a:endParaRPr lang="en-US" sz="1600" dirty="0"/>
          </a:p>
          <a:p>
            <a:pPr marL="0" lvl="3" indent="0">
              <a:buNone/>
            </a:pPr>
            <a:r>
              <a:rPr lang="en-US" sz="1800" b="1" i="0" u="sng" dirty="0"/>
              <a:t>READ:</a:t>
            </a:r>
            <a:r>
              <a:rPr lang="en-US" sz="1800" b="1" i="0" u="sng" baseline="0" dirty="0"/>
              <a:t> </a:t>
            </a:r>
            <a:r>
              <a:rPr lang="en-US" sz="1800" b="0" i="0" u="none" baseline="0" dirty="0"/>
              <a:t>H</a:t>
            </a:r>
            <a:r>
              <a:rPr lang="en-US" sz="1800" i="0" dirty="0"/>
              <a:t>ow are those priorities are successfully</a:t>
            </a:r>
            <a:r>
              <a:rPr lang="en-US" sz="1800" i="0" baseline="0" dirty="0"/>
              <a:t> and not so successfully communicated?</a:t>
            </a:r>
          </a:p>
          <a:p>
            <a:pPr marL="0" lvl="3" indent="0" defTabSz="873161">
              <a:spcBef>
                <a:spcPts val="286"/>
              </a:spcBef>
              <a:buNone/>
            </a:pPr>
            <a:r>
              <a:rPr lang="en-US" sz="1800" b="1" u="sng" dirty="0"/>
              <a:t>ASK:</a:t>
            </a:r>
            <a:r>
              <a:rPr lang="en-US" sz="1800" b="1" dirty="0"/>
              <a:t> </a:t>
            </a:r>
            <a:r>
              <a:rPr lang="en-US" sz="1800" dirty="0"/>
              <a:t>How will you successfully brand the PRN role? </a:t>
            </a:r>
          </a:p>
          <a:p>
            <a:pPr marL="0" indent="0" algn="ctr">
              <a:spcAft>
                <a:spcPts val="300"/>
              </a:spcAft>
              <a:buNone/>
            </a:pPr>
            <a:r>
              <a:rPr lang="en-US" sz="1400" i="1" dirty="0"/>
              <a:t>Choose 3 tables and write their answers on flipchart or whiteboard. </a:t>
            </a:r>
          </a:p>
          <a:p>
            <a:pPr marL="0" lvl="3" indent="0" defTabSz="873161">
              <a:lnSpc>
                <a:spcPct val="104000"/>
              </a:lnSpc>
              <a:buNone/>
            </a:pPr>
            <a:r>
              <a:rPr lang="en-US" sz="1800" b="1" u="sng" dirty="0"/>
              <a:t>ASK:</a:t>
            </a:r>
            <a:r>
              <a:rPr lang="en-US" sz="1800" b="1" dirty="0"/>
              <a:t> </a:t>
            </a:r>
            <a:r>
              <a:rPr lang="en-US" sz="1800" dirty="0"/>
              <a:t>Who can help you overcome barriers and challenges and access the resources you need? </a:t>
            </a:r>
            <a:r>
              <a:rPr lang="en-US" sz="1600" i="1" dirty="0"/>
              <a:t>Choose a table to answer</a:t>
            </a:r>
            <a:endParaRPr lang="en-US" sz="1600" dirty="0"/>
          </a:p>
          <a:p>
            <a:pPr marL="0" lvl="3" indent="0" defTabSz="873161">
              <a:lnSpc>
                <a:spcPct val="104000"/>
              </a:lnSpc>
              <a:buNone/>
            </a:pPr>
            <a:r>
              <a:rPr lang="en-US" sz="1800" b="1" i="0" u="sng" dirty="0"/>
              <a:t>READ:</a:t>
            </a:r>
            <a:r>
              <a:rPr lang="en-US" sz="1800" b="1" i="0" u="none" baseline="0" dirty="0"/>
              <a:t> </a:t>
            </a:r>
            <a:r>
              <a:rPr lang="en-US" sz="1800" b="1" u="none" dirty="0"/>
              <a:t> </a:t>
            </a:r>
            <a:r>
              <a:rPr lang="en-US" sz="1800" i="0" dirty="0"/>
              <a:t>Please role play</a:t>
            </a:r>
            <a:r>
              <a:rPr lang="en-US" sz="1800" i="0" baseline="0" dirty="0"/>
              <a:t> asking for what you need. Another team member should reinforce with positive coaching. </a:t>
            </a:r>
          </a:p>
          <a:p>
            <a:pPr marL="0" marR="0" lvl="3" indent="0" algn="ctr" defTabSz="873161" rtl="0" eaLnBrk="1" fontAlgn="auto" latinLnBrk="0" hangingPunct="1">
              <a:lnSpc>
                <a:spcPct val="104000"/>
              </a:lnSpc>
              <a:spcAft>
                <a:spcPts val="0"/>
              </a:spcAft>
              <a:buClrTx/>
              <a:buSzTx/>
              <a:buFont typeface="Arial" panose="020B0604020202020204" pitchFamily="34" charset="0"/>
              <a:buNone/>
              <a:tabLst/>
              <a:defRPr/>
            </a:pPr>
            <a:r>
              <a:rPr lang="en-US" sz="1600" b="1" i="1" baseline="0" dirty="0"/>
              <a:t>At 50 minutes into session </a:t>
            </a:r>
            <a:r>
              <a:rPr lang="en-US" sz="1600" i="1" baseline="0" dirty="0"/>
              <a:t>reassemble</a:t>
            </a:r>
            <a:r>
              <a:rPr lang="en-US" sz="1600" i="1" dirty="0"/>
              <a:t> group and go to next slide</a:t>
            </a:r>
            <a:endParaRPr lang="en-US" sz="1600" b="1" u="sng" baseline="0" dirty="0"/>
          </a:p>
        </p:txBody>
      </p:sp>
      <p:sp>
        <p:nvSpPr>
          <p:cNvPr id="4" name="Header Placeholder 3"/>
          <p:cNvSpPr>
            <a:spLocks noGrp="1"/>
          </p:cNvSpPr>
          <p:nvPr>
            <p:ph type="hdr" sz="quarter" idx="10"/>
          </p:nvPr>
        </p:nvSpPr>
        <p:spPr/>
        <p:txBody>
          <a:bodyPr/>
          <a:lstStyle/>
          <a:p>
            <a:r>
              <a:rPr lang="en-US" sz="2300" dirty="0"/>
              <a:t>PRN Program: Role -Communicate, Advocate, &amp; Lead Change</a:t>
            </a:r>
          </a:p>
        </p:txBody>
      </p:sp>
      <p:sp>
        <p:nvSpPr>
          <p:cNvPr id="6" name="Slide Number Placeholder 5"/>
          <p:cNvSpPr>
            <a:spLocks noGrp="1"/>
          </p:cNvSpPr>
          <p:nvPr>
            <p:ph type="sldNum" sz="quarter" idx="12"/>
          </p:nvPr>
        </p:nvSpPr>
        <p:spPr/>
        <p:txBody>
          <a:bodyPr/>
          <a:lstStyle/>
          <a:p>
            <a:fld id="{F19303DE-3E45-4DD3-9505-92EF4803EF97}" type="slidenum">
              <a:rPr lang="en-US" smtClean="0"/>
              <a:t>3</a:t>
            </a:fld>
            <a:endParaRPr lang="en-US" dirty="0"/>
          </a:p>
        </p:txBody>
      </p:sp>
      <p:sp>
        <p:nvSpPr>
          <p:cNvPr id="7" name="Slide Number Placeholder 3"/>
          <p:cNvSpPr txBox="1">
            <a:spLocks/>
          </p:cNvSpPr>
          <p:nvPr/>
        </p:nvSpPr>
        <p:spPr>
          <a:xfrm>
            <a:off x="3768415"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337644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9" y="3762829"/>
            <a:ext cx="6148056" cy="5067138"/>
          </a:xfrm>
        </p:spPr>
        <p:txBody>
          <a:bodyPr/>
          <a:lstStyle/>
          <a:p>
            <a:pPr marL="0" lvl="3" indent="0" defTabSz="873161">
              <a:spcBef>
                <a:spcPts val="286"/>
              </a:spcBef>
              <a:buNone/>
            </a:pPr>
            <a:r>
              <a:rPr lang="en-US" sz="1800" b="1" u="sng" dirty="0"/>
              <a:t>READ: </a:t>
            </a:r>
          </a:p>
          <a:p>
            <a:pPr marL="0" lvl="3" indent="0" defTabSz="873161">
              <a:lnSpc>
                <a:spcPct val="104000"/>
              </a:lnSpc>
              <a:spcBef>
                <a:spcPts val="600"/>
              </a:spcBef>
              <a:spcAft>
                <a:spcPts val="600"/>
              </a:spcAft>
              <a:buNone/>
            </a:pPr>
            <a:r>
              <a:rPr lang="en-US" sz="1800" i="0" baseline="0" dirty="0"/>
              <a:t>Please complete your Pediatric PRN project plan with these new ideas and next steps. </a:t>
            </a:r>
          </a:p>
          <a:p>
            <a:pPr marL="0" lvl="3" indent="0" defTabSz="873161">
              <a:lnSpc>
                <a:spcPct val="104000"/>
              </a:lnSpc>
              <a:spcBef>
                <a:spcPts val="600"/>
              </a:spcBef>
              <a:spcAft>
                <a:spcPts val="600"/>
              </a:spcAft>
              <a:buNone/>
            </a:pPr>
            <a:r>
              <a:rPr lang="en-US" sz="1800" i="0" baseline="0" dirty="0"/>
              <a:t>Your plans will be collected at the next break, copied, and returned during the course evaluation. </a:t>
            </a:r>
          </a:p>
          <a:p>
            <a:pPr marL="0" marR="0" lvl="3" indent="0" algn="ctr" defTabSz="873161" rtl="0" eaLnBrk="1" fontAlgn="auto" latinLnBrk="0" hangingPunct="1">
              <a:lnSpc>
                <a:spcPct val="95000"/>
              </a:lnSpc>
              <a:spcBef>
                <a:spcPts val="286"/>
              </a:spcBef>
              <a:spcAft>
                <a:spcPts val="0"/>
              </a:spcAft>
              <a:buClrTx/>
              <a:buSzTx/>
              <a:buFont typeface="Arial" panose="020B0604020202020204" pitchFamily="34" charset="0"/>
              <a:buNone/>
              <a:tabLst/>
              <a:defRPr/>
            </a:pPr>
            <a:r>
              <a:rPr lang="en-US" sz="1800" b="1" i="1" baseline="0" dirty="0"/>
              <a:t>(END SESSION at 60 MINUTES)</a:t>
            </a:r>
          </a:p>
        </p:txBody>
      </p:sp>
      <p:sp>
        <p:nvSpPr>
          <p:cNvPr id="4" name="Slide Number Placeholder 3"/>
          <p:cNvSpPr>
            <a:spLocks noGrp="1"/>
          </p:cNvSpPr>
          <p:nvPr>
            <p:ph type="sldNum" sz="quarter" idx="10"/>
          </p:nvPr>
        </p:nvSpPr>
        <p:spPr/>
        <p:txBody>
          <a:bodyPr/>
          <a:lstStyle/>
          <a:p>
            <a:fld id="{F19303DE-3E45-4DD3-9505-92EF4803EF97}" type="slidenum">
              <a:rPr lang="en-US" smtClean="0"/>
              <a:t>4</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p:txBody>
          <a:bodyPr/>
          <a:lstStyle/>
          <a:p>
            <a:r>
              <a:rPr lang="en-US" sz="2300" dirty="0"/>
              <a:t>PRN Program: Role -Communicate, Advocate, &amp; Lead Change</a:t>
            </a:r>
          </a:p>
        </p:txBody>
      </p:sp>
      <p:sp>
        <p:nvSpPr>
          <p:cNvPr id="8" name="Slide Number Placeholder 6"/>
          <p:cNvSpPr txBox="1">
            <a:spLocks/>
          </p:cNvSpPr>
          <p:nvPr/>
        </p:nvSpPr>
        <p:spPr>
          <a:xfrm>
            <a:off x="3562461" y="8822045"/>
            <a:ext cx="3447939"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pPr algn="l"/>
            <a:r>
              <a:rPr lang="en-US" i="1" dirty="0"/>
              <a:t>All rights reserved. Version 2019</a:t>
            </a:r>
            <a:endParaRPr lang="en-US" dirty="0"/>
          </a:p>
        </p:txBody>
      </p:sp>
    </p:spTree>
    <p:extLst>
      <p:ext uri="{BB962C8B-B14F-4D97-AF65-F5344CB8AC3E}">
        <p14:creationId xmlns:p14="http://schemas.microsoft.com/office/powerpoint/2010/main" val="15371186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a:t>
            </a:r>
            <a:r>
              <a:rPr lang="en-US" sz="1050" dirty="0" err="1">
                <a:solidFill>
                  <a:schemeClr val="bg1"/>
                </a:solidFill>
              </a:rPr>
              <a:t>Manworren</a:t>
            </a:r>
            <a:r>
              <a:rPr lang="en-US" sz="1050" dirty="0">
                <a:solidFill>
                  <a:schemeClr val="bg1"/>
                </a:solidFill>
              </a:rPr>
              <a:t>, PhD, APRN, FAAN and Ann &amp;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8386550" cy="2742289"/>
          </a:xfrm>
        </p:spPr>
        <p:txBody>
          <a:bodyPr/>
          <a:lstStyle/>
          <a:p>
            <a:r>
              <a:rPr lang="en-US" sz="6000" dirty="0"/>
              <a:t>the Pediatric PRN Role: Communicate, advocate, &amp; Lead Change</a:t>
            </a:r>
            <a:br>
              <a:rPr lang="en-US" sz="6000" dirty="0"/>
            </a:br>
            <a:endParaRPr lang="en-US" sz="6000" dirty="0"/>
          </a:p>
        </p:txBody>
      </p:sp>
      <p:sp>
        <p:nvSpPr>
          <p:cNvPr id="3" name="Text Placeholder 2"/>
          <p:cNvSpPr>
            <a:spLocks noGrp="1"/>
          </p:cNvSpPr>
          <p:nvPr>
            <p:ph type="body" sz="quarter" idx="10"/>
          </p:nvPr>
        </p:nvSpPr>
        <p:spPr/>
        <p:txBody>
          <a:bodyPr/>
          <a:lstStyle/>
          <a:p>
            <a:r>
              <a:rPr lang="en-US" sz="1400"/>
              <a:t>Pediatric Pain PRN </a:t>
            </a:r>
            <a:r>
              <a:rPr lang="en-US" sz="1400" dirty="0"/>
              <a:t>Curriculum</a:t>
            </a:r>
          </a:p>
          <a:p>
            <a:endParaRPr lang="en-US" dirty="0"/>
          </a:p>
        </p:txBody>
      </p:sp>
      <p:sp>
        <p:nvSpPr>
          <p:cNvPr id="6" name="TextBox 5">
            <a:extLst>
              <a:ext uri="{FF2B5EF4-FFF2-40B4-BE49-F238E27FC236}">
                <a16:creationId xmlns:a16="http://schemas.microsoft.com/office/drawing/2014/main" id="{525F5B3E-EC0D-CFBB-F097-170EF16D86BA}"/>
              </a:ext>
              <a:ext uri="{C183D7F6-B498-43B3-948B-1728B52AA6E4}">
                <adec:decorative xmlns:adec="http://schemas.microsoft.com/office/drawing/2017/decorative" val="1"/>
              </a:ext>
            </a:extLst>
          </p:cNvPr>
          <p:cNvSpPr txBox="1"/>
          <p:nvPr/>
        </p:nvSpPr>
        <p:spPr>
          <a:xfrm>
            <a:off x="6782637" y="3868615"/>
            <a:ext cx="2361363" cy="2029767"/>
          </a:xfrm>
          <a:prstGeom prst="rect">
            <a:avLst/>
          </a:prstGeom>
          <a:solidFill>
            <a:srgbClr val="31CCE8"/>
          </a:solidFill>
        </p:spPr>
        <p:txBody>
          <a:bodyPr wrap="square" rtlCol="0">
            <a:spAutoFit/>
          </a:bodyPr>
          <a:lstStyle/>
          <a:p>
            <a:endParaRPr lang="en-US" dirty="0"/>
          </a:p>
        </p:txBody>
      </p:sp>
      <p:pic>
        <p:nvPicPr>
          <p:cNvPr id="4" name="Picture 3">
            <a:extLst>
              <a:ext uri="{FF2B5EF4-FFF2-40B4-BE49-F238E27FC236}">
                <a16:creationId xmlns:a16="http://schemas.microsoft.com/office/drawing/2014/main" id="{279F8C04-7495-F676-C084-0BEE49BDAF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6800" y="4514082"/>
            <a:ext cx="2552700" cy="1384300"/>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81610655-F91B-4ABC-939C-56A9CC54941A}"/>
              </a:ext>
            </a:extLst>
          </p:cNvPr>
          <p:cNvSpPr>
            <a:spLocks noGrp="1"/>
          </p:cNvSpPr>
          <p:nvPr>
            <p:ph type="title" idx="4294967295"/>
          </p:nvPr>
        </p:nvSpPr>
        <p:spPr>
          <a:xfrm>
            <a:off x="3927987" y="2734977"/>
            <a:ext cx="4572000" cy="32470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Explore how word choice communicates meaning.</a:t>
            </a:r>
          </a:p>
          <a:p>
            <a:pPr marL="171450" marR="0" lvl="4"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What is the difference between a “pain score” and a “pain rating”? A score or rating of 4 and 5?</a:t>
            </a:r>
          </a:p>
          <a:p>
            <a:pPr marL="171450" marR="0" lvl="4"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What is the difference between a “narcotic” and an “opioid”?</a:t>
            </a:r>
          </a:p>
          <a:p>
            <a:pPr marL="171450" marR="0" lvl="4"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What is the difference between a “non-pharmacologic intervention” and a “biobehavioral intervention”?</a:t>
            </a:r>
          </a:p>
        </p:txBody>
      </p:sp>
    </p:spTree>
    <p:extLst>
      <p:ext uri="{BB962C8B-B14F-4D97-AF65-F5344CB8AC3E}">
        <p14:creationId xmlns:p14="http://schemas.microsoft.com/office/powerpoint/2010/main" val="1196687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0F939BF-4D41-481D-AB45-7762494CDD02}"/>
              </a:ext>
            </a:extLst>
          </p:cNvPr>
          <p:cNvSpPr>
            <a:spLocks noGrp="1"/>
          </p:cNvSpPr>
          <p:nvPr>
            <p:ph type="title" idx="4294967295"/>
          </p:nvPr>
        </p:nvSpPr>
        <p:spPr>
          <a:xfrm>
            <a:off x="3927987" y="3098703"/>
            <a:ext cx="4572000" cy="31700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mn-lt"/>
                <a:ea typeface="+mn-ea"/>
                <a:cs typeface="+mn-cs"/>
              </a:rPr>
              <a:t>Take a minute to reflect…</a:t>
            </a:r>
          </a:p>
          <a:p>
            <a:pPr marL="1714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schemeClr val="tx1"/>
              </a:solidFill>
              <a:effectLst/>
              <a:uLnTx/>
              <a:uFillTx/>
              <a:latin typeface="+mn-lt"/>
              <a:ea typeface="+mn-ea"/>
              <a:cs typeface="+mn-cs"/>
            </a:endParaRPr>
          </a:p>
          <a:p>
            <a:pPr marL="225425"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What are your </a:t>
            </a:r>
            <a:r>
              <a:rPr kumimoji="0" lang="en-US" sz="2000" b="1" i="0" u="none" strike="noStrike" kern="1200" cap="none" spc="0" normalizeH="0" baseline="0" noProof="0" dirty="0">
                <a:ln>
                  <a:noFill/>
                </a:ln>
                <a:solidFill>
                  <a:schemeClr val="tx1"/>
                </a:solidFill>
                <a:effectLst/>
                <a:uLnTx/>
                <a:uFillTx/>
                <a:latin typeface="+mn-lt"/>
                <a:ea typeface="+mn-ea"/>
                <a:cs typeface="+mn-cs"/>
              </a:rPr>
              <a:t>organizational priorities? </a:t>
            </a:r>
          </a:p>
          <a:p>
            <a:pPr marL="225425"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How will you successfully </a:t>
            </a:r>
            <a:r>
              <a:rPr kumimoji="0" lang="en-US" sz="2000" b="1" i="0" u="none" strike="noStrike" kern="1200" cap="none" spc="0" normalizeH="0" baseline="0" noProof="0" dirty="0">
                <a:ln>
                  <a:noFill/>
                </a:ln>
                <a:solidFill>
                  <a:schemeClr val="tx1"/>
                </a:solidFill>
                <a:effectLst/>
                <a:uLnTx/>
                <a:uFillTx/>
                <a:latin typeface="+mn-lt"/>
                <a:ea typeface="+mn-ea"/>
                <a:cs typeface="+mn-cs"/>
              </a:rPr>
              <a:t>brand the PRN role</a:t>
            </a:r>
            <a:r>
              <a:rPr kumimoji="0" lang="en-US" sz="2000" b="0" i="0" u="none" strike="noStrike" kern="1200" cap="none" spc="0" normalizeH="0" baseline="0" noProof="0" dirty="0">
                <a:ln>
                  <a:noFill/>
                </a:ln>
                <a:solidFill>
                  <a:schemeClr val="tx1"/>
                </a:solidFill>
                <a:effectLst/>
                <a:uLnTx/>
                <a:uFillTx/>
                <a:latin typeface="+mn-lt"/>
                <a:ea typeface="+mn-ea"/>
                <a:cs typeface="+mn-cs"/>
              </a:rPr>
              <a:t>? </a:t>
            </a:r>
          </a:p>
          <a:p>
            <a:pPr marL="225425"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Who can help you </a:t>
            </a:r>
            <a:r>
              <a:rPr kumimoji="0" lang="en-US" sz="20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overcome barriers and challenges </a:t>
            </a:r>
          </a:p>
          <a:p>
            <a:pPr marL="225425"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Who can help you </a:t>
            </a:r>
            <a:r>
              <a:rPr kumimoji="0" lang="en-US" sz="20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access the resources you need? </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9" name="Picture 8" descr="A blue arrows in a white circle&#10;&#10;.">
            <a:extLst>
              <a:ext uri="{FF2B5EF4-FFF2-40B4-BE49-F238E27FC236}">
                <a16:creationId xmlns:a16="http://schemas.microsoft.com/office/drawing/2014/main" id="{E71A7FEC-58C8-4776-A3F8-7023D3EC2EE6}"/>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12031" y="3632477"/>
            <a:ext cx="2102549" cy="2102549"/>
          </a:xfrm>
          <a:prstGeom prst="flowChartConnector">
            <a:avLst/>
          </a:prstGeom>
          <a:ln>
            <a:noFill/>
          </a:ln>
          <a:effectLst>
            <a:outerShdw dist="50800" dir="5400000" algn="ctr" rotWithShape="0">
              <a:schemeClr val="bg2">
                <a:alpha val="25000"/>
              </a:schemeClr>
            </a:outerShdw>
          </a:effectLst>
        </p:spPr>
      </p:pic>
    </p:spTree>
    <p:extLst>
      <p:ext uri="{BB962C8B-B14F-4D97-AF65-F5344CB8AC3E}">
        <p14:creationId xmlns:p14="http://schemas.microsoft.com/office/powerpoint/2010/main" val="2960630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CF0A0601-F3D8-4F36-83EF-25CFAEC3FB5D}"/>
              </a:ext>
            </a:extLst>
          </p:cNvPr>
          <p:cNvSpPr txBox="1">
            <a:spLocks noGrp="1"/>
          </p:cNvSpPr>
          <p:nvPr>
            <p:ph type="title" idx="4294967295"/>
          </p:nvPr>
        </p:nvSpPr>
        <p:spPr>
          <a:xfrm>
            <a:off x="4054430" y="2729554"/>
            <a:ext cx="4715944" cy="359560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l" defTabSz="914400" rtl="0" eaLnBrk="1" latinLnBrk="0" hangingPunct="1">
              <a:lnSpc>
                <a:spcPct val="120000"/>
              </a:lnSpc>
              <a:spcBef>
                <a:spcPts val="0"/>
              </a:spcBef>
              <a:spcAft>
                <a:spcPts val="0"/>
              </a:spcAft>
              <a:buFont typeface="Arial" panose="020B0604020202020204" pitchFamily="34" charset="0"/>
              <a:buChar char="​"/>
              <a:defRPr lang="en-US" sz="1700" b="0" i="1" kern="1200" dirty="0" smtClean="0">
                <a:solidFill>
                  <a:schemeClr val="accent1"/>
                </a:solidFill>
                <a:latin typeface="Franklin Gothic Demi Cond" panose="020B0706030402020204" pitchFamily="34" charset="0"/>
                <a:ea typeface="+mn-ea"/>
                <a:cs typeface="+mn-cs"/>
              </a:defRPr>
            </a:lvl1pPr>
            <a:lvl2pPr marL="0" indent="0" algn="l" defTabSz="914400" rtl="0" eaLnBrk="1" latinLnBrk="0" hangingPunct="1">
              <a:lnSpc>
                <a:spcPct val="110000"/>
              </a:lnSpc>
              <a:spcBef>
                <a:spcPts val="0"/>
              </a:spcBef>
              <a:spcAft>
                <a:spcPts val="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0"/>
              </a:spcBef>
              <a:spcAft>
                <a:spcPts val="0"/>
              </a:spcAft>
              <a:buFont typeface="Arial" panose="020B0604020202020204" pitchFamily="34" charset="0"/>
              <a:buChar char="​"/>
              <a:defRPr sz="1500" b="1" kern="1200">
                <a:solidFill>
                  <a:schemeClr val="tx2"/>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0000"/>
              </a:lnSpc>
              <a:spcBef>
                <a:spcPts val="0"/>
              </a:spcBef>
              <a:spcAft>
                <a:spcPts val="0"/>
              </a:spcAft>
              <a:buFont typeface="Arial" panose="020B0604020202020204" pitchFamily="34" charset="0"/>
              <a:buChar char="​"/>
              <a:defRPr sz="1500" kern="1200">
                <a:solidFill>
                  <a:schemeClr val="tx2"/>
                </a:solidFill>
                <a:latin typeface="Microsoft New Tai Lue" panose="020B0502040204020203" pitchFamily="34" charset="0"/>
                <a:ea typeface="+mn-ea"/>
                <a:cs typeface="Microsoft New Tai Lue" panose="020B0502040204020203" pitchFamily="34" charset="0"/>
              </a:defRPr>
            </a:lvl4pPr>
            <a:lvl5pPr marL="0" indent="0" algn="l" defTabSz="914400" rtl="0" eaLnBrk="1" latinLnBrk="0" hangingPunct="1">
              <a:lnSpc>
                <a:spcPct val="110000"/>
              </a:lnSpc>
              <a:spcBef>
                <a:spcPts val="0"/>
              </a:spcBef>
              <a:spcAft>
                <a:spcPts val="0"/>
              </a:spcAft>
              <a:buFont typeface="Arial" panose="020B0604020202020204" pitchFamily="34" charset="0"/>
              <a:buChar char="​"/>
              <a:defRPr sz="15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225425" marR="0" lvl="4" indent="-171450" algn="l" defTabSz="914400" rtl="0" eaLnBrk="1" fontAlgn="auto" latinLnBrk="0" hangingPunct="1">
              <a:lnSpc>
                <a:spcPct val="95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 Where can you </a:t>
            </a:r>
            <a:r>
              <a:rPr kumimoji="0" lang="en-US" sz="1800" b="1"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focus</a:t>
            </a:r>
            <a:r>
              <a:rPr kumimoji="0" lang="en-US" sz="1800" b="0"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 </a:t>
            </a:r>
            <a:r>
              <a:rPr kumimoji="0" lang="en-US" sz="1800" b="1"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your first effort </a:t>
            </a:r>
            <a:r>
              <a:rPr kumimoji="0" lang="en-US" sz="1800" b="0"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for the quickest win and biggest reward? </a:t>
            </a:r>
          </a:p>
          <a:p>
            <a:pPr marL="225425" marR="0" lvl="4" indent="-171450" algn="l" defTabSz="914400" rtl="0" eaLnBrk="1" fontAlgn="auto" latinLnBrk="0" hangingPunct="1">
              <a:lnSpc>
                <a:spcPct val="95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Who are key members of your </a:t>
            </a:r>
            <a:r>
              <a:rPr kumimoji="0" lang="en-US" sz="1800" b="1"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collaborative interdisciplinary </a:t>
            </a:r>
            <a:r>
              <a:rPr kumimoji="0" lang="en-US" sz="1800" b="0"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team</a:t>
            </a:r>
            <a:r>
              <a:rPr kumimoji="0" lang="en-US" sz="1800" b="1"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 </a:t>
            </a:r>
            <a:r>
              <a:rPr kumimoji="0" lang="en-US" sz="1800" b="0"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who effectively communicate this effort vertically and horizontally? Who are the nay-sayers?</a:t>
            </a:r>
          </a:p>
          <a:p>
            <a:pPr marL="225425" marR="0" lvl="4" indent="-171450" algn="l" defTabSz="914400" rtl="0" eaLnBrk="1" fontAlgn="auto" latinLnBrk="0" hangingPunct="1">
              <a:lnSpc>
                <a:spcPct val="95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Do you have the </a:t>
            </a:r>
            <a:r>
              <a:rPr kumimoji="0" lang="en-US" sz="1800" b="1"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resources </a:t>
            </a:r>
            <a:r>
              <a:rPr kumimoji="0" lang="en-US" sz="1800" b="0"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you need to secure success?</a:t>
            </a:r>
          </a:p>
          <a:p>
            <a:pPr marL="225425" marR="0" lvl="4" indent="-171450" algn="l" defTabSz="914400" rtl="0" eaLnBrk="1" fontAlgn="auto" latinLnBrk="0" hangingPunct="1">
              <a:lnSpc>
                <a:spcPct val="95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Is your leadership committed to your active involvement in this effort? Are you? </a:t>
            </a:r>
          </a:p>
        </p:txBody>
      </p:sp>
      <p:pic>
        <p:nvPicPr>
          <p:cNvPr id="5" name="Content Placeholder 8" descr="A black and white circle with a person and check mark&#10;&#10;">
            <a:extLst>
              <a:ext uri="{FF2B5EF4-FFF2-40B4-BE49-F238E27FC236}">
                <a16:creationId xmlns:a16="http://schemas.microsoft.com/office/drawing/2014/main" id="{3D780E5C-4A2D-405E-9949-84BA960CAC4B}"/>
              </a:ext>
            </a:extLst>
          </p:cNvPr>
          <p:cNvPicPr>
            <a:picLocks noChangeAspect="1"/>
          </p:cNvPicPr>
          <p:nvPr/>
        </p:nvPicPr>
        <p:blipFill>
          <a:blip r:embed="rId3">
            <a:duotone>
              <a:srgbClr val="31CCE8">
                <a:shade val="45000"/>
                <a:satMod val="135000"/>
              </a:srgbClr>
              <a:prstClr val="white"/>
            </a:duotone>
            <a:extLst>
              <a:ext uri="{28A0092B-C50C-407E-A947-70E740481C1C}">
                <a14:useLocalDpi xmlns:a14="http://schemas.microsoft.com/office/drawing/2010/main" val="0"/>
              </a:ext>
            </a:extLst>
          </a:blip>
          <a:stretch>
            <a:fillRect/>
          </a:stretch>
        </p:blipFill>
        <p:spPr>
          <a:xfrm>
            <a:off x="1119546" y="3429000"/>
            <a:ext cx="1951458" cy="1951458"/>
          </a:xfrm>
          <a:prstGeom prst="ellipse">
            <a:avLst/>
          </a:prstGeom>
        </p:spPr>
      </p:pic>
    </p:spTree>
    <p:extLst>
      <p:ext uri="{BB962C8B-B14F-4D97-AF65-F5344CB8AC3E}">
        <p14:creationId xmlns:p14="http://schemas.microsoft.com/office/powerpoint/2010/main" val="2014964863"/>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4622</TotalTime>
  <Words>700</Words>
  <Application>Microsoft Macintosh PowerPoint</Application>
  <PresentationFormat>On-screen Show (4:3)</PresentationFormat>
  <Paragraphs>63</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Corbel</vt:lpstr>
      <vt:lpstr>Franklin Gothic Demi Cond</vt:lpstr>
      <vt:lpstr>Microsoft New Tai Lue</vt:lpstr>
      <vt:lpstr>Modern Swiss</vt:lpstr>
      <vt:lpstr>the Pediatric PRN Role: Communicate, advocate, &amp; Lead Change </vt:lpstr>
      <vt:lpstr>Explore how word choice communicates meaning. What is the difference between a “pain score” and a “pain rating”? A score or rating of 4 and 5? What is the difference between a “narcotic” and an “opioid”? What is the difference between a “non-pharmacologic intervention” and a “biobehavioral intervention”?</vt:lpstr>
      <vt:lpstr>Take a minute to reflect…  What are your organizational priorities?  How will you successfully brand the PRN role?  Who can help you overcome barriers and challenges  Who can help you access the resources you need? </vt:lpstr>
      <vt:lpstr> Where can you focus your first effort for the quickest win and biggest reward?  Who are key members of your collaborative interdisciplinary team who effectively communicate this effort vertically and horizontally? Who are the nay-sayers? Do you have the resources you need to secure success? Is your leadership committed to your active involvement in this effort? Are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483</cp:revision>
  <cp:lastPrinted>2019-06-03T18:53:20Z</cp:lastPrinted>
  <dcterms:created xsi:type="dcterms:W3CDTF">2014-02-07T03:47:22Z</dcterms:created>
  <dcterms:modified xsi:type="dcterms:W3CDTF">2026-05-29T07:31:20Z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