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55" r:id="rId2"/>
    <p:sldId id="278" r:id="rId3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odern Swiss" id="{FD2B0C0D-84C0-42ED-88AF-E5F83906AE8B}">
          <p14:sldIdLst>
            <p14:sldId id="355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5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CCE8"/>
    <a:srgbClr val="17B1CB"/>
    <a:srgbClr val="E7F3F4"/>
    <a:srgbClr val="F3F9FA"/>
    <a:srgbClr val="F7F7F7"/>
    <a:srgbClr val="ADB3B4"/>
    <a:srgbClr val="CCCC00"/>
    <a:srgbClr val="118E97"/>
    <a:srgbClr val="118497"/>
    <a:srgbClr val="BC87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5822" autoAdjust="0"/>
  </p:normalViewPr>
  <p:slideViewPr>
    <p:cSldViewPr snapToGrid="0" snapToObjects="1">
      <p:cViewPr varScale="1">
        <p:scale>
          <a:sx n="108" d="100"/>
          <a:sy n="108" d="100"/>
        </p:scale>
        <p:origin x="3296" y="192"/>
      </p:cViewPr>
      <p:guideLst>
        <p:guide orient="horz" pos="251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60"/>
    </p:cViewPr>
  </p:sorterViewPr>
  <p:notesViewPr>
    <p:cSldViewPr snapToGrid="0" snapToObjects="1">
      <p:cViewPr>
        <p:scale>
          <a:sx n="50" d="100"/>
          <a:sy n="50" d="100"/>
        </p:scale>
        <p:origin x="2886" y="144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sinonis, Tina" userId="d66ff465-3c76-4969-81e0-cdac7f98bd86" providerId="ADAL" clId="{0C7DC5C0-8504-4039-A879-1BE689D7F84B}"/>
    <pc:docChg chg="modSld">
      <pc:chgData name="Tsinonis, Tina" userId="d66ff465-3c76-4969-81e0-cdac7f98bd86" providerId="ADAL" clId="{0C7DC5C0-8504-4039-A879-1BE689D7F84B}" dt="2025-02-18T20:29:27.704" v="0" actId="34135"/>
      <pc:docMkLst>
        <pc:docMk/>
      </pc:docMkLst>
      <pc:sldChg chg="modSp mod">
        <pc:chgData name="Tsinonis, Tina" userId="d66ff465-3c76-4969-81e0-cdac7f98bd86" providerId="ADAL" clId="{0C7DC5C0-8504-4039-A879-1BE689D7F84B}" dt="2025-02-18T20:29:27.704" v="0" actId="34135"/>
        <pc:sldMkLst>
          <pc:docMk/>
          <pc:sldMk cId="2781543152" sldId="355"/>
        </pc:sldMkLst>
        <pc:picChg chg="mod">
          <ac:chgData name="Tsinonis, Tina" userId="d66ff465-3c76-4969-81e0-cdac7f98bd86" providerId="ADAL" clId="{0C7DC5C0-8504-4039-A879-1BE689D7F84B}" dt="2025-02-18T20:29:27.704" v="0" actId="34135"/>
          <ac:picMkLst>
            <pc:docMk/>
            <pc:sldMk cId="2781543152" sldId="355"/>
            <ac:picMk id="4" creationId="{A87F30B2-A0E1-99F4-4325-0CBE9D06D2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r>
              <a:rPr lang="en-US"/>
              <a:t>PRN Program: Role - Barriers, Teamwork, and Data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58B8EB65-FCB1-492D-96F1-1EEFDB36395A}" type="datetimeFigureOut">
              <a:rPr lang="en-US" smtClean="0"/>
              <a:t>5/29/26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Version: 09/22/17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628B7C37-3688-416D-8869-513F3AB67D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2780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21343"/>
            <a:ext cx="6858000" cy="33201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2302" tIns="46151" rIns="92302" bIns="46151" rtlCol="0" anchor="ctr"/>
          <a:lstStyle/>
          <a:p>
            <a:pPr algn="ctr"/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08610" y="442686"/>
            <a:ext cx="2168843" cy="2877457"/>
          </a:xfrm>
          <a:prstGeom prst="rect">
            <a:avLst/>
          </a:prstGeom>
        </p:spPr>
        <p:txBody>
          <a:bodyPr vert="horz" lIns="92302" tIns="46151" rIns="92302" bIns="46151" rtlCol="0" anchor="ctr"/>
          <a:lstStyle>
            <a:lvl1pPr algn="l">
              <a:defRPr sz="2700" b="1">
                <a:solidFill>
                  <a:schemeClr val="tx1"/>
                </a:solidFill>
              </a:defRPr>
            </a:lvl1pPr>
          </a:lstStyle>
          <a:p>
            <a:r>
              <a:rPr lang="en-US"/>
              <a:t>PRN Program: Role - Barriers, Teamwork, and Data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1425" y="463550"/>
            <a:ext cx="3813175" cy="2860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2" tIns="46151" rIns="92302" bIns="4615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42938" y="3762829"/>
            <a:ext cx="5572125" cy="4426857"/>
          </a:xfrm>
          <a:prstGeom prst="rect">
            <a:avLst/>
          </a:prstGeom>
        </p:spPr>
        <p:txBody>
          <a:bodyPr vert="horz" lIns="92302" tIns="46151" rIns="92302" bIns="46151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Version: 09/22/17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F19303DE-3E45-4DD3-9505-92EF4803EF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0296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114300" indent="-114300" algn="l" defTabSz="914400" rtl="0" eaLnBrk="1" latinLnBrk="0" hangingPunct="1">
      <a:lnSpc>
        <a:spcPct val="110000"/>
      </a:lnSpc>
      <a:spcBef>
        <a:spcPts val="300"/>
      </a:spcBef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228600" indent="-114300" algn="l" defTabSz="914400" rtl="0" eaLnBrk="1" latinLnBrk="0" hangingPunct="1">
      <a:lnSpc>
        <a:spcPct val="100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3429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4572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571500" indent="-114300" algn="l" defTabSz="914400" rtl="0" eaLnBrk="1" latinLnBrk="0" hangingPunct="1">
      <a:lnSpc>
        <a:spcPct val="95000"/>
      </a:lnSpc>
      <a:spcBef>
        <a:spcPts val="300"/>
      </a:spcBef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3013" y="463550"/>
            <a:ext cx="3810000" cy="2859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8610" y="3762829"/>
            <a:ext cx="6014403" cy="5021116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u="sng" dirty="0"/>
              <a:t>Materials:</a:t>
            </a:r>
            <a:r>
              <a:rPr lang="en-US" sz="1800" b="1" u="none" dirty="0"/>
              <a:t> </a:t>
            </a:r>
            <a:r>
              <a:rPr lang="en-US" sz="1800" dirty="0"/>
              <a:t>Flip chart or whiteboard and Markers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/>
              <a:t>Provide participant guide at least 1 week in advance. </a:t>
            </a:r>
          </a:p>
          <a:p>
            <a:pPr defTabSz="873161">
              <a:spcBef>
                <a:spcPts val="286"/>
              </a:spcBef>
              <a:defRPr/>
            </a:pPr>
            <a:r>
              <a:rPr lang="en-US" sz="1800" i="1" dirty="0"/>
              <a:t>Participant Guide –pages 4, 34-43, 57, 76-78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b="1" dirty="0"/>
              <a:t>Room setup </a:t>
            </a:r>
            <a:r>
              <a:rPr lang="en-US" sz="1800" dirty="0"/>
              <a:t>in tables of 4- or 6-8 depending on number of participants to facilitate discussion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Display slide as participants walk in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dirty="0"/>
              <a:t>Allow 10 minutes for people to grab food if this is a meal session 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1400" dirty="0"/>
              <a:t>(</a:t>
            </a:r>
            <a:r>
              <a:rPr lang="en-US" sz="1400" i="1" dirty="0"/>
              <a:t>See course director guide regarding conducting sessions during meals).</a:t>
            </a:r>
            <a:endParaRPr lang="en-US" sz="1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1800" dirty="0"/>
              <a:t>This session is </a:t>
            </a:r>
            <a:r>
              <a:rPr lang="en-US" sz="1800" b="1" dirty="0"/>
              <a:t>45 minutes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1800" b="1" u="sng" dirty="0"/>
              <a:t>Welcome &amp; Introductions:</a:t>
            </a:r>
            <a:r>
              <a:rPr lang="en-US" sz="1600" b="1" u="none" dirty="0"/>
              <a:t> </a:t>
            </a:r>
            <a:r>
              <a:rPr lang="en-US" sz="1600" i="1" dirty="0"/>
              <a:t>Introduce facilitator if necessary</a:t>
            </a:r>
            <a:endParaRPr lang="en-US" sz="1600" dirty="0"/>
          </a:p>
          <a:p>
            <a:endParaRPr lang="en-US" sz="1800" dirty="0"/>
          </a:p>
          <a:p>
            <a:pPr marL="0" indent="0" defTabSz="873161">
              <a:spcBef>
                <a:spcPts val="286"/>
              </a:spcBef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303DE-3E45-4DD3-9505-92EF4803EF97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30689AA-E895-4630-AD51-770A305848AC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PRN Program: Role - Barriers, Teamwork, and Data</a:t>
            </a:r>
            <a:endParaRPr lang="en-US" dirty="0"/>
          </a:p>
        </p:txBody>
      </p:sp>
      <p:sp>
        <p:nvSpPr>
          <p:cNvPr id="7" name="Slide Number Placeholder 6"/>
          <p:cNvSpPr txBox="1">
            <a:spLocks/>
          </p:cNvSpPr>
          <p:nvPr/>
        </p:nvSpPr>
        <p:spPr>
          <a:xfrm>
            <a:off x="3485016" y="8783945"/>
            <a:ext cx="3372984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© 2017 Manworren &amp; Lurie Children’s Hospital </a:t>
            </a:r>
          </a:p>
          <a:p>
            <a:pPr algn="l"/>
            <a:r>
              <a:rPr lang="en-US" i="1" dirty="0"/>
              <a:t>All rights reserved. Version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00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3013" y="463550"/>
            <a:ext cx="3810000" cy="2859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8610" y="3762829"/>
            <a:ext cx="6014403" cy="5067138"/>
          </a:xfrm>
        </p:spPr>
        <p:txBody>
          <a:bodyPr/>
          <a:lstStyle/>
          <a:p>
            <a:pPr marL="0" lvl="3" indent="0">
              <a:lnSpc>
                <a:spcPct val="100000"/>
              </a:lnSpc>
              <a:spcAft>
                <a:spcPts val="286"/>
              </a:spcAft>
              <a:buNone/>
            </a:pPr>
            <a:r>
              <a:rPr lang="en-US" sz="1800" b="1" i="0" u="sng" dirty="0"/>
              <a:t>READ:</a:t>
            </a:r>
          </a:p>
          <a:p>
            <a:pPr marL="267708" lvl="3" indent="-218290">
              <a:lnSpc>
                <a:spcPct val="100000"/>
              </a:lnSpc>
              <a:spcAft>
                <a:spcPts val="286"/>
              </a:spcAft>
            </a:pPr>
            <a:r>
              <a:rPr lang="en-US" sz="1800" dirty="0"/>
              <a:t>Take a minute to introduce yourself to the participants at your table </a:t>
            </a:r>
          </a:p>
          <a:p>
            <a:pPr marL="267708" lvl="3" indent="-218290">
              <a:lnSpc>
                <a:spcPct val="100000"/>
              </a:lnSpc>
              <a:spcAft>
                <a:spcPts val="286"/>
              </a:spcAft>
            </a:pPr>
            <a:r>
              <a:rPr lang="en-US" sz="1800" dirty="0"/>
              <a:t>Then discuss these questions with your table. </a:t>
            </a:r>
          </a:p>
          <a:p>
            <a:pPr marL="267708" lvl="3" indent="-218290">
              <a:lnSpc>
                <a:spcPct val="100000"/>
              </a:lnSpc>
              <a:spcAft>
                <a:spcPts val="286"/>
              </a:spcAft>
            </a:pPr>
            <a:r>
              <a:rPr lang="en-US" sz="1800" dirty="0"/>
              <a:t>In a few minutes, we’ll be asking tables to report back on their answers to these questions as we further explore how to implement the PRN role.</a:t>
            </a:r>
          </a:p>
          <a:p>
            <a:pPr marL="382008" lvl="4" indent="-218290">
              <a:lnSpc>
                <a:spcPct val="100000"/>
              </a:lnSpc>
              <a:spcAft>
                <a:spcPts val="286"/>
              </a:spcAft>
            </a:pPr>
            <a:endParaRPr lang="en-US" sz="1800" dirty="0"/>
          </a:p>
          <a:p>
            <a:pPr marL="0" lvl="3" indent="0">
              <a:buNone/>
            </a:pPr>
            <a:r>
              <a:rPr lang="en-US" sz="1800" i="1" dirty="0"/>
              <a:t>In 15 minutes, bring the group back together. Ask the first question on the slide, and then call on 1-2 tables to report.</a:t>
            </a:r>
          </a:p>
          <a:p>
            <a:pPr marL="0" lvl="3" indent="0">
              <a:buNone/>
            </a:pPr>
            <a:r>
              <a:rPr lang="en-US" sz="1800" i="1" dirty="0"/>
              <a:t>Summarize their answers, and reinforce the key points. </a:t>
            </a:r>
          </a:p>
          <a:p>
            <a:pPr marL="0" marR="0" indent="0" algn="l" defTabSz="914400" rtl="0" eaLnBrk="1" fontAlgn="auto" latinLnBrk="0" hangingPunct="1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baseline="0" dirty="0"/>
              <a:t>(END DISCUSSION </a:t>
            </a:r>
            <a:r>
              <a:rPr lang="en-US" sz="1800" b="1" baseline="0" dirty="0"/>
              <a:t>45 MINUTES </a:t>
            </a:r>
            <a:r>
              <a:rPr lang="en-US" sz="1800" b="0" baseline="0" dirty="0"/>
              <a:t>INTO THIS SESSION)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303DE-3E45-4DD3-9505-92EF4803EF97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3CE65F3-B22B-4676-9110-79F257D2C1AC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/>
              <a:t>PRN Program: Role - Barriers, Teamwork, and Data</a:t>
            </a:r>
            <a:endParaRPr lang="en-US" dirty="0"/>
          </a:p>
        </p:txBody>
      </p:sp>
      <p:sp>
        <p:nvSpPr>
          <p:cNvPr id="8" name="Slide Number Placeholder 6"/>
          <p:cNvSpPr txBox="1">
            <a:spLocks/>
          </p:cNvSpPr>
          <p:nvPr/>
        </p:nvSpPr>
        <p:spPr>
          <a:xfrm>
            <a:off x="3485016" y="8822045"/>
            <a:ext cx="3372984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© 2017 Manworren &amp; Lurie Children’s Hospital </a:t>
            </a:r>
          </a:p>
          <a:p>
            <a:pPr algn="l"/>
            <a:r>
              <a:rPr lang="en-US" i="1" dirty="0"/>
              <a:t>All rights reserved. Version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1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58924"/>
            <a:ext cx="8229600" cy="2742289"/>
          </a:xfrm>
        </p:spPr>
        <p:txBody>
          <a:bodyPr/>
          <a:lstStyle>
            <a:lvl1pPr>
              <a:lnSpc>
                <a:spcPct val="90000"/>
              </a:lnSpc>
              <a:defRPr sz="6600" kern="100" cap="all" spc="-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</a:t>
            </a:r>
            <a:r>
              <a:rPr lang="en-US" dirty="0" err="1"/>
              <a:t>slidedoc</a:t>
            </a:r>
            <a:r>
              <a:rPr lang="en-US" dirty="0"/>
              <a:t> title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10"/>
          </p:nvPr>
        </p:nvSpPr>
        <p:spPr>
          <a:xfrm>
            <a:off x="457200" y="3496727"/>
            <a:ext cx="1497013" cy="2512484"/>
          </a:xfrm>
        </p:spPr>
        <p:txBody>
          <a:bodyPr anchor="b"/>
          <a:lstStyle>
            <a:lvl1pPr>
              <a:lnSpc>
                <a:spcPct val="100000"/>
              </a:lnSpc>
              <a:defRPr sz="1300">
                <a:solidFill>
                  <a:schemeClr val="tx2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2" name="Straight Connector 61"/>
          <p:cNvCxnSpPr/>
          <p:nvPr userDrawn="1"/>
        </p:nvCxnSpPr>
        <p:spPr>
          <a:xfrm>
            <a:off x="457200" y="6178550"/>
            <a:ext cx="149719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9" descr="Lurie_TM_White.png">
            <a:extLst>
              <a:ext uri="{FF2B5EF4-FFF2-40B4-BE49-F238E27FC236}">
                <a16:creationId xmlns:a16="http://schemas.microsoft.com/office/drawing/2014/main" id="{86B2F8BF-3B3F-4252-9C92-A136DBF50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24" y="4036223"/>
            <a:ext cx="2186376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B9FFE6-7F99-44A9-BC7F-3954B29FA4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30" y="4785741"/>
            <a:ext cx="1381558" cy="7532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F15D68-A918-4116-A5B7-57FF152F8002}"/>
              </a:ext>
            </a:extLst>
          </p:cNvPr>
          <p:cNvSpPr txBox="1"/>
          <p:nvPr userDrawn="1"/>
        </p:nvSpPr>
        <p:spPr>
          <a:xfrm>
            <a:off x="457200" y="6400800"/>
            <a:ext cx="77508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© 2019 Renee CB </a:t>
            </a:r>
            <a:r>
              <a:rPr lang="en-US" sz="1050" dirty="0" err="1">
                <a:solidFill>
                  <a:schemeClr val="bg1"/>
                </a:solidFill>
              </a:rPr>
              <a:t>Manworren</a:t>
            </a:r>
            <a:r>
              <a:rPr lang="en-US" sz="1050" dirty="0">
                <a:solidFill>
                  <a:schemeClr val="bg1"/>
                </a:solidFill>
              </a:rPr>
              <a:t>, PhD, APRN, FAAN and Ann &amp; Robert H. Lurie Children’s Hospital of Chicago.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6864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1"/>
          </p:nvPr>
        </p:nvSpPr>
        <p:spPr>
          <a:xfrm>
            <a:off x="3829050" y="685800"/>
            <a:ext cx="4857750" cy="122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33"/>
          <p:cNvSpPr>
            <a:spLocks noGrp="1"/>
          </p:cNvSpPr>
          <p:nvPr>
            <p:ph type="body" sz="quarter" idx="12" hasCustomPrompt="1"/>
          </p:nvPr>
        </p:nvSpPr>
        <p:spPr>
          <a:xfrm>
            <a:off x="2140347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0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3823494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2" name="Text Placeholder 33"/>
          <p:cNvSpPr>
            <a:spLocks noGrp="1"/>
          </p:cNvSpPr>
          <p:nvPr>
            <p:ph type="body" sz="quarter" idx="14" hasCustomPrompt="1"/>
          </p:nvPr>
        </p:nvSpPr>
        <p:spPr>
          <a:xfrm>
            <a:off x="5506641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4" name="Text Placeholder 33"/>
          <p:cNvSpPr>
            <a:spLocks noGrp="1"/>
          </p:cNvSpPr>
          <p:nvPr>
            <p:ph type="body" sz="quarter" idx="15" hasCustomPrompt="1"/>
          </p:nvPr>
        </p:nvSpPr>
        <p:spPr>
          <a:xfrm>
            <a:off x="7189787" y="2319870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5" name="Text Placeholder 33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0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6" name="Text Placeholder 33"/>
          <p:cNvSpPr>
            <a:spLocks noGrp="1"/>
          </p:cNvSpPr>
          <p:nvPr>
            <p:ph type="body" sz="quarter" idx="22" hasCustomPrompt="1"/>
          </p:nvPr>
        </p:nvSpPr>
        <p:spPr>
          <a:xfrm>
            <a:off x="2140347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7" name="Text Placeholder 33"/>
          <p:cNvSpPr>
            <a:spLocks noGrp="1"/>
          </p:cNvSpPr>
          <p:nvPr>
            <p:ph type="body" sz="quarter" idx="23" hasCustomPrompt="1"/>
          </p:nvPr>
        </p:nvSpPr>
        <p:spPr>
          <a:xfrm>
            <a:off x="3823494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24" hasCustomPrompt="1"/>
          </p:nvPr>
        </p:nvSpPr>
        <p:spPr>
          <a:xfrm>
            <a:off x="5506641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25" hasCustomPrompt="1"/>
          </p:nvPr>
        </p:nvSpPr>
        <p:spPr>
          <a:xfrm>
            <a:off x="7189787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1" name="Text Placeholder 33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0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2" name="Text Placeholder 33"/>
          <p:cNvSpPr>
            <a:spLocks noGrp="1"/>
          </p:cNvSpPr>
          <p:nvPr>
            <p:ph type="body" sz="quarter" idx="32" hasCustomPrompt="1"/>
          </p:nvPr>
        </p:nvSpPr>
        <p:spPr>
          <a:xfrm>
            <a:off x="2140347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3" name="Text Placeholder 33"/>
          <p:cNvSpPr>
            <a:spLocks noGrp="1"/>
          </p:cNvSpPr>
          <p:nvPr>
            <p:ph type="body" sz="quarter" idx="33" hasCustomPrompt="1"/>
          </p:nvPr>
        </p:nvSpPr>
        <p:spPr>
          <a:xfrm>
            <a:off x="3823494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4" name="Text Placeholder 33"/>
          <p:cNvSpPr>
            <a:spLocks noGrp="1"/>
          </p:cNvSpPr>
          <p:nvPr>
            <p:ph type="body" sz="quarter" idx="34" hasCustomPrompt="1"/>
          </p:nvPr>
        </p:nvSpPr>
        <p:spPr>
          <a:xfrm>
            <a:off x="5506641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5" name="Text Placeholder 33"/>
          <p:cNvSpPr>
            <a:spLocks noGrp="1"/>
          </p:cNvSpPr>
          <p:nvPr>
            <p:ph type="body" sz="quarter" idx="35" hasCustomPrompt="1"/>
          </p:nvPr>
        </p:nvSpPr>
        <p:spPr>
          <a:xfrm>
            <a:off x="7189787" y="4428069"/>
            <a:ext cx="1497013" cy="1083733"/>
          </a:xfrm>
        </p:spPr>
        <p:txBody>
          <a:bodyPr/>
          <a:lstStyle>
            <a:lvl1pPr>
              <a:buNone/>
              <a:defRPr sz="6600" b="1" i="0" spc="-300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6" name="Text Placeholder 33"/>
          <p:cNvSpPr>
            <a:spLocks noGrp="1"/>
          </p:cNvSpPr>
          <p:nvPr>
            <p:ph type="body" sz="quarter" idx="36" hasCustomPrompt="1"/>
          </p:nvPr>
        </p:nvSpPr>
        <p:spPr>
          <a:xfrm>
            <a:off x="457200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7" name="Text Placeholder 33"/>
          <p:cNvSpPr>
            <a:spLocks noGrp="1"/>
          </p:cNvSpPr>
          <p:nvPr>
            <p:ph type="body" sz="quarter" idx="37" hasCustomPrompt="1"/>
          </p:nvPr>
        </p:nvSpPr>
        <p:spPr>
          <a:xfrm>
            <a:off x="2140347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8" name="Text Placeholder 33"/>
          <p:cNvSpPr>
            <a:spLocks noGrp="1"/>
          </p:cNvSpPr>
          <p:nvPr>
            <p:ph type="body" sz="quarter" idx="38" hasCustomPrompt="1"/>
          </p:nvPr>
        </p:nvSpPr>
        <p:spPr>
          <a:xfrm>
            <a:off x="3823494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9" name="Text Placeholder 33"/>
          <p:cNvSpPr>
            <a:spLocks noGrp="1"/>
          </p:cNvSpPr>
          <p:nvPr>
            <p:ph type="body" sz="quarter" idx="39" hasCustomPrompt="1"/>
          </p:nvPr>
        </p:nvSpPr>
        <p:spPr>
          <a:xfrm>
            <a:off x="5506641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80" name="Text Placeholder 33"/>
          <p:cNvSpPr>
            <a:spLocks noGrp="1"/>
          </p:cNvSpPr>
          <p:nvPr>
            <p:ph type="body" sz="quarter" idx="40" hasCustomPrompt="1"/>
          </p:nvPr>
        </p:nvSpPr>
        <p:spPr>
          <a:xfrm>
            <a:off x="7189787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6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</p:spTree>
    <p:extLst>
      <p:ext uri="{BB962C8B-B14F-4D97-AF65-F5344CB8AC3E}">
        <p14:creationId xmlns:p14="http://schemas.microsoft.com/office/powerpoint/2010/main" val="141977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323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+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1301262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806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485921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775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5" y="685800"/>
            <a:ext cx="2321755" cy="5492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6" name="Content Placeholder 2"/>
          <p:cNvSpPr>
            <a:spLocks noGrp="1"/>
          </p:cNvSpPr>
          <p:nvPr>
            <p:ph idx="10"/>
          </p:nvPr>
        </p:nvSpPr>
        <p:spPr>
          <a:xfrm>
            <a:off x="6353908" y="685800"/>
            <a:ext cx="2332892" cy="5492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7492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193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827585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1301262" y="3429000"/>
            <a:ext cx="2321755" cy="274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924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890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100"/>
            <a:ext cx="4229100" cy="2543773"/>
          </a:xfrm>
        </p:spPr>
        <p:txBody>
          <a:bodyPr>
            <a:spAutoFit/>
          </a:bodyPr>
          <a:lstStyle>
            <a:lvl1pPr>
              <a:defRPr sz="5800" kern="100" spc="-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210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cxnSp>
          <p:nvCxnSpPr>
            <p:cNvPr id="49" name="Straight Connector 48"/>
            <p:cNvCxnSpPr/>
            <p:nvPr userDrawn="1"/>
          </p:nvCxnSpPr>
          <p:spPr>
            <a:xfrm>
              <a:off x="4572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 userDrawn="1"/>
          </p:nvCxnSpPr>
          <p:spPr>
            <a:xfrm>
              <a:off x="86868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 userDrawn="1"/>
          </p:nvCxnSpPr>
          <p:spPr>
            <a:xfrm>
              <a:off x="111372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 userDrawn="1"/>
          </p:nvCxnSpPr>
          <p:spPr>
            <a:xfrm>
              <a:off x="130062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 userDrawn="1"/>
          </p:nvCxnSpPr>
          <p:spPr>
            <a:xfrm>
              <a:off x="195439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 userDrawn="1"/>
          </p:nvCxnSpPr>
          <p:spPr>
            <a:xfrm>
              <a:off x="214305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 userDrawn="1"/>
          </p:nvCxnSpPr>
          <p:spPr>
            <a:xfrm>
              <a:off x="279682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 userDrawn="1"/>
          </p:nvCxnSpPr>
          <p:spPr>
            <a:xfrm>
              <a:off x="2990753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 userDrawn="1"/>
          </p:nvCxnSpPr>
          <p:spPr>
            <a:xfrm>
              <a:off x="363925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 userDrawn="1"/>
          </p:nvCxnSpPr>
          <p:spPr>
            <a:xfrm>
              <a:off x="382907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 userDrawn="1"/>
          </p:nvCxnSpPr>
          <p:spPr>
            <a:xfrm>
              <a:off x="44787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 userDrawn="1"/>
          </p:nvCxnSpPr>
          <p:spPr>
            <a:xfrm>
              <a:off x="467033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 userDrawn="1"/>
          </p:nvCxnSpPr>
          <p:spPr>
            <a:xfrm>
              <a:off x="532410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 userDrawn="1"/>
          </p:nvCxnSpPr>
          <p:spPr>
            <a:xfrm>
              <a:off x="551276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 userDrawn="1"/>
          </p:nvCxnSpPr>
          <p:spPr>
            <a:xfrm>
              <a:off x="616653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 userDrawn="1"/>
          </p:nvCxnSpPr>
          <p:spPr>
            <a:xfrm>
              <a:off x="635519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 userDrawn="1"/>
          </p:nvCxnSpPr>
          <p:spPr>
            <a:xfrm>
              <a:off x="700896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 userDrawn="1"/>
          </p:nvCxnSpPr>
          <p:spPr>
            <a:xfrm>
              <a:off x="719761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 userDrawn="1"/>
          </p:nvCxnSpPr>
          <p:spPr>
            <a:xfrm>
              <a:off x="785139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 userDrawn="1"/>
          </p:nvCxnSpPr>
          <p:spPr>
            <a:xfrm>
              <a:off x="80400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 userDrawn="1"/>
          </p:nvCxnSpPr>
          <p:spPr>
            <a:xfrm>
              <a:off x="0" y="4572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 userDrawn="1"/>
          </p:nvCxnSpPr>
          <p:spPr>
            <a:xfrm>
              <a:off x="0" y="6858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0" y="61785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 userDrawn="1"/>
          </p:nvCxnSpPr>
          <p:spPr>
            <a:xfrm>
              <a:off x="0" y="64071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 userDrawn="1"/>
          </p:nvCxnSpPr>
          <p:spPr>
            <a:xfrm flipH="1">
              <a:off x="0" y="34290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4921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-952500" y="2959100"/>
            <a:ext cx="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0"/>
          </p:nvPr>
        </p:nvSpPr>
        <p:spPr>
          <a:xfrm>
            <a:off x="475488" y="3157834"/>
            <a:ext cx="2810136" cy="274675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defRPr lang="en-US" sz="1700" dirty="0" smtClean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5029" y="3058097"/>
            <a:ext cx="4587802" cy="2946231"/>
          </a:xfrm>
        </p:spPr>
        <p:txBody>
          <a:bodyPr/>
          <a:lstStyle>
            <a:lvl1pPr marL="0" algn="r" defTabSz="914400" rtl="0" eaLnBrk="1" latinLnBrk="0" hangingPunct="1">
              <a:lnSpc>
                <a:spcPct val="70000"/>
              </a:lnSpc>
              <a:buNone/>
              <a:defRPr lang="en-US" sz="80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Edit text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760403" y="3090633"/>
            <a:ext cx="0" cy="288115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58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/>
              <a:t>All 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078" y="685800"/>
            <a:ext cx="4857722" cy="5492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More</a:t>
            </a:r>
          </a:p>
          <a:p>
            <a:pPr lvl="8"/>
            <a:r>
              <a:rPr lang="en-US" dirty="0"/>
              <a:t>More</a:t>
            </a:r>
          </a:p>
        </p:txBody>
      </p:sp>
      <p:cxnSp>
        <p:nvCxnSpPr>
          <p:cNvPr id="69" name="Straight Connector 68"/>
          <p:cNvCxnSpPr/>
          <p:nvPr userDrawn="1"/>
        </p:nvCxnSpPr>
        <p:spPr>
          <a:xfrm>
            <a:off x="457200" y="460057"/>
            <a:ext cx="318205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 userDrawn="1"/>
        </p:nvCxnSpPr>
        <p:spPr>
          <a:xfrm>
            <a:off x="3829078" y="460057"/>
            <a:ext cx="485772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 userDrawn="1"/>
        </p:nvSpPr>
        <p:spPr>
          <a:xfrm>
            <a:off x="8561766" y="6397715"/>
            <a:ext cx="12503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85CB4A-7E96-44CA-B116-B71B544B697D}" type="slidenum">
              <a:rPr lang="en-US" sz="800" smtClean="0">
                <a:solidFill>
                  <a:schemeClr val="bg2"/>
                </a:solidFill>
              </a:rPr>
              <a:pPr algn="r"/>
              <a:t>‹#›</a:t>
            </a:fld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117" name="TextBox 116"/>
          <p:cNvSpPr txBox="1"/>
          <p:nvPr userDrawn="1"/>
        </p:nvSpPr>
        <p:spPr>
          <a:xfrm>
            <a:off x="8331889" y="6397715"/>
            <a:ext cx="24045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800" dirty="0">
                <a:solidFill>
                  <a:schemeClr val="bg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2813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6" r:id="rId4"/>
    <p:sldLayoutId id="2147483658" r:id="rId5"/>
    <p:sldLayoutId id="2147483650" r:id="rId6"/>
    <p:sldLayoutId id="2147483657" r:id="rId7"/>
    <p:sldLayoutId id="2147483659" r:id="rId8"/>
    <p:sldLayoutId id="2147483654" r:id="rId9"/>
    <p:sldLayoutId id="2147483660" r:id="rId10"/>
    <p:sldLayoutId id="2147483655" r:id="rId11"/>
    <p:sldLayoutId id="2147483664" r:id="rId12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15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600"/>
        </a:spcBef>
        <a:spcAft>
          <a:spcPts val="1200"/>
        </a:spcAft>
        <a:buFont typeface="Arial" panose="020B0604020202020204" pitchFamily="34" charset="0"/>
        <a:buChar char="​"/>
        <a:defRPr sz="1500" b="0" i="1" kern="1200">
          <a:solidFill>
            <a:schemeClr val="accent1"/>
          </a:solidFill>
          <a:latin typeface="Corbel" panose="020B05030202040202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500" i="1" kern="1200">
          <a:solidFill>
            <a:schemeClr val="tx2"/>
          </a:solidFill>
          <a:latin typeface="Corbel" panose="020B0503020204020204" pitchFamily="34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​"/>
        <a:defRPr sz="1100" b="1" kern="1200">
          <a:solidFill>
            <a:schemeClr val="accent4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3pPr>
      <a:lvl4pPr marL="0" indent="0" algn="l" defTabSz="914400" rtl="0" eaLnBrk="1" latinLnBrk="0" hangingPunct="1">
        <a:lnSpc>
          <a:spcPct val="114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sz="1100" kern="1200">
          <a:solidFill>
            <a:schemeClr val="tx2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4pPr>
      <a:lvl5pPr marL="171450" indent="-17145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2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5pPr>
      <a:lvl6pPr marL="344488" indent="-173038" algn="l" defTabSz="914400" rtl="0" eaLnBrk="1" latinLnBrk="0" hangingPunct="1">
        <a:lnSpc>
          <a:spcPct val="85000"/>
        </a:lnSpc>
        <a:spcBef>
          <a:spcPct val="20000"/>
        </a:spcBef>
        <a:spcAft>
          <a:spcPts val="600"/>
        </a:spcAft>
        <a:buFont typeface="Arial" panose="020B0604020202020204" pitchFamily="34" charset="0"/>
        <a:buChar char="•"/>
        <a:defRPr sz="11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​"/>
        <a:defRPr sz="1500" i="1" kern="1200" baseline="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8pPr>
      <a:lvl9pPr marL="344488" indent="-173038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457199" y="358924"/>
            <a:ext cx="8386550" cy="2742289"/>
          </a:xfrm>
        </p:spPr>
        <p:txBody>
          <a:bodyPr/>
          <a:lstStyle/>
          <a:p>
            <a:r>
              <a:rPr lang="en-US" dirty="0"/>
              <a:t>the Pediatric PRN Role: Change &amp; Overcoming Barriers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400"/>
              <a:t>Pediatric Pain PRN </a:t>
            </a:r>
            <a:r>
              <a:rPr lang="en-US" sz="1400" dirty="0"/>
              <a:t>Curriculum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3C72AA-9DD4-33E3-B92F-5C5E24978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50090" y="3429000"/>
            <a:ext cx="2593910" cy="2580211"/>
          </a:xfrm>
          <a:prstGeom prst="rect">
            <a:avLst/>
          </a:prstGeom>
          <a:solidFill>
            <a:srgbClr val="31CCE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EEF738-CD0B-FB9E-AEC3-58EF52759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599" y="4624911"/>
            <a:ext cx="255270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4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92F4CCC-C7A6-4BF3-B429-F835E0E51D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7498" y="3592498"/>
            <a:ext cx="1828800" cy="1828800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?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F0A0601-F3D8-4F36-83EF-25CFAEC3FB5D}"/>
              </a:ext>
            </a:extLst>
          </p:cNvPr>
          <p:cNvSpPr txBox="1">
            <a:spLocks/>
          </p:cNvSpPr>
          <p:nvPr/>
        </p:nvSpPr>
        <p:spPr>
          <a:xfrm>
            <a:off x="4054430" y="2729554"/>
            <a:ext cx="4715944" cy="35956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1700" b="0" i="1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 i="1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 b="1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5pPr>
            <a:lvl6pPr marL="344488" indent="-173038" algn="l" defTabSz="914400" rtl="0" eaLnBrk="1" latinLnBrk="0" hangingPunct="1">
              <a:lnSpc>
                <a:spcPct val="85000"/>
              </a:lnSpc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​"/>
              <a:defRPr sz="1500" i="1" kern="1200" baseline="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7pPr>
            <a:lvl8pPr marL="171450" indent="-17145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8pPr>
            <a:lvl9pPr marL="344488" indent="-173038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9pPr>
          </a:lstStyle>
          <a:p>
            <a:pPr marL="225425" lvl="4" indent="-1714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 Where can you </a:t>
            </a:r>
            <a:r>
              <a:rPr lang="en-US" sz="1800" b="1" dirty="0"/>
              <a:t>focus</a:t>
            </a:r>
            <a:r>
              <a:rPr lang="en-US" sz="1800" dirty="0"/>
              <a:t> </a:t>
            </a:r>
            <a:r>
              <a:rPr lang="en-US" sz="1800" b="1" dirty="0"/>
              <a:t>your first effort </a:t>
            </a:r>
            <a:r>
              <a:rPr lang="en-US" sz="1800" dirty="0"/>
              <a:t>for the quickest win and biggest reward? </a:t>
            </a:r>
          </a:p>
          <a:p>
            <a:pPr marL="225425" lvl="4" indent="-1714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Who are key members of your </a:t>
            </a:r>
            <a:r>
              <a:rPr lang="en-US" sz="1800" b="1" dirty="0"/>
              <a:t>collaborative interdisciplinary </a:t>
            </a:r>
            <a:r>
              <a:rPr lang="en-US" sz="1800" dirty="0"/>
              <a:t>team</a:t>
            </a:r>
            <a:r>
              <a:rPr lang="en-US" sz="1800" b="1" dirty="0"/>
              <a:t> </a:t>
            </a:r>
            <a:r>
              <a:rPr lang="en-US" sz="1800" dirty="0"/>
              <a:t>who effectively communicate this effort vertically and horizontally? Who are the nay-sayers?</a:t>
            </a:r>
          </a:p>
          <a:p>
            <a:pPr marL="225425" lvl="4" indent="-1714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Do you have the </a:t>
            </a:r>
            <a:r>
              <a:rPr lang="en-US" sz="1800" b="1" dirty="0"/>
              <a:t>resources </a:t>
            </a:r>
            <a:r>
              <a:rPr lang="en-US" sz="1800" dirty="0"/>
              <a:t>you need to secure success?</a:t>
            </a:r>
          </a:p>
          <a:p>
            <a:pPr marL="225425" lvl="4" indent="-1714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Is your leadership committed to your active involvement in this effort? Are you? </a:t>
            </a:r>
          </a:p>
        </p:txBody>
      </p:sp>
    </p:spTree>
    <p:extLst>
      <p:ext uri="{BB962C8B-B14F-4D97-AF65-F5344CB8AC3E}">
        <p14:creationId xmlns:p14="http://schemas.microsoft.com/office/powerpoint/2010/main" val="1196687360"/>
      </p:ext>
    </p:extLst>
  </p:cSld>
  <p:clrMapOvr>
    <a:masterClrMapping/>
  </p:clrMapOvr>
</p:sld>
</file>

<file path=ppt/theme/theme1.xml><?xml version="1.0" encoding="utf-8"?>
<a:theme xmlns:a="http://schemas.openxmlformats.org/drawingml/2006/main" name="Modern Swiss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>
          <a:outerShdw dist="38100" dir="5400000" algn="t" rotWithShape="0">
            <a:schemeClr val="bg2">
              <a:alpha val="20000"/>
            </a:schemeClr>
          </a:outerShdw>
        </a:effectLst>
      </a:spPr>
      <a:bodyPr rtlCol="0" anchor="ctr"/>
      <a:lstStyle>
        <a:defPPr algn="ctr">
          <a:lnSpc>
            <a:spcPct val="95000"/>
          </a:lnSpc>
          <a:defRPr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4148</TotalTime>
  <Words>315</Words>
  <Application>Microsoft Macintosh PowerPoint</Application>
  <PresentationFormat>On-screen Show (4:3)</PresentationFormat>
  <Paragraphs>32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Corbel</vt:lpstr>
      <vt:lpstr>Franklin Gothic Demi Cond</vt:lpstr>
      <vt:lpstr>Microsoft New Tai Lue</vt:lpstr>
      <vt:lpstr>Modern Swiss</vt:lpstr>
      <vt:lpstr>the Pediatric PRN Role: Change &amp; Overcoming Barriers</vt:lpstr>
      <vt:lpstr>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Pain</dc:title>
  <dc:creator>Manworren, Renee</dc:creator>
  <cp:keywords>PRN program</cp:keywords>
  <cp:lastModifiedBy>Yumkhaibam, Budhachandra Singh</cp:lastModifiedBy>
  <cp:revision>476</cp:revision>
  <cp:lastPrinted>2017-09-26T06:39:48Z</cp:lastPrinted>
  <dcterms:created xsi:type="dcterms:W3CDTF">2014-02-07T03:47:22Z</dcterms:created>
  <dcterms:modified xsi:type="dcterms:W3CDTF">2026-05-29T07:16:58Z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1166664</vt:lpwstr>
  </property>
  <property fmtid="{D5CDD505-2E9C-101B-9397-08002B2CF9AE}" pid="3" name="NXPowerLiteSettings">
    <vt:lpwstr>F980073804F000</vt:lpwstr>
  </property>
  <property fmtid="{D5CDD505-2E9C-101B-9397-08002B2CF9AE}" pid="4" name="NXPowerLiteVersion">
    <vt:lpwstr>D5.0.2</vt:lpwstr>
  </property>
</Properties>
</file>