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55" r:id="rId2"/>
    <p:sldId id="385" r:id="rId3"/>
    <p:sldId id="364" r:id="rId4"/>
    <p:sldId id="386" r:id="rId5"/>
    <p:sldId id="367" r:id="rId6"/>
    <p:sldId id="369" r:id="rId7"/>
    <p:sldId id="462" r:id="rId8"/>
    <p:sldId id="408" r:id="rId9"/>
    <p:sldId id="376" r:id="rId10"/>
    <p:sldId id="365" r:id="rId11"/>
    <p:sldId id="366" r:id="rId12"/>
    <p:sldId id="409" r:id="rId13"/>
    <p:sldId id="410" r:id="rId14"/>
    <p:sldId id="412" r:id="rId15"/>
    <p:sldId id="416" r:id="rId16"/>
    <p:sldId id="368" r:id="rId17"/>
    <p:sldId id="378" r:id="rId18"/>
    <p:sldId id="433" r:id="rId19"/>
    <p:sldId id="434" r:id="rId20"/>
    <p:sldId id="435"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85"/>
            <p14:sldId id="364"/>
            <p14:sldId id="386"/>
            <p14:sldId id="367"/>
            <p14:sldId id="369"/>
            <p14:sldId id="462"/>
            <p14:sldId id="408"/>
            <p14:sldId id="376"/>
            <p14:sldId id="365"/>
            <p14:sldId id="366"/>
            <p14:sldId id="409"/>
            <p14:sldId id="410"/>
            <p14:sldId id="412"/>
            <p14:sldId id="416"/>
            <p14:sldId id="368"/>
            <p14:sldId id="378"/>
            <p14:sldId id="433"/>
            <p14:sldId id="434"/>
            <p14:sldId id="435"/>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Manworren" initials="JM" lastIdx="2" clrIdx="0">
    <p:extLst>
      <p:ext uri="{19B8F6BF-5375-455C-9EA6-DF929625EA0E}">
        <p15:presenceInfo xmlns:p15="http://schemas.microsoft.com/office/powerpoint/2012/main" userId="e090797d1991f0f7" providerId="Windows Live"/>
      </p:ext>
    </p:extLst>
  </p:cmAuthor>
  <p:cmAuthor id="2" name="James Donn" initials="JD" lastIdx="1" clrIdx="1">
    <p:extLst>
      <p:ext uri="{19B8F6BF-5375-455C-9EA6-DF929625EA0E}">
        <p15:presenceInfo xmlns:p15="http://schemas.microsoft.com/office/powerpoint/2012/main" userId="e92abd4e134434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CCE8"/>
    <a:srgbClr val="17B1CB"/>
    <a:srgbClr val="ADB3B4"/>
    <a:srgbClr val="E7F3F4"/>
    <a:srgbClr val="F3F9FA"/>
    <a:srgbClr val="F7F7F7"/>
    <a:srgbClr val="CCCC00"/>
    <a:srgbClr val="118E97"/>
    <a:srgbClr val="118497"/>
    <a:srgbClr val="BC87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113" autoAdjust="0"/>
    <p:restoredTop sz="93750" autoAdjust="0"/>
  </p:normalViewPr>
  <p:slideViewPr>
    <p:cSldViewPr snapToGrid="0" snapToObjects="1">
      <p:cViewPr varScale="1">
        <p:scale>
          <a:sx n="127" d="100"/>
          <a:sy n="127" d="100"/>
        </p:scale>
        <p:origin x="1072" y="192"/>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p:scale>
          <a:sx n="66" d="100"/>
          <a:sy n="66" d="100"/>
        </p:scale>
        <p:origin x="2966" y="3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D27B99-7697-4C07-8BC8-594F74C6A0F6}"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74F9A8A7-B59A-449B-BAE8-AB9EA398BEEB}">
      <dgm:prSet phldrT="[Text]"/>
      <dgm:spPr/>
      <dgm:t>
        <a:bodyPr/>
        <a:lstStyle/>
        <a:p>
          <a:r>
            <a:rPr lang="en-US"/>
            <a:t>Autonomous and self-directed</a:t>
          </a:r>
        </a:p>
      </dgm:t>
    </dgm:pt>
    <dgm:pt modelId="{6974D327-CD35-4F9B-A9C9-D293ACADF5A9}" type="parTrans" cxnId="{923FF753-F0DE-45B6-AD8D-7A62BC969E29}">
      <dgm:prSet/>
      <dgm:spPr/>
      <dgm:t>
        <a:bodyPr/>
        <a:lstStyle/>
        <a:p>
          <a:endParaRPr lang="en-US"/>
        </a:p>
      </dgm:t>
    </dgm:pt>
    <dgm:pt modelId="{C4A27069-60D4-4F1F-B9A6-10F02E354D63}" type="sibTrans" cxnId="{923FF753-F0DE-45B6-AD8D-7A62BC969E29}">
      <dgm:prSet/>
      <dgm:spPr/>
      <dgm:t>
        <a:bodyPr/>
        <a:lstStyle/>
        <a:p>
          <a:endParaRPr lang="en-US"/>
        </a:p>
      </dgm:t>
    </dgm:pt>
    <dgm:pt modelId="{4B0B3043-9BA7-4FF6-941E-33643A6BA2DA}">
      <dgm:prSet phldrT="[Text]"/>
      <dgm:spPr/>
      <dgm:t>
        <a:bodyPr/>
        <a:lstStyle/>
        <a:p>
          <a:r>
            <a:rPr lang="en-US"/>
            <a:t>Bring experience</a:t>
          </a:r>
        </a:p>
      </dgm:t>
    </dgm:pt>
    <dgm:pt modelId="{493B253B-0234-4EFA-90D8-4CF1BD539E29}" type="parTrans" cxnId="{3ADCF148-D419-4CB0-BA57-C0A902CE831B}">
      <dgm:prSet/>
      <dgm:spPr/>
      <dgm:t>
        <a:bodyPr/>
        <a:lstStyle/>
        <a:p>
          <a:endParaRPr lang="en-US"/>
        </a:p>
      </dgm:t>
    </dgm:pt>
    <dgm:pt modelId="{1D0EEC5E-E675-47FB-81F7-597B4E2C8C81}" type="sibTrans" cxnId="{3ADCF148-D419-4CB0-BA57-C0A902CE831B}">
      <dgm:prSet/>
      <dgm:spPr/>
      <dgm:t>
        <a:bodyPr/>
        <a:lstStyle/>
        <a:p>
          <a:endParaRPr lang="en-US"/>
        </a:p>
      </dgm:t>
    </dgm:pt>
    <dgm:pt modelId="{06F90D6A-7B9C-43CC-9595-03D483992775}">
      <dgm:prSet phldrT="[Text]"/>
      <dgm:spPr/>
      <dgm:t>
        <a:bodyPr/>
        <a:lstStyle/>
        <a:p>
          <a:r>
            <a:rPr lang="en-US"/>
            <a:t>Goal-oriented</a:t>
          </a:r>
        </a:p>
      </dgm:t>
    </dgm:pt>
    <dgm:pt modelId="{7DA2D5C1-6D21-4FEE-9CB4-BADDE4CA6DD6}" type="parTrans" cxnId="{30C8E8D8-1AC8-4FB1-A783-ACD439A512CB}">
      <dgm:prSet/>
      <dgm:spPr/>
      <dgm:t>
        <a:bodyPr/>
        <a:lstStyle/>
        <a:p>
          <a:endParaRPr lang="en-US"/>
        </a:p>
      </dgm:t>
    </dgm:pt>
    <dgm:pt modelId="{96FCC554-290F-40AC-B36C-E69CC7A4AFD3}" type="sibTrans" cxnId="{30C8E8D8-1AC8-4FB1-A783-ACD439A512CB}">
      <dgm:prSet/>
      <dgm:spPr/>
      <dgm:t>
        <a:bodyPr/>
        <a:lstStyle/>
        <a:p>
          <a:endParaRPr lang="en-US"/>
        </a:p>
      </dgm:t>
    </dgm:pt>
    <dgm:pt modelId="{DB01C038-0D41-4A52-99FE-D85E8BBA0D18}">
      <dgm:prSet phldrT="[Text]"/>
      <dgm:spPr/>
      <dgm:t>
        <a:bodyPr/>
        <a:lstStyle/>
        <a:p>
          <a:r>
            <a:rPr lang="en-US"/>
            <a:t>Value relevance</a:t>
          </a:r>
        </a:p>
      </dgm:t>
    </dgm:pt>
    <dgm:pt modelId="{FF0CF319-7CAC-4877-9A8F-78FD9954D327}" type="parTrans" cxnId="{9A10A31F-B6ED-4059-980B-AF3D42F383B0}">
      <dgm:prSet/>
      <dgm:spPr/>
      <dgm:t>
        <a:bodyPr/>
        <a:lstStyle/>
        <a:p>
          <a:endParaRPr lang="en-US"/>
        </a:p>
      </dgm:t>
    </dgm:pt>
    <dgm:pt modelId="{132A7595-9F34-4E16-B768-FA0E98142720}" type="sibTrans" cxnId="{9A10A31F-B6ED-4059-980B-AF3D42F383B0}">
      <dgm:prSet/>
      <dgm:spPr/>
      <dgm:t>
        <a:bodyPr/>
        <a:lstStyle/>
        <a:p>
          <a:endParaRPr lang="en-US"/>
        </a:p>
      </dgm:t>
    </dgm:pt>
    <dgm:pt modelId="{217004C3-A3B5-45F5-AA22-A812A055C34C}">
      <dgm:prSet phldrT="[Text]"/>
      <dgm:spPr/>
      <dgm:t>
        <a:bodyPr/>
        <a:lstStyle/>
        <a:p>
          <a:r>
            <a:rPr lang="en-US" dirty="0"/>
            <a:t>Want practical application</a:t>
          </a:r>
        </a:p>
      </dgm:t>
    </dgm:pt>
    <dgm:pt modelId="{18362CE4-82AD-4098-B0A0-60791D9CE704}" type="parTrans" cxnId="{C15B42F6-3B73-408B-B17E-32C3C6A7DA90}">
      <dgm:prSet/>
      <dgm:spPr/>
      <dgm:t>
        <a:bodyPr/>
        <a:lstStyle/>
        <a:p>
          <a:endParaRPr lang="en-US"/>
        </a:p>
      </dgm:t>
    </dgm:pt>
    <dgm:pt modelId="{CF10D5F6-EDD0-4651-BE21-535700E1D641}" type="sibTrans" cxnId="{C15B42F6-3B73-408B-B17E-32C3C6A7DA90}">
      <dgm:prSet/>
      <dgm:spPr/>
      <dgm:t>
        <a:bodyPr/>
        <a:lstStyle/>
        <a:p>
          <a:endParaRPr lang="en-US"/>
        </a:p>
      </dgm:t>
    </dgm:pt>
    <dgm:pt modelId="{E26D5F31-4823-4002-B9EE-9148430ADAD3}">
      <dgm:prSet phldrT="[Text]"/>
      <dgm:spPr>
        <a:solidFill>
          <a:schemeClr val="accent1"/>
        </a:solidFill>
      </dgm:spPr>
      <dgm:t>
        <a:bodyPr/>
        <a:lstStyle/>
        <a:p>
          <a:r>
            <a:rPr lang="en-US" dirty="0"/>
            <a:t>Need respect</a:t>
          </a:r>
        </a:p>
        <a:p>
          <a:endParaRPr lang="en-US" dirty="0"/>
        </a:p>
      </dgm:t>
    </dgm:pt>
    <dgm:pt modelId="{EBD436ED-425F-43CC-B428-76D6EADB373C}" type="parTrans" cxnId="{0EDCC8FA-E068-44F2-A724-A51C60079712}">
      <dgm:prSet/>
      <dgm:spPr/>
      <dgm:t>
        <a:bodyPr/>
        <a:lstStyle/>
        <a:p>
          <a:endParaRPr lang="en-US"/>
        </a:p>
      </dgm:t>
    </dgm:pt>
    <dgm:pt modelId="{F349260D-C476-4847-A0B1-F6764AEF5D61}" type="sibTrans" cxnId="{0EDCC8FA-E068-44F2-A724-A51C60079712}">
      <dgm:prSet/>
      <dgm:spPr/>
      <dgm:t>
        <a:bodyPr/>
        <a:lstStyle/>
        <a:p>
          <a:endParaRPr lang="en-US"/>
        </a:p>
      </dgm:t>
    </dgm:pt>
    <dgm:pt modelId="{DFC03407-CB03-4BE3-B5F7-68851C09B3B6}" type="pres">
      <dgm:prSet presAssocID="{F0D27B99-7697-4C07-8BC8-594F74C6A0F6}" presName="diagram" presStyleCnt="0">
        <dgm:presLayoutVars>
          <dgm:dir/>
          <dgm:resizeHandles val="exact"/>
        </dgm:presLayoutVars>
      </dgm:prSet>
      <dgm:spPr/>
    </dgm:pt>
    <dgm:pt modelId="{84BACFB3-E5EC-4158-8E1B-54E4DB727FB0}" type="pres">
      <dgm:prSet presAssocID="{74F9A8A7-B59A-449B-BAE8-AB9EA398BEEB}" presName="node" presStyleLbl="node1" presStyleIdx="0" presStyleCnt="6">
        <dgm:presLayoutVars>
          <dgm:bulletEnabled val="1"/>
        </dgm:presLayoutVars>
      </dgm:prSet>
      <dgm:spPr/>
    </dgm:pt>
    <dgm:pt modelId="{389A5C81-28C3-4997-939C-C370C5F3AD9A}" type="pres">
      <dgm:prSet presAssocID="{C4A27069-60D4-4F1F-B9A6-10F02E354D63}" presName="sibTrans" presStyleCnt="0"/>
      <dgm:spPr/>
    </dgm:pt>
    <dgm:pt modelId="{311EF3AD-42C9-40F6-B2C4-26567C8856D1}" type="pres">
      <dgm:prSet presAssocID="{4B0B3043-9BA7-4FF6-941E-33643A6BA2DA}" presName="node" presStyleLbl="node1" presStyleIdx="1" presStyleCnt="6">
        <dgm:presLayoutVars>
          <dgm:bulletEnabled val="1"/>
        </dgm:presLayoutVars>
      </dgm:prSet>
      <dgm:spPr/>
    </dgm:pt>
    <dgm:pt modelId="{F10BD7F6-6FC2-464F-881F-833FC676E1BD}" type="pres">
      <dgm:prSet presAssocID="{1D0EEC5E-E675-47FB-81F7-597B4E2C8C81}" presName="sibTrans" presStyleCnt="0"/>
      <dgm:spPr/>
    </dgm:pt>
    <dgm:pt modelId="{78F017A3-0615-4C9B-BB35-A2F83CAF9314}" type="pres">
      <dgm:prSet presAssocID="{06F90D6A-7B9C-43CC-9595-03D483992775}" presName="node" presStyleLbl="node1" presStyleIdx="2" presStyleCnt="6">
        <dgm:presLayoutVars>
          <dgm:bulletEnabled val="1"/>
        </dgm:presLayoutVars>
      </dgm:prSet>
      <dgm:spPr/>
    </dgm:pt>
    <dgm:pt modelId="{13D7BCB6-BEBA-4BC7-B0B8-503A0784A0FA}" type="pres">
      <dgm:prSet presAssocID="{96FCC554-290F-40AC-B36C-E69CC7A4AFD3}" presName="sibTrans" presStyleCnt="0"/>
      <dgm:spPr/>
    </dgm:pt>
    <dgm:pt modelId="{684317A3-6D59-4FFE-BB09-28A261D6E3E4}" type="pres">
      <dgm:prSet presAssocID="{DB01C038-0D41-4A52-99FE-D85E8BBA0D18}" presName="node" presStyleLbl="node1" presStyleIdx="3" presStyleCnt="6">
        <dgm:presLayoutVars>
          <dgm:bulletEnabled val="1"/>
        </dgm:presLayoutVars>
      </dgm:prSet>
      <dgm:spPr/>
    </dgm:pt>
    <dgm:pt modelId="{ABE66BC8-502C-4B3B-A975-92C20A280C3F}" type="pres">
      <dgm:prSet presAssocID="{132A7595-9F34-4E16-B768-FA0E98142720}" presName="sibTrans" presStyleCnt="0"/>
      <dgm:spPr/>
    </dgm:pt>
    <dgm:pt modelId="{F17BD583-C17F-4E54-85D3-36DC1E52F2BA}" type="pres">
      <dgm:prSet presAssocID="{217004C3-A3B5-45F5-AA22-A812A055C34C}" presName="node" presStyleLbl="node1" presStyleIdx="4" presStyleCnt="6">
        <dgm:presLayoutVars>
          <dgm:bulletEnabled val="1"/>
        </dgm:presLayoutVars>
      </dgm:prSet>
      <dgm:spPr/>
    </dgm:pt>
    <dgm:pt modelId="{C85502C3-F1C6-4AEB-9DE0-E1182A51EFE8}" type="pres">
      <dgm:prSet presAssocID="{CF10D5F6-EDD0-4651-BE21-535700E1D641}" presName="sibTrans" presStyleCnt="0"/>
      <dgm:spPr/>
    </dgm:pt>
    <dgm:pt modelId="{CFC24CEB-EB22-46FF-978C-A3789358187C}" type="pres">
      <dgm:prSet presAssocID="{E26D5F31-4823-4002-B9EE-9148430ADAD3}" presName="node" presStyleLbl="node1" presStyleIdx="5" presStyleCnt="6">
        <dgm:presLayoutVars>
          <dgm:bulletEnabled val="1"/>
        </dgm:presLayoutVars>
      </dgm:prSet>
      <dgm:spPr/>
    </dgm:pt>
  </dgm:ptLst>
  <dgm:cxnLst>
    <dgm:cxn modelId="{9A10A31F-B6ED-4059-980B-AF3D42F383B0}" srcId="{F0D27B99-7697-4C07-8BC8-594F74C6A0F6}" destId="{DB01C038-0D41-4A52-99FE-D85E8BBA0D18}" srcOrd="3" destOrd="0" parTransId="{FF0CF319-7CAC-4877-9A8F-78FD9954D327}" sibTransId="{132A7595-9F34-4E16-B768-FA0E98142720}"/>
    <dgm:cxn modelId="{3ADCF148-D419-4CB0-BA57-C0A902CE831B}" srcId="{F0D27B99-7697-4C07-8BC8-594F74C6A0F6}" destId="{4B0B3043-9BA7-4FF6-941E-33643A6BA2DA}" srcOrd="1" destOrd="0" parTransId="{493B253B-0234-4EFA-90D8-4CF1BD539E29}" sibTransId="{1D0EEC5E-E675-47FB-81F7-597B4E2C8C81}"/>
    <dgm:cxn modelId="{923FF753-F0DE-45B6-AD8D-7A62BC969E29}" srcId="{F0D27B99-7697-4C07-8BC8-594F74C6A0F6}" destId="{74F9A8A7-B59A-449B-BAE8-AB9EA398BEEB}" srcOrd="0" destOrd="0" parTransId="{6974D327-CD35-4F9B-A9C9-D293ACADF5A9}" sibTransId="{C4A27069-60D4-4F1F-B9A6-10F02E354D63}"/>
    <dgm:cxn modelId="{A5F51C6C-8C35-4692-B8A4-22A0DAF154BA}" type="presOf" srcId="{74F9A8A7-B59A-449B-BAE8-AB9EA398BEEB}" destId="{84BACFB3-E5EC-4158-8E1B-54E4DB727FB0}" srcOrd="0" destOrd="0" presId="urn:microsoft.com/office/officeart/2005/8/layout/default"/>
    <dgm:cxn modelId="{BD35716F-B098-4460-9A4C-CAB2E8E6EE20}" type="presOf" srcId="{E26D5F31-4823-4002-B9EE-9148430ADAD3}" destId="{CFC24CEB-EB22-46FF-978C-A3789358187C}" srcOrd="0" destOrd="0" presId="urn:microsoft.com/office/officeart/2005/8/layout/default"/>
    <dgm:cxn modelId="{80974B87-E891-404E-B4E7-EC0A65852852}" type="presOf" srcId="{F0D27B99-7697-4C07-8BC8-594F74C6A0F6}" destId="{DFC03407-CB03-4BE3-B5F7-68851C09B3B6}" srcOrd="0" destOrd="0" presId="urn:microsoft.com/office/officeart/2005/8/layout/default"/>
    <dgm:cxn modelId="{7ABDF398-F122-4627-A2F1-D67D05AD0444}" type="presOf" srcId="{4B0B3043-9BA7-4FF6-941E-33643A6BA2DA}" destId="{311EF3AD-42C9-40F6-B2C4-26567C8856D1}" srcOrd="0" destOrd="0" presId="urn:microsoft.com/office/officeart/2005/8/layout/default"/>
    <dgm:cxn modelId="{0B5D9F9E-10D2-468E-B76E-2666DDA284F5}" type="presOf" srcId="{217004C3-A3B5-45F5-AA22-A812A055C34C}" destId="{F17BD583-C17F-4E54-85D3-36DC1E52F2BA}" srcOrd="0" destOrd="0" presId="urn:microsoft.com/office/officeart/2005/8/layout/default"/>
    <dgm:cxn modelId="{6E24E6B7-9FC5-4D69-AAF2-7F6D24F5A119}" type="presOf" srcId="{DB01C038-0D41-4A52-99FE-D85E8BBA0D18}" destId="{684317A3-6D59-4FFE-BB09-28A261D6E3E4}" srcOrd="0" destOrd="0" presId="urn:microsoft.com/office/officeart/2005/8/layout/default"/>
    <dgm:cxn modelId="{30C8E8D8-1AC8-4FB1-A783-ACD439A512CB}" srcId="{F0D27B99-7697-4C07-8BC8-594F74C6A0F6}" destId="{06F90D6A-7B9C-43CC-9595-03D483992775}" srcOrd="2" destOrd="0" parTransId="{7DA2D5C1-6D21-4FEE-9CB4-BADDE4CA6DD6}" sibTransId="{96FCC554-290F-40AC-B36C-E69CC7A4AFD3}"/>
    <dgm:cxn modelId="{C90E01F1-F312-466A-97BF-8A29BF505920}" type="presOf" srcId="{06F90D6A-7B9C-43CC-9595-03D483992775}" destId="{78F017A3-0615-4C9B-BB35-A2F83CAF9314}" srcOrd="0" destOrd="0" presId="urn:microsoft.com/office/officeart/2005/8/layout/default"/>
    <dgm:cxn modelId="{C15B42F6-3B73-408B-B17E-32C3C6A7DA90}" srcId="{F0D27B99-7697-4C07-8BC8-594F74C6A0F6}" destId="{217004C3-A3B5-45F5-AA22-A812A055C34C}" srcOrd="4" destOrd="0" parTransId="{18362CE4-82AD-4098-B0A0-60791D9CE704}" sibTransId="{CF10D5F6-EDD0-4651-BE21-535700E1D641}"/>
    <dgm:cxn modelId="{0EDCC8FA-E068-44F2-A724-A51C60079712}" srcId="{F0D27B99-7697-4C07-8BC8-594F74C6A0F6}" destId="{E26D5F31-4823-4002-B9EE-9148430ADAD3}" srcOrd="5" destOrd="0" parTransId="{EBD436ED-425F-43CC-B428-76D6EADB373C}" sibTransId="{F349260D-C476-4847-A0B1-F6764AEF5D61}"/>
    <dgm:cxn modelId="{F4FD6ACC-308F-488D-9D22-A1B92DC28E93}" type="presParOf" srcId="{DFC03407-CB03-4BE3-B5F7-68851C09B3B6}" destId="{84BACFB3-E5EC-4158-8E1B-54E4DB727FB0}" srcOrd="0" destOrd="0" presId="urn:microsoft.com/office/officeart/2005/8/layout/default"/>
    <dgm:cxn modelId="{B806AFD1-EDC7-414C-A346-55AA06FDF545}" type="presParOf" srcId="{DFC03407-CB03-4BE3-B5F7-68851C09B3B6}" destId="{389A5C81-28C3-4997-939C-C370C5F3AD9A}" srcOrd="1" destOrd="0" presId="urn:microsoft.com/office/officeart/2005/8/layout/default"/>
    <dgm:cxn modelId="{AF567A55-24E4-4FCB-95A0-12610F270BA8}" type="presParOf" srcId="{DFC03407-CB03-4BE3-B5F7-68851C09B3B6}" destId="{311EF3AD-42C9-40F6-B2C4-26567C8856D1}" srcOrd="2" destOrd="0" presId="urn:microsoft.com/office/officeart/2005/8/layout/default"/>
    <dgm:cxn modelId="{CA3924B4-0D21-4D03-9459-2EC5CA3527FB}" type="presParOf" srcId="{DFC03407-CB03-4BE3-B5F7-68851C09B3B6}" destId="{F10BD7F6-6FC2-464F-881F-833FC676E1BD}" srcOrd="3" destOrd="0" presId="urn:microsoft.com/office/officeart/2005/8/layout/default"/>
    <dgm:cxn modelId="{30DCC6AB-F969-4AD3-A5AF-F00F51BF5A11}" type="presParOf" srcId="{DFC03407-CB03-4BE3-B5F7-68851C09B3B6}" destId="{78F017A3-0615-4C9B-BB35-A2F83CAF9314}" srcOrd="4" destOrd="0" presId="urn:microsoft.com/office/officeart/2005/8/layout/default"/>
    <dgm:cxn modelId="{D1E2FD35-5B20-4A90-A6F2-D961E7ACF8EC}" type="presParOf" srcId="{DFC03407-CB03-4BE3-B5F7-68851C09B3B6}" destId="{13D7BCB6-BEBA-4BC7-B0B8-503A0784A0FA}" srcOrd="5" destOrd="0" presId="urn:microsoft.com/office/officeart/2005/8/layout/default"/>
    <dgm:cxn modelId="{0A82C6BD-B561-44D7-8016-B6E96DE89B45}" type="presParOf" srcId="{DFC03407-CB03-4BE3-B5F7-68851C09B3B6}" destId="{684317A3-6D59-4FFE-BB09-28A261D6E3E4}" srcOrd="6" destOrd="0" presId="urn:microsoft.com/office/officeart/2005/8/layout/default"/>
    <dgm:cxn modelId="{4558825F-1581-4C82-8E32-A4B424DAA4BC}" type="presParOf" srcId="{DFC03407-CB03-4BE3-B5F7-68851C09B3B6}" destId="{ABE66BC8-502C-4B3B-A975-92C20A280C3F}" srcOrd="7" destOrd="0" presId="urn:microsoft.com/office/officeart/2005/8/layout/default"/>
    <dgm:cxn modelId="{B4D82B44-C6C8-4532-858D-414EF80C068E}" type="presParOf" srcId="{DFC03407-CB03-4BE3-B5F7-68851C09B3B6}" destId="{F17BD583-C17F-4E54-85D3-36DC1E52F2BA}" srcOrd="8" destOrd="0" presId="urn:microsoft.com/office/officeart/2005/8/layout/default"/>
    <dgm:cxn modelId="{33AE479C-E217-4F93-9B01-EFB5024DF0E7}" type="presParOf" srcId="{DFC03407-CB03-4BE3-B5F7-68851C09B3B6}" destId="{C85502C3-F1C6-4AEB-9DE0-E1182A51EFE8}" srcOrd="9" destOrd="0" presId="urn:microsoft.com/office/officeart/2005/8/layout/default"/>
    <dgm:cxn modelId="{15FF4FC9-47E0-4CF1-BB5A-871474A4EC9E}" type="presParOf" srcId="{DFC03407-CB03-4BE3-B5F7-68851C09B3B6}" destId="{CFC24CEB-EB22-46FF-978C-A3789358187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A8B591-0EBD-4B7D-9C26-9D7969C324AB}" type="doc">
      <dgm:prSet loTypeId="urn:microsoft.com/office/officeart/2005/8/layout/rings+Icon" loCatId="relationship" qsTypeId="urn:microsoft.com/office/officeart/2005/8/quickstyle/simple1" qsCatId="simple" csTypeId="urn:microsoft.com/office/officeart/2005/8/colors/accent4_2" csCatId="accent4" phldr="1"/>
      <dgm:spPr/>
    </dgm:pt>
    <dgm:pt modelId="{9AA94497-24A5-49BB-867E-050FA8D20FF0}">
      <dgm:prSet phldrT="[Text]" custT="1"/>
      <dgm:spPr/>
      <dgm:t>
        <a:bodyPr/>
        <a:lstStyle/>
        <a:p>
          <a:r>
            <a:rPr lang="en-US" sz="1000" b="1" dirty="0"/>
            <a:t>Participant</a:t>
          </a:r>
        </a:p>
        <a:p>
          <a:r>
            <a:rPr lang="en-US" sz="1000" b="1" dirty="0"/>
            <a:t>Guide</a:t>
          </a:r>
        </a:p>
      </dgm:t>
    </dgm:pt>
    <dgm:pt modelId="{84D17E1C-4A0C-47A1-800E-505F50A6AA4A}" type="parTrans" cxnId="{760AF441-3A7E-4BB6-9A17-A8E9B6695B16}">
      <dgm:prSet/>
      <dgm:spPr/>
      <dgm:t>
        <a:bodyPr/>
        <a:lstStyle/>
        <a:p>
          <a:endParaRPr lang="en-US" b="1"/>
        </a:p>
      </dgm:t>
    </dgm:pt>
    <dgm:pt modelId="{20538D40-E61A-44CF-8489-5220526E6064}" type="sibTrans" cxnId="{760AF441-3A7E-4BB6-9A17-A8E9B6695B16}">
      <dgm:prSet/>
      <dgm:spPr/>
      <dgm:t>
        <a:bodyPr/>
        <a:lstStyle/>
        <a:p>
          <a:endParaRPr lang="en-US" b="1"/>
        </a:p>
      </dgm:t>
    </dgm:pt>
    <dgm:pt modelId="{DC547CEC-D65C-4B2B-9FBD-59AE948D17DE}">
      <dgm:prSet phldrT="[Text]" custT="1"/>
      <dgm:spPr/>
      <dgm:t>
        <a:bodyPr/>
        <a:lstStyle/>
        <a:p>
          <a:r>
            <a:rPr lang="en-US" sz="1000" b="1" dirty="0"/>
            <a:t>Facilitator’s Guide</a:t>
          </a:r>
        </a:p>
      </dgm:t>
    </dgm:pt>
    <dgm:pt modelId="{E1EC1487-5498-4773-B19B-7F92BA196990}" type="parTrans" cxnId="{1A8D8D76-9E43-4E02-91F0-8888194C0EBA}">
      <dgm:prSet/>
      <dgm:spPr/>
      <dgm:t>
        <a:bodyPr/>
        <a:lstStyle/>
        <a:p>
          <a:endParaRPr lang="en-US" b="1"/>
        </a:p>
      </dgm:t>
    </dgm:pt>
    <dgm:pt modelId="{C018A41B-E2A2-494B-8F8C-B4ABFD777C08}" type="sibTrans" cxnId="{1A8D8D76-9E43-4E02-91F0-8888194C0EBA}">
      <dgm:prSet/>
      <dgm:spPr/>
      <dgm:t>
        <a:bodyPr/>
        <a:lstStyle/>
        <a:p>
          <a:endParaRPr lang="en-US" b="1"/>
        </a:p>
      </dgm:t>
    </dgm:pt>
    <dgm:pt modelId="{58A3A748-2B6A-4738-862C-A6B736CF8F0C}">
      <dgm:prSet phldrT="[Text]" custT="1"/>
      <dgm:spPr/>
      <dgm:t>
        <a:bodyPr/>
        <a:lstStyle/>
        <a:p>
          <a:r>
            <a:rPr lang="en-US" sz="1000" b="1" dirty="0"/>
            <a:t>Class Presentation Slides PowerPoint®</a:t>
          </a:r>
        </a:p>
      </dgm:t>
    </dgm:pt>
    <dgm:pt modelId="{B1800BF1-142F-4CF5-9619-4D2B63CE9A8B}" type="parTrans" cxnId="{E7B23459-AC5B-4574-9821-59A90EC1F36F}">
      <dgm:prSet/>
      <dgm:spPr/>
      <dgm:t>
        <a:bodyPr/>
        <a:lstStyle/>
        <a:p>
          <a:endParaRPr lang="en-US" b="1"/>
        </a:p>
      </dgm:t>
    </dgm:pt>
    <dgm:pt modelId="{8D1A4A87-1198-48C7-BBC9-505FD11513E4}" type="sibTrans" cxnId="{E7B23459-AC5B-4574-9821-59A90EC1F36F}">
      <dgm:prSet/>
      <dgm:spPr/>
      <dgm:t>
        <a:bodyPr/>
        <a:lstStyle/>
        <a:p>
          <a:endParaRPr lang="en-US" b="1"/>
        </a:p>
      </dgm:t>
    </dgm:pt>
    <dgm:pt modelId="{C63ED286-E183-4E1F-961C-552502ACC5E5}">
      <dgm:prSet phldrT="[Text]" custT="1"/>
      <dgm:spPr/>
      <dgm:t>
        <a:bodyPr/>
        <a:lstStyle/>
        <a:p>
          <a:r>
            <a:rPr lang="en-US" sz="1000" b="1" dirty="0"/>
            <a:t>Case Studies (Your Cases, Other Approaches)</a:t>
          </a:r>
        </a:p>
      </dgm:t>
    </dgm:pt>
    <dgm:pt modelId="{B11A429C-8B10-4E03-9031-7D7AFD351393}" type="parTrans" cxnId="{100BD895-5D5C-457D-8D69-78F58D5E5857}">
      <dgm:prSet/>
      <dgm:spPr/>
      <dgm:t>
        <a:bodyPr/>
        <a:lstStyle/>
        <a:p>
          <a:endParaRPr lang="en-US" b="1"/>
        </a:p>
      </dgm:t>
    </dgm:pt>
    <dgm:pt modelId="{B22B00A7-8ADC-488F-9B39-7ED4E85A4E78}" type="sibTrans" cxnId="{100BD895-5D5C-457D-8D69-78F58D5E5857}">
      <dgm:prSet/>
      <dgm:spPr/>
      <dgm:t>
        <a:bodyPr/>
        <a:lstStyle/>
        <a:p>
          <a:endParaRPr lang="en-US" b="1"/>
        </a:p>
      </dgm:t>
    </dgm:pt>
    <dgm:pt modelId="{15FEF671-3F39-49E4-B4E9-CA27C043CECD}" type="pres">
      <dgm:prSet presAssocID="{A0A8B591-0EBD-4B7D-9C26-9D7969C324AB}" presName="Name0" presStyleCnt="0">
        <dgm:presLayoutVars>
          <dgm:chMax val="7"/>
          <dgm:dir/>
          <dgm:resizeHandles val="exact"/>
        </dgm:presLayoutVars>
      </dgm:prSet>
      <dgm:spPr/>
    </dgm:pt>
    <dgm:pt modelId="{74ACFA4A-85D1-4F77-A097-2367C1813CAF}" type="pres">
      <dgm:prSet presAssocID="{A0A8B591-0EBD-4B7D-9C26-9D7969C324AB}" presName="ellipse1" presStyleLbl="vennNode1" presStyleIdx="0" presStyleCnt="4">
        <dgm:presLayoutVars>
          <dgm:bulletEnabled val="1"/>
        </dgm:presLayoutVars>
      </dgm:prSet>
      <dgm:spPr/>
    </dgm:pt>
    <dgm:pt modelId="{1BD7DF39-6E9C-44C6-87A3-06E6D4E47ABE}" type="pres">
      <dgm:prSet presAssocID="{A0A8B591-0EBD-4B7D-9C26-9D7969C324AB}" presName="ellipse2" presStyleLbl="vennNode1" presStyleIdx="1" presStyleCnt="4">
        <dgm:presLayoutVars>
          <dgm:bulletEnabled val="1"/>
        </dgm:presLayoutVars>
      </dgm:prSet>
      <dgm:spPr/>
    </dgm:pt>
    <dgm:pt modelId="{B218B94A-5595-4436-81F3-6AE9175D02F1}" type="pres">
      <dgm:prSet presAssocID="{A0A8B591-0EBD-4B7D-9C26-9D7969C324AB}" presName="ellipse3" presStyleLbl="vennNode1" presStyleIdx="2" presStyleCnt="4" custLinFactNeighborX="0">
        <dgm:presLayoutVars>
          <dgm:bulletEnabled val="1"/>
        </dgm:presLayoutVars>
      </dgm:prSet>
      <dgm:spPr/>
    </dgm:pt>
    <dgm:pt modelId="{DB120120-0A10-4E3B-9B4E-7B87E6459484}" type="pres">
      <dgm:prSet presAssocID="{A0A8B591-0EBD-4B7D-9C26-9D7969C324AB}" presName="ellipse4" presStyleLbl="vennNode1" presStyleIdx="3" presStyleCnt="4">
        <dgm:presLayoutVars>
          <dgm:bulletEnabled val="1"/>
        </dgm:presLayoutVars>
      </dgm:prSet>
      <dgm:spPr/>
    </dgm:pt>
  </dgm:ptLst>
  <dgm:cxnLst>
    <dgm:cxn modelId="{E6D9AE11-B3B0-429C-8171-E1A09C238A3A}" type="presOf" srcId="{A0A8B591-0EBD-4B7D-9C26-9D7969C324AB}" destId="{15FEF671-3F39-49E4-B4E9-CA27C043CECD}" srcOrd="0" destOrd="0" presId="urn:microsoft.com/office/officeart/2005/8/layout/rings+Icon"/>
    <dgm:cxn modelId="{40AFB131-91C3-A84D-807F-FE0CE7DF3860}" type="presOf" srcId="{DC547CEC-D65C-4B2B-9FBD-59AE948D17DE}" destId="{1BD7DF39-6E9C-44C6-87A3-06E6D4E47ABE}" srcOrd="0" destOrd="0" presId="urn:microsoft.com/office/officeart/2005/8/layout/rings+Icon"/>
    <dgm:cxn modelId="{760AF441-3A7E-4BB6-9A17-A8E9B6695B16}" srcId="{A0A8B591-0EBD-4B7D-9C26-9D7969C324AB}" destId="{9AA94497-24A5-49BB-867E-050FA8D20FF0}" srcOrd="0" destOrd="0" parTransId="{84D17E1C-4A0C-47A1-800E-505F50A6AA4A}" sibTransId="{20538D40-E61A-44CF-8489-5220526E6064}"/>
    <dgm:cxn modelId="{E7B23459-AC5B-4574-9821-59A90EC1F36F}" srcId="{A0A8B591-0EBD-4B7D-9C26-9D7969C324AB}" destId="{58A3A748-2B6A-4738-862C-A6B736CF8F0C}" srcOrd="2" destOrd="0" parTransId="{B1800BF1-142F-4CF5-9619-4D2B63CE9A8B}" sibTransId="{8D1A4A87-1198-48C7-BBC9-505FD11513E4}"/>
    <dgm:cxn modelId="{A5CB875F-BDCE-D346-9FDA-32FAEC330844}" type="presOf" srcId="{C63ED286-E183-4E1F-961C-552502ACC5E5}" destId="{DB120120-0A10-4E3B-9B4E-7B87E6459484}" srcOrd="0" destOrd="0" presId="urn:microsoft.com/office/officeart/2005/8/layout/rings+Icon"/>
    <dgm:cxn modelId="{1A8D8D76-9E43-4E02-91F0-8888194C0EBA}" srcId="{A0A8B591-0EBD-4B7D-9C26-9D7969C324AB}" destId="{DC547CEC-D65C-4B2B-9FBD-59AE948D17DE}" srcOrd="1" destOrd="0" parTransId="{E1EC1487-5498-4773-B19B-7F92BA196990}" sibTransId="{C018A41B-E2A2-494B-8F8C-B4ABFD777C08}"/>
    <dgm:cxn modelId="{100BD895-5D5C-457D-8D69-78F58D5E5857}" srcId="{A0A8B591-0EBD-4B7D-9C26-9D7969C324AB}" destId="{C63ED286-E183-4E1F-961C-552502ACC5E5}" srcOrd="3" destOrd="0" parTransId="{B11A429C-8B10-4E03-9031-7D7AFD351393}" sibTransId="{B22B00A7-8ADC-488F-9B39-7ED4E85A4E78}"/>
    <dgm:cxn modelId="{32257FC3-87B4-9D48-9C44-778639464CCD}" type="presOf" srcId="{9AA94497-24A5-49BB-867E-050FA8D20FF0}" destId="{74ACFA4A-85D1-4F77-A097-2367C1813CAF}" srcOrd="0" destOrd="0" presId="urn:microsoft.com/office/officeart/2005/8/layout/rings+Icon"/>
    <dgm:cxn modelId="{25E0CCEC-6428-914A-9A72-8EDD8CE3C6C7}" type="presOf" srcId="{58A3A748-2B6A-4738-862C-A6B736CF8F0C}" destId="{B218B94A-5595-4436-81F3-6AE9175D02F1}" srcOrd="0" destOrd="0" presId="urn:microsoft.com/office/officeart/2005/8/layout/rings+Icon"/>
    <dgm:cxn modelId="{FCC87ACA-CC0C-41A4-AAE1-979202BDE250}" type="presParOf" srcId="{15FEF671-3F39-49E4-B4E9-CA27C043CECD}" destId="{74ACFA4A-85D1-4F77-A097-2367C1813CAF}" srcOrd="0" destOrd="0" presId="urn:microsoft.com/office/officeart/2005/8/layout/rings+Icon"/>
    <dgm:cxn modelId="{04E8CFF0-C0B5-4933-B2B9-006EAC9D70D1}" type="presParOf" srcId="{15FEF671-3F39-49E4-B4E9-CA27C043CECD}" destId="{1BD7DF39-6E9C-44C6-87A3-06E6D4E47ABE}" srcOrd="1" destOrd="0" presId="urn:microsoft.com/office/officeart/2005/8/layout/rings+Icon"/>
    <dgm:cxn modelId="{E63A8252-1704-4D0B-AA9F-B5EBA416FF7A}" type="presParOf" srcId="{15FEF671-3F39-49E4-B4E9-CA27C043CECD}" destId="{B218B94A-5595-4436-81F3-6AE9175D02F1}" srcOrd="2" destOrd="0" presId="urn:microsoft.com/office/officeart/2005/8/layout/rings+Icon"/>
    <dgm:cxn modelId="{20069758-694F-4F3A-9579-1F66E1C3F0DE}" type="presParOf" srcId="{15FEF671-3F39-49E4-B4E9-CA27C043CECD}" destId="{DB120120-0A10-4E3B-9B4E-7B87E6459484}" srcOrd="3"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A8B591-0EBD-4B7D-9C26-9D7969C324AB}" type="doc">
      <dgm:prSet loTypeId="urn:microsoft.com/office/officeart/2005/8/layout/rings+Icon" loCatId="relationship" qsTypeId="urn:microsoft.com/office/officeart/2005/8/quickstyle/simple1" qsCatId="simple" csTypeId="urn:microsoft.com/office/officeart/2005/8/colors/accent4_2" csCatId="accent4" phldr="1"/>
      <dgm:spPr/>
    </dgm:pt>
    <dgm:pt modelId="{9AA94497-24A5-49BB-867E-050FA8D20FF0}">
      <dgm:prSet phldrT="[Text]" custT="1"/>
      <dgm:spPr/>
      <dgm:t>
        <a:bodyPr/>
        <a:lstStyle/>
        <a:p>
          <a:r>
            <a:rPr lang="en-US" sz="1100" b="1" dirty="0"/>
            <a:t>Common Ground</a:t>
          </a:r>
        </a:p>
      </dgm:t>
    </dgm:pt>
    <dgm:pt modelId="{84D17E1C-4A0C-47A1-800E-505F50A6AA4A}" type="parTrans" cxnId="{760AF441-3A7E-4BB6-9A17-A8E9B6695B16}">
      <dgm:prSet/>
      <dgm:spPr/>
      <dgm:t>
        <a:bodyPr/>
        <a:lstStyle/>
        <a:p>
          <a:endParaRPr lang="en-US" b="1"/>
        </a:p>
      </dgm:t>
    </dgm:pt>
    <dgm:pt modelId="{20538D40-E61A-44CF-8489-5220526E6064}" type="sibTrans" cxnId="{760AF441-3A7E-4BB6-9A17-A8E9B6695B16}">
      <dgm:prSet/>
      <dgm:spPr/>
      <dgm:t>
        <a:bodyPr/>
        <a:lstStyle/>
        <a:p>
          <a:endParaRPr lang="en-US" b="1"/>
        </a:p>
      </dgm:t>
    </dgm:pt>
    <dgm:pt modelId="{58A3A748-2B6A-4738-862C-A6B736CF8F0C}">
      <dgm:prSet phldrT="[Text]" custT="1"/>
      <dgm:spPr/>
      <dgm:t>
        <a:bodyPr/>
        <a:lstStyle/>
        <a:p>
          <a:r>
            <a:rPr lang="en-US" sz="1200" b="1" dirty="0"/>
            <a:t>Game of Phones</a:t>
          </a:r>
        </a:p>
      </dgm:t>
    </dgm:pt>
    <dgm:pt modelId="{B1800BF1-142F-4CF5-9619-4D2B63CE9A8B}" type="parTrans" cxnId="{E7B23459-AC5B-4574-9821-59A90EC1F36F}">
      <dgm:prSet/>
      <dgm:spPr/>
      <dgm:t>
        <a:bodyPr/>
        <a:lstStyle/>
        <a:p>
          <a:endParaRPr lang="en-US" b="1"/>
        </a:p>
      </dgm:t>
    </dgm:pt>
    <dgm:pt modelId="{8D1A4A87-1198-48C7-BBC9-505FD11513E4}" type="sibTrans" cxnId="{E7B23459-AC5B-4574-9821-59A90EC1F36F}">
      <dgm:prSet/>
      <dgm:spPr/>
      <dgm:t>
        <a:bodyPr/>
        <a:lstStyle/>
        <a:p>
          <a:endParaRPr lang="en-US" b="1"/>
        </a:p>
      </dgm:t>
    </dgm:pt>
    <dgm:pt modelId="{B85F06E4-2F45-4643-810A-FEADD03A7683}">
      <dgm:prSet phldrT="[Text]" custT="1"/>
      <dgm:spPr/>
      <dgm:t>
        <a:bodyPr/>
        <a:lstStyle/>
        <a:p>
          <a:r>
            <a:rPr lang="en-US" sz="1000" b="1" dirty="0"/>
            <a:t> </a:t>
          </a:r>
          <a:r>
            <a:rPr lang="en-US" sz="1200" b="1" dirty="0"/>
            <a:t>Goal Setting</a:t>
          </a:r>
          <a:endParaRPr lang="en-US" sz="1000" b="1" dirty="0"/>
        </a:p>
      </dgm:t>
    </dgm:pt>
    <dgm:pt modelId="{DAA06C10-555C-4FBF-BE4B-B9965E8C0C75}" type="parTrans" cxnId="{DEDD0A32-1644-49E5-B54F-EE86AA14A6B8}">
      <dgm:prSet/>
      <dgm:spPr/>
      <dgm:t>
        <a:bodyPr/>
        <a:lstStyle/>
        <a:p>
          <a:endParaRPr lang="en-US"/>
        </a:p>
      </dgm:t>
    </dgm:pt>
    <dgm:pt modelId="{254AF588-7732-4B3A-81C4-D5B76F5F3477}" type="sibTrans" cxnId="{DEDD0A32-1644-49E5-B54F-EE86AA14A6B8}">
      <dgm:prSet/>
      <dgm:spPr/>
      <dgm:t>
        <a:bodyPr/>
        <a:lstStyle/>
        <a:p>
          <a:endParaRPr lang="en-US"/>
        </a:p>
      </dgm:t>
    </dgm:pt>
    <dgm:pt modelId="{6D9857AE-1280-49C0-BA48-6CDD212757D7}">
      <dgm:prSet custT="1"/>
      <dgm:spPr/>
      <dgm:t>
        <a:bodyPr/>
        <a:lstStyle/>
        <a:p>
          <a:r>
            <a:rPr lang="en-US" sz="1200" b="1" dirty="0"/>
            <a:t>Fast </a:t>
          </a:r>
        </a:p>
        <a:p>
          <a:r>
            <a:rPr lang="en-US" sz="1200" b="1" dirty="0"/>
            <a:t>FIX</a:t>
          </a:r>
        </a:p>
      </dgm:t>
    </dgm:pt>
    <dgm:pt modelId="{1526C69C-ACBF-491D-BC65-C5DB99E5D638}" type="parTrans" cxnId="{D3139CE2-886F-4151-B031-E54CF9DEC116}">
      <dgm:prSet/>
      <dgm:spPr/>
      <dgm:t>
        <a:bodyPr/>
        <a:lstStyle/>
        <a:p>
          <a:endParaRPr lang="en-US"/>
        </a:p>
      </dgm:t>
    </dgm:pt>
    <dgm:pt modelId="{CA735F41-F6BB-403A-8A48-7F2DCC231ABC}" type="sibTrans" cxnId="{D3139CE2-886F-4151-B031-E54CF9DEC116}">
      <dgm:prSet/>
      <dgm:spPr/>
      <dgm:t>
        <a:bodyPr/>
        <a:lstStyle/>
        <a:p>
          <a:endParaRPr lang="en-US"/>
        </a:p>
      </dgm:t>
    </dgm:pt>
    <dgm:pt modelId="{B678EB20-CD01-4599-A93B-4AD1722B8599}">
      <dgm:prSet phldrT="[Text]" custT="1"/>
      <dgm:spPr/>
      <dgm:t>
        <a:bodyPr/>
        <a:lstStyle/>
        <a:p>
          <a:r>
            <a:rPr lang="en-US" sz="1100" b="1" dirty="0"/>
            <a:t>Course Critique</a:t>
          </a:r>
        </a:p>
      </dgm:t>
    </dgm:pt>
    <dgm:pt modelId="{C527C632-1206-4A1F-A98A-06B954D16CE7}" type="parTrans" cxnId="{96DBC246-9F9D-4034-9543-5A66E9C47752}">
      <dgm:prSet/>
      <dgm:spPr/>
      <dgm:t>
        <a:bodyPr/>
        <a:lstStyle/>
        <a:p>
          <a:endParaRPr lang="en-US"/>
        </a:p>
      </dgm:t>
    </dgm:pt>
    <dgm:pt modelId="{E4968FE8-133B-41C1-B049-CF6DF5D48138}" type="sibTrans" cxnId="{96DBC246-9F9D-4034-9543-5A66E9C47752}">
      <dgm:prSet/>
      <dgm:spPr/>
      <dgm:t>
        <a:bodyPr/>
        <a:lstStyle/>
        <a:p>
          <a:endParaRPr lang="en-US"/>
        </a:p>
      </dgm:t>
    </dgm:pt>
    <dgm:pt modelId="{A1976DD5-2B5A-436F-838B-099CC690856D}">
      <dgm:prSet phldrT="[Text]" custT="1"/>
      <dgm:spPr/>
      <dgm:t>
        <a:bodyPr/>
        <a:lstStyle/>
        <a:p>
          <a:r>
            <a:rPr lang="en-US" sz="1100" b="1" dirty="0"/>
            <a:t>Differing </a:t>
          </a:r>
          <a:r>
            <a:rPr lang="en-US" sz="900" b="1" dirty="0"/>
            <a:t>Definitions</a:t>
          </a:r>
          <a:endParaRPr lang="en-US" sz="1100" b="1" dirty="0"/>
        </a:p>
      </dgm:t>
    </dgm:pt>
    <dgm:pt modelId="{9308EE97-3835-490C-94DD-7935A43EAD86}" type="parTrans" cxnId="{76E66FFF-C5F8-4562-B9A1-B04FA70EF02A}">
      <dgm:prSet/>
      <dgm:spPr/>
      <dgm:t>
        <a:bodyPr/>
        <a:lstStyle/>
        <a:p>
          <a:endParaRPr lang="en-US"/>
        </a:p>
      </dgm:t>
    </dgm:pt>
    <dgm:pt modelId="{A6303F83-59E8-416A-B448-ABDA2C36B656}" type="sibTrans" cxnId="{76E66FFF-C5F8-4562-B9A1-B04FA70EF02A}">
      <dgm:prSet/>
      <dgm:spPr/>
      <dgm:t>
        <a:bodyPr/>
        <a:lstStyle/>
        <a:p>
          <a:endParaRPr lang="en-US"/>
        </a:p>
      </dgm:t>
    </dgm:pt>
    <dgm:pt modelId="{548170B3-811C-49E5-BC0E-E09303D50CB1}">
      <dgm:prSet phldrT="[Text]" custT="1"/>
      <dgm:spPr/>
      <dgm:t>
        <a:bodyPr/>
        <a:lstStyle/>
        <a:p>
          <a:r>
            <a:rPr lang="en-US" sz="1100" b="1" dirty="0"/>
            <a:t>Evidence </a:t>
          </a:r>
          <a:r>
            <a:rPr lang="en-US" sz="1050" b="1" dirty="0"/>
            <a:t>Appraisal</a:t>
          </a:r>
          <a:endParaRPr lang="en-US" sz="1100" b="1" dirty="0"/>
        </a:p>
      </dgm:t>
    </dgm:pt>
    <dgm:pt modelId="{EFD08B20-614C-422F-8444-59474FF0CDD3}" type="parTrans" cxnId="{BA173DFD-EB41-41D6-9BB4-692324E121EF}">
      <dgm:prSet/>
      <dgm:spPr/>
      <dgm:t>
        <a:bodyPr/>
        <a:lstStyle/>
        <a:p>
          <a:endParaRPr lang="en-US"/>
        </a:p>
      </dgm:t>
    </dgm:pt>
    <dgm:pt modelId="{EB961B4A-35D8-40AA-AFF3-21480B6507D6}" type="sibTrans" cxnId="{BA173DFD-EB41-41D6-9BB4-692324E121EF}">
      <dgm:prSet/>
      <dgm:spPr/>
      <dgm:t>
        <a:bodyPr/>
        <a:lstStyle/>
        <a:p>
          <a:endParaRPr lang="en-US"/>
        </a:p>
      </dgm:t>
    </dgm:pt>
    <dgm:pt modelId="{15FEF671-3F39-49E4-B4E9-CA27C043CECD}" type="pres">
      <dgm:prSet presAssocID="{A0A8B591-0EBD-4B7D-9C26-9D7969C324AB}" presName="Name0" presStyleCnt="0">
        <dgm:presLayoutVars>
          <dgm:chMax val="7"/>
          <dgm:dir/>
          <dgm:resizeHandles val="exact"/>
        </dgm:presLayoutVars>
      </dgm:prSet>
      <dgm:spPr/>
    </dgm:pt>
    <dgm:pt modelId="{74ACFA4A-85D1-4F77-A097-2367C1813CAF}" type="pres">
      <dgm:prSet presAssocID="{A0A8B591-0EBD-4B7D-9C26-9D7969C324AB}" presName="ellipse1" presStyleLbl="vennNode1" presStyleIdx="0" presStyleCnt="7" custLinFactNeighborX="47165" custLinFactNeighborY="-30688">
        <dgm:presLayoutVars>
          <dgm:bulletEnabled val="1"/>
        </dgm:presLayoutVars>
      </dgm:prSet>
      <dgm:spPr/>
    </dgm:pt>
    <dgm:pt modelId="{1BD7DF39-6E9C-44C6-87A3-06E6D4E47ABE}" type="pres">
      <dgm:prSet presAssocID="{A0A8B591-0EBD-4B7D-9C26-9D7969C324AB}" presName="ellipse2" presStyleLbl="vennNode1" presStyleIdx="1" presStyleCnt="7" custLinFactNeighborX="40720" custLinFactNeighborY="-19918">
        <dgm:presLayoutVars>
          <dgm:bulletEnabled val="1"/>
        </dgm:presLayoutVars>
      </dgm:prSet>
      <dgm:spPr/>
    </dgm:pt>
    <dgm:pt modelId="{B218B94A-5595-4436-81F3-6AE9175D02F1}" type="pres">
      <dgm:prSet presAssocID="{A0A8B591-0EBD-4B7D-9C26-9D7969C324AB}" presName="ellipse3" presStyleLbl="vennNode1" presStyleIdx="2" presStyleCnt="7" custLinFactNeighborX="34283" custLinFactNeighborY="-30522">
        <dgm:presLayoutVars>
          <dgm:bulletEnabled val="1"/>
        </dgm:presLayoutVars>
      </dgm:prSet>
      <dgm:spPr/>
    </dgm:pt>
    <dgm:pt modelId="{DB120120-0A10-4E3B-9B4E-7B87E6459484}" type="pres">
      <dgm:prSet presAssocID="{A0A8B591-0EBD-4B7D-9C26-9D7969C324AB}" presName="ellipse4" presStyleLbl="vennNode1" presStyleIdx="3" presStyleCnt="7" custLinFactX="21798" custLinFactNeighborX="100000" custLinFactNeighborY="-20202">
        <dgm:presLayoutVars>
          <dgm:bulletEnabled val="1"/>
        </dgm:presLayoutVars>
      </dgm:prSet>
      <dgm:spPr/>
    </dgm:pt>
    <dgm:pt modelId="{3D37C97A-C7E4-6546-B1C2-3BB081B78680}" type="pres">
      <dgm:prSet presAssocID="{A0A8B591-0EBD-4B7D-9C26-9D7969C324AB}" presName="ellipse5" presStyleLbl="vennNode1" presStyleIdx="4" presStyleCnt="7" custLinFactX="-100000" custLinFactNeighborX="-103835" custLinFactNeighborY="53171">
        <dgm:presLayoutVars>
          <dgm:bulletEnabled val="1"/>
        </dgm:presLayoutVars>
      </dgm:prSet>
      <dgm:spPr/>
    </dgm:pt>
    <dgm:pt modelId="{5DCE8622-44A0-421B-BB58-82C8F033D557}" type="pres">
      <dgm:prSet presAssocID="{A0A8B591-0EBD-4B7D-9C26-9D7969C324AB}" presName="ellipse6" presStyleLbl="vennNode1" presStyleIdx="5" presStyleCnt="7" custScaleX="106367" custScaleY="97088" custLinFactY="-5068" custLinFactNeighborX="-23535" custLinFactNeighborY="-100000">
        <dgm:presLayoutVars>
          <dgm:bulletEnabled val="1"/>
        </dgm:presLayoutVars>
      </dgm:prSet>
      <dgm:spPr/>
    </dgm:pt>
    <dgm:pt modelId="{E53B0F11-C489-4923-A6FD-38D439C943ED}" type="pres">
      <dgm:prSet presAssocID="{A0A8B591-0EBD-4B7D-9C26-9D7969C324AB}" presName="ellipse7" presStyleLbl="vennNode1" presStyleIdx="6" presStyleCnt="7" custLinFactX="-22685" custLinFactNeighborX="-100000" custLinFactNeighborY="50417">
        <dgm:presLayoutVars>
          <dgm:bulletEnabled val="1"/>
        </dgm:presLayoutVars>
      </dgm:prSet>
      <dgm:spPr/>
    </dgm:pt>
  </dgm:ptLst>
  <dgm:cxnLst>
    <dgm:cxn modelId="{E6D9AE11-B3B0-429C-8171-E1A09C238A3A}" type="presOf" srcId="{A0A8B591-0EBD-4B7D-9C26-9D7969C324AB}" destId="{15FEF671-3F39-49E4-B4E9-CA27C043CECD}" srcOrd="0" destOrd="0" presId="urn:microsoft.com/office/officeart/2005/8/layout/rings+Icon"/>
    <dgm:cxn modelId="{DEDD0A32-1644-49E5-B54F-EE86AA14A6B8}" srcId="{A0A8B591-0EBD-4B7D-9C26-9D7969C324AB}" destId="{B85F06E4-2F45-4643-810A-FEADD03A7683}" srcOrd="5" destOrd="0" parTransId="{DAA06C10-555C-4FBF-BE4B-B9965E8C0C75}" sibTransId="{254AF588-7732-4B3A-81C4-D5B76F5F3477}"/>
    <dgm:cxn modelId="{760AF441-3A7E-4BB6-9A17-A8E9B6695B16}" srcId="{A0A8B591-0EBD-4B7D-9C26-9D7969C324AB}" destId="{9AA94497-24A5-49BB-867E-050FA8D20FF0}" srcOrd="0" destOrd="0" parTransId="{84D17E1C-4A0C-47A1-800E-505F50A6AA4A}" sibTransId="{20538D40-E61A-44CF-8489-5220526E6064}"/>
    <dgm:cxn modelId="{96DBC246-9F9D-4034-9543-5A66E9C47752}" srcId="{A0A8B591-0EBD-4B7D-9C26-9D7969C324AB}" destId="{B678EB20-CD01-4599-A93B-4AD1722B8599}" srcOrd="1" destOrd="0" parTransId="{C527C632-1206-4A1F-A98A-06B954D16CE7}" sibTransId="{E4968FE8-133B-41C1-B049-CF6DF5D48138}"/>
    <dgm:cxn modelId="{F1D37257-E1ED-4AE5-B0E4-D566CBE84F8B}" type="presOf" srcId="{6D9857AE-1280-49C0-BA48-6CDD212757D7}" destId="{3D37C97A-C7E4-6546-B1C2-3BB081B78680}" srcOrd="0" destOrd="0" presId="urn:microsoft.com/office/officeart/2005/8/layout/rings+Icon"/>
    <dgm:cxn modelId="{E7B23459-AC5B-4574-9821-59A90EC1F36F}" srcId="{A0A8B591-0EBD-4B7D-9C26-9D7969C324AB}" destId="{58A3A748-2B6A-4738-862C-A6B736CF8F0C}" srcOrd="6" destOrd="0" parTransId="{B1800BF1-142F-4CF5-9619-4D2B63CE9A8B}" sibTransId="{8D1A4A87-1198-48C7-BBC9-505FD11513E4}"/>
    <dgm:cxn modelId="{DC3A0769-8773-44D6-9614-2FCB4C051973}" type="presOf" srcId="{A1976DD5-2B5A-436F-838B-099CC690856D}" destId="{B218B94A-5595-4436-81F3-6AE9175D02F1}" srcOrd="0" destOrd="0" presId="urn:microsoft.com/office/officeart/2005/8/layout/rings+Icon"/>
    <dgm:cxn modelId="{77C5179F-DBCF-4CC3-8352-FED4A437A49F}" type="presOf" srcId="{58A3A748-2B6A-4738-862C-A6B736CF8F0C}" destId="{E53B0F11-C489-4923-A6FD-38D439C943ED}" srcOrd="0" destOrd="0" presId="urn:microsoft.com/office/officeart/2005/8/layout/rings+Icon"/>
    <dgm:cxn modelId="{32257FC3-87B4-9D48-9C44-778639464CCD}" type="presOf" srcId="{9AA94497-24A5-49BB-867E-050FA8D20FF0}" destId="{74ACFA4A-85D1-4F77-A097-2367C1813CAF}" srcOrd="0" destOrd="0" presId="urn:microsoft.com/office/officeart/2005/8/layout/rings+Icon"/>
    <dgm:cxn modelId="{D3139CE2-886F-4151-B031-E54CF9DEC116}" srcId="{A0A8B591-0EBD-4B7D-9C26-9D7969C324AB}" destId="{6D9857AE-1280-49C0-BA48-6CDD212757D7}" srcOrd="4" destOrd="0" parTransId="{1526C69C-ACBF-491D-BC65-C5DB99E5D638}" sibTransId="{CA735F41-F6BB-403A-8A48-7F2DCC231ABC}"/>
    <dgm:cxn modelId="{03CA8AE6-2493-4A69-9CA8-8140474E4A35}" type="presOf" srcId="{B678EB20-CD01-4599-A93B-4AD1722B8599}" destId="{1BD7DF39-6E9C-44C6-87A3-06E6D4E47ABE}" srcOrd="0" destOrd="0" presId="urn:microsoft.com/office/officeart/2005/8/layout/rings+Icon"/>
    <dgm:cxn modelId="{032B14F0-C6DB-49A4-BC54-30EC8B066B3D}" type="presOf" srcId="{548170B3-811C-49E5-BC0E-E09303D50CB1}" destId="{DB120120-0A10-4E3B-9B4E-7B87E6459484}" srcOrd="0" destOrd="0" presId="urn:microsoft.com/office/officeart/2005/8/layout/rings+Icon"/>
    <dgm:cxn modelId="{F55626F1-1874-4A02-B9D2-3B89722F6757}" type="presOf" srcId="{B85F06E4-2F45-4643-810A-FEADD03A7683}" destId="{5DCE8622-44A0-421B-BB58-82C8F033D557}" srcOrd="0" destOrd="0" presId="urn:microsoft.com/office/officeart/2005/8/layout/rings+Icon"/>
    <dgm:cxn modelId="{BA173DFD-EB41-41D6-9BB4-692324E121EF}" srcId="{A0A8B591-0EBD-4B7D-9C26-9D7969C324AB}" destId="{548170B3-811C-49E5-BC0E-E09303D50CB1}" srcOrd="3" destOrd="0" parTransId="{EFD08B20-614C-422F-8444-59474FF0CDD3}" sibTransId="{EB961B4A-35D8-40AA-AFF3-21480B6507D6}"/>
    <dgm:cxn modelId="{76E66FFF-C5F8-4562-B9A1-B04FA70EF02A}" srcId="{A0A8B591-0EBD-4B7D-9C26-9D7969C324AB}" destId="{A1976DD5-2B5A-436F-838B-099CC690856D}" srcOrd="2" destOrd="0" parTransId="{9308EE97-3835-490C-94DD-7935A43EAD86}" sibTransId="{A6303F83-59E8-416A-B448-ABDA2C36B656}"/>
    <dgm:cxn modelId="{FCC87ACA-CC0C-41A4-AAE1-979202BDE250}" type="presParOf" srcId="{15FEF671-3F39-49E4-B4E9-CA27C043CECD}" destId="{74ACFA4A-85D1-4F77-A097-2367C1813CAF}" srcOrd="0" destOrd="0" presId="urn:microsoft.com/office/officeart/2005/8/layout/rings+Icon"/>
    <dgm:cxn modelId="{04E8CFF0-C0B5-4933-B2B9-006EAC9D70D1}" type="presParOf" srcId="{15FEF671-3F39-49E4-B4E9-CA27C043CECD}" destId="{1BD7DF39-6E9C-44C6-87A3-06E6D4E47ABE}" srcOrd="1" destOrd="0" presId="urn:microsoft.com/office/officeart/2005/8/layout/rings+Icon"/>
    <dgm:cxn modelId="{E63A8252-1704-4D0B-AA9F-B5EBA416FF7A}" type="presParOf" srcId="{15FEF671-3F39-49E4-B4E9-CA27C043CECD}" destId="{B218B94A-5595-4436-81F3-6AE9175D02F1}" srcOrd="2" destOrd="0" presId="urn:microsoft.com/office/officeart/2005/8/layout/rings+Icon"/>
    <dgm:cxn modelId="{20069758-694F-4F3A-9579-1F66E1C3F0DE}" type="presParOf" srcId="{15FEF671-3F39-49E4-B4E9-CA27C043CECD}" destId="{DB120120-0A10-4E3B-9B4E-7B87E6459484}" srcOrd="3" destOrd="0" presId="urn:microsoft.com/office/officeart/2005/8/layout/rings+Icon"/>
    <dgm:cxn modelId="{10C56CC8-B1DD-7C46-9D21-CB8DB903BD2F}" type="presParOf" srcId="{15FEF671-3F39-49E4-B4E9-CA27C043CECD}" destId="{3D37C97A-C7E4-6546-B1C2-3BB081B78680}" srcOrd="4" destOrd="0" presId="urn:microsoft.com/office/officeart/2005/8/layout/rings+Icon"/>
    <dgm:cxn modelId="{76D29601-F0C1-4914-85D5-07F96E986DF2}" type="presParOf" srcId="{15FEF671-3F39-49E4-B4E9-CA27C043CECD}" destId="{5DCE8622-44A0-421B-BB58-82C8F033D557}" srcOrd="5" destOrd="0" presId="urn:microsoft.com/office/officeart/2005/8/layout/rings+Icon"/>
    <dgm:cxn modelId="{FC382DB4-DC64-494C-BF1F-100CCFC30332}" type="presParOf" srcId="{15FEF671-3F39-49E4-B4E9-CA27C043CECD}" destId="{E53B0F11-C489-4923-A6FD-38D439C943ED}" srcOrd="6"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A8B591-0EBD-4B7D-9C26-9D7969C324AB}" type="doc">
      <dgm:prSet loTypeId="urn:microsoft.com/office/officeart/2005/8/layout/rings+Icon" loCatId="relationship" qsTypeId="urn:microsoft.com/office/officeart/2005/8/quickstyle/simple1" qsCatId="simple" csTypeId="urn:microsoft.com/office/officeart/2005/8/colors/accent4_2" csCatId="accent4" phldr="1"/>
      <dgm:spPr/>
      <dgm:t>
        <a:bodyPr/>
        <a:lstStyle/>
        <a:p>
          <a:endParaRPr lang="en-US"/>
        </a:p>
      </dgm:t>
    </dgm:pt>
    <dgm:pt modelId="{9AA94497-24A5-49BB-867E-050FA8D20FF0}">
      <dgm:prSet phldrT="[Text]" custT="1"/>
      <dgm:spPr/>
      <dgm:t>
        <a:bodyPr/>
        <a:lstStyle/>
        <a:p>
          <a:r>
            <a:rPr lang="en-US" sz="1100" b="1" dirty="0"/>
            <a:t>Pain Rounds</a:t>
          </a:r>
        </a:p>
      </dgm:t>
    </dgm:pt>
    <dgm:pt modelId="{84D17E1C-4A0C-47A1-800E-505F50A6AA4A}" type="parTrans" cxnId="{760AF441-3A7E-4BB6-9A17-A8E9B6695B16}">
      <dgm:prSet/>
      <dgm:spPr/>
      <dgm:t>
        <a:bodyPr/>
        <a:lstStyle/>
        <a:p>
          <a:endParaRPr lang="en-US"/>
        </a:p>
      </dgm:t>
    </dgm:pt>
    <dgm:pt modelId="{20538D40-E61A-44CF-8489-5220526E6064}" type="sibTrans" cxnId="{760AF441-3A7E-4BB6-9A17-A8E9B6695B16}">
      <dgm:prSet/>
      <dgm:spPr/>
      <dgm:t>
        <a:bodyPr/>
        <a:lstStyle/>
        <a:p>
          <a:endParaRPr lang="en-US"/>
        </a:p>
      </dgm:t>
    </dgm:pt>
    <dgm:pt modelId="{DC547CEC-D65C-4B2B-9FBD-59AE948D17DE}">
      <dgm:prSet phldrT="[Text]" custT="1"/>
      <dgm:spPr/>
      <dgm:t>
        <a:bodyPr/>
        <a:lstStyle/>
        <a:p>
          <a:r>
            <a:rPr lang="en-US" sz="1100" b="1" dirty="0"/>
            <a:t>Measure Twice, Change Once</a:t>
          </a:r>
        </a:p>
      </dgm:t>
    </dgm:pt>
    <dgm:pt modelId="{E1EC1487-5498-4773-B19B-7F92BA196990}" type="parTrans" cxnId="{1A8D8D76-9E43-4E02-91F0-8888194C0EBA}">
      <dgm:prSet/>
      <dgm:spPr/>
      <dgm:t>
        <a:bodyPr/>
        <a:lstStyle/>
        <a:p>
          <a:endParaRPr lang="en-US"/>
        </a:p>
      </dgm:t>
    </dgm:pt>
    <dgm:pt modelId="{C018A41B-E2A2-494B-8F8C-B4ABFD777C08}" type="sibTrans" cxnId="{1A8D8D76-9E43-4E02-91F0-8888194C0EBA}">
      <dgm:prSet/>
      <dgm:spPr/>
      <dgm:t>
        <a:bodyPr/>
        <a:lstStyle/>
        <a:p>
          <a:endParaRPr lang="en-US"/>
        </a:p>
      </dgm:t>
    </dgm:pt>
    <dgm:pt modelId="{58A3A748-2B6A-4738-862C-A6B736CF8F0C}">
      <dgm:prSet phldrT="[Text]" custT="1"/>
      <dgm:spPr/>
      <dgm:t>
        <a:bodyPr/>
        <a:lstStyle/>
        <a:p>
          <a:r>
            <a:rPr lang="en-US" sz="1200" b="1" dirty="0"/>
            <a:t>Pair &amp; Share</a:t>
          </a:r>
        </a:p>
      </dgm:t>
    </dgm:pt>
    <dgm:pt modelId="{B1800BF1-142F-4CF5-9619-4D2B63CE9A8B}" type="parTrans" cxnId="{E7B23459-AC5B-4574-9821-59A90EC1F36F}">
      <dgm:prSet/>
      <dgm:spPr/>
      <dgm:t>
        <a:bodyPr/>
        <a:lstStyle/>
        <a:p>
          <a:endParaRPr lang="en-US"/>
        </a:p>
      </dgm:t>
    </dgm:pt>
    <dgm:pt modelId="{8D1A4A87-1198-48C7-BBC9-505FD11513E4}" type="sibTrans" cxnId="{E7B23459-AC5B-4574-9821-59A90EC1F36F}">
      <dgm:prSet/>
      <dgm:spPr/>
      <dgm:t>
        <a:bodyPr/>
        <a:lstStyle/>
        <a:p>
          <a:endParaRPr lang="en-US"/>
        </a:p>
      </dgm:t>
    </dgm:pt>
    <dgm:pt modelId="{C63ED286-E183-4E1F-961C-552502ACC5E5}">
      <dgm:prSet phldrT="[Text]" custT="1"/>
      <dgm:spPr/>
      <dgm:t>
        <a:bodyPr/>
        <a:lstStyle/>
        <a:p>
          <a:pPr>
            <a:lnSpc>
              <a:spcPts val="1300"/>
            </a:lnSpc>
          </a:pPr>
          <a:r>
            <a:rPr lang="en-US" sz="1100" b="1" dirty="0"/>
            <a:t>Prescribed or Diverted</a:t>
          </a:r>
        </a:p>
      </dgm:t>
    </dgm:pt>
    <dgm:pt modelId="{B11A429C-8B10-4E03-9031-7D7AFD351393}" type="parTrans" cxnId="{100BD895-5D5C-457D-8D69-78F58D5E5857}">
      <dgm:prSet/>
      <dgm:spPr/>
      <dgm:t>
        <a:bodyPr/>
        <a:lstStyle/>
        <a:p>
          <a:endParaRPr lang="en-US"/>
        </a:p>
      </dgm:t>
    </dgm:pt>
    <dgm:pt modelId="{B22B00A7-8ADC-488F-9B39-7ED4E85A4E78}" type="sibTrans" cxnId="{100BD895-5D5C-457D-8D69-78F58D5E5857}">
      <dgm:prSet/>
      <dgm:spPr/>
      <dgm:t>
        <a:bodyPr/>
        <a:lstStyle/>
        <a:p>
          <a:endParaRPr lang="en-US"/>
        </a:p>
      </dgm:t>
    </dgm:pt>
    <dgm:pt modelId="{4C3BDFEB-0297-44FD-AEB4-8D1A8CEA1569}">
      <dgm:prSet custT="1"/>
      <dgm:spPr/>
      <dgm:t>
        <a:bodyPr/>
        <a:lstStyle/>
        <a:p>
          <a:r>
            <a:rPr lang="en-US" sz="1050" b="1" dirty="0">
              <a:solidFill>
                <a:schemeClr val="tx1"/>
              </a:solidFill>
            </a:rPr>
            <a:t>Procedural </a:t>
          </a:r>
        </a:p>
        <a:p>
          <a:r>
            <a:rPr lang="en-US" sz="1200" b="1" dirty="0">
              <a:solidFill>
                <a:schemeClr val="tx1"/>
              </a:solidFill>
            </a:rPr>
            <a:t>Plans</a:t>
          </a:r>
        </a:p>
      </dgm:t>
    </dgm:pt>
    <dgm:pt modelId="{5C19EC02-425A-4D2E-BCA8-877F24813449}" type="parTrans" cxnId="{A56793D9-0E1B-48CA-B67F-E7A116006057}">
      <dgm:prSet/>
      <dgm:spPr/>
      <dgm:t>
        <a:bodyPr/>
        <a:lstStyle/>
        <a:p>
          <a:endParaRPr lang="en-US"/>
        </a:p>
      </dgm:t>
    </dgm:pt>
    <dgm:pt modelId="{A987B5CF-B014-44F1-A054-71AD4D0DBEE8}" type="sibTrans" cxnId="{A56793D9-0E1B-48CA-B67F-E7A116006057}">
      <dgm:prSet/>
      <dgm:spPr/>
      <dgm:t>
        <a:bodyPr/>
        <a:lstStyle/>
        <a:p>
          <a:endParaRPr lang="en-US"/>
        </a:p>
      </dgm:t>
    </dgm:pt>
    <dgm:pt modelId="{ABCE4E08-ED77-4221-9A00-F385578C8605}">
      <dgm:prSet phldrT="[Text]" custT="1"/>
      <dgm:spPr/>
      <dgm:t>
        <a:bodyPr/>
        <a:lstStyle/>
        <a:p>
          <a:r>
            <a:rPr lang="en-US" sz="1200" b="1" dirty="0"/>
            <a:t>Ready, Set, Go</a:t>
          </a:r>
          <a:endParaRPr lang="en-US" sz="1050" b="1" dirty="0"/>
        </a:p>
      </dgm:t>
    </dgm:pt>
    <dgm:pt modelId="{1CDB55BC-0C74-4183-B6D3-488D78EE45DE}" type="parTrans" cxnId="{06B5C01B-18B0-4CEC-A30A-3A2CCECA32C6}">
      <dgm:prSet/>
      <dgm:spPr/>
      <dgm:t>
        <a:bodyPr/>
        <a:lstStyle/>
        <a:p>
          <a:endParaRPr lang="en-US"/>
        </a:p>
      </dgm:t>
    </dgm:pt>
    <dgm:pt modelId="{90C5E558-9925-4F06-8563-6B184E3A65E9}" type="sibTrans" cxnId="{06B5C01B-18B0-4CEC-A30A-3A2CCECA32C6}">
      <dgm:prSet/>
      <dgm:spPr/>
      <dgm:t>
        <a:bodyPr/>
        <a:lstStyle/>
        <a:p>
          <a:endParaRPr lang="en-US"/>
        </a:p>
      </dgm:t>
    </dgm:pt>
    <dgm:pt modelId="{11C38400-F8EC-4D4A-AA60-AFF6D88B6EE9}">
      <dgm:prSet phldrT="[Text]" custT="1"/>
      <dgm:spPr/>
      <dgm:t>
        <a:bodyPr/>
        <a:lstStyle/>
        <a:p>
          <a:r>
            <a:rPr lang="en-US" sz="1200" b="1" dirty="0"/>
            <a:t>Raise the Bar</a:t>
          </a:r>
        </a:p>
      </dgm:t>
    </dgm:pt>
    <dgm:pt modelId="{14871469-9795-4DE7-B149-72296F84B62F}" type="parTrans" cxnId="{B4E7F9BB-1BE6-4EC0-BF88-A7D75C671AB7}">
      <dgm:prSet/>
      <dgm:spPr/>
      <dgm:t>
        <a:bodyPr/>
        <a:lstStyle/>
        <a:p>
          <a:endParaRPr lang="en-US"/>
        </a:p>
      </dgm:t>
    </dgm:pt>
    <dgm:pt modelId="{7A998F98-D2AE-4A09-9723-69ECDC2E40CA}" type="sibTrans" cxnId="{B4E7F9BB-1BE6-4EC0-BF88-A7D75C671AB7}">
      <dgm:prSet/>
      <dgm:spPr/>
      <dgm:t>
        <a:bodyPr/>
        <a:lstStyle/>
        <a:p>
          <a:endParaRPr lang="en-US"/>
        </a:p>
      </dgm:t>
    </dgm:pt>
    <dgm:pt modelId="{F65C9348-2EFC-4F72-ADC4-1194C9A3C6EC}">
      <dgm:prSet custT="1"/>
      <dgm:spPr/>
      <dgm:t>
        <a:bodyPr/>
        <a:lstStyle/>
        <a:p>
          <a:endParaRPr lang="en-US" sz="1200" b="1" dirty="0">
            <a:solidFill>
              <a:schemeClr val="tx1"/>
            </a:solidFill>
          </a:endParaRPr>
        </a:p>
      </dgm:t>
    </dgm:pt>
    <dgm:pt modelId="{A805FA9F-CFC2-41E8-8C32-BD49FC24D79A}" type="sibTrans" cxnId="{9D0CC71D-F2D6-44FD-A81D-11AF955D5BE7}">
      <dgm:prSet/>
      <dgm:spPr/>
      <dgm:t>
        <a:bodyPr/>
        <a:lstStyle/>
        <a:p>
          <a:endParaRPr lang="en-US"/>
        </a:p>
      </dgm:t>
    </dgm:pt>
    <dgm:pt modelId="{F199E175-2A1A-44F9-9288-DE84F504695D}" type="parTrans" cxnId="{9D0CC71D-F2D6-44FD-A81D-11AF955D5BE7}">
      <dgm:prSet/>
      <dgm:spPr/>
      <dgm:t>
        <a:bodyPr/>
        <a:lstStyle/>
        <a:p>
          <a:endParaRPr lang="en-US"/>
        </a:p>
      </dgm:t>
    </dgm:pt>
    <dgm:pt modelId="{15FEF671-3F39-49E4-B4E9-CA27C043CECD}" type="pres">
      <dgm:prSet presAssocID="{A0A8B591-0EBD-4B7D-9C26-9D7969C324AB}" presName="Name0" presStyleCnt="0">
        <dgm:presLayoutVars>
          <dgm:chMax val="7"/>
          <dgm:dir/>
          <dgm:resizeHandles val="exact"/>
        </dgm:presLayoutVars>
      </dgm:prSet>
      <dgm:spPr/>
    </dgm:pt>
    <dgm:pt modelId="{74ACFA4A-85D1-4F77-A097-2367C1813CAF}" type="pres">
      <dgm:prSet presAssocID="{A0A8B591-0EBD-4B7D-9C26-9D7969C324AB}" presName="ellipse1" presStyleLbl="vennNode1" presStyleIdx="0" presStyleCnt="7" custScaleX="107841" custScaleY="115832" custLinFactX="9240" custLinFactNeighborX="100000" custLinFactNeighborY="85938">
        <dgm:presLayoutVars>
          <dgm:bulletEnabled val="1"/>
        </dgm:presLayoutVars>
      </dgm:prSet>
      <dgm:spPr/>
    </dgm:pt>
    <dgm:pt modelId="{1BD7DF39-6E9C-44C6-87A3-06E6D4E47ABE}" type="pres">
      <dgm:prSet presAssocID="{A0A8B591-0EBD-4B7D-9C26-9D7969C324AB}" presName="ellipse2" presStyleLbl="vennNode1" presStyleIdx="1" presStyleCnt="7" custScaleX="125302" custScaleY="115758" custLinFactNeighborX="-41206" custLinFactNeighborY="12741">
        <dgm:presLayoutVars>
          <dgm:bulletEnabled val="1"/>
        </dgm:presLayoutVars>
      </dgm:prSet>
      <dgm:spPr/>
    </dgm:pt>
    <dgm:pt modelId="{B218B94A-5595-4436-81F3-6AE9175D02F1}" type="pres">
      <dgm:prSet presAssocID="{A0A8B591-0EBD-4B7D-9C26-9D7969C324AB}" presName="ellipse3" presStyleLbl="vennNode1" presStyleIdx="2" presStyleCnt="7" custLinFactX="100000" custLinFactNeighborX="108280" custLinFactNeighborY="9663">
        <dgm:presLayoutVars>
          <dgm:bulletEnabled val="1"/>
        </dgm:presLayoutVars>
      </dgm:prSet>
      <dgm:spPr/>
    </dgm:pt>
    <dgm:pt modelId="{DB120120-0A10-4E3B-9B4E-7B87E6459484}" type="pres">
      <dgm:prSet presAssocID="{A0A8B591-0EBD-4B7D-9C26-9D7969C324AB}" presName="ellipse4" presStyleLbl="vennNode1" presStyleIdx="3" presStyleCnt="7" custScaleX="124016" custScaleY="111312" custLinFactX="25617" custLinFactNeighborX="100000" custLinFactNeighborY="15486">
        <dgm:presLayoutVars>
          <dgm:bulletEnabled val="1"/>
        </dgm:presLayoutVars>
      </dgm:prSet>
      <dgm:spPr/>
    </dgm:pt>
    <dgm:pt modelId="{85453E9D-D226-AD48-AFEC-B2F2DD6B56A7}" type="pres">
      <dgm:prSet presAssocID="{A0A8B591-0EBD-4B7D-9C26-9D7969C324AB}" presName="ellipse5" presStyleLbl="vennNode1" presStyleIdx="4" presStyleCnt="7" custScaleX="92368" custLinFactNeighborX="25849" custLinFactNeighborY="9150">
        <dgm:presLayoutVars>
          <dgm:bulletEnabled val="1"/>
        </dgm:presLayoutVars>
      </dgm:prSet>
      <dgm:spPr/>
    </dgm:pt>
    <dgm:pt modelId="{77E34DF7-F5BC-4940-9BB6-931836AF83A4}" type="pres">
      <dgm:prSet presAssocID="{A0A8B591-0EBD-4B7D-9C26-9D7969C324AB}" presName="ellipse6" presStyleLbl="vennNode1" presStyleIdx="5" presStyleCnt="7" custLinFactX="-9223" custLinFactNeighborX="-100000" custLinFactNeighborY="-66028">
        <dgm:presLayoutVars>
          <dgm:bulletEnabled val="1"/>
        </dgm:presLayoutVars>
      </dgm:prSet>
      <dgm:spPr/>
    </dgm:pt>
    <dgm:pt modelId="{A7719571-321B-4A6D-A0A0-65A2F70E0196}" type="pres">
      <dgm:prSet presAssocID="{A0A8B591-0EBD-4B7D-9C26-9D7969C324AB}" presName="ellipse7" presStyleLbl="vennNode1" presStyleIdx="6" presStyleCnt="7" custScaleX="117066" custScaleY="95036" custLinFactX="-100000" custLinFactNeighborX="-154629" custLinFactNeighborY="3100">
        <dgm:presLayoutVars>
          <dgm:bulletEnabled val="1"/>
        </dgm:presLayoutVars>
      </dgm:prSet>
      <dgm:spPr/>
    </dgm:pt>
  </dgm:ptLst>
  <dgm:cxnLst>
    <dgm:cxn modelId="{E6D9AE11-B3B0-429C-8171-E1A09C238A3A}" type="presOf" srcId="{A0A8B591-0EBD-4B7D-9C26-9D7969C324AB}" destId="{15FEF671-3F39-49E4-B4E9-CA27C043CECD}" srcOrd="0" destOrd="0" presId="urn:microsoft.com/office/officeart/2005/8/layout/rings+Icon"/>
    <dgm:cxn modelId="{F3972D1A-74C0-453E-B839-7FC7CC213179}" type="presOf" srcId="{ABCE4E08-ED77-4221-9A00-F385578C8605}" destId="{85453E9D-D226-AD48-AFEC-B2F2DD6B56A7}" srcOrd="0" destOrd="0" presId="urn:microsoft.com/office/officeart/2005/8/layout/rings+Icon"/>
    <dgm:cxn modelId="{06B5C01B-18B0-4CEC-A30A-3A2CCECA32C6}" srcId="{A0A8B591-0EBD-4B7D-9C26-9D7969C324AB}" destId="{ABCE4E08-ED77-4221-9A00-F385578C8605}" srcOrd="4" destOrd="0" parTransId="{1CDB55BC-0C74-4183-B6D3-488D78EE45DE}" sibTransId="{90C5E558-9925-4F06-8563-6B184E3A65E9}"/>
    <dgm:cxn modelId="{9D0CC71D-F2D6-44FD-A81D-11AF955D5BE7}" srcId="{A0A8B591-0EBD-4B7D-9C26-9D7969C324AB}" destId="{F65C9348-2EFC-4F72-ADC4-1194C9A3C6EC}" srcOrd="7" destOrd="0" parTransId="{F199E175-2A1A-44F9-9288-DE84F504695D}" sibTransId="{A805FA9F-CFC2-41E8-8C32-BD49FC24D79A}"/>
    <dgm:cxn modelId="{40AFB131-91C3-A84D-807F-FE0CE7DF3860}" type="presOf" srcId="{DC547CEC-D65C-4B2B-9FBD-59AE948D17DE}" destId="{1BD7DF39-6E9C-44C6-87A3-06E6D4E47ABE}" srcOrd="0" destOrd="0" presId="urn:microsoft.com/office/officeart/2005/8/layout/rings+Icon"/>
    <dgm:cxn modelId="{A8ACE635-BE18-4670-A642-D2F614722939}" type="presOf" srcId="{11C38400-F8EC-4D4A-AA60-AFF6D88B6EE9}" destId="{77E34DF7-F5BC-4940-9BB6-931836AF83A4}" srcOrd="0" destOrd="0" presId="urn:microsoft.com/office/officeart/2005/8/layout/rings+Icon"/>
    <dgm:cxn modelId="{760AF441-3A7E-4BB6-9A17-A8E9B6695B16}" srcId="{A0A8B591-0EBD-4B7D-9C26-9D7969C324AB}" destId="{9AA94497-24A5-49BB-867E-050FA8D20FF0}" srcOrd="0" destOrd="0" parTransId="{84D17E1C-4A0C-47A1-800E-505F50A6AA4A}" sibTransId="{20538D40-E61A-44CF-8489-5220526E6064}"/>
    <dgm:cxn modelId="{0FCA904C-6A2C-42C8-8491-DA916859BCCC}" type="presOf" srcId="{4C3BDFEB-0297-44FD-AEB4-8D1A8CEA1569}" destId="{A7719571-321B-4A6D-A0A0-65A2F70E0196}" srcOrd="0" destOrd="0" presId="urn:microsoft.com/office/officeart/2005/8/layout/rings+Icon"/>
    <dgm:cxn modelId="{E7B23459-AC5B-4574-9821-59A90EC1F36F}" srcId="{A0A8B591-0EBD-4B7D-9C26-9D7969C324AB}" destId="{58A3A748-2B6A-4738-862C-A6B736CF8F0C}" srcOrd="2" destOrd="0" parTransId="{B1800BF1-142F-4CF5-9619-4D2B63CE9A8B}" sibTransId="{8D1A4A87-1198-48C7-BBC9-505FD11513E4}"/>
    <dgm:cxn modelId="{A5CB875F-BDCE-D346-9FDA-32FAEC330844}" type="presOf" srcId="{C63ED286-E183-4E1F-961C-552502ACC5E5}" destId="{DB120120-0A10-4E3B-9B4E-7B87E6459484}" srcOrd="0" destOrd="0" presId="urn:microsoft.com/office/officeart/2005/8/layout/rings+Icon"/>
    <dgm:cxn modelId="{1A8D8D76-9E43-4E02-91F0-8888194C0EBA}" srcId="{A0A8B591-0EBD-4B7D-9C26-9D7969C324AB}" destId="{DC547CEC-D65C-4B2B-9FBD-59AE948D17DE}" srcOrd="1" destOrd="0" parTransId="{E1EC1487-5498-4773-B19B-7F92BA196990}" sibTransId="{C018A41B-E2A2-494B-8F8C-B4ABFD777C08}"/>
    <dgm:cxn modelId="{100BD895-5D5C-457D-8D69-78F58D5E5857}" srcId="{A0A8B591-0EBD-4B7D-9C26-9D7969C324AB}" destId="{C63ED286-E183-4E1F-961C-552502ACC5E5}" srcOrd="3" destOrd="0" parTransId="{B11A429C-8B10-4E03-9031-7D7AFD351393}" sibTransId="{B22B00A7-8ADC-488F-9B39-7ED4E85A4E78}"/>
    <dgm:cxn modelId="{B4E7F9BB-1BE6-4EC0-BF88-A7D75C671AB7}" srcId="{A0A8B591-0EBD-4B7D-9C26-9D7969C324AB}" destId="{11C38400-F8EC-4D4A-AA60-AFF6D88B6EE9}" srcOrd="5" destOrd="0" parTransId="{14871469-9795-4DE7-B149-72296F84B62F}" sibTransId="{7A998F98-D2AE-4A09-9723-69ECDC2E40CA}"/>
    <dgm:cxn modelId="{32257FC3-87B4-9D48-9C44-778639464CCD}" type="presOf" srcId="{9AA94497-24A5-49BB-867E-050FA8D20FF0}" destId="{74ACFA4A-85D1-4F77-A097-2367C1813CAF}" srcOrd="0" destOrd="0" presId="urn:microsoft.com/office/officeart/2005/8/layout/rings+Icon"/>
    <dgm:cxn modelId="{A56793D9-0E1B-48CA-B67F-E7A116006057}" srcId="{A0A8B591-0EBD-4B7D-9C26-9D7969C324AB}" destId="{4C3BDFEB-0297-44FD-AEB4-8D1A8CEA1569}" srcOrd="6" destOrd="0" parTransId="{5C19EC02-425A-4D2E-BCA8-877F24813449}" sibTransId="{A987B5CF-B014-44F1-A054-71AD4D0DBEE8}"/>
    <dgm:cxn modelId="{25E0CCEC-6428-914A-9A72-8EDD8CE3C6C7}" type="presOf" srcId="{58A3A748-2B6A-4738-862C-A6B736CF8F0C}" destId="{B218B94A-5595-4436-81F3-6AE9175D02F1}" srcOrd="0" destOrd="0" presId="urn:microsoft.com/office/officeart/2005/8/layout/rings+Icon"/>
    <dgm:cxn modelId="{FCC87ACA-CC0C-41A4-AAE1-979202BDE250}" type="presParOf" srcId="{15FEF671-3F39-49E4-B4E9-CA27C043CECD}" destId="{74ACFA4A-85D1-4F77-A097-2367C1813CAF}" srcOrd="0" destOrd="0" presId="urn:microsoft.com/office/officeart/2005/8/layout/rings+Icon"/>
    <dgm:cxn modelId="{04E8CFF0-C0B5-4933-B2B9-006EAC9D70D1}" type="presParOf" srcId="{15FEF671-3F39-49E4-B4E9-CA27C043CECD}" destId="{1BD7DF39-6E9C-44C6-87A3-06E6D4E47ABE}" srcOrd="1" destOrd="0" presId="urn:microsoft.com/office/officeart/2005/8/layout/rings+Icon"/>
    <dgm:cxn modelId="{E63A8252-1704-4D0B-AA9F-B5EBA416FF7A}" type="presParOf" srcId="{15FEF671-3F39-49E4-B4E9-CA27C043CECD}" destId="{B218B94A-5595-4436-81F3-6AE9175D02F1}" srcOrd="2" destOrd="0" presId="urn:microsoft.com/office/officeart/2005/8/layout/rings+Icon"/>
    <dgm:cxn modelId="{20069758-694F-4F3A-9579-1F66E1C3F0DE}" type="presParOf" srcId="{15FEF671-3F39-49E4-B4E9-CA27C043CECD}" destId="{DB120120-0A10-4E3B-9B4E-7B87E6459484}" srcOrd="3" destOrd="0" presId="urn:microsoft.com/office/officeart/2005/8/layout/rings+Icon"/>
    <dgm:cxn modelId="{4E53B20A-DBE5-7A4E-A575-333FF9EB32A8}" type="presParOf" srcId="{15FEF671-3F39-49E4-B4E9-CA27C043CECD}" destId="{85453E9D-D226-AD48-AFEC-B2F2DD6B56A7}" srcOrd="4" destOrd="0" presId="urn:microsoft.com/office/officeart/2005/8/layout/rings+Icon"/>
    <dgm:cxn modelId="{D373AA57-CA91-4FFE-8A48-476C683D4B4E}" type="presParOf" srcId="{15FEF671-3F39-49E4-B4E9-CA27C043CECD}" destId="{77E34DF7-F5BC-4940-9BB6-931836AF83A4}" srcOrd="5" destOrd="0" presId="urn:microsoft.com/office/officeart/2005/8/layout/rings+Icon"/>
    <dgm:cxn modelId="{E837857A-E32B-4DCC-A761-5C2A77E120D1}" type="presParOf" srcId="{15FEF671-3F39-49E4-B4E9-CA27C043CECD}" destId="{A7719571-321B-4A6D-A0A0-65A2F70E0196}" srcOrd="6" destOrd="0" presId="urn:microsoft.com/office/officeart/2005/8/layout/rings+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0A8B591-0EBD-4B7D-9C26-9D7969C324AB}" type="doc">
      <dgm:prSet loTypeId="urn:microsoft.com/office/officeart/2005/8/layout/rings+Icon" loCatId="relationship" qsTypeId="urn:microsoft.com/office/officeart/2005/8/quickstyle/simple1" qsCatId="simple" csTypeId="urn:microsoft.com/office/officeart/2005/8/colors/accent4_2" csCatId="accent4" phldr="1"/>
      <dgm:spPr/>
    </dgm:pt>
    <dgm:pt modelId="{9AA94497-24A5-49BB-867E-050FA8D20FF0}">
      <dgm:prSet phldrT="[Text]" custT="1"/>
      <dgm:spPr/>
      <dgm:t>
        <a:bodyPr/>
        <a:lstStyle/>
        <a:p>
          <a:r>
            <a:rPr lang="en-US" sz="1000" b="1" dirty="0"/>
            <a:t>Practical Peer Advice</a:t>
          </a:r>
        </a:p>
      </dgm:t>
    </dgm:pt>
    <dgm:pt modelId="{84D17E1C-4A0C-47A1-800E-505F50A6AA4A}" type="parTrans" cxnId="{760AF441-3A7E-4BB6-9A17-A8E9B6695B16}">
      <dgm:prSet/>
      <dgm:spPr/>
      <dgm:t>
        <a:bodyPr/>
        <a:lstStyle/>
        <a:p>
          <a:endParaRPr lang="en-US"/>
        </a:p>
      </dgm:t>
    </dgm:pt>
    <dgm:pt modelId="{20538D40-E61A-44CF-8489-5220526E6064}" type="sibTrans" cxnId="{760AF441-3A7E-4BB6-9A17-A8E9B6695B16}">
      <dgm:prSet/>
      <dgm:spPr/>
      <dgm:t>
        <a:bodyPr/>
        <a:lstStyle/>
        <a:p>
          <a:endParaRPr lang="en-US"/>
        </a:p>
      </dgm:t>
    </dgm:pt>
    <dgm:pt modelId="{DBDF8600-762C-FF45-BC4C-B514D7E0C3FD}">
      <dgm:prSet custT="1"/>
      <dgm:spPr/>
      <dgm:t>
        <a:bodyPr/>
        <a:lstStyle/>
        <a:p>
          <a:r>
            <a:rPr lang="en-US" sz="1000" b="1" dirty="0"/>
            <a:t>See 1, Do 1, Teach 1</a:t>
          </a:r>
        </a:p>
      </dgm:t>
    </dgm:pt>
    <dgm:pt modelId="{E4976F13-7FD2-6A4B-BEA3-59409B2A110A}" type="parTrans" cxnId="{779F116A-2963-7F47-A132-B695649DDBA8}">
      <dgm:prSet/>
      <dgm:spPr/>
      <dgm:t>
        <a:bodyPr/>
        <a:lstStyle/>
        <a:p>
          <a:endParaRPr lang="en-US"/>
        </a:p>
      </dgm:t>
    </dgm:pt>
    <dgm:pt modelId="{C54BA64F-64D3-7D4D-8099-F39198CEC5AD}" type="sibTrans" cxnId="{779F116A-2963-7F47-A132-B695649DDBA8}">
      <dgm:prSet/>
      <dgm:spPr/>
      <dgm:t>
        <a:bodyPr/>
        <a:lstStyle/>
        <a:p>
          <a:endParaRPr lang="en-US"/>
        </a:p>
      </dgm:t>
    </dgm:pt>
    <dgm:pt modelId="{BDC881E3-CD1A-6D41-9C7E-E6D2ECC8E1D0}">
      <dgm:prSet custT="1"/>
      <dgm:spPr/>
      <dgm:t>
        <a:bodyPr/>
        <a:lstStyle/>
        <a:p>
          <a:r>
            <a:rPr lang="en-US" sz="1000" b="1" dirty="0"/>
            <a:t>Self</a:t>
          </a:r>
          <a:r>
            <a:rPr lang="en-US" sz="800" b="1" dirty="0"/>
            <a:t> Assessment</a:t>
          </a:r>
        </a:p>
      </dgm:t>
    </dgm:pt>
    <dgm:pt modelId="{2D68ED1A-8AFA-7940-9B05-B1B86784D40A}" type="parTrans" cxnId="{A4D24007-CF23-E140-8129-1A9696EE72A1}">
      <dgm:prSet/>
      <dgm:spPr/>
      <dgm:t>
        <a:bodyPr/>
        <a:lstStyle/>
        <a:p>
          <a:endParaRPr lang="en-US"/>
        </a:p>
      </dgm:t>
    </dgm:pt>
    <dgm:pt modelId="{757822B4-7DFE-F549-8937-9481301773EA}" type="sibTrans" cxnId="{A4D24007-CF23-E140-8129-1A9696EE72A1}">
      <dgm:prSet/>
      <dgm:spPr/>
      <dgm:t>
        <a:bodyPr/>
        <a:lstStyle/>
        <a:p>
          <a:endParaRPr lang="en-US"/>
        </a:p>
      </dgm:t>
    </dgm:pt>
    <dgm:pt modelId="{85726706-ECEE-634C-A62A-7C7F43EDA384}">
      <dgm:prSet custT="1"/>
      <dgm:spPr/>
      <dgm:t>
        <a:bodyPr/>
        <a:lstStyle/>
        <a:p>
          <a:r>
            <a:rPr lang="en-US" sz="1000" b="1" dirty="0"/>
            <a:t>Self Test</a:t>
          </a:r>
        </a:p>
      </dgm:t>
    </dgm:pt>
    <dgm:pt modelId="{8ABF4F22-5926-8E40-8F7F-E1F36E418DD9}" type="parTrans" cxnId="{792B3F69-FF28-E146-8482-4E8BF495E6FD}">
      <dgm:prSet/>
      <dgm:spPr/>
      <dgm:t>
        <a:bodyPr/>
        <a:lstStyle/>
        <a:p>
          <a:endParaRPr lang="en-US"/>
        </a:p>
      </dgm:t>
    </dgm:pt>
    <dgm:pt modelId="{A0F476AC-533B-B943-B1D8-6187000590FD}" type="sibTrans" cxnId="{792B3F69-FF28-E146-8482-4E8BF495E6FD}">
      <dgm:prSet/>
      <dgm:spPr/>
      <dgm:t>
        <a:bodyPr/>
        <a:lstStyle/>
        <a:p>
          <a:endParaRPr lang="en-US"/>
        </a:p>
      </dgm:t>
    </dgm:pt>
    <dgm:pt modelId="{62AA4BB3-7421-CB4F-8B1A-DCD3D5D0CEE6}">
      <dgm:prSet custT="1"/>
      <dgm:spPr/>
      <dgm:t>
        <a:bodyPr/>
        <a:lstStyle/>
        <a:p>
          <a:r>
            <a:rPr lang="en-US" sz="900" b="1" dirty="0"/>
            <a:t>Symptom</a:t>
          </a:r>
          <a:r>
            <a:rPr lang="en-US" sz="1000" b="1" dirty="0"/>
            <a:t> Science</a:t>
          </a:r>
        </a:p>
      </dgm:t>
    </dgm:pt>
    <dgm:pt modelId="{719067CF-11F0-9649-AC0F-6D743B048F2D}" type="parTrans" cxnId="{887E1F7C-AF29-1B45-83CA-CEAAF67BA95E}">
      <dgm:prSet/>
      <dgm:spPr/>
      <dgm:t>
        <a:bodyPr/>
        <a:lstStyle/>
        <a:p>
          <a:endParaRPr lang="en-US"/>
        </a:p>
      </dgm:t>
    </dgm:pt>
    <dgm:pt modelId="{DED03B55-D094-3A4F-8863-5DA55A728C6E}" type="sibTrans" cxnId="{887E1F7C-AF29-1B45-83CA-CEAAF67BA95E}">
      <dgm:prSet/>
      <dgm:spPr/>
      <dgm:t>
        <a:bodyPr/>
        <a:lstStyle/>
        <a:p>
          <a:endParaRPr lang="en-US"/>
        </a:p>
      </dgm:t>
    </dgm:pt>
    <dgm:pt modelId="{584B4F32-6325-1341-8794-6F536C20EAF1}">
      <dgm:prSet custT="1"/>
      <dgm:spPr/>
      <dgm:t>
        <a:bodyPr/>
        <a:lstStyle/>
        <a:p>
          <a:r>
            <a:rPr lang="en-US" sz="1000" b="1" dirty="0"/>
            <a:t>Videos</a:t>
          </a:r>
        </a:p>
      </dgm:t>
    </dgm:pt>
    <dgm:pt modelId="{196E5306-4421-644E-B509-73E9883602B0}" type="parTrans" cxnId="{B4EFFF8D-BD5E-C04F-8D79-79B805723EA5}">
      <dgm:prSet/>
      <dgm:spPr/>
      <dgm:t>
        <a:bodyPr/>
        <a:lstStyle/>
        <a:p>
          <a:endParaRPr lang="en-US"/>
        </a:p>
      </dgm:t>
    </dgm:pt>
    <dgm:pt modelId="{ADD6BBB5-2139-914C-B66B-638EAD7E38F2}" type="sibTrans" cxnId="{B4EFFF8D-BD5E-C04F-8D79-79B805723EA5}">
      <dgm:prSet/>
      <dgm:spPr/>
      <dgm:t>
        <a:bodyPr/>
        <a:lstStyle/>
        <a:p>
          <a:endParaRPr lang="en-US"/>
        </a:p>
      </dgm:t>
    </dgm:pt>
    <dgm:pt modelId="{F1920E84-37A4-4919-85DA-63404A1CF71E}">
      <dgm:prSet phldrT="[Text]" custT="1"/>
      <dgm:spPr/>
      <dgm:t>
        <a:bodyPr/>
        <a:lstStyle/>
        <a:p>
          <a:pPr>
            <a:lnSpc>
              <a:spcPts val="1200"/>
            </a:lnSpc>
          </a:pPr>
          <a:r>
            <a:rPr lang="en-US" sz="900" b="1" dirty="0"/>
            <a:t>Roles &amp;</a:t>
          </a:r>
          <a:r>
            <a:rPr lang="en-US" sz="600" b="1" dirty="0"/>
            <a:t> Responsibilities </a:t>
          </a:r>
        </a:p>
      </dgm:t>
    </dgm:pt>
    <dgm:pt modelId="{98C57087-4E38-415E-A5E4-411D7EB5C5F0}" type="parTrans" cxnId="{558FC4B9-371A-4CA2-8EF7-28F2879E1523}">
      <dgm:prSet/>
      <dgm:spPr/>
      <dgm:t>
        <a:bodyPr/>
        <a:lstStyle/>
        <a:p>
          <a:endParaRPr lang="en-US"/>
        </a:p>
      </dgm:t>
    </dgm:pt>
    <dgm:pt modelId="{02AECE1D-63FC-42FF-AE87-3D4281314D1E}" type="sibTrans" cxnId="{558FC4B9-371A-4CA2-8EF7-28F2879E1523}">
      <dgm:prSet/>
      <dgm:spPr/>
      <dgm:t>
        <a:bodyPr/>
        <a:lstStyle/>
        <a:p>
          <a:endParaRPr lang="en-US"/>
        </a:p>
      </dgm:t>
    </dgm:pt>
    <dgm:pt modelId="{15FEF671-3F39-49E4-B4E9-CA27C043CECD}" type="pres">
      <dgm:prSet presAssocID="{A0A8B591-0EBD-4B7D-9C26-9D7969C324AB}" presName="Name0" presStyleCnt="0">
        <dgm:presLayoutVars>
          <dgm:chMax val="7"/>
          <dgm:dir/>
          <dgm:resizeHandles val="exact"/>
        </dgm:presLayoutVars>
      </dgm:prSet>
      <dgm:spPr/>
    </dgm:pt>
    <dgm:pt modelId="{74ACFA4A-85D1-4F77-A097-2367C1813CAF}" type="pres">
      <dgm:prSet presAssocID="{A0A8B591-0EBD-4B7D-9C26-9D7969C324AB}" presName="ellipse1" presStyleLbl="vennNode1" presStyleIdx="0" presStyleCnt="7">
        <dgm:presLayoutVars>
          <dgm:bulletEnabled val="1"/>
        </dgm:presLayoutVars>
      </dgm:prSet>
      <dgm:spPr/>
    </dgm:pt>
    <dgm:pt modelId="{DE891B96-7FF2-E94C-9634-0D8C7CB963CB}" type="pres">
      <dgm:prSet presAssocID="{A0A8B591-0EBD-4B7D-9C26-9D7969C324AB}" presName="ellipse2" presStyleLbl="vennNode1" presStyleIdx="1" presStyleCnt="7">
        <dgm:presLayoutVars>
          <dgm:bulletEnabled val="1"/>
        </dgm:presLayoutVars>
      </dgm:prSet>
      <dgm:spPr/>
    </dgm:pt>
    <dgm:pt modelId="{2A1E175F-DC4D-984A-8AEF-0EE4476869E9}" type="pres">
      <dgm:prSet presAssocID="{A0A8B591-0EBD-4B7D-9C26-9D7969C324AB}" presName="ellipse3" presStyleLbl="vennNode1" presStyleIdx="2" presStyleCnt="7">
        <dgm:presLayoutVars>
          <dgm:bulletEnabled val="1"/>
        </dgm:presLayoutVars>
      </dgm:prSet>
      <dgm:spPr/>
    </dgm:pt>
    <dgm:pt modelId="{CD90CD89-1F0A-A148-A6B3-582A8B64A4A2}" type="pres">
      <dgm:prSet presAssocID="{A0A8B591-0EBD-4B7D-9C26-9D7969C324AB}" presName="ellipse4" presStyleLbl="vennNode1" presStyleIdx="3" presStyleCnt="7">
        <dgm:presLayoutVars>
          <dgm:bulletEnabled val="1"/>
        </dgm:presLayoutVars>
      </dgm:prSet>
      <dgm:spPr/>
    </dgm:pt>
    <dgm:pt modelId="{884BF7E9-2ED8-1F46-92B5-AB3F04CD9F07}" type="pres">
      <dgm:prSet presAssocID="{A0A8B591-0EBD-4B7D-9C26-9D7969C324AB}" presName="ellipse5" presStyleLbl="vennNode1" presStyleIdx="4" presStyleCnt="7">
        <dgm:presLayoutVars>
          <dgm:bulletEnabled val="1"/>
        </dgm:presLayoutVars>
      </dgm:prSet>
      <dgm:spPr/>
    </dgm:pt>
    <dgm:pt modelId="{486D2287-90F3-334B-8718-2B184C0A4AE2}" type="pres">
      <dgm:prSet presAssocID="{A0A8B591-0EBD-4B7D-9C26-9D7969C324AB}" presName="ellipse6" presStyleLbl="vennNode1" presStyleIdx="5" presStyleCnt="7">
        <dgm:presLayoutVars>
          <dgm:bulletEnabled val="1"/>
        </dgm:presLayoutVars>
      </dgm:prSet>
      <dgm:spPr/>
    </dgm:pt>
    <dgm:pt modelId="{17D418D3-544E-4256-8934-3881A3F25CE4}" type="pres">
      <dgm:prSet presAssocID="{A0A8B591-0EBD-4B7D-9C26-9D7969C324AB}" presName="ellipse7" presStyleLbl="vennNode1" presStyleIdx="6" presStyleCnt="7">
        <dgm:presLayoutVars>
          <dgm:bulletEnabled val="1"/>
        </dgm:presLayoutVars>
      </dgm:prSet>
      <dgm:spPr/>
    </dgm:pt>
  </dgm:ptLst>
  <dgm:cxnLst>
    <dgm:cxn modelId="{A4D24007-CF23-E140-8129-1A9696EE72A1}" srcId="{A0A8B591-0EBD-4B7D-9C26-9D7969C324AB}" destId="{BDC881E3-CD1A-6D41-9C7E-E6D2ECC8E1D0}" srcOrd="3" destOrd="0" parTransId="{2D68ED1A-8AFA-7940-9B05-B1B86784D40A}" sibTransId="{757822B4-7DFE-F549-8937-9481301773EA}"/>
    <dgm:cxn modelId="{E6D9AE11-B3B0-429C-8171-E1A09C238A3A}" type="presOf" srcId="{A0A8B591-0EBD-4B7D-9C26-9D7969C324AB}" destId="{15FEF671-3F39-49E4-B4E9-CA27C043CECD}" srcOrd="0" destOrd="0" presId="urn:microsoft.com/office/officeart/2005/8/layout/rings+Icon"/>
    <dgm:cxn modelId="{4F7CC617-0F9C-4881-8C50-55E4A3C15D4B}" type="presOf" srcId="{584B4F32-6325-1341-8794-6F536C20EAF1}" destId="{17D418D3-544E-4256-8934-3881A3F25CE4}" srcOrd="0" destOrd="0" presId="urn:microsoft.com/office/officeart/2005/8/layout/rings+Icon"/>
    <dgm:cxn modelId="{87FC1018-96D2-489C-84D7-BA93A4DF7950}" type="presOf" srcId="{BDC881E3-CD1A-6D41-9C7E-E6D2ECC8E1D0}" destId="{CD90CD89-1F0A-A148-A6B3-582A8B64A4A2}" srcOrd="0" destOrd="0" presId="urn:microsoft.com/office/officeart/2005/8/layout/rings+Icon"/>
    <dgm:cxn modelId="{760AF441-3A7E-4BB6-9A17-A8E9B6695B16}" srcId="{A0A8B591-0EBD-4B7D-9C26-9D7969C324AB}" destId="{9AA94497-24A5-49BB-867E-050FA8D20FF0}" srcOrd="0" destOrd="0" parTransId="{84D17E1C-4A0C-47A1-800E-505F50A6AA4A}" sibTransId="{20538D40-E61A-44CF-8489-5220526E6064}"/>
    <dgm:cxn modelId="{51D18151-FB3A-4768-B524-0189C3D59503}" type="presOf" srcId="{DBDF8600-762C-FF45-BC4C-B514D7E0C3FD}" destId="{2A1E175F-DC4D-984A-8AEF-0EE4476869E9}" srcOrd="0" destOrd="0" presId="urn:microsoft.com/office/officeart/2005/8/layout/rings+Icon"/>
    <dgm:cxn modelId="{792B3F69-FF28-E146-8482-4E8BF495E6FD}" srcId="{A0A8B591-0EBD-4B7D-9C26-9D7969C324AB}" destId="{85726706-ECEE-634C-A62A-7C7F43EDA384}" srcOrd="4" destOrd="0" parTransId="{8ABF4F22-5926-8E40-8F7F-E1F36E418DD9}" sibTransId="{A0F476AC-533B-B943-B1D8-6187000590FD}"/>
    <dgm:cxn modelId="{779F116A-2963-7F47-A132-B695649DDBA8}" srcId="{A0A8B591-0EBD-4B7D-9C26-9D7969C324AB}" destId="{DBDF8600-762C-FF45-BC4C-B514D7E0C3FD}" srcOrd="2" destOrd="0" parTransId="{E4976F13-7FD2-6A4B-BEA3-59409B2A110A}" sibTransId="{C54BA64F-64D3-7D4D-8099-F39198CEC5AD}"/>
    <dgm:cxn modelId="{BB794174-690F-4F60-9829-68274B633A8C}" type="presOf" srcId="{62AA4BB3-7421-CB4F-8B1A-DCD3D5D0CEE6}" destId="{486D2287-90F3-334B-8718-2B184C0A4AE2}" srcOrd="0" destOrd="0" presId="urn:microsoft.com/office/officeart/2005/8/layout/rings+Icon"/>
    <dgm:cxn modelId="{887E1F7C-AF29-1B45-83CA-CEAAF67BA95E}" srcId="{A0A8B591-0EBD-4B7D-9C26-9D7969C324AB}" destId="{62AA4BB3-7421-CB4F-8B1A-DCD3D5D0CEE6}" srcOrd="5" destOrd="0" parTransId="{719067CF-11F0-9649-AC0F-6D743B048F2D}" sibTransId="{DED03B55-D094-3A4F-8863-5DA55A728C6E}"/>
    <dgm:cxn modelId="{B4EFFF8D-BD5E-C04F-8D79-79B805723EA5}" srcId="{A0A8B591-0EBD-4B7D-9C26-9D7969C324AB}" destId="{584B4F32-6325-1341-8794-6F536C20EAF1}" srcOrd="6" destOrd="0" parTransId="{196E5306-4421-644E-B509-73E9883602B0}" sibTransId="{ADD6BBB5-2139-914C-B66B-638EAD7E38F2}"/>
    <dgm:cxn modelId="{558FC4B9-371A-4CA2-8EF7-28F2879E1523}" srcId="{A0A8B591-0EBD-4B7D-9C26-9D7969C324AB}" destId="{F1920E84-37A4-4919-85DA-63404A1CF71E}" srcOrd="1" destOrd="0" parTransId="{98C57087-4E38-415E-A5E4-411D7EB5C5F0}" sibTransId="{02AECE1D-63FC-42FF-AE87-3D4281314D1E}"/>
    <dgm:cxn modelId="{32257FC3-87B4-9D48-9C44-778639464CCD}" type="presOf" srcId="{9AA94497-24A5-49BB-867E-050FA8D20FF0}" destId="{74ACFA4A-85D1-4F77-A097-2367C1813CAF}" srcOrd="0" destOrd="0" presId="urn:microsoft.com/office/officeart/2005/8/layout/rings+Icon"/>
    <dgm:cxn modelId="{42BA97E9-F2FE-4E9F-80B0-B1DF07E24A6F}" type="presOf" srcId="{85726706-ECEE-634C-A62A-7C7F43EDA384}" destId="{884BF7E9-2ED8-1F46-92B5-AB3F04CD9F07}" srcOrd="0" destOrd="0" presId="urn:microsoft.com/office/officeart/2005/8/layout/rings+Icon"/>
    <dgm:cxn modelId="{C1CDD1ED-72A0-49E3-962E-1D15FA747DC0}" type="presOf" srcId="{F1920E84-37A4-4919-85DA-63404A1CF71E}" destId="{DE891B96-7FF2-E94C-9634-0D8C7CB963CB}" srcOrd="0" destOrd="0" presId="urn:microsoft.com/office/officeart/2005/8/layout/rings+Icon"/>
    <dgm:cxn modelId="{FCC87ACA-CC0C-41A4-AAE1-979202BDE250}" type="presParOf" srcId="{15FEF671-3F39-49E4-B4E9-CA27C043CECD}" destId="{74ACFA4A-85D1-4F77-A097-2367C1813CAF}" srcOrd="0" destOrd="0" presId="urn:microsoft.com/office/officeart/2005/8/layout/rings+Icon"/>
    <dgm:cxn modelId="{35FC942F-1087-4C46-B28C-F8EC1797281C}" type="presParOf" srcId="{15FEF671-3F39-49E4-B4E9-CA27C043CECD}" destId="{DE891B96-7FF2-E94C-9634-0D8C7CB963CB}" srcOrd="1" destOrd="0" presId="urn:microsoft.com/office/officeart/2005/8/layout/rings+Icon"/>
    <dgm:cxn modelId="{A43C0D7B-9B7B-6E44-9E91-9A0C2059984D}" type="presParOf" srcId="{15FEF671-3F39-49E4-B4E9-CA27C043CECD}" destId="{2A1E175F-DC4D-984A-8AEF-0EE4476869E9}" srcOrd="2" destOrd="0" presId="urn:microsoft.com/office/officeart/2005/8/layout/rings+Icon"/>
    <dgm:cxn modelId="{DCC9B3F6-E774-9540-8D4F-124612390202}" type="presParOf" srcId="{15FEF671-3F39-49E4-B4E9-CA27C043CECD}" destId="{CD90CD89-1F0A-A148-A6B3-582A8B64A4A2}" srcOrd="3" destOrd="0" presId="urn:microsoft.com/office/officeart/2005/8/layout/rings+Icon"/>
    <dgm:cxn modelId="{BB2661D8-A67D-AD40-AB9D-686B72980E8B}" type="presParOf" srcId="{15FEF671-3F39-49E4-B4E9-CA27C043CECD}" destId="{884BF7E9-2ED8-1F46-92B5-AB3F04CD9F07}" srcOrd="4" destOrd="0" presId="urn:microsoft.com/office/officeart/2005/8/layout/rings+Icon"/>
    <dgm:cxn modelId="{556B502B-0001-F247-937A-19B6D3544A83}" type="presParOf" srcId="{15FEF671-3F39-49E4-B4E9-CA27C043CECD}" destId="{486D2287-90F3-334B-8718-2B184C0A4AE2}" srcOrd="5" destOrd="0" presId="urn:microsoft.com/office/officeart/2005/8/layout/rings+Icon"/>
    <dgm:cxn modelId="{BF01A19F-7858-48DE-BE4F-4717EB0C607A}" type="presParOf" srcId="{15FEF671-3F39-49E4-B4E9-CA27C043CECD}" destId="{17D418D3-544E-4256-8934-3881A3F25CE4}" srcOrd="6"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ACFB3-E5EC-4158-8E1B-54E4DB727FB0}">
      <dsp:nvSpPr>
        <dsp:cNvPr id="0" name=""/>
        <dsp:cNvSpPr/>
      </dsp:nvSpPr>
      <dsp:spPr>
        <a:xfrm>
          <a:off x="64013" y="1122"/>
          <a:ext cx="1454297" cy="87257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Autonomous and self-directed</a:t>
          </a:r>
        </a:p>
      </dsp:txBody>
      <dsp:txXfrm>
        <a:off x="64013" y="1122"/>
        <a:ext cx="1454297" cy="872578"/>
      </dsp:txXfrm>
    </dsp:sp>
    <dsp:sp modelId="{311EF3AD-42C9-40F6-B2C4-26567C8856D1}">
      <dsp:nvSpPr>
        <dsp:cNvPr id="0" name=""/>
        <dsp:cNvSpPr/>
      </dsp:nvSpPr>
      <dsp:spPr>
        <a:xfrm>
          <a:off x="1663740" y="1122"/>
          <a:ext cx="1454297" cy="87257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Bring experience</a:t>
          </a:r>
        </a:p>
      </dsp:txBody>
      <dsp:txXfrm>
        <a:off x="1663740" y="1122"/>
        <a:ext cx="1454297" cy="872578"/>
      </dsp:txXfrm>
    </dsp:sp>
    <dsp:sp modelId="{78F017A3-0615-4C9B-BB35-A2F83CAF9314}">
      <dsp:nvSpPr>
        <dsp:cNvPr id="0" name=""/>
        <dsp:cNvSpPr/>
      </dsp:nvSpPr>
      <dsp:spPr>
        <a:xfrm>
          <a:off x="64013" y="1019130"/>
          <a:ext cx="1454297" cy="87257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Goal-oriented</a:t>
          </a:r>
        </a:p>
      </dsp:txBody>
      <dsp:txXfrm>
        <a:off x="64013" y="1019130"/>
        <a:ext cx="1454297" cy="872578"/>
      </dsp:txXfrm>
    </dsp:sp>
    <dsp:sp modelId="{684317A3-6D59-4FFE-BB09-28A261D6E3E4}">
      <dsp:nvSpPr>
        <dsp:cNvPr id="0" name=""/>
        <dsp:cNvSpPr/>
      </dsp:nvSpPr>
      <dsp:spPr>
        <a:xfrm>
          <a:off x="1663740" y="1019130"/>
          <a:ext cx="1454297" cy="87257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Value relevance</a:t>
          </a:r>
        </a:p>
      </dsp:txBody>
      <dsp:txXfrm>
        <a:off x="1663740" y="1019130"/>
        <a:ext cx="1454297" cy="872578"/>
      </dsp:txXfrm>
    </dsp:sp>
    <dsp:sp modelId="{F17BD583-C17F-4E54-85D3-36DC1E52F2BA}">
      <dsp:nvSpPr>
        <dsp:cNvPr id="0" name=""/>
        <dsp:cNvSpPr/>
      </dsp:nvSpPr>
      <dsp:spPr>
        <a:xfrm>
          <a:off x="64013" y="2037138"/>
          <a:ext cx="1454297" cy="87257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Want practical application</a:t>
          </a:r>
        </a:p>
      </dsp:txBody>
      <dsp:txXfrm>
        <a:off x="64013" y="2037138"/>
        <a:ext cx="1454297" cy="872578"/>
      </dsp:txXfrm>
    </dsp:sp>
    <dsp:sp modelId="{CFC24CEB-EB22-46FF-978C-A3789358187C}">
      <dsp:nvSpPr>
        <dsp:cNvPr id="0" name=""/>
        <dsp:cNvSpPr/>
      </dsp:nvSpPr>
      <dsp:spPr>
        <a:xfrm>
          <a:off x="1663740" y="2037138"/>
          <a:ext cx="1454297" cy="872578"/>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Need respect</a:t>
          </a:r>
        </a:p>
        <a:p>
          <a:pPr marL="0" lvl="0" indent="0" algn="ctr" defTabSz="711200">
            <a:lnSpc>
              <a:spcPct val="90000"/>
            </a:lnSpc>
            <a:spcBef>
              <a:spcPct val="0"/>
            </a:spcBef>
            <a:spcAft>
              <a:spcPct val="35000"/>
            </a:spcAft>
            <a:buNone/>
          </a:pPr>
          <a:endParaRPr lang="en-US" sz="1600" kern="1200" dirty="0"/>
        </a:p>
      </dsp:txBody>
      <dsp:txXfrm>
        <a:off x="1663740" y="2037138"/>
        <a:ext cx="1454297" cy="8725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CFA4A-85D1-4F77-A097-2367C1813CAF}">
      <dsp:nvSpPr>
        <dsp:cNvPr id="0" name=""/>
        <dsp:cNvSpPr/>
      </dsp:nvSpPr>
      <dsp:spPr>
        <a:xfrm>
          <a:off x="0" y="2208"/>
          <a:ext cx="1253669" cy="125382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Participant</a:t>
          </a:r>
        </a:p>
        <a:p>
          <a:pPr marL="0" lvl="0" indent="0" algn="ctr" defTabSz="444500">
            <a:lnSpc>
              <a:spcPct val="90000"/>
            </a:lnSpc>
            <a:spcBef>
              <a:spcPct val="0"/>
            </a:spcBef>
            <a:spcAft>
              <a:spcPct val="35000"/>
            </a:spcAft>
            <a:buNone/>
          </a:pPr>
          <a:r>
            <a:rPr lang="en-US" sz="1000" b="1" kern="1200" dirty="0"/>
            <a:t>Guide</a:t>
          </a:r>
        </a:p>
      </dsp:txBody>
      <dsp:txXfrm>
        <a:off x="183596" y="185826"/>
        <a:ext cx="886477" cy="886586"/>
      </dsp:txXfrm>
    </dsp:sp>
    <dsp:sp modelId="{1BD7DF39-6E9C-44C6-87A3-06E6D4E47ABE}">
      <dsp:nvSpPr>
        <dsp:cNvPr id="0" name=""/>
        <dsp:cNvSpPr/>
      </dsp:nvSpPr>
      <dsp:spPr>
        <a:xfrm>
          <a:off x="645008" y="838439"/>
          <a:ext cx="1253669" cy="125382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Facilitator’s Guide</a:t>
          </a:r>
        </a:p>
      </dsp:txBody>
      <dsp:txXfrm>
        <a:off x="828604" y="1022057"/>
        <a:ext cx="886477" cy="886586"/>
      </dsp:txXfrm>
    </dsp:sp>
    <dsp:sp modelId="{B218B94A-5595-4436-81F3-6AE9175D02F1}">
      <dsp:nvSpPr>
        <dsp:cNvPr id="0" name=""/>
        <dsp:cNvSpPr/>
      </dsp:nvSpPr>
      <dsp:spPr>
        <a:xfrm>
          <a:off x="1289698" y="2208"/>
          <a:ext cx="1253669" cy="125382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Class Presentation Slides PowerPoint®</a:t>
          </a:r>
        </a:p>
      </dsp:txBody>
      <dsp:txXfrm>
        <a:off x="1473294" y="185826"/>
        <a:ext cx="886477" cy="886586"/>
      </dsp:txXfrm>
    </dsp:sp>
    <dsp:sp modelId="{DB120120-0A10-4E3B-9B4E-7B87E6459484}">
      <dsp:nvSpPr>
        <dsp:cNvPr id="0" name=""/>
        <dsp:cNvSpPr/>
      </dsp:nvSpPr>
      <dsp:spPr>
        <a:xfrm>
          <a:off x="1934706" y="838439"/>
          <a:ext cx="1253669" cy="125382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Case Studies (Your Cases, Other Approaches)</a:t>
          </a:r>
        </a:p>
      </dsp:txBody>
      <dsp:txXfrm>
        <a:off x="2118302" y="1022057"/>
        <a:ext cx="886477" cy="8865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CFA4A-85D1-4F77-A097-2367C1813CAF}">
      <dsp:nvSpPr>
        <dsp:cNvPr id="0" name=""/>
        <dsp:cNvSpPr/>
      </dsp:nvSpPr>
      <dsp:spPr>
        <a:xfrm>
          <a:off x="461159" y="563556"/>
          <a:ext cx="977757" cy="977774"/>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Common Ground</a:t>
          </a:r>
        </a:p>
      </dsp:txBody>
      <dsp:txXfrm>
        <a:off x="604348" y="706748"/>
        <a:ext cx="691379" cy="691390"/>
      </dsp:txXfrm>
    </dsp:sp>
    <dsp:sp modelId="{1BD7DF39-6E9C-44C6-87A3-06E6D4E47ABE}">
      <dsp:nvSpPr>
        <dsp:cNvPr id="0" name=""/>
        <dsp:cNvSpPr/>
      </dsp:nvSpPr>
      <dsp:spPr>
        <a:xfrm>
          <a:off x="898770" y="1388318"/>
          <a:ext cx="977757" cy="977774"/>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Course Critique</a:t>
          </a:r>
        </a:p>
      </dsp:txBody>
      <dsp:txXfrm>
        <a:off x="1041959" y="1531510"/>
        <a:ext cx="691379" cy="691390"/>
      </dsp:txXfrm>
    </dsp:sp>
    <dsp:sp modelId="{B218B94A-5595-4436-81F3-6AE9175D02F1}">
      <dsp:nvSpPr>
        <dsp:cNvPr id="0" name=""/>
        <dsp:cNvSpPr/>
      </dsp:nvSpPr>
      <dsp:spPr>
        <a:xfrm>
          <a:off x="1336858" y="565179"/>
          <a:ext cx="977757" cy="977774"/>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Differing </a:t>
          </a:r>
          <a:r>
            <a:rPr lang="en-US" sz="900" b="1" kern="1200" dirty="0"/>
            <a:t>Definitions</a:t>
          </a:r>
          <a:endParaRPr lang="en-US" sz="1100" b="1" kern="1200" dirty="0"/>
        </a:p>
      </dsp:txBody>
      <dsp:txXfrm>
        <a:off x="1480047" y="708371"/>
        <a:ext cx="691379" cy="691390"/>
      </dsp:txXfrm>
    </dsp:sp>
    <dsp:sp modelId="{DB120120-0A10-4E3B-9B4E-7B87E6459484}">
      <dsp:nvSpPr>
        <dsp:cNvPr id="0" name=""/>
        <dsp:cNvSpPr/>
      </dsp:nvSpPr>
      <dsp:spPr>
        <a:xfrm>
          <a:off x="2693171" y="1385541"/>
          <a:ext cx="977757" cy="977774"/>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Evidence </a:t>
          </a:r>
          <a:r>
            <a:rPr lang="en-US" sz="1050" b="1" kern="1200" dirty="0"/>
            <a:t>Appraisal</a:t>
          </a:r>
          <a:endParaRPr lang="en-US" sz="1100" b="1" kern="1200" dirty="0"/>
        </a:p>
      </dsp:txBody>
      <dsp:txXfrm>
        <a:off x="2836360" y="1528733"/>
        <a:ext cx="691379" cy="691390"/>
      </dsp:txXfrm>
    </dsp:sp>
    <dsp:sp modelId="{3D37C97A-C7E4-6546-B1C2-3BB081B78680}">
      <dsp:nvSpPr>
        <dsp:cNvPr id="0" name=""/>
        <dsp:cNvSpPr/>
      </dsp:nvSpPr>
      <dsp:spPr>
        <a:xfrm>
          <a:off x="10295" y="1383508"/>
          <a:ext cx="977757" cy="977774"/>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Fast </a:t>
          </a:r>
        </a:p>
        <a:p>
          <a:pPr marL="0" lvl="0" indent="0" algn="ctr" defTabSz="533400">
            <a:lnSpc>
              <a:spcPct val="90000"/>
            </a:lnSpc>
            <a:spcBef>
              <a:spcPct val="0"/>
            </a:spcBef>
            <a:spcAft>
              <a:spcPct val="35000"/>
            </a:spcAft>
            <a:buNone/>
          </a:pPr>
          <a:r>
            <a:rPr lang="en-US" sz="1200" b="1" kern="1200" dirty="0"/>
            <a:t>FIX</a:t>
          </a:r>
        </a:p>
      </dsp:txBody>
      <dsp:txXfrm>
        <a:off x="153484" y="1526700"/>
        <a:ext cx="691379" cy="691390"/>
      </dsp:txXfrm>
    </dsp:sp>
    <dsp:sp modelId="{5DCE8622-44A0-421B-BB58-82C8F033D557}">
      <dsp:nvSpPr>
        <dsp:cNvPr id="0" name=""/>
        <dsp:cNvSpPr/>
      </dsp:nvSpPr>
      <dsp:spPr>
        <a:xfrm>
          <a:off x="2242693" y="569980"/>
          <a:ext cx="1040011" cy="949301"/>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 </a:t>
          </a:r>
          <a:r>
            <a:rPr lang="en-US" sz="1200" b="1" kern="1200" dirty="0"/>
            <a:t>Goal Setting</a:t>
          </a:r>
          <a:endParaRPr lang="en-US" sz="1000" b="1" kern="1200" dirty="0"/>
        </a:p>
      </dsp:txBody>
      <dsp:txXfrm>
        <a:off x="2394999" y="709002"/>
        <a:ext cx="735399" cy="671257"/>
      </dsp:txXfrm>
    </dsp:sp>
    <dsp:sp modelId="{E53B0F11-C489-4923-A6FD-38D439C943ED}">
      <dsp:nvSpPr>
        <dsp:cNvPr id="0" name=""/>
        <dsp:cNvSpPr/>
      </dsp:nvSpPr>
      <dsp:spPr>
        <a:xfrm>
          <a:off x="1805400" y="1356580"/>
          <a:ext cx="977757" cy="977774"/>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Game of Phones</a:t>
          </a:r>
        </a:p>
      </dsp:txBody>
      <dsp:txXfrm>
        <a:off x="1948589" y="1499772"/>
        <a:ext cx="691379" cy="6913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CFA4A-85D1-4F77-A097-2367C1813CAF}">
      <dsp:nvSpPr>
        <dsp:cNvPr id="0" name=""/>
        <dsp:cNvSpPr/>
      </dsp:nvSpPr>
      <dsp:spPr>
        <a:xfrm>
          <a:off x="964094" y="1465871"/>
          <a:ext cx="1009277" cy="108408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Pain Rounds</a:t>
          </a:r>
        </a:p>
      </dsp:txBody>
      <dsp:txXfrm>
        <a:off x="1111899" y="1624631"/>
        <a:ext cx="713667" cy="766562"/>
      </dsp:txXfrm>
    </dsp:sp>
    <dsp:sp modelId="{1BD7DF39-6E9C-44C6-87A3-06E6D4E47ABE}">
      <dsp:nvSpPr>
        <dsp:cNvPr id="0" name=""/>
        <dsp:cNvSpPr/>
      </dsp:nvSpPr>
      <dsp:spPr>
        <a:xfrm>
          <a:off x="0" y="1469811"/>
          <a:ext cx="1172693" cy="108338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Measure Twice, Change Once</a:t>
          </a:r>
        </a:p>
      </dsp:txBody>
      <dsp:txXfrm>
        <a:off x="171737" y="1628470"/>
        <a:ext cx="829219" cy="766071"/>
      </dsp:txXfrm>
    </dsp:sp>
    <dsp:sp modelId="{B218B94A-5595-4436-81F3-6AE9175D02F1}">
      <dsp:nvSpPr>
        <dsp:cNvPr id="0" name=""/>
        <dsp:cNvSpPr/>
      </dsp:nvSpPr>
      <dsp:spPr>
        <a:xfrm>
          <a:off x="2876300" y="826093"/>
          <a:ext cx="935893" cy="93590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Pair &amp; Share</a:t>
          </a:r>
        </a:p>
      </dsp:txBody>
      <dsp:txXfrm>
        <a:off x="3013358" y="963154"/>
        <a:ext cx="661777" cy="661787"/>
      </dsp:txXfrm>
    </dsp:sp>
    <dsp:sp modelId="{DB120120-0A10-4E3B-9B4E-7B87E6459484}">
      <dsp:nvSpPr>
        <dsp:cNvPr id="0" name=""/>
        <dsp:cNvSpPr/>
      </dsp:nvSpPr>
      <dsp:spPr>
        <a:xfrm>
          <a:off x="2479634" y="1516307"/>
          <a:ext cx="1160657" cy="104177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ts val="1300"/>
            </a:lnSpc>
            <a:spcBef>
              <a:spcPct val="0"/>
            </a:spcBef>
            <a:spcAft>
              <a:spcPct val="35000"/>
            </a:spcAft>
            <a:buNone/>
          </a:pPr>
          <a:r>
            <a:rPr lang="en-US" sz="1100" b="1" kern="1200" dirty="0"/>
            <a:t>Prescribed or Diverted</a:t>
          </a:r>
        </a:p>
      </dsp:txBody>
      <dsp:txXfrm>
        <a:off x="2649608" y="1668872"/>
        <a:ext cx="820709" cy="736649"/>
      </dsp:txXfrm>
    </dsp:sp>
    <dsp:sp modelId="{85453E9D-D226-AD48-AFEC-B2F2DD6B56A7}">
      <dsp:nvSpPr>
        <dsp:cNvPr id="0" name=""/>
        <dsp:cNvSpPr/>
      </dsp:nvSpPr>
      <dsp:spPr>
        <a:xfrm>
          <a:off x="2173582" y="821292"/>
          <a:ext cx="864466" cy="93590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Ready, Set, Go</a:t>
          </a:r>
          <a:endParaRPr lang="en-US" sz="1050" b="1" kern="1200" dirty="0"/>
        </a:p>
      </dsp:txBody>
      <dsp:txXfrm>
        <a:off x="2300180" y="958353"/>
        <a:ext cx="611270" cy="661787"/>
      </dsp:txXfrm>
    </dsp:sp>
    <dsp:sp modelId="{77E34DF7-F5BC-4940-9BB6-931836AF83A4}">
      <dsp:nvSpPr>
        <dsp:cNvPr id="0" name=""/>
        <dsp:cNvSpPr/>
      </dsp:nvSpPr>
      <dsp:spPr>
        <a:xfrm>
          <a:off x="1352931" y="806345"/>
          <a:ext cx="935893" cy="93590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Raise the Bar</a:t>
          </a:r>
        </a:p>
      </dsp:txBody>
      <dsp:txXfrm>
        <a:off x="1489989" y="943406"/>
        <a:ext cx="661777" cy="661787"/>
      </dsp:txXfrm>
    </dsp:sp>
    <dsp:sp modelId="{A7719571-321B-4A6D-A0A0-65A2F70E0196}">
      <dsp:nvSpPr>
        <dsp:cNvPr id="0" name=""/>
        <dsp:cNvSpPr/>
      </dsp:nvSpPr>
      <dsp:spPr>
        <a:xfrm>
          <a:off x="391799" y="787898"/>
          <a:ext cx="1095613" cy="889450"/>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tx1"/>
              </a:solidFill>
            </a:rPr>
            <a:t>Procedural </a:t>
          </a:r>
        </a:p>
        <a:p>
          <a:pPr marL="0" lvl="0" indent="0" algn="ctr" defTabSz="466725">
            <a:lnSpc>
              <a:spcPct val="90000"/>
            </a:lnSpc>
            <a:spcBef>
              <a:spcPct val="0"/>
            </a:spcBef>
            <a:spcAft>
              <a:spcPct val="35000"/>
            </a:spcAft>
            <a:buNone/>
          </a:pPr>
          <a:r>
            <a:rPr lang="en-US" sz="1200" b="1" kern="1200" dirty="0">
              <a:solidFill>
                <a:schemeClr val="tx1"/>
              </a:solidFill>
            </a:rPr>
            <a:t>Plans</a:t>
          </a:r>
        </a:p>
      </dsp:txBody>
      <dsp:txXfrm>
        <a:off x="552248" y="918155"/>
        <a:ext cx="774715" cy="6289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CFA4A-85D1-4F77-A097-2367C1813CAF}">
      <dsp:nvSpPr>
        <dsp:cNvPr id="0" name=""/>
        <dsp:cNvSpPr/>
      </dsp:nvSpPr>
      <dsp:spPr>
        <a:xfrm>
          <a:off x="0" y="305024"/>
          <a:ext cx="892927" cy="89294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Practical Peer Advice</a:t>
          </a:r>
        </a:p>
      </dsp:txBody>
      <dsp:txXfrm>
        <a:off x="130766" y="435792"/>
        <a:ext cx="631395" cy="631406"/>
      </dsp:txXfrm>
    </dsp:sp>
    <dsp:sp modelId="{DE891B96-7FF2-E94C-9634-0D8C7CB963CB}">
      <dsp:nvSpPr>
        <dsp:cNvPr id="0" name=""/>
        <dsp:cNvSpPr/>
      </dsp:nvSpPr>
      <dsp:spPr>
        <a:xfrm>
          <a:off x="457193" y="962060"/>
          <a:ext cx="892927" cy="89294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marL="0" lvl="0" indent="0" algn="ctr" defTabSz="400050">
            <a:lnSpc>
              <a:spcPts val="1200"/>
            </a:lnSpc>
            <a:spcBef>
              <a:spcPct val="0"/>
            </a:spcBef>
            <a:spcAft>
              <a:spcPct val="35000"/>
            </a:spcAft>
            <a:buNone/>
          </a:pPr>
          <a:r>
            <a:rPr lang="en-US" sz="900" b="1" kern="1200" dirty="0"/>
            <a:t>Roles &amp;</a:t>
          </a:r>
          <a:r>
            <a:rPr lang="en-US" sz="600" b="1" kern="1200" dirty="0"/>
            <a:t> Responsibilities </a:t>
          </a:r>
        </a:p>
      </dsp:txBody>
      <dsp:txXfrm>
        <a:off x="587959" y="1092828"/>
        <a:ext cx="631395" cy="631406"/>
      </dsp:txXfrm>
    </dsp:sp>
    <dsp:sp modelId="{2A1E175F-DC4D-984A-8AEF-0EE4476869E9}">
      <dsp:nvSpPr>
        <dsp:cNvPr id="0" name=""/>
        <dsp:cNvSpPr/>
      </dsp:nvSpPr>
      <dsp:spPr>
        <a:xfrm>
          <a:off x="914750" y="305024"/>
          <a:ext cx="892927" cy="89294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See 1, Do 1, Teach 1</a:t>
          </a:r>
        </a:p>
      </dsp:txBody>
      <dsp:txXfrm>
        <a:off x="1045516" y="435792"/>
        <a:ext cx="631395" cy="631406"/>
      </dsp:txXfrm>
    </dsp:sp>
    <dsp:sp modelId="{CD90CD89-1F0A-A148-A6B3-582A8B64A4A2}">
      <dsp:nvSpPr>
        <dsp:cNvPr id="0" name=""/>
        <dsp:cNvSpPr/>
      </dsp:nvSpPr>
      <dsp:spPr>
        <a:xfrm>
          <a:off x="1371943" y="962060"/>
          <a:ext cx="892927" cy="89294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Self</a:t>
          </a:r>
          <a:r>
            <a:rPr lang="en-US" sz="800" b="1" kern="1200" dirty="0"/>
            <a:t> Assessment</a:t>
          </a:r>
        </a:p>
      </dsp:txBody>
      <dsp:txXfrm>
        <a:off x="1502709" y="1092828"/>
        <a:ext cx="631395" cy="631406"/>
      </dsp:txXfrm>
    </dsp:sp>
    <dsp:sp modelId="{884BF7E9-2ED8-1F46-92B5-AB3F04CD9F07}">
      <dsp:nvSpPr>
        <dsp:cNvPr id="0" name=""/>
        <dsp:cNvSpPr/>
      </dsp:nvSpPr>
      <dsp:spPr>
        <a:xfrm>
          <a:off x="1829501" y="305024"/>
          <a:ext cx="892927" cy="89294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Self Test</a:t>
          </a:r>
        </a:p>
      </dsp:txBody>
      <dsp:txXfrm>
        <a:off x="1960267" y="435792"/>
        <a:ext cx="631395" cy="631406"/>
      </dsp:txXfrm>
    </dsp:sp>
    <dsp:sp modelId="{486D2287-90F3-334B-8718-2B184C0A4AE2}">
      <dsp:nvSpPr>
        <dsp:cNvPr id="0" name=""/>
        <dsp:cNvSpPr/>
      </dsp:nvSpPr>
      <dsp:spPr>
        <a:xfrm>
          <a:off x="2286694" y="962060"/>
          <a:ext cx="892927" cy="89294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Symptom</a:t>
          </a:r>
          <a:r>
            <a:rPr lang="en-US" sz="1000" b="1" kern="1200" dirty="0"/>
            <a:t> Science</a:t>
          </a:r>
        </a:p>
      </dsp:txBody>
      <dsp:txXfrm>
        <a:off x="2417460" y="1092828"/>
        <a:ext cx="631395" cy="631406"/>
      </dsp:txXfrm>
    </dsp:sp>
    <dsp:sp modelId="{17D418D3-544E-4256-8934-3881A3F25CE4}">
      <dsp:nvSpPr>
        <dsp:cNvPr id="0" name=""/>
        <dsp:cNvSpPr/>
      </dsp:nvSpPr>
      <dsp:spPr>
        <a:xfrm>
          <a:off x="2744251" y="305024"/>
          <a:ext cx="892927" cy="892942"/>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Videos</a:t>
          </a:r>
        </a:p>
      </dsp:txBody>
      <dsp:txXfrm>
        <a:off x="2875017" y="435792"/>
        <a:ext cx="631395" cy="63140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r>
              <a:rPr lang="en-US" dirty="0"/>
              <a:t>PRN Program: Assessment of Pain</a:t>
            </a:r>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r>
              <a:rPr lang="en-US" dirty="0"/>
              <a:t>Version: 09/02/17</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3172" tIns="46586" rIns="93172" bIns="46586"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6"/>
            <a:ext cx="2217039" cy="2877457"/>
          </a:xfrm>
          <a:prstGeom prst="rect">
            <a:avLst/>
          </a:prstGeom>
        </p:spPr>
        <p:txBody>
          <a:bodyPr vert="horz" lIns="93172" tIns="46586" rIns="93172" bIns="46586" rtlCol="0" anchor="ctr"/>
          <a:lstStyle>
            <a:lvl1pPr algn="l">
              <a:defRPr sz="2700" b="1">
                <a:solidFill>
                  <a:schemeClr val="tx1"/>
                </a:solidFill>
              </a:defRPr>
            </a:lvl1pPr>
          </a:lstStyle>
          <a:p>
            <a:r>
              <a:rPr lang="en-US" dirty="0"/>
              <a:t>PRN Program: Assessment </a:t>
            </a:r>
            <a:br>
              <a:rPr lang="en-US" dirty="0"/>
            </a:br>
            <a:r>
              <a:rPr lang="en-US" dirty="0"/>
              <a:t>of Pain</a:t>
            </a:r>
          </a:p>
        </p:txBody>
      </p:sp>
      <p:sp>
        <p:nvSpPr>
          <p:cNvPr id="4" name="Slide Image Placeholder 3"/>
          <p:cNvSpPr>
            <a:spLocks noGrp="1" noRot="1" noChangeAspect="1"/>
          </p:cNvSpPr>
          <p:nvPr>
            <p:ph type="sldImg" idx="2"/>
          </p:nvPr>
        </p:nvSpPr>
        <p:spPr>
          <a:xfrm>
            <a:off x="2609850" y="463550"/>
            <a:ext cx="3811588" cy="2860675"/>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657225" y="3762829"/>
            <a:ext cx="5695950" cy="4426857"/>
          </a:xfrm>
          <a:prstGeom prst="rect">
            <a:avLst/>
          </a:prstGeom>
        </p:spPr>
        <p:txBody>
          <a:bodyPr vert="horz" lIns="93172" tIns="46586" rIns="93172" bIns="4658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r>
              <a:rPr lang="en-US" dirty="0"/>
              <a:t>Version: 09/02/17</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5" name="Footer Placeholder 4">
            <a:extLst>
              <a:ext uri="{FF2B5EF4-FFF2-40B4-BE49-F238E27FC236}">
                <a16:creationId xmlns:a16="http://schemas.microsoft.com/office/drawing/2014/main" id="{BD9C5D0D-E1CA-41D2-A6C1-9EC1142F34C0}"/>
              </a:ext>
            </a:extLst>
          </p:cNvPr>
          <p:cNvSpPr>
            <a:spLocks noGrp="1"/>
          </p:cNvSpPr>
          <p:nvPr>
            <p:ph type="ftr" sz="quarter" idx="11"/>
          </p:nvPr>
        </p:nvSpPr>
        <p:spPr/>
        <p:txBody>
          <a:bodyPr/>
          <a:lstStyle/>
          <a:p>
            <a:r>
              <a:rPr lang="en-US" dirty="0"/>
              <a:t>Version: 09/02/17</a:t>
            </a:r>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endParaRPr lang="en-US" dirty="0"/>
          </a:p>
        </p:txBody>
      </p:sp>
      <p:sp>
        <p:nvSpPr>
          <p:cNvPr id="5" name="Footer Placeholder 4"/>
          <p:cNvSpPr>
            <a:spLocks noGrp="1"/>
          </p:cNvSpPr>
          <p:nvPr>
            <p:ph type="ftr" sz="quarter" idx="4"/>
          </p:nvPr>
        </p:nvSpPr>
        <p:spPr/>
        <p:txBody>
          <a:bodyPr/>
          <a:lstStyle/>
          <a:p>
            <a:r>
              <a:rPr lang="en-US"/>
              <a:t>Version: 09/02/17</a:t>
            </a:r>
            <a:endParaRPr lang="en-US" dirty="0"/>
          </a:p>
        </p:txBody>
      </p:sp>
      <p:sp>
        <p:nvSpPr>
          <p:cNvPr id="6" name="Slide Number Placeholder 5"/>
          <p:cNvSpPr>
            <a:spLocks noGrp="1"/>
          </p:cNvSpPr>
          <p:nvPr>
            <p:ph type="sldNum" sz="quarter" idx="5"/>
          </p:nvPr>
        </p:nvSpPr>
        <p:spPr/>
        <p:txBody>
          <a:bodyPr/>
          <a:lstStyle/>
          <a:p>
            <a:fld id="{F19303DE-3E45-4DD3-9505-92EF4803EF97}" type="slidenum">
              <a:rPr lang="en-US" smtClean="0"/>
              <a:t>4</a:t>
            </a:fld>
            <a:endParaRPr lang="en-US" dirty="0"/>
          </a:p>
        </p:txBody>
      </p:sp>
    </p:spTree>
    <p:extLst>
      <p:ext uri="{BB962C8B-B14F-4D97-AF65-F5344CB8AC3E}">
        <p14:creationId xmlns:p14="http://schemas.microsoft.com/office/powerpoint/2010/main" val="1045908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PRN Program: Assessment </a:t>
            </a:r>
            <a:br>
              <a:rPr lang="en-US"/>
            </a:br>
            <a:r>
              <a:rPr lang="en-US"/>
              <a:t>of Pain</a:t>
            </a:r>
          </a:p>
        </p:txBody>
      </p:sp>
      <p:sp>
        <p:nvSpPr>
          <p:cNvPr id="5" name="Footer Placeholder 4"/>
          <p:cNvSpPr>
            <a:spLocks noGrp="1"/>
          </p:cNvSpPr>
          <p:nvPr>
            <p:ph type="ftr" sz="quarter" idx="4"/>
          </p:nvPr>
        </p:nvSpPr>
        <p:spPr/>
        <p:txBody>
          <a:bodyPr/>
          <a:lstStyle/>
          <a:p>
            <a:r>
              <a:rPr lang="en-US"/>
              <a:t>Version: 09/02/17</a:t>
            </a:r>
          </a:p>
        </p:txBody>
      </p:sp>
      <p:sp>
        <p:nvSpPr>
          <p:cNvPr id="6" name="Slide Number Placeholder 5"/>
          <p:cNvSpPr>
            <a:spLocks noGrp="1"/>
          </p:cNvSpPr>
          <p:nvPr>
            <p:ph type="sldNum" sz="quarter" idx="5"/>
          </p:nvPr>
        </p:nvSpPr>
        <p:spPr/>
        <p:txBody>
          <a:bodyPr/>
          <a:lstStyle/>
          <a:p>
            <a:fld id="{F19303DE-3E45-4DD3-9505-92EF4803EF97}" type="slidenum">
              <a:rPr lang="en-US" smtClean="0"/>
              <a:t>5</a:t>
            </a:fld>
            <a:endParaRPr lang="en-US"/>
          </a:p>
        </p:txBody>
      </p:sp>
    </p:spTree>
    <p:extLst>
      <p:ext uri="{BB962C8B-B14F-4D97-AF65-F5344CB8AC3E}">
        <p14:creationId xmlns:p14="http://schemas.microsoft.com/office/powerpoint/2010/main" val="409028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p>
        </p:txBody>
      </p:sp>
      <p:sp>
        <p:nvSpPr>
          <p:cNvPr id="5" name="Footer Placeholder 4"/>
          <p:cNvSpPr>
            <a:spLocks noGrp="1"/>
          </p:cNvSpPr>
          <p:nvPr>
            <p:ph type="ftr" sz="quarter" idx="4"/>
          </p:nvPr>
        </p:nvSpPr>
        <p:spPr/>
        <p:txBody>
          <a:bodyPr/>
          <a:lstStyle/>
          <a:p>
            <a:r>
              <a:rPr lang="en-US"/>
              <a:t>Version: 09/02/17</a:t>
            </a:r>
          </a:p>
        </p:txBody>
      </p:sp>
      <p:sp>
        <p:nvSpPr>
          <p:cNvPr id="6" name="Slide Number Placeholder 5"/>
          <p:cNvSpPr>
            <a:spLocks noGrp="1"/>
          </p:cNvSpPr>
          <p:nvPr>
            <p:ph type="sldNum" sz="quarter" idx="5"/>
          </p:nvPr>
        </p:nvSpPr>
        <p:spPr/>
        <p:txBody>
          <a:bodyPr/>
          <a:lstStyle/>
          <a:p>
            <a:fld id="{F19303DE-3E45-4DD3-9505-92EF4803EF97}" type="slidenum">
              <a:rPr lang="en-US" smtClean="0"/>
              <a:t>10</a:t>
            </a:fld>
            <a:endParaRPr lang="en-US"/>
          </a:p>
        </p:txBody>
      </p:sp>
    </p:spTree>
    <p:extLst>
      <p:ext uri="{BB962C8B-B14F-4D97-AF65-F5344CB8AC3E}">
        <p14:creationId xmlns:p14="http://schemas.microsoft.com/office/powerpoint/2010/main" val="2673534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p>
        </p:txBody>
      </p:sp>
      <p:sp>
        <p:nvSpPr>
          <p:cNvPr id="5" name="Footer Placeholder 4"/>
          <p:cNvSpPr>
            <a:spLocks noGrp="1"/>
          </p:cNvSpPr>
          <p:nvPr>
            <p:ph type="ftr" sz="quarter" idx="4"/>
          </p:nvPr>
        </p:nvSpPr>
        <p:spPr/>
        <p:txBody>
          <a:bodyPr/>
          <a:lstStyle/>
          <a:p>
            <a:r>
              <a:rPr lang="en-US"/>
              <a:t>Version: 09/02/17</a:t>
            </a:r>
          </a:p>
        </p:txBody>
      </p:sp>
      <p:sp>
        <p:nvSpPr>
          <p:cNvPr id="6" name="Slide Number Placeholder 5"/>
          <p:cNvSpPr>
            <a:spLocks noGrp="1"/>
          </p:cNvSpPr>
          <p:nvPr>
            <p:ph type="sldNum" sz="quarter" idx="5"/>
          </p:nvPr>
        </p:nvSpPr>
        <p:spPr/>
        <p:txBody>
          <a:bodyPr/>
          <a:lstStyle/>
          <a:p>
            <a:fld id="{F19303DE-3E45-4DD3-9505-92EF4803EF97}" type="slidenum">
              <a:rPr lang="en-US" smtClean="0"/>
              <a:t>11</a:t>
            </a:fld>
            <a:endParaRPr lang="en-US"/>
          </a:p>
        </p:txBody>
      </p:sp>
    </p:spTree>
    <p:extLst>
      <p:ext uri="{BB962C8B-B14F-4D97-AF65-F5344CB8AC3E}">
        <p14:creationId xmlns:p14="http://schemas.microsoft.com/office/powerpoint/2010/main" val="3692378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endParaRPr lang="en-US" dirty="0"/>
          </a:p>
        </p:txBody>
      </p:sp>
      <p:sp>
        <p:nvSpPr>
          <p:cNvPr id="5" name="Footer Placeholder 4"/>
          <p:cNvSpPr>
            <a:spLocks noGrp="1"/>
          </p:cNvSpPr>
          <p:nvPr>
            <p:ph type="ftr" sz="quarter" idx="4"/>
          </p:nvPr>
        </p:nvSpPr>
        <p:spPr/>
        <p:txBody>
          <a:bodyPr/>
          <a:lstStyle/>
          <a:p>
            <a:r>
              <a:rPr lang="en-US"/>
              <a:t>Version: 09/02/17</a:t>
            </a:r>
            <a:endParaRPr lang="en-US" dirty="0"/>
          </a:p>
        </p:txBody>
      </p:sp>
      <p:sp>
        <p:nvSpPr>
          <p:cNvPr id="6" name="Slide Number Placeholder 5"/>
          <p:cNvSpPr>
            <a:spLocks noGrp="1"/>
          </p:cNvSpPr>
          <p:nvPr>
            <p:ph type="sldNum" sz="quarter" idx="5"/>
          </p:nvPr>
        </p:nvSpPr>
        <p:spPr/>
        <p:txBody>
          <a:bodyPr/>
          <a:lstStyle/>
          <a:p>
            <a:fld id="{F19303DE-3E45-4DD3-9505-92EF4803EF97}" type="slidenum">
              <a:rPr lang="en-US" smtClean="0"/>
              <a:t>12</a:t>
            </a:fld>
            <a:endParaRPr lang="en-US" dirty="0"/>
          </a:p>
        </p:txBody>
      </p:sp>
    </p:spTree>
    <p:extLst>
      <p:ext uri="{BB962C8B-B14F-4D97-AF65-F5344CB8AC3E}">
        <p14:creationId xmlns:p14="http://schemas.microsoft.com/office/powerpoint/2010/main" val="2503108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endParaRPr lang="en-US" dirty="0"/>
          </a:p>
        </p:txBody>
      </p:sp>
      <p:sp>
        <p:nvSpPr>
          <p:cNvPr id="5" name="Footer Placeholder 4"/>
          <p:cNvSpPr>
            <a:spLocks noGrp="1"/>
          </p:cNvSpPr>
          <p:nvPr>
            <p:ph type="ftr" sz="quarter" idx="4"/>
          </p:nvPr>
        </p:nvSpPr>
        <p:spPr/>
        <p:txBody>
          <a:bodyPr/>
          <a:lstStyle/>
          <a:p>
            <a:r>
              <a:rPr lang="en-US"/>
              <a:t>Version: 09/02/17</a:t>
            </a:r>
            <a:endParaRPr lang="en-US" dirty="0"/>
          </a:p>
        </p:txBody>
      </p:sp>
      <p:sp>
        <p:nvSpPr>
          <p:cNvPr id="6" name="Slide Number Placeholder 5"/>
          <p:cNvSpPr>
            <a:spLocks noGrp="1"/>
          </p:cNvSpPr>
          <p:nvPr>
            <p:ph type="sldNum" sz="quarter" idx="5"/>
          </p:nvPr>
        </p:nvSpPr>
        <p:spPr/>
        <p:txBody>
          <a:bodyPr/>
          <a:lstStyle/>
          <a:p>
            <a:fld id="{F19303DE-3E45-4DD3-9505-92EF4803EF97}" type="slidenum">
              <a:rPr lang="en-US" smtClean="0"/>
              <a:t>13</a:t>
            </a:fld>
            <a:endParaRPr lang="en-US" dirty="0"/>
          </a:p>
        </p:txBody>
      </p:sp>
    </p:spTree>
    <p:extLst>
      <p:ext uri="{BB962C8B-B14F-4D97-AF65-F5344CB8AC3E}">
        <p14:creationId xmlns:p14="http://schemas.microsoft.com/office/powerpoint/2010/main" val="4009530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endParaRPr lang="en-US" dirty="0"/>
          </a:p>
        </p:txBody>
      </p:sp>
      <p:sp>
        <p:nvSpPr>
          <p:cNvPr id="5" name="Footer Placeholder 4"/>
          <p:cNvSpPr>
            <a:spLocks noGrp="1"/>
          </p:cNvSpPr>
          <p:nvPr>
            <p:ph type="ftr" sz="quarter" idx="4"/>
          </p:nvPr>
        </p:nvSpPr>
        <p:spPr/>
        <p:txBody>
          <a:bodyPr/>
          <a:lstStyle/>
          <a:p>
            <a:r>
              <a:rPr lang="en-US"/>
              <a:t>Version: 09/02/17</a:t>
            </a:r>
            <a:endParaRPr lang="en-US" dirty="0"/>
          </a:p>
        </p:txBody>
      </p:sp>
      <p:sp>
        <p:nvSpPr>
          <p:cNvPr id="6" name="Slide Number Placeholder 5"/>
          <p:cNvSpPr>
            <a:spLocks noGrp="1"/>
          </p:cNvSpPr>
          <p:nvPr>
            <p:ph type="sldNum" sz="quarter" idx="5"/>
          </p:nvPr>
        </p:nvSpPr>
        <p:spPr/>
        <p:txBody>
          <a:bodyPr/>
          <a:lstStyle/>
          <a:p>
            <a:fld id="{F19303DE-3E45-4DD3-9505-92EF4803EF97}" type="slidenum">
              <a:rPr lang="en-US" smtClean="0"/>
              <a:t>14</a:t>
            </a:fld>
            <a:endParaRPr lang="en-US" dirty="0"/>
          </a:p>
        </p:txBody>
      </p:sp>
    </p:spTree>
    <p:extLst>
      <p:ext uri="{BB962C8B-B14F-4D97-AF65-F5344CB8AC3E}">
        <p14:creationId xmlns:p14="http://schemas.microsoft.com/office/powerpoint/2010/main" val="508746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endParaRPr lang="en-US" dirty="0"/>
          </a:p>
        </p:txBody>
      </p:sp>
      <p:sp>
        <p:nvSpPr>
          <p:cNvPr id="5" name="Footer Placeholder 4"/>
          <p:cNvSpPr>
            <a:spLocks noGrp="1"/>
          </p:cNvSpPr>
          <p:nvPr>
            <p:ph type="ftr" sz="quarter" idx="4"/>
          </p:nvPr>
        </p:nvSpPr>
        <p:spPr/>
        <p:txBody>
          <a:bodyPr/>
          <a:lstStyle/>
          <a:p>
            <a:r>
              <a:rPr lang="en-US"/>
              <a:t>Version: 09/02/17</a:t>
            </a:r>
            <a:endParaRPr lang="en-US" dirty="0"/>
          </a:p>
        </p:txBody>
      </p:sp>
      <p:sp>
        <p:nvSpPr>
          <p:cNvPr id="6" name="Slide Number Placeholder 5"/>
          <p:cNvSpPr>
            <a:spLocks noGrp="1"/>
          </p:cNvSpPr>
          <p:nvPr>
            <p:ph type="sldNum" sz="quarter" idx="5"/>
          </p:nvPr>
        </p:nvSpPr>
        <p:spPr/>
        <p:txBody>
          <a:bodyPr/>
          <a:lstStyle/>
          <a:p>
            <a:fld id="{F19303DE-3E45-4DD3-9505-92EF4803EF97}" type="slidenum">
              <a:rPr lang="en-US" smtClean="0"/>
              <a:t>18</a:t>
            </a:fld>
            <a:endParaRPr lang="en-US" dirty="0"/>
          </a:p>
        </p:txBody>
      </p:sp>
    </p:spTree>
    <p:extLst>
      <p:ext uri="{BB962C8B-B14F-4D97-AF65-F5344CB8AC3E}">
        <p14:creationId xmlns:p14="http://schemas.microsoft.com/office/powerpoint/2010/main" val="203676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endParaRPr lang="en-US" dirty="0"/>
          </a:p>
        </p:txBody>
      </p:sp>
      <p:sp>
        <p:nvSpPr>
          <p:cNvPr id="5" name="Footer Placeholder 4"/>
          <p:cNvSpPr>
            <a:spLocks noGrp="1"/>
          </p:cNvSpPr>
          <p:nvPr>
            <p:ph type="ftr" sz="quarter" idx="4"/>
          </p:nvPr>
        </p:nvSpPr>
        <p:spPr/>
        <p:txBody>
          <a:bodyPr/>
          <a:lstStyle/>
          <a:p>
            <a:r>
              <a:rPr lang="en-US"/>
              <a:t>Version: 09/02/17</a:t>
            </a:r>
            <a:endParaRPr lang="en-US" dirty="0"/>
          </a:p>
        </p:txBody>
      </p:sp>
      <p:sp>
        <p:nvSpPr>
          <p:cNvPr id="6" name="Slide Number Placeholder 5"/>
          <p:cNvSpPr>
            <a:spLocks noGrp="1"/>
          </p:cNvSpPr>
          <p:nvPr>
            <p:ph type="sldNum" sz="quarter" idx="5"/>
          </p:nvPr>
        </p:nvSpPr>
        <p:spPr/>
        <p:txBody>
          <a:bodyPr/>
          <a:lstStyle/>
          <a:p>
            <a:fld id="{F19303DE-3E45-4DD3-9505-92EF4803EF97}" type="slidenum">
              <a:rPr lang="en-US" smtClean="0"/>
              <a:t>19</a:t>
            </a:fld>
            <a:endParaRPr lang="en-US" dirty="0"/>
          </a:p>
        </p:txBody>
      </p:sp>
    </p:spTree>
    <p:extLst>
      <p:ext uri="{BB962C8B-B14F-4D97-AF65-F5344CB8AC3E}">
        <p14:creationId xmlns:p14="http://schemas.microsoft.com/office/powerpoint/2010/main" val="1219031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PRN Program: Assessment </a:t>
            </a:r>
            <a:br>
              <a:rPr lang="en-US"/>
            </a:br>
            <a:r>
              <a:rPr lang="en-US"/>
              <a:t>of Pain</a:t>
            </a:r>
            <a:endParaRPr lang="en-US" dirty="0"/>
          </a:p>
        </p:txBody>
      </p:sp>
      <p:sp>
        <p:nvSpPr>
          <p:cNvPr id="5" name="Footer Placeholder 4"/>
          <p:cNvSpPr>
            <a:spLocks noGrp="1"/>
          </p:cNvSpPr>
          <p:nvPr>
            <p:ph type="ftr" sz="quarter" idx="4"/>
          </p:nvPr>
        </p:nvSpPr>
        <p:spPr/>
        <p:txBody>
          <a:bodyPr/>
          <a:lstStyle/>
          <a:p>
            <a:r>
              <a:rPr lang="en-US"/>
              <a:t>Version: 09/02/17</a:t>
            </a:r>
            <a:endParaRPr lang="en-US" dirty="0"/>
          </a:p>
        </p:txBody>
      </p:sp>
      <p:sp>
        <p:nvSpPr>
          <p:cNvPr id="6" name="Slide Number Placeholder 5"/>
          <p:cNvSpPr>
            <a:spLocks noGrp="1"/>
          </p:cNvSpPr>
          <p:nvPr>
            <p:ph type="sldNum" sz="quarter" idx="5"/>
          </p:nvPr>
        </p:nvSpPr>
        <p:spPr/>
        <p:txBody>
          <a:bodyPr/>
          <a:lstStyle/>
          <a:p>
            <a:fld id="{F19303DE-3E45-4DD3-9505-92EF4803EF97}" type="slidenum">
              <a:rPr lang="en-US" smtClean="0"/>
              <a:t>20</a:t>
            </a:fld>
            <a:endParaRPr lang="en-US" dirty="0"/>
          </a:p>
        </p:txBody>
      </p:sp>
    </p:spTree>
    <p:extLst>
      <p:ext uri="{BB962C8B-B14F-4D97-AF65-F5344CB8AC3E}">
        <p14:creationId xmlns:p14="http://schemas.microsoft.com/office/powerpoint/2010/main" val="1528518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30" name="TextBox 29">
            <a:extLst>
              <a:ext uri="{FF2B5EF4-FFF2-40B4-BE49-F238E27FC236}">
                <a16:creationId xmlns:a16="http://schemas.microsoft.com/office/drawing/2014/main" id="{9BFD3635-2BEF-4B5C-AA5D-78CCE6F5B5E1}"/>
              </a:ext>
            </a:extLst>
          </p:cNvPr>
          <p:cNvSpPr txBox="1"/>
          <p:nvPr userDrawn="1"/>
        </p:nvSpPr>
        <p:spPr>
          <a:xfrm>
            <a:off x="7003653" y="5511802"/>
            <a:ext cx="1817400" cy="900246"/>
          </a:xfrm>
          <a:prstGeom prst="rect">
            <a:avLst/>
          </a:prstGeom>
          <a:noFill/>
        </p:spPr>
        <p:txBody>
          <a:bodyPr wrap="square" rtlCol="0">
            <a:spAutoFit/>
          </a:bodyPr>
          <a:lstStyle/>
          <a:p>
            <a:r>
              <a:rPr lang="en-US" sz="1050" dirty="0">
                <a:solidFill>
                  <a:schemeClr val="tx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www.luriechildrens.org/PRNpain"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www.luriechildrens.org/PRNpain"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hyperlink" Target="https://videos.td.org/detail/videos/atd-highlights/video/5559487313001/what-is-flipped-learning?autoStart=tru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www.washington.edu/teaching/teaching-resources/engaging-students-in-learning/flipping-the-classroom/" TargetMode="External"/><Relationship Id="rId5" Type="http://schemas.openxmlformats.org/officeDocument/2006/relationships/hyperlink" Target="https://library.educause.edu/topics/teaching-and-learning/flipped-classroom" TargetMode="External"/><Relationship Id="rId4" Type="http://schemas.openxmlformats.org/officeDocument/2006/relationships/hyperlink" Target="https://www.td.org/Publications/Magazines/TD/TD-Archive/2014/02/Flipped-Learning-Maximizing-Face-Time" TargetMode="Externa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9.pn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4.xml.rels><?xml version="1.0" encoding="UTF-8" standalone="yes"?>
<Relationships xmlns="http://schemas.openxmlformats.org/package/2006/relationships"><Relationship Id="rId8" Type="http://schemas.openxmlformats.org/officeDocument/2006/relationships/hyperlink" Target="http://www.youtube.com/watch?v=JrCdyuDsg6c"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hyperlink" Target="http://www.luriechildrens.org/PRNpain"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luriechildrens.org/painPRN"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redcap.nubic.northwestern.edu/redcap/surveys/?s=WTXJNC3WTC"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PRN@Luriechildrens.org"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024649" cy="2742289"/>
          </a:xfrm>
        </p:spPr>
        <p:txBody>
          <a:bodyPr/>
          <a:lstStyle/>
          <a:p>
            <a:r>
              <a:rPr lang="en-US" dirty="0"/>
              <a:t>Pediatric </a:t>
            </a:r>
            <a:br>
              <a:rPr lang="en-US" dirty="0"/>
            </a:br>
            <a:r>
              <a:rPr lang="en-US" dirty="0"/>
              <a:t>Pain prn Class Facilitator guide</a:t>
            </a:r>
          </a:p>
        </p:txBody>
      </p:sp>
      <p:sp>
        <p:nvSpPr>
          <p:cNvPr id="3" name="Text Placeholder 2"/>
          <p:cNvSpPr>
            <a:spLocks noGrp="1"/>
          </p:cNvSpPr>
          <p:nvPr>
            <p:ph type="body" sz="quarter" idx="10"/>
          </p:nvPr>
        </p:nvSpPr>
        <p:spPr/>
        <p:txBody>
          <a:bodyPr/>
          <a:lstStyle/>
          <a:p>
            <a:r>
              <a:rPr lang="en-US" dirty="0"/>
              <a:t>Pediatric Pain PRN Curriculum</a:t>
            </a:r>
          </a:p>
          <a:p>
            <a:endParaRPr lang="en-US" dirty="0"/>
          </a:p>
        </p:txBody>
      </p:sp>
      <p:sp>
        <p:nvSpPr>
          <p:cNvPr id="2" name="TextBox 1">
            <a:extLst>
              <a:ext uri="{FF2B5EF4-FFF2-40B4-BE49-F238E27FC236}">
                <a16:creationId xmlns:a16="http://schemas.microsoft.com/office/drawing/2014/main" id="{2742E59B-FAF4-286F-2FF9-BB2923AA6162}"/>
              </a:ext>
              <a:ext uri="{C183D7F6-B498-43B3-948B-1728B52AA6E4}">
                <adec:decorative xmlns:adec="http://schemas.microsoft.com/office/drawing/2017/decorative" val="1"/>
              </a:ext>
            </a:extLst>
          </p:cNvPr>
          <p:cNvSpPr txBox="1"/>
          <p:nvPr/>
        </p:nvSpPr>
        <p:spPr>
          <a:xfrm>
            <a:off x="6909683" y="3896139"/>
            <a:ext cx="2234317" cy="2027583"/>
          </a:xfrm>
          <a:prstGeom prst="rect">
            <a:avLst/>
          </a:prstGeom>
          <a:solidFill>
            <a:srgbClr val="31CCE8"/>
          </a:solidFill>
        </p:spPr>
        <p:txBody>
          <a:bodyPr wrap="square" rtlCol="0">
            <a:spAutoFit/>
          </a:bodyPr>
          <a:lstStyle/>
          <a:p>
            <a:endParaRPr lang="en-US" dirty="0"/>
          </a:p>
        </p:txBody>
      </p:sp>
      <p:pic>
        <p:nvPicPr>
          <p:cNvPr id="6" name="Picture 5">
            <a:extLst>
              <a:ext uri="{FF2B5EF4-FFF2-40B4-BE49-F238E27FC236}">
                <a16:creationId xmlns:a16="http://schemas.microsoft.com/office/drawing/2014/main" id="{0087CD24-8D9B-13E7-1FB2-79EC35EF55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4100" y="4539422"/>
            <a:ext cx="2552700" cy="1384300"/>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80DC4-A58B-2246-B820-577FE36E9617}"/>
              </a:ext>
            </a:extLst>
          </p:cNvPr>
          <p:cNvSpPr>
            <a:spLocks noGrp="1"/>
          </p:cNvSpPr>
          <p:nvPr>
            <p:ph type="title"/>
          </p:nvPr>
        </p:nvSpPr>
        <p:spPr/>
        <p:txBody>
          <a:bodyPr/>
          <a:lstStyle/>
          <a:p>
            <a:r>
              <a:rPr lang="en-US" dirty="0">
                <a:latin typeface="Corbel" panose="020B0503020204020204" pitchFamily="34" charset="0"/>
              </a:rPr>
              <a:t>Introduction</a:t>
            </a:r>
          </a:p>
        </p:txBody>
      </p:sp>
      <p:sp>
        <p:nvSpPr>
          <p:cNvPr id="5" name="Content Placeholder 2">
            <a:extLst>
              <a:ext uri="{FF2B5EF4-FFF2-40B4-BE49-F238E27FC236}">
                <a16:creationId xmlns:a16="http://schemas.microsoft.com/office/drawing/2014/main" id="{FE35AA9A-0C3A-8A41-8EEB-9D0A9AA732F0}"/>
              </a:ext>
            </a:extLst>
          </p:cNvPr>
          <p:cNvSpPr txBox="1">
            <a:spLocks/>
          </p:cNvSpPr>
          <p:nvPr/>
        </p:nvSpPr>
        <p:spPr>
          <a:xfrm>
            <a:off x="457200" y="1365250"/>
            <a:ext cx="3182052" cy="549275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a:lnSpc>
                <a:spcPct val="100000"/>
              </a:lnSpc>
            </a:pPr>
            <a:r>
              <a:rPr lang="en-US" sz="1400" dirty="0"/>
              <a:t>The Pediatric Pain PRN Curriculum is the first free, open-access, downloadable, flipped learning classroom curriculum designed to engage healthcare professionals to learn and work together to improve pediatric pain care. The curriculum is designed for delivery in a live interactive group format. </a:t>
            </a:r>
          </a:p>
        </p:txBody>
      </p:sp>
      <p:sp>
        <p:nvSpPr>
          <p:cNvPr id="6" name="Rectangle 5">
            <a:extLst>
              <a:ext uri="{FF2B5EF4-FFF2-40B4-BE49-F238E27FC236}">
                <a16:creationId xmlns:a16="http://schemas.microsoft.com/office/drawing/2014/main" id="{66E5E43B-1A7F-9E4C-94D1-B12BB2C47356}"/>
              </a:ext>
            </a:extLst>
          </p:cNvPr>
          <p:cNvSpPr/>
          <p:nvPr/>
        </p:nvSpPr>
        <p:spPr>
          <a:xfrm>
            <a:off x="365760" y="3161917"/>
            <a:ext cx="3273492" cy="2902333"/>
          </a:xfrm>
          <a:prstGeom prst="rect">
            <a:avLst/>
          </a:prstGeom>
        </p:spPr>
        <p:txBody>
          <a:bodyPr wrap="square">
            <a:spAutoFit/>
          </a:bodyPr>
          <a:lstStyle/>
          <a:p>
            <a:pPr>
              <a:lnSpc>
                <a:spcPct val="110000"/>
              </a:lnSpc>
              <a:spcAft>
                <a:spcPts val="0"/>
              </a:spcAft>
            </a:pPr>
            <a:r>
              <a:rPr lang="en-US" sz="1200" dirty="0">
                <a:solidFill>
                  <a:schemeClr val="accent4"/>
                </a:solidFill>
              </a:rPr>
              <a:t>The Pediatric Pain PRN curriculum has been: </a:t>
            </a:r>
          </a:p>
          <a:p>
            <a:pPr marL="171450" lvl="0" indent="-171450">
              <a:lnSpc>
                <a:spcPct val="110000"/>
              </a:lnSpc>
              <a:spcAft>
                <a:spcPts val="0"/>
              </a:spcAft>
              <a:buFont typeface="Arial" panose="020B0604020202020204" pitchFamily="34" charset="0"/>
              <a:buChar char="•"/>
            </a:pPr>
            <a:r>
              <a:rPr lang="en-US" sz="1100" dirty="0">
                <a:solidFill>
                  <a:schemeClr val="tx2"/>
                </a:solidFill>
              </a:rPr>
              <a:t>Developed and reviewed by pediatric pain care experts in the United States and Canada to acknowledge regional preferences and care routines (only available in English).</a:t>
            </a:r>
          </a:p>
          <a:p>
            <a:pPr marL="171450" lvl="0" indent="-171450">
              <a:lnSpc>
                <a:spcPct val="110000"/>
              </a:lnSpc>
              <a:spcAft>
                <a:spcPts val="0"/>
              </a:spcAft>
              <a:buFont typeface="Arial" panose="020B0604020202020204" pitchFamily="34" charset="0"/>
              <a:buChar char="•"/>
            </a:pPr>
            <a:r>
              <a:rPr lang="en-US" sz="1100" dirty="0">
                <a:solidFill>
                  <a:schemeClr val="tx2"/>
                </a:solidFill>
              </a:rPr>
              <a:t>Tested by interdisciplinary teams in 8 different healthcare systems. Of these, 3 systems are now accredited by </a:t>
            </a:r>
            <a:r>
              <a:rPr lang="en-US" sz="1100" dirty="0" err="1">
                <a:solidFill>
                  <a:schemeClr val="tx2"/>
                </a:solidFill>
              </a:rPr>
              <a:t>Childkind</a:t>
            </a:r>
            <a:r>
              <a:rPr lang="en-US" sz="1100" dirty="0">
                <a:solidFill>
                  <a:schemeClr val="tx2"/>
                </a:solidFill>
              </a:rPr>
              <a:t> International. </a:t>
            </a:r>
          </a:p>
          <a:p>
            <a:pPr marL="171450" lvl="0" indent="-171450">
              <a:lnSpc>
                <a:spcPct val="110000"/>
              </a:lnSpc>
              <a:spcAft>
                <a:spcPts val="0"/>
              </a:spcAft>
              <a:buFont typeface="Arial" panose="020B0604020202020204" pitchFamily="34" charset="0"/>
              <a:buChar char="•"/>
            </a:pPr>
            <a:r>
              <a:rPr lang="en-US" sz="1100" dirty="0">
                <a:solidFill>
                  <a:schemeClr val="tx2"/>
                </a:solidFill>
              </a:rPr>
              <a:t>Tested by pediatric nurses in more than 20% of states in the USA. </a:t>
            </a:r>
          </a:p>
          <a:p>
            <a:pPr marL="171450" lvl="0" indent="-171450">
              <a:lnSpc>
                <a:spcPct val="110000"/>
              </a:lnSpc>
              <a:spcAft>
                <a:spcPts val="0"/>
              </a:spcAft>
              <a:buFont typeface="Arial" panose="020B0604020202020204" pitchFamily="34" charset="0"/>
              <a:buChar char="•"/>
            </a:pPr>
            <a:r>
              <a:rPr lang="en-US" sz="1100" dirty="0">
                <a:solidFill>
                  <a:schemeClr val="tx2"/>
                </a:solidFill>
              </a:rPr>
              <a:t>Inspired over 50 pediatric pain care project proposals, including pediatric PRN programs in 3 states. </a:t>
            </a:r>
          </a:p>
          <a:p>
            <a:pPr marL="171450" lvl="0" indent="-171450">
              <a:lnSpc>
                <a:spcPct val="110000"/>
              </a:lnSpc>
              <a:spcAft>
                <a:spcPts val="0"/>
              </a:spcAft>
              <a:buFont typeface="Arial" panose="020B0604020202020204" pitchFamily="34" charset="0"/>
              <a:buChar char="•"/>
            </a:pPr>
            <a:r>
              <a:rPr lang="en-US" sz="1100" dirty="0">
                <a:solidFill>
                  <a:schemeClr val="tx2"/>
                </a:solidFill>
              </a:rPr>
              <a:t>Funded by a generous grant from the Mayday Fund. </a:t>
            </a:r>
          </a:p>
        </p:txBody>
      </p:sp>
      <p:sp>
        <p:nvSpPr>
          <p:cNvPr id="3" name="Content Placeholder 2">
            <a:extLst>
              <a:ext uri="{FF2B5EF4-FFF2-40B4-BE49-F238E27FC236}">
                <a16:creationId xmlns:a16="http://schemas.microsoft.com/office/drawing/2014/main" id="{5263D206-AB77-8848-9A25-1C51A6F50FE2}"/>
              </a:ext>
            </a:extLst>
          </p:cNvPr>
          <p:cNvSpPr>
            <a:spLocks noGrp="1"/>
          </p:cNvSpPr>
          <p:nvPr>
            <p:ph idx="1"/>
          </p:nvPr>
        </p:nvSpPr>
        <p:spPr/>
        <p:txBody>
          <a:bodyPr/>
          <a:lstStyle/>
          <a:p>
            <a:pPr>
              <a:lnSpc>
                <a:spcPct val="110000"/>
              </a:lnSpc>
              <a:spcAft>
                <a:spcPts val="0"/>
              </a:spcAft>
              <a:buNone/>
            </a:pPr>
            <a:r>
              <a:rPr lang="en-US" sz="1200" i="0" dirty="0">
                <a:solidFill>
                  <a:schemeClr val="accent2">
                    <a:lumMod val="50000"/>
                  </a:schemeClr>
                </a:solidFill>
                <a:latin typeface="Microsoft New Tai Lue" panose="020B0502040204020203" pitchFamily="34" charset="0"/>
                <a:cs typeface="Microsoft New Tai Lue" panose="020B0502040204020203" pitchFamily="34" charset="0"/>
              </a:rPr>
              <a:t>The curriculum addresses the pain care knowledge-to-clinical practice gap by providing: </a:t>
            </a:r>
          </a:p>
          <a:p>
            <a:pPr>
              <a:lnSpc>
                <a:spcPct val="110000"/>
              </a:lnSpc>
              <a:spcAft>
                <a:spcPts val="0"/>
              </a:spcAft>
            </a:pPr>
            <a:r>
              <a:rPr lang="en-US" sz="1100" i="0" dirty="0">
                <a:solidFill>
                  <a:schemeClr val="tx2"/>
                </a:solidFill>
                <a:latin typeface="Microsoft New Tai Lue" panose="020B0502040204020203" pitchFamily="34" charset="0"/>
                <a:cs typeface="Microsoft New Tai Lue" panose="020B0502040204020203" pitchFamily="34" charset="0"/>
              </a:rPr>
              <a:t>1. </a:t>
            </a:r>
            <a:r>
              <a:rPr lang="en-US" sz="1100" b="1" i="0" dirty="0">
                <a:solidFill>
                  <a:schemeClr val="tx2"/>
                </a:solidFill>
                <a:latin typeface="Microsoft New Tai Lue" panose="020B0502040204020203" pitchFamily="34" charset="0"/>
                <a:cs typeface="Microsoft New Tai Lue" panose="020B0502040204020203" pitchFamily="34" charset="0"/>
              </a:rPr>
              <a:t>Foundational knowledge</a:t>
            </a:r>
            <a:r>
              <a:rPr lang="en-US" sz="1100" i="0" dirty="0">
                <a:solidFill>
                  <a:schemeClr val="tx2"/>
                </a:solidFill>
                <a:latin typeface="Microsoft New Tai Lue" panose="020B0502040204020203" pitchFamily="34" charset="0"/>
                <a:cs typeface="Microsoft New Tai Lue" panose="020B0502040204020203" pitchFamily="34" charset="0"/>
              </a:rPr>
              <a:t> of evidence-based pediatric pain care, and </a:t>
            </a:r>
          </a:p>
          <a:p>
            <a:pPr>
              <a:lnSpc>
                <a:spcPct val="110000"/>
              </a:lnSpc>
              <a:spcAft>
                <a:spcPts val="0"/>
              </a:spcAft>
            </a:pPr>
            <a:r>
              <a:rPr lang="en-US" sz="1100" i="0" dirty="0">
                <a:solidFill>
                  <a:schemeClr val="tx2"/>
                </a:solidFill>
                <a:latin typeface="Microsoft New Tai Lue" panose="020B0502040204020203" pitchFamily="34" charset="0"/>
                <a:cs typeface="Microsoft New Tai Lue" panose="020B0502040204020203" pitchFamily="34" charset="0"/>
              </a:rPr>
              <a:t>2. </a:t>
            </a:r>
            <a:r>
              <a:rPr lang="en-US" sz="1100" b="1" i="0" dirty="0">
                <a:solidFill>
                  <a:schemeClr val="tx2"/>
                </a:solidFill>
                <a:latin typeface="Microsoft New Tai Lue" panose="020B0502040204020203" pitchFamily="34" charset="0"/>
                <a:cs typeface="Microsoft New Tai Lue" panose="020B0502040204020203" pitchFamily="34" charset="0"/>
              </a:rPr>
              <a:t>Scripted learning activities</a:t>
            </a:r>
            <a:r>
              <a:rPr lang="en-US" sz="1100" i="0" dirty="0">
                <a:solidFill>
                  <a:schemeClr val="tx2"/>
                </a:solidFill>
                <a:latin typeface="Microsoft New Tai Lue" panose="020B0502040204020203" pitchFamily="34" charset="0"/>
                <a:cs typeface="Microsoft New Tai Lue" panose="020B0502040204020203" pitchFamily="34" charset="0"/>
              </a:rPr>
              <a:t> to teach, practice, and develop the change competencies required to plan, promote, implement, measure and improve pediatric clinical pain practice outcomes. </a:t>
            </a:r>
          </a:p>
          <a:p>
            <a:pPr>
              <a:lnSpc>
                <a:spcPct val="110000"/>
              </a:lnSpc>
              <a:spcAft>
                <a:spcPts val="0"/>
              </a:spcAft>
            </a:pPr>
            <a:r>
              <a:rPr lang="en-US" sz="1100" i="0" dirty="0">
                <a:solidFill>
                  <a:schemeClr val="tx2"/>
                </a:solidFill>
                <a:latin typeface="Microsoft New Tai Lue" panose="020B0502040204020203" pitchFamily="34" charset="0"/>
                <a:cs typeface="Microsoft New Tai Lue" panose="020B0502040204020203" pitchFamily="34" charset="0"/>
              </a:rPr>
              <a:t>The Pediatric Pain PRN curriculum provides shared learning experiences to unify teams, define teamwork goals and activities, and successfully         </a:t>
            </a:r>
            <a:r>
              <a:rPr lang="en-US" sz="1100" b="1" i="0" dirty="0">
                <a:solidFill>
                  <a:schemeClr val="tx2"/>
                </a:solidFill>
                <a:latin typeface="Microsoft New Tai Lue" panose="020B0502040204020203" pitchFamily="34" charset="0"/>
                <a:cs typeface="Microsoft New Tai Lue" panose="020B0502040204020203" pitchFamily="34" charset="0"/>
              </a:rPr>
              <a:t>launch and sustain Pediatric Pain PRN programs</a:t>
            </a:r>
            <a:r>
              <a:rPr lang="en-US" sz="1100" i="0" dirty="0">
                <a:solidFill>
                  <a:schemeClr val="tx2"/>
                </a:solidFill>
                <a:latin typeface="Microsoft New Tai Lue" panose="020B0502040204020203" pitchFamily="34" charset="0"/>
                <a:cs typeface="Microsoft New Tai Lue" panose="020B0502040204020203" pitchFamily="34" charset="0"/>
              </a:rPr>
              <a:t>. </a:t>
            </a:r>
          </a:p>
          <a:p>
            <a:pPr>
              <a:lnSpc>
                <a:spcPct val="110000"/>
              </a:lnSpc>
              <a:spcBef>
                <a:spcPts val="1200"/>
              </a:spcBef>
              <a:spcAft>
                <a:spcPts val="0"/>
              </a:spcAft>
            </a:pPr>
            <a:r>
              <a:rPr lang="en-US" sz="1200" i="0" dirty="0">
                <a:solidFill>
                  <a:schemeClr val="accent2">
                    <a:lumMod val="50000"/>
                  </a:schemeClr>
                </a:solidFill>
                <a:latin typeface="+mn-lt"/>
              </a:rPr>
              <a:t>The </a:t>
            </a:r>
            <a:r>
              <a:rPr lang="en-US" sz="1200" b="1" i="0" dirty="0">
                <a:solidFill>
                  <a:schemeClr val="accent2">
                    <a:lumMod val="50000"/>
                  </a:schemeClr>
                </a:solidFill>
                <a:latin typeface="+mn-lt"/>
              </a:rPr>
              <a:t>goal </a:t>
            </a:r>
            <a:r>
              <a:rPr lang="en-US" sz="1200" i="0" dirty="0">
                <a:solidFill>
                  <a:schemeClr val="accent2">
                    <a:lumMod val="50000"/>
                  </a:schemeClr>
                </a:solidFill>
                <a:latin typeface="+mn-lt"/>
              </a:rPr>
              <a:t>of the Pediatric Pain PRN Curriculum is to empower healthcare professionals who provide direct patient care to transform the culture of pain care in their organization, region, and nationally. </a:t>
            </a:r>
          </a:p>
          <a:p>
            <a:pPr lvl="0">
              <a:lnSpc>
                <a:spcPct val="110000"/>
              </a:lnSpc>
              <a:spcAft>
                <a:spcPts val="0"/>
              </a:spcAft>
            </a:pPr>
            <a:r>
              <a:rPr lang="en-US" sz="1100" i="0" dirty="0">
                <a:solidFill>
                  <a:schemeClr val="tx2"/>
                </a:solidFill>
                <a:latin typeface="Microsoft New Tai Lue" panose="020B0502040204020203" pitchFamily="34" charset="0"/>
                <a:cs typeface="Microsoft New Tai Lue" panose="020B0502040204020203" pitchFamily="34" charset="0"/>
              </a:rPr>
              <a:t>The </a:t>
            </a:r>
            <a:r>
              <a:rPr lang="en-US" sz="1100" b="1" i="0" dirty="0">
                <a:solidFill>
                  <a:schemeClr val="tx2"/>
                </a:solidFill>
                <a:latin typeface="Microsoft New Tai Lue" panose="020B0502040204020203" pitchFamily="34" charset="0"/>
                <a:cs typeface="Microsoft New Tai Lue" panose="020B0502040204020203" pitchFamily="34" charset="0"/>
              </a:rPr>
              <a:t>desired</a:t>
            </a:r>
            <a:r>
              <a:rPr lang="en-US" sz="1100" i="0" dirty="0">
                <a:solidFill>
                  <a:schemeClr val="tx2"/>
                </a:solidFill>
                <a:latin typeface="Microsoft New Tai Lue" panose="020B0502040204020203" pitchFamily="34" charset="0"/>
                <a:cs typeface="Microsoft New Tai Lue" panose="020B0502040204020203" pitchFamily="34" charset="0"/>
              </a:rPr>
              <a:t> </a:t>
            </a:r>
            <a:r>
              <a:rPr lang="en-US" sz="1100" b="1" i="0" dirty="0">
                <a:solidFill>
                  <a:schemeClr val="tx2"/>
                </a:solidFill>
                <a:latin typeface="Microsoft New Tai Lue" panose="020B0502040204020203" pitchFamily="34" charset="0"/>
                <a:cs typeface="Microsoft New Tai Lue" panose="020B0502040204020203" pitchFamily="34" charset="0"/>
              </a:rPr>
              <a:t>outcome</a:t>
            </a:r>
            <a:r>
              <a:rPr lang="en-US" sz="1100" i="0" dirty="0">
                <a:solidFill>
                  <a:schemeClr val="tx2"/>
                </a:solidFill>
                <a:latin typeface="Microsoft New Tai Lue" panose="020B0502040204020203" pitchFamily="34" charset="0"/>
                <a:cs typeface="Microsoft New Tai Lue" panose="020B0502040204020203" pitchFamily="34" charset="0"/>
              </a:rPr>
              <a:t> is a healthcare culture that is sensitive to children’s pain. </a:t>
            </a:r>
          </a:p>
          <a:p>
            <a:pPr lvl="0">
              <a:lnSpc>
                <a:spcPct val="110000"/>
              </a:lnSpc>
              <a:spcAft>
                <a:spcPts val="0"/>
              </a:spcAft>
            </a:pPr>
            <a:r>
              <a:rPr lang="en-US" sz="1100" i="0" dirty="0">
                <a:solidFill>
                  <a:schemeClr val="tx2"/>
                </a:solidFill>
                <a:latin typeface="Microsoft New Tai Lue" panose="020B0502040204020203" pitchFamily="34" charset="0"/>
                <a:cs typeface="Microsoft New Tai Lue" panose="020B0502040204020203" pitchFamily="34" charset="0"/>
              </a:rPr>
              <a:t>The </a:t>
            </a:r>
            <a:r>
              <a:rPr lang="en-US" sz="1100" b="1" i="0" dirty="0">
                <a:solidFill>
                  <a:schemeClr val="tx2"/>
                </a:solidFill>
                <a:latin typeface="Microsoft New Tai Lue" panose="020B0502040204020203" pitchFamily="34" charset="0"/>
                <a:cs typeface="Microsoft New Tai Lue" panose="020B0502040204020203" pitchFamily="34" charset="0"/>
              </a:rPr>
              <a:t>means to achieve this outcome</a:t>
            </a:r>
            <a:r>
              <a:rPr lang="en-US" sz="1100" i="0" dirty="0">
                <a:solidFill>
                  <a:schemeClr val="tx2"/>
                </a:solidFill>
                <a:latin typeface="Microsoft New Tai Lue" panose="020B0502040204020203" pitchFamily="34" charset="0"/>
                <a:cs typeface="Microsoft New Tai Lue" panose="020B0502040204020203" pitchFamily="34" charset="0"/>
              </a:rPr>
              <a:t> is by partnering with patients, parents, and interdisciplinary healthcare team members to promote effective organizational change to improve the quality of pain care and provide optimal pain management for all children, from neonates to young adults.  </a:t>
            </a:r>
          </a:p>
          <a:p>
            <a:pPr lvl="0">
              <a:lnSpc>
                <a:spcPct val="110000"/>
              </a:lnSpc>
              <a:spcAft>
                <a:spcPts val="0"/>
              </a:spcAft>
            </a:pPr>
            <a:r>
              <a:rPr lang="en-US" sz="1100" i="0" dirty="0">
                <a:solidFill>
                  <a:schemeClr val="tx2"/>
                </a:solidFill>
                <a:latin typeface="Microsoft New Tai Lue" panose="020B0502040204020203" pitchFamily="34" charset="0"/>
                <a:cs typeface="Microsoft New Tai Lue" panose="020B0502040204020203" pitchFamily="34" charset="0"/>
              </a:rPr>
              <a:t>The </a:t>
            </a:r>
            <a:r>
              <a:rPr lang="en-US" sz="1100" b="1" i="0" dirty="0">
                <a:solidFill>
                  <a:schemeClr val="tx2"/>
                </a:solidFill>
                <a:latin typeface="Microsoft New Tai Lue" panose="020B0502040204020203" pitchFamily="34" charset="0"/>
                <a:cs typeface="Microsoft New Tai Lue" panose="020B0502040204020203" pitchFamily="34" charset="0"/>
              </a:rPr>
              <a:t>curriculum progression</a:t>
            </a:r>
            <a:r>
              <a:rPr lang="en-US" sz="1100" i="0" dirty="0">
                <a:solidFill>
                  <a:schemeClr val="tx2"/>
                </a:solidFill>
                <a:latin typeface="Microsoft New Tai Lue" panose="020B0502040204020203" pitchFamily="34" charset="0"/>
                <a:cs typeface="Microsoft New Tai Lue" panose="020B0502040204020203" pitchFamily="34" charset="0"/>
              </a:rPr>
              <a:t> guides interdisciplinary teams and pediatric healthcare professionals to identify staff and organization-related challenges to optimal pediatric pain care and develop effective strategies to overcome these challenges. </a:t>
            </a:r>
          </a:p>
          <a:p>
            <a:pPr lvl="0">
              <a:lnSpc>
                <a:spcPct val="110000"/>
              </a:lnSpc>
              <a:spcAft>
                <a:spcPts val="0"/>
              </a:spcAft>
              <a:buNone/>
            </a:pPr>
            <a:endParaRPr lang="en-US" sz="1100" i="0" dirty="0">
              <a:solidFill>
                <a:schemeClr val="tx2"/>
              </a:solidFill>
              <a:latin typeface="+mn-lt"/>
              <a:cs typeface="Microsoft New Tai Lue" panose="020B0502040204020203" pitchFamily="34" charset="0"/>
            </a:endParaRPr>
          </a:p>
          <a:p>
            <a:pPr>
              <a:lnSpc>
                <a:spcPct val="100000"/>
              </a:lnSpc>
              <a:buNone/>
            </a:pPr>
            <a:r>
              <a:rPr lang="en-US" dirty="0"/>
              <a:t>To start a Pediatric Pain PRN program and develop interdisciplinary teams that improve pediatric pain care in your healthcare organization, READ ON... </a:t>
            </a:r>
          </a:p>
          <a:p>
            <a:pPr>
              <a:lnSpc>
                <a:spcPct val="100000"/>
              </a:lnSpc>
            </a:pPr>
            <a:endParaRPr lang="en-US" sz="1200" b="1" i="0" dirty="0">
              <a:solidFill>
                <a:schemeClr val="accent2">
                  <a:lumMod val="50000"/>
                </a:schemeClr>
              </a:solidFill>
              <a:latin typeface="+mn-lt"/>
            </a:endParaRPr>
          </a:p>
          <a:p>
            <a:pPr>
              <a:lnSpc>
                <a:spcPct val="100000"/>
              </a:lnSpc>
            </a:pPr>
            <a:endParaRPr lang="en-US" sz="1200" i="0" dirty="0">
              <a:solidFill>
                <a:schemeClr val="tx2"/>
              </a:solidFill>
              <a:latin typeface="Microsoft New Tai Lue" panose="020B0502040204020203" pitchFamily="34" charset="0"/>
              <a:cs typeface="Microsoft New Tai Lue" panose="020B0502040204020203" pitchFamily="34" charset="0"/>
            </a:endParaRPr>
          </a:p>
          <a:p>
            <a:pPr>
              <a:buNone/>
            </a:pPr>
            <a:endParaRPr lang="en-US" dirty="0"/>
          </a:p>
        </p:txBody>
      </p:sp>
    </p:spTree>
    <p:extLst>
      <p:ext uri="{BB962C8B-B14F-4D97-AF65-F5344CB8AC3E}">
        <p14:creationId xmlns:p14="http://schemas.microsoft.com/office/powerpoint/2010/main" val="2432102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BE862596-E831-4042-98CF-FC2727A83294}"/>
              </a:ext>
            </a:extLst>
          </p:cNvPr>
          <p:cNvSpPr>
            <a:spLocks noGrp="1"/>
          </p:cNvSpPr>
          <p:nvPr>
            <p:ph type="title"/>
          </p:nvPr>
        </p:nvSpPr>
        <p:spPr>
          <a:xfrm>
            <a:off x="457200" y="602672"/>
            <a:ext cx="3276600" cy="1228028"/>
          </a:xfrm>
        </p:spPr>
        <p:txBody>
          <a:bodyPr/>
          <a:lstStyle/>
          <a:p>
            <a:r>
              <a:rPr lang="en-US" dirty="0">
                <a:latin typeface="Corbel" panose="020B0503020204020204" pitchFamily="34" charset="0"/>
              </a:rPr>
              <a:t>Chapter 1: </a:t>
            </a:r>
            <a:br>
              <a:rPr lang="en-US" dirty="0">
                <a:latin typeface="Corbel" panose="020B0503020204020204" pitchFamily="34" charset="0"/>
              </a:rPr>
            </a:br>
            <a:r>
              <a:rPr lang="en-US" dirty="0">
                <a:latin typeface="Corbel" panose="020B0503020204020204" pitchFamily="34" charset="0"/>
              </a:rPr>
              <a:t>The Pediatric Pain PRN Program &amp; Curriculum Overview</a:t>
            </a:r>
          </a:p>
        </p:txBody>
      </p:sp>
      <p:pic>
        <p:nvPicPr>
          <p:cNvPr id="6" name="Picture 5" descr="A group of people sitting at a table&#10;">
            <a:extLst>
              <a:ext uri="{FF2B5EF4-FFF2-40B4-BE49-F238E27FC236}">
                <a16:creationId xmlns:a16="http://schemas.microsoft.com/office/drawing/2014/main" id="{5047B18E-BF37-411C-82CA-18013EF7DC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7433"/>
          <a:stretch/>
        </p:blipFill>
        <p:spPr>
          <a:xfrm>
            <a:off x="457200" y="2221674"/>
            <a:ext cx="3166110" cy="1743636"/>
          </a:xfrm>
          <a:prstGeom prst="rect">
            <a:avLst/>
          </a:prstGeom>
        </p:spPr>
      </p:pic>
      <p:sp>
        <p:nvSpPr>
          <p:cNvPr id="2" name="Rectangle 1">
            <a:extLst>
              <a:ext uri="{FF2B5EF4-FFF2-40B4-BE49-F238E27FC236}">
                <a16:creationId xmlns:a16="http://schemas.microsoft.com/office/drawing/2014/main" id="{4C0AA54E-F624-6E47-A2E7-BDE1B14BE91C}"/>
              </a:ext>
            </a:extLst>
          </p:cNvPr>
          <p:cNvSpPr/>
          <p:nvPr/>
        </p:nvSpPr>
        <p:spPr>
          <a:xfrm>
            <a:off x="354316" y="3965310"/>
            <a:ext cx="3371878" cy="2157514"/>
          </a:xfrm>
          <a:prstGeom prst="rect">
            <a:avLst/>
          </a:prstGeom>
        </p:spPr>
        <p:txBody>
          <a:bodyPr wrap="square">
            <a:spAutoFit/>
          </a:bodyPr>
          <a:lstStyle/>
          <a:p>
            <a:pPr>
              <a:lnSpc>
                <a:spcPct val="110000"/>
              </a:lnSpc>
            </a:pPr>
            <a:r>
              <a:rPr lang="en-US" sz="1400" b="1" dirty="0">
                <a:solidFill>
                  <a:schemeClr val="accent1"/>
                </a:solidFill>
                <a:latin typeface="Microsoft New Tai Lue" panose="020B0502040204020203" pitchFamily="34" charset="0"/>
                <a:cs typeface="Microsoft New Tai Lue" panose="020B0502040204020203" pitchFamily="34" charset="0"/>
              </a:rPr>
              <a:t>Pain</a:t>
            </a:r>
            <a:r>
              <a:rPr lang="en-US" sz="1400" dirty="0">
                <a:solidFill>
                  <a:schemeClr val="accent1"/>
                </a:solidFill>
                <a:latin typeface="Microsoft New Tai Lue" panose="020B0502040204020203" pitchFamily="34" charset="0"/>
                <a:cs typeface="Microsoft New Tai Lue" panose="020B0502040204020203" pitchFamily="34" charset="0"/>
              </a:rPr>
              <a:t> is biopsychosocial:</a:t>
            </a:r>
          </a:p>
          <a:p>
            <a:pPr>
              <a:lnSpc>
                <a:spcPct val="110000"/>
              </a:lnSpc>
            </a:pPr>
            <a:r>
              <a:rPr lang="en-US" sz="1200" dirty="0">
                <a:solidFill>
                  <a:schemeClr val="tx2"/>
                </a:solidFill>
                <a:cs typeface="Microsoft New Tai Lue" panose="020B0502040204020203" pitchFamily="34" charset="0"/>
              </a:rPr>
              <a:t>Pain varies based on individual experiences and personal expression; and pain management is culturally complex</a:t>
            </a:r>
          </a:p>
          <a:p>
            <a:pPr>
              <a:lnSpc>
                <a:spcPct val="110000"/>
              </a:lnSpc>
            </a:pPr>
            <a:r>
              <a:rPr lang="en-US" sz="1200" dirty="0">
                <a:solidFill>
                  <a:schemeClr val="tx2"/>
                </a:solidFill>
              </a:rPr>
              <a:t>Over 20 years of research indicates knowledge and attitudes regarding pain improve with education; but given the barriers of bureaucratic caring, improvements are not translated into clinical practice and improvements are not retained.</a:t>
            </a:r>
            <a:endParaRPr lang="en-US" sz="1200" dirty="0">
              <a:solidFill>
                <a:schemeClr val="tx2"/>
              </a:solidFill>
              <a:cs typeface="Microsoft New Tai Lue" panose="020B0502040204020203" pitchFamily="34" charset="0"/>
            </a:endParaRPr>
          </a:p>
        </p:txBody>
      </p:sp>
      <p:sp>
        <p:nvSpPr>
          <p:cNvPr id="25" name="Content Placeholder 24">
            <a:extLst>
              <a:ext uri="{FF2B5EF4-FFF2-40B4-BE49-F238E27FC236}">
                <a16:creationId xmlns:a16="http://schemas.microsoft.com/office/drawing/2014/main" id="{AC102C6D-F7F5-4858-8331-B32E283D42B3}"/>
              </a:ext>
            </a:extLst>
          </p:cNvPr>
          <p:cNvSpPr>
            <a:spLocks noGrp="1"/>
          </p:cNvSpPr>
          <p:nvPr>
            <p:ph idx="1"/>
          </p:nvPr>
        </p:nvSpPr>
        <p:spPr>
          <a:xfrm>
            <a:off x="3829078" y="638299"/>
            <a:ext cx="4857722" cy="5492750"/>
          </a:xfrm>
        </p:spPr>
        <p:txBody>
          <a:bodyPr/>
          <a:lstStyle/>
          <a:p>
            <a:pPr lvl="2">
              <a:spcAft>
                <a:spcPts val="600"/>
              </a:spcAft>
            </a:pPr>
            <a:r>
              <a:rPr lang="en-US" b="0" dirty="0">
                <a:solidFill>
                  <a:schemeClr val="tx2"/>
                </a:solidFill>
              </a:rPr>
              <a:t>The Pediatric PRN Program and Curriculum advance both organizational pain management knowledge and provide competencies for change in complex systems to address the knowledge to clinical pain care practice gap. </a:t>
            </a:r>
          </a:p>
          <a:p>
            <a:pPr lvl="2"/>
            <a:r>
              <a:rPr lang="en-US" sz="1200" dirty="0"/>
              <a:t>Purpose of the Pediatric Pain PRN Program </a:t>
            </a:r>
          </a:p>
          <a:p>
            <a:pPr>
              <a:lnSpc>
                <a:spcPct val="110000"/>
              </a:lnSpc>
            </a:pPr>
            <a:r>
              <a:rPr lang="en-US" sz="1100" i="0" dirty="0">
                <a:solidFill>
                  <a:schemeClr val="tx2"/>
                </a:solidFill>
                <a:latin typeface="Microsoft New Tai Lue" panose="020B0502040204020203" pitchFamily="34" charset="0"/>
                <a:cs typeface="Microsoft New Tai Lue" panose="020B0502040204020203" pitchFamily="34" charset="0"/>
              </a:rPr>
              <a:t>The purpose of the Pediatric Pain PRN Program is to promote a decentralized, cost-effective, evidence-based, and unified approach to implement high quality pain management.                                                                                The Pediatric Pain PRN program acknowledges that direct care providers are in the best position to transform healthcare systems and ensure all patients receive the highest quality pain care. Teams that work side-by-side in daily care of patients have the potential to make extraordinary changes in the way pain is managed within an organization.                                                         The Pediatric Pain PRN program and its mission are sustained through interdisciplinary support, continuing professional development activities, and administrative commitment to the program and pain management. </a:t>
            </a:r>
          </a:p>
          <a:p>
            <a:pPr>
              <a:lnSpc>
                <a:spcPct val="110000"/>
              </a:lnSpc>
              <a:spcAft>
                <a:spcPts val="0"/>
              </a:spcAft>
            </a:pPr>
            <a:r>
              <a:rPr lang="en-US" sz="1200" b="1" i="0" dirty="0">
                <a:solidFill>
                  <a:schemeClr val="accent4"/>
                </a:solidFill>
                <a:latin typeface="Microsoft New Tai Lue" panose="020B0502040204020203" pitchFamily="34" charset="0"/>
                <a:cs typeface="Microsoft New Tai Lue" panose="020B0502040204020203" pitchFamily="34" charset="0"/>
              </a:rPr>
              <a:t>Pediatric Pain PRN Role </a:t>
            </a:r>
          </a:p>
          <a:p>
            <a:pPr>
              <a:lnSpc>
                <a:spcPct val="110000"/>
              </a:lnSpc>
            </a:pPr>
            <a:r>
              <a:rPr lang="en-US" sz="1100" i="0" dirty="0">
                <a:solidFill>
                  <a:schemeClr val="tx2"/>
                </a:solidFill>
                <a:latin typeface="+mn-lt"/>
              </a:rPr>
              <a:t>Acting as both a role model and change agent, the Pediatric Pain PRN is a peer resource who facilitates quality pain management by collaborating with healthcare team members and disseminating evidence to improve pain assessment, pain-relieving interventions, and thus improve direct patient pain care </a:t>
            </a:r>
            <a:r>
              <a:rPr lang="en-US" sz="800" i="0" dirty="0">
                <a:solidFill>
                  <a:schemeClr val="bg1">
                    <a:lumMod val="50000"/>
                  </a:schemeClr>
                </a:solidFill>
                <a:latin typeface="+mn-lt"/>
              </a:rPr>
              <a:t>(Ferrell, Grant, Ritchey, </a:t>
            </a:r>
            <a:r>
              <a:rPr lang="en-US" sz="800" i="0" dirty="0" err="1">
                <a:solidFill>
                  <a:schemeClr val="bg1">
                    <a:lumMod val="50000"/>
                  </a:schemeClr>
                </a:solidFill>
                <a:latin typeface="+mn-lt"/>
              </a:rPr>
              <a:t>Ropchan</a:t>
            </a:r>
            <a:r>
              <a:rPr lang="en-US" sz="800" i="0" dirty="0">
                <a:solidFill>
                  <a:schemeClr val="bg1">
                    <a:lumMod val="50000"/>
                  </a:schemeClr>
                </a:solidFill>
                <a:latin typeface="+mn-lt"/>
              </a:rPr>
              <a:t>, &amp; Rivera, 1993). </a:t>
            </a:r>
            <a:r>
              <a:rPr lang="en-US" sz="1100" i="0" dirty="0">
                <a:solidFill>
                  <a:schemeClr val="tx2"/>
                </a:solidFill>
                <a:latin typeface="+mn-lt"/>
              </a:rPr>
              <a:t>Pediatric healthcare providers have an essential role to assess, prevent, and manage children’s pain. This role is necessary to direct care of patients and to advocate for ethical and humane care of children’s pain across healthcare systems and nations. Quality pain management requires an interdisciplinary approach which combines the talents and dedication of every member of the healthcare team. The Pediatric Pain PRN receives specialized education from the nationally recognized Pediatric Pain PRN Curriculum to prepare and support their PRN role.</a:t>
            </a:r>
          </a:p>
          <a:p>
            <a:endParaRPr lang="en-US" dirty="0"/>
          </a:p>
        </p:txBody>
      </p:sp>
    </p:spTree>
    <p:extLst>
      <p:ext uri="{BB962C8B-B14F-4D97-AF65-F5344CB8AC3E}">
        <p14:creationId xmlns:p14="http://schemas.microsoft.com/office/powerpoint/2010/main" val="195052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71E0D-C8EC-4F41-AEE5-1A0AC8FDF312}"/>
              </a:ext>
            </a:extLst>
          </p:cNvPr>
          <p:cNvSpPr>
            <a:spLocks noGrp="1"/>
          </p:cNvSpPr>
          <p:nvPr>
            <p:ph type="title"/>
          </p:nvPr>
        </p:nvSpPr>
        <p:spPr/>
        <p:txBody>
          <a:bodyPr/>
          <a:lstStyle/>
          <a:p>
            <a:r>
              <a:rPr lang="en-US" dirty="0">
                <a:latin typeface="Corbel" panose="020B0503020204020204" pitchFamily="34" charset="0"/>
              </a:rPr>
              <a:t>Chapter 1 </a:t>
            </a:r>
          </a:p>
        </p:txBody>
      </p:sp>
      <p:sp>
        <p:nvSpPr>
          <p:cNvPr id="4" name="Content Placeholder 3">
            <a:extLst>
              <a:ext uri="{FF2B5EF4-FFF2-40B4-BE49-F238E27FC236}">
                <a16:creationId xmlns:a16="http://schemas.microsoft.com/office/drawing/2014/main" id="{A6ED42A0-6FDD-1948-A8BF-B4FADF70CFDE}"/>
              </a:ext>
            </a:extLst>
          </p:cNvPr>
          <p:cNvSpPr>
            <a:spLocks noGrp="1"/>
          </p:cNvSpPr>
          <p:nvPr>
            <p:ph idx="13"/>
          </p:nvPr>
        </p:nvSpPr>
        <p:spPr>
          <a:xfrm>
            <a:off x="457200" y="1200150"/>
            <a:ext cx="3165817" cy="4978400"/>
          </a:xfrm>
        </p:spPr>
        <p:txBody>
          <a:bodyPr/>
          <a:lstStyle/>
          <a:p>
            <a:pPr>
              <a:spcAft>
                <a:spcPts val="0"/>
              </a:spcAft>
            </a:pPr>
            <a:r>
              <a:rPr lang="en-US" b="1" i="0" dirty="0">
                <a:solidFill>
                  <a:schemeClr val="accent4"/>
                </a:solidFill>
                <a:latin typeface="+mn-lt"/>
              </a:rPr>
              <a:t>Purpose of the </a:t>
            </a:r>
          </a:p>
          <a:p>
            <a:pPr>
              <a:spcBef>
                <a:spcPts val="0"/>
              </a:spcBef>
            </a:pPr>
            <a:r>
              <a:rPr lang="en-US" b="1" i="0" dirty="0">
                <a:solidFill>
                  <a:schemeClr val="accent4"/>
                </a:solidFill>
                <a:latin typeface="+mn-lt"/>
              </a:rPr>
              <a:t>Pediatric Pain PRN Curriculum </a:t>
            </a:r>
          </a:p>
          <a:p>
            <a:r>
              <a:rPr lang="en-US" sz="1200" i="0" dirty="0">
                <a:solidFill>
                  <a:schemeClr val="tx2"/>
                </a:solidFill>
                <a:latin typeface="+mn-lt"/>
              </a:rPr>
              <a:t>The </a:t>
            </a:r>
            <a:r>
              <a:rPr lang="en-US" sz="1200" b="1" i="0" dirty="0">
                <a:solidFill>
                  <a:schemeClr val="tx2"/>
                </a:solidFill>
                <a:latin typeface="+mn-lt"/>
              </a:rPr>
              <a:t>purpose of the Pediatric Pain PRN Curriculum </a:t>
            </a:r>
            <a:r>
              <a:rPr lang="en-US" sz="1200" i="0" dirty="0">
                <a:solidFill>
                  <a:schemeClr val="tx2"/>
                </a:solidFill>
                <a:latin typeface="+mn-lt"/>
              </a:rPr>
              <a:t>is to help train and empower local experts to improve pediatric pain care.  Pediatric Pain PRNs need knowledge, pain sensitive attitudes, clinical and leadership skills to provide evidence-based pain care. Pediatric Pain PRNs also need the tools, provided in this curriculum, to improve pain management by balancing the advantages of standardized, system-based approaches while being sensitive to individual patient care experiences, treatment choices, and pain care needs.</a:t>
            </a:r>
          </a:p>
          <a:p>
            <a:endParaRPr lang="en-US" sz="1200" b="1" i="0" dirty="0">
              <a:solidFill>
                <a:schemeClr val="accent4"/>
              </a:solidFill>
              <a:latin typeface="+mn-lt"/>
            </a:endParaRPr>
          </a:p>
        </p:txBody>
      </p:sp>
      <p:pic>
        <p:nvPicPr>
          <p:cNvPr id="8" name="Picture 7" descr="A red heart with a white cross&#10;&#10;">
            <a:extLst>
              <a:ext uri="{FF2B5EF4-FFF2-40B4-BE49-F238E27FC236}">
                <a16:creationId xmlns:a16="http://schemas.microsoft.com/office/drawing/2014/main" id="{2E094384-8F5B-774C-819A-BAD0548B7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308" y="4894234"/>
            <a:ext cx="1371600" cy="1284316"/>
          </a:xfrm>
          <a:prstGeom prst="heart">
            <a:avLst/>
          </a:prstGeom>
        </p:spPr>
      </p:pic>
      <p:sp>
        <p:nvSpPr>
          <p:cNvPr id="3" name="Content Placeholder 2">
            <a:extLst>
              <a:ext uri="{FF2B5EF4-FFF2-40B4-BE49-F238E27FC236}">
                <a16:creationId xmlns:a16="http://schemas.microsoft.com/office/drawing/2014/main" id="{2071CE59-4BD1-4845-9B47-93861362E250}"/>
              </a:ext>
            </a:extLst>
          </p:cNvPr>
          <p:cNvSpPr>
            <a:spLocks noGrp="1"/>
          </p:cNvSpPr>
          <p:nvPr>
            <p:ph idx="1"/>
          </p:nvPr>
        </p:nvSpPr>
        <p:spPr/>
        <p:txBody>
          <a:bodyPr/>
          <a:lstStyle/>
          <a:p>
            <a:r>
              <a:rPr lang="en-US" sz="1100" i="0" dirty="0">
                <a:solidFill>
                  <a:schemeClr val="tx2"/>
                </a:solidFill>
                <a:latin typeface="+mn-lt"/>
              </a:rPr>
              <a:t>To ensure evidence-based Pediatric Pain PRN training, the Curriculum is based upon up-to-date scientific references.</a:t>
            </a:r>
            <a:r>
              <a:rPr lang="en-US" sz="1100" b="1" i="0" dirty="0">
                <a:solidFill>
                  <a:schemeClr val="tx2"/>
                </a:solidFill>
                <a:latin typeface="+mn-lt"/>
              </a:rPr>
              <a:t> </a:t>
            </a:r>
            <a:r>
              <a:rPr lang="en-US" sz="1100" i="0" dirty="0">
                <a:solidFill>
                  <a:schemeClr val="tx2"/>
                </a:solidFill>
                <a:latin typeface="+mn-lt"/>
              </a:rPr>
              <a:t>The Pediatric Pain PRN Program Curriculum addresses the knowledge to clinical practice gap by using a </a:t>
            </a:r>
            <a:r>
              <a:rPr lang="en-US" sz="1100" b="1" i="0" dirty="0">
                <a:solidFill>
                  <a:schemeClr val="tx2"/>
                </a:solidFill>
                <a:latin typeface="+mn-lt"/>
              </a:rPr>
              <a:t>flipped learning model.</a:t>
            </a:r>
            <a:r>
              <a:rPr lang="en-US" sz="1100" i="0" dirty="0">
                <a:solidFill>
                  <a:schemeClr val="tx2"/>
                </a:solidFill>
                <a:latin typeface="+mn-lt"/>
              </a:rPr>
              <a:t> This adult learning strategy engages practicing healthcare professionals to focus on common challenges to clinical translation of evidence-based pain care and attainable pain care improvements. Keeping with this philosophy of experiential learning, course faculty act as facilitators of curriculum content while participants engage in a variety of live, interactive learning activities. Curriculum designers have identified essential core content to be included in every Pediatric Pain PRN Curriculum program and have provided special topic content that can be included in a tailored fashion to meet the varied needs of different pediatric healthcare organizations.</a:t>
            </a:r>
            <a:r>
              <a:rPr lang="en-US" sz="1100" b="1" i="0" dirty="0">
                <a:solidFill>
                  <a:schemeClr val="tx2"/>
                </a:solidFill>
                <a:latin typeface="+mn-lt"/>
              </a:rPr>
              <a:t> </a:t>
            </a:r>
            <a:endParaRPr lang="en-US" sz="1100" i="0" dirty="0">
              <a:solidFill>
                <a:schemeClr val="tx2"/>
              </a:solidFill>
              <a:latin typeface="+mn-lt"/>
            </a:endParaRPr>
          </a:p>
          <a:p>
            <a:r>
              <a:rPr lang="en-US" sz="1100" i="0" dirty="0">
                <a:solidFill>
                  <a:schemeClr val="tx2"/>
                </a:solidFill>
                <a:latin typeface="+mn-lt"/>
              </a:rPr>
              <a:t>The Pediatric PRN Curriculum aligns with recommendations from the National Academy of Medicine, formerly the Institute of Medicine (IOM), to provide evidence-based guidelines for dismantling barriers to adequate pain care, individualizing pain management strategies, providing healthcare professionals with a broadened educational platform for understanding pain, and promoting interdisciplinary collaboration </a:t>
            </a:r>
            <a:r>
              <a:rPr lang="en-US" sz="1100" i="0" dirty="0">
                <a:solidFill>
                  <a:schemeClr val="bg1">
                    <a:lumMod val="50000"/>
                  </a:schemeClr>
                </a:solidFill>
                <a:latin typeface="+mn-lt"/>
              </a:rPr>
              <a:t>(IOM, 2011). </a:t>
            </a:r>
            <a:r>
              <a:rPr lang="en-US" sz="1100" i="0" dirty="0">
                <a:solidFill>
                  <a:schemeClr val="tx2"/>
                </a:solidFill>
                <a:latin typeface="+mn-lt"/>
              </a:rPr>
              <a:t>While healthcare organizations have implemented pediatric-based pain programs within their various institutions, the Pediatric Pain PRN Curriculum is unique in that it strives to transform and standardize pain assessment techniques and promote evidence-based pain management for pediatric patients throughout the nation. The essence of the curriculum is to develop leaders who will use this scientific evidence to promote change in pediatric clinical pain care in all clinical environments.   </a:t>
            </a:r>
          </a:p>
          <a:p>
            <a:r>
              <a:rPr lang="en-US" dirty="0"/>
              <a:t> </a:t>
            </a:r>
          </a:p>
          <a:p>
            <a:endParaRPr lang="en-US" dirty="0"/>
          </a:p>
        </p:txBody>
      </p:sp>
    </p:spTree>
    <p:extLst>
      <p:ext uri="{BB962C8B-B14F-4D97-AF65-F5344CB8AC3E}">
        <p14:creationId xmlns:p14="http://schemas.microsoft.com/office/powerpoint/2010/main" val="717171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3660B-6319-4746-A849-78AFC74F3372}"/>
              </a:ext>
            </a:extLst>
          </p:cNvPr>
          <p:cNvSpPr>
            <a:spLocks noGrp="1"/>
          </p:cNvSpPr>
          <p:nvPr>
            <p:ph type="title"/>
          </p:nvPr>
        </p:nvSpPr>
        <p:spPr/>
        <p:txBody>
          <a:bodyPr/>
          <a:lstStyle/>
          <a:p>
            <a:r>
              <a:rPr lang="en-US" dirty="0">
                <a:latin typeface="Corbel" panose="020B0503020204020204" pitchFamily="34" charset="0"/>
              </a:rPr>
              <a:t>Chapter 2: Pediatric Pain PRN Content &amp; Learning Objectives</a:t>
            </a:r>
          </a:p>
        </p:txBody>
      </p:sp>
      <p:sp>
        <p:nvSpPr>
          <p:cNvPr id="4" name="Rectangle 3">
            <a:extLst>
              <a:ext uri="{FF2B5EF4-FFF2-40B4-BE49-F238E27FC236}">
                <a16:creationId xmlns:a16="http://schemas.microsoft.com/office/drawing/2014/main" id="{322E0F05-217C-4A41-8126-0EEAA4381597}"/>
              </a:ext>
            </a:extLst>
          </p:cNvPr>
          <p:cNvSpPr/>
          <p:nvPr/>
        </p:nvSpPr>
        <p:spPr>
          <a:xfrm>
            <a:off x="457200" y="2164372"/>
            <a:ext cx="3182052" cy="4336572"/>
          </a:xfrm>
          <a:prstGeom prst="rect">
            <a:avLst/>
          </a:prstGeom>
        </p:spPr>
        <p:txBody>
          <a:bodyPr wrap="square">
            <a:spAutoFit/>
          </a:bodyPr>
          <a:lstStyle/>
          <a:p>
            <a:pPr>
              <a:lnSpc>
                <a:spcPts val="2000"/>
              </a:lnSpc>
              <a:spcAft>
                <a:spcPts val="600"/>
              </a:spcAft>
            </a:pPr>
            <a:r>
              <a:rPr lang="en-US" sz="1500" i="1" dirty="0">
                <a:solidFill>
                  <a:schemeClr val="accent1"/>
                </a:solidFill>
                <a:latin typeface="Corbel" panose="020B0503020204020204" pitchFamily="34" charset="0"/>
                <a:ea typeface="MS Mincho" panose="02020609040205080304" pitchFamily="49" charset="-128"/>
                <a:cs typeface="Times New Roman" panose="02020603050405020304" pitchFamily="18" charset="0"/>
              </a:rPr>
              <a:t>A comprehensive set of Pediatric Pain PRN Curriculum Content and educational materials is available at </a:t>
            </a:r>
            <a:r>
              <a:rPr lang="en-US" i="1" dirty="0">
                <a:solidFill>
                  <a:schemeClr val="accent4"/>
                </a:solidFill>
                <a:latin typeface="Corbel" panose="020B0503020204020204" pitchFamily="34" charset="0"/>
                <a:ea typeface="MS Mincho" panose="02020609040205080304" pitchFamily="49" charset="-128"/>
                <a:cs typeface="Times New Roman" panose="02020603050405020304" pitchFamily="18" charset="0"/>
                <a:hlinkClick r:id="rId3">
                  <a:extLst>
                    <a:ext uri="{A12FA001-AC4F-418D-AE19-62706E023703}">
                      <ahyp:hlinkClr xmlns:ahyp="http://schemas.microsoft.com/office/drawing/2018/hyperlinkcolor" val="tx"/>
                    </a:ext>
                  </a:extLst>
                </a:hlinkClick>
              </a:rPr>
              <a:t>luriechildrens.org/PRNpain</a:t>
            </a:r>
            <a:endParaRPr lang="en-US" i="1" dirty="0">
              <a:solidFill>
                <a:schemeClr val="accent4"/>
              </a:solidFill>
              <a:latin typeface="Corbel" panose="020B0503020204020204" pitchFamily="34" charset="0"/>
              <a:ea typeface="MS Mincho" panose="02020609040205080304" pitchFamily="49" charset="-128"/>
              <a:cs typeface="Times New Roman" panose="02020603050405020304" pitchFamily="18" charset="0"/>
            </a:endParaRPr>
          </a:p>
          <a:p>
            <a:pPr>
              <a:lnSpc>
                <a:spcPts val="2000"/>
              </a:lnSpc>
            </a:pPr>
            <a:r>
              <a:rPr lang="en-US" sz="1500" i="1" dirty="0">
                <a:solidFill>
                  <a:schemeClr val="accent1"/>
                </a:solidFill>
                <a:latin typeface="Corbel" panose="020B0503020204020204" pitchFamily="34" charset="0"/>
                <a:ea typeface="MS Mincho" panose="02020609040205080304" pitchFamily="49" charset="-128"/>
                <a:cs typeface="Times New Roman" panose="02020603050405020304" pitchFamily="18" charset="0"/>
              </a:rPr>
              <a:t>as a free, open access, downloadable flipped learning classroom curriculum. Content and educational materials are developed by experts of instructional design  and pediatric pain care  with PRN Program experience. Content is categorized into three areas: </a:t>
            </a:r>
          </a:p>
          <a:p>
            <a:pPr marL="342900" indent="-342900">
              <a:lnSpc>
                <a:spcPts val="2000"/>
              </a:lnSpc>
              <a:buAutoNum type="arabicParenBoth"/>
            </a:pPr>
            <a:r>
              <a:rPr lang="en-US" sz="1500" i="1" dirty="0">
                <a:solidFill>
                  <a:schemeClr val="accent1"/>
                </a:solidFill>
                <a:latin typeface="Corbel" panose="020B0503020204020204" pitchFamily="34" charset="0"/>
                <a:ea typeface="MS Mincho" panose="02020609040205080304" pitchFamily="49" charset="-128"/>
                <a:cs typeface="Times New Roman" panose="02020603050405020304" pitchFamily="18" charset="0"/>
              </a:rPr>
              <a:t>Core Subject Content </a:t>
            </a:r>
          </a:p>
          <a:p>
            <a:pPr marL="342900" indent="-342900">
              <a:lnSpc>
                <a:spcPts val="2000"/>
              </a:lnSpc>
              <a:buAutoNum type="arabicParenBoth"/>
            </a:pPr>
            <a:r>
              <a:rPr lang="en-US" sz="1500" i="1" dirty="0">
                <a:solidFill>
                  <a:schemeClr val="accent1"/>
                </a:solidFill>
                <a:latin typeface="Corbel" panose="020B0503020204020204" pitchFamily="34" charset="0"/>
                <a:ea typeface="MS Mincho" panose="02020609040205080304" pitchFamily="49" charset="-128"/>
                <a:cs typeface="Times New Roman" panose="02020603050405020304" pitchFamily="18" charset="0"/>
              </a:rPr>
              <a:t>Role Implementation, and </a:t>
            </a:r>
          </a:p>
          <a:p>
            <a:pPr marL="342900" indent="-342900">
              <a:lnSpc>
                <a:spcPts val="2000"/>
              </a:lnSpc>
              <a:buAutoNum type="arabicParenBoth"/>
            </a:pPr>
            <a:r>
              <a:rPr lang="en-US" sz="1500" i="1" dirty="0">
                <a:solidFill>
                  <a:schemeClr val="accent1"/>
                </a:solidFill>
                <a:latin typeface="Corbel" panose="020B0503020204020204" pitchFamily="34" charset="0"/>
                <a:ea typeface="MS Mincho" panose="02020609040205080304" pitchFamily="49" charset="-128"/>
                <a:cs typeface="Times New Roman" panose="02020603050405020304" pitchFamily="18" charset="0"/>
              </a:rPr>
              <a:t>Specialty Subjects. </a:t>
            </a:r>
          </a:p>
          <a:p>
            <a:pPr>
              <a:lnSpc>
                <a:spcPts val="2000"/>
              </a:lnSpc>
              <a:spcAft>
                <a:spcPts val="600"/>
              </a:spcAft>
            </a:pPr>
            <a:r>
              <a:rPr lang="en-US" sz="1500" i="1" dirty="0">
                <a:solidFill>
                  <a:schemeClr val="accent1"/>
                </a:solidFill>
                <a:latin typeface="Corbel" panose="020B0503020204020204" pitchFamily="34" charset="0"/>
                <a:ea typeface="MS Mincho" panose="02020609040205080304" pitchFamily="49" charset="-128"/>
                <a:cs typeface="Times New Roman" panose="02020603050405020304" pitchFamily="18" charset="0"/>
              </a:rPr>
              <a:t>The Pediatric Pain PRN Curriculum is designed for flexible delivery. </a:t>
            </a:r>
            <a:endParaRPr lang="en-US" sz="1500" i="1" dirty="0">
              <a:solidFill>
                <a:schemeClr val="accent1"/>
              </a:solidFill>
              <a:latin typeface="Corbel" panose="020B0503020204020204" pitchFamily="34" charset="0"/>
              <a:ea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E0A48CE4-F707-43AE-BE42-296E8EC024C6}"/>
              </a:ext>
            </a:extLst>
          </p:cNvPr>
          <p:cNvSpPr>
            <a:spLocks noGrp="1"/>
          </p:cNvSpPr>
          <p:nvPr>
            <p:ph idx="1"/>
          </p:nvPr>
        </p:nvSpPr>
        <p:spPr>
          <a:xfrm>
            <a:off x="3829078" y="667407"/>
            <a:ext cx="4957570" cy="5492750"/>
          </a:xfrm>
        </p:spPr>
        <p:txBody>
          <a:bodyPr/>
          <a:lstStyle/>
          <a:p>
            <a:pPr>
              <a:spcAft>
                <a:spcPts val="0"/>
              </a:spcAft>
              <a:buNone/>
            </a:pPr>
            <a:r>
              <a:rPr lang="en-US" sz="1200" b="1" i="0" dirty="0">
                <a:solidFill>
                  <a:schemeClr val="accent4"/>
                </a:solidFill>
                <a:latin typeface="+mn-lt"/>
              </a:rPr>
              <a:t>The Pediatric Pain PRN Curriculum </a:t>
            </a:r>
            <a:r>
              <a:rPr lang="en-US" sz="1200" i="0" dirty="0">
                <a:solidFill>
                  <a:schemeClr val="tx2"/>
                </a:solidFill>
                <a:latin typeface="+mn-lt"/>
              </a:rPr>
              <a:t>provides standardized course materials that allow facilitators to deliver the essential curriculum. Participants are provided with referenced evidence-based content to assure a common knowledge based on up-to-date pain science. Learning activities are designed to encourage participants to practice skills and craft evidence-based practice and quality improvement projects to meet the physical, social, and emotional needs of pediatric patients experiencing pain.</a:t>
            </a:r>
          </a:p>
          <a:p>
            <a:pPr marL="171450" indent="-171450">
              <a:spcBef>
                <a:spcPts val="0"/>
              </a:spcBef>
              <a:spcAft>
                <a:spcPts val="0"/>
              </a:spcAft>
              <a:buFont typeface="Arial" panose="020B0604020202020204" pitchFamily="34" charset="0"/>
              <a:buChar char="•"/>
            </a:pPr>
            <a:r>
              <a:rPr lang="en-US" sz="1200" i="0" dirty="0">
                <a:solidFill>
                  <a:schemeClr val="tx2"/>
                </a:solidFill>
                <a:latin typeface="+mn-lt"/>
              </a:rPr>
              <a:t>We recommend acceptance to the Pediatric Pain PRN Curriculum Training Course and Program through  an application and selection process (</a:t>
            </a:r>
            <a:r>
              <a:rPr lang="en-US" sz="1200" dirty="0">
                <a:solidFill>
                  <a:schemeClr val="tx2"/>
                </a:solidFill>
                <a:latin typeface="+mn-lt"/>
              </a:rPr>
              <a:t>See Chapter 3 materials</a:t>
            </a:r>
            <a:r>
              <a:rPr lang="en-US" sz="1200" i="0" dirty="0">
                <a:solidFill>
                  <a:schemeClr val="tx2"/>
                </a:solidFill>
                <a:latin typeface="+mn-lt"/>
              </a:rPr>
              <a:t>). </a:t>
            </a:r>
          </a:p>
          <a:p>
            <a:pPr marL="171450" indent="-171450">
              <a:spcBef>
                <a:spcPts val="0"/>
              </a:spcBef>
              <a:spcAft>
                <a:spcPts val="0"/>
              </a:spcAft>
              <a:buFont typeface="Arial" panose="020B0604020202020204" pitchFamily="34" charset="0"/>
              <a:buChar char="•"/>
            </a:pPr>
            <a:r>
              <a:rPr lang="en-US" sz="1200" i="0" dirty="0">
                <a:solidFill>
                  <a:schemeClr val="tx2"/>
                </a:solidFill>
                <a:latin typeface="+mn-lt"/>
              </a:rPr>
              <a:t>In our experience, PRNs who are passionate about improving at least one aspect of pediatric pain care are more successful than PRNs who are assigned to the role and a project to improve a pain-related metric.  </a:t>
            </a:r>
          </a:p>
          <a:p>
            <a:pPr marL="171450" lvl="0" indent="-171450">
              <a:spcBef>
                <a:spcPts val="0"/>
              </a:spcBef>
              <a:spcAft>
                <a:spcPts val="0"/>
              </a:spcAft>
              <a:buFont typeface="Arial" panose="020B0604020202020204" pitchFamily="34" charset="0"/>
              <a:buChar char="•"/>
            </a:pPr>
            <a:r>
              <a:rPr lang="en-US" sz="1200" i="0" dirty="0">
                <a:solidFill>
                  <a:schemeClr val="tx2"/>
                </a:solidFill>
                <a:latin typeface="+mn-lt"/>
              </a:rPr>
              <a:t>We recommend dedicating 1-2 education days after PRN selection to focus on Core subject content and Implementation of the PRN role. </a:t>
            </a:r>
          </a:p>
          <a:p>
            <a:pPr>
              <a:buNone/>
            </a:pPr>
            <a:endParaRPr lang="en-US" dirty="0"/>
          </a:p>
        </p:txBody>
      </p:sp>
    </p:spTree>
    <p:extLst>
      <p:ext uri="{BB962C8B-B14F-4D97-AF65-F5344CB8AC3E}">
        <p14:creationId xmlns:p14="http://schemas.microsoft.com/office/powerpoint/2010/main" val="1982133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3660B-6319-4746-A849-78AFC74F3372}"/>
              </a:ext>
            </a:extLst>
          </p:cNvPr>
          <p:cNvSpPr>
            <a:spLocks noGrp="1"/>
          </p:cNvSpPr>
          <p:nvPr>
            <p:ph type="title"/>
          </p:nvPr>
        </p:nvSpPr>
        <p:spPr/>
        <p:txBody>
          <a:bodyPr/>
          <a:lstStyle/>
          <a:p>
            <a:r>
              <a:rPr lang="en-US" dirty="0">
                <a:latin typeface="Corbel" panose="020B0503020204020204" pitchFamily="34" charset="0"/>
              </a:rPr>
              <a:t>Chapter 2</a:t>
            </a:r>
          </a:p>
        </p:txBody>
      </p:sp>
      <p:sp>
        <p:nvSpPr>
          <p:cNvPr id="3" name="Rectangle 2">
            <a:extLst>
              <a:ext uri="{FF2B5EF4-FFF2-40B4-BE49-F238E27FC236}">
                <a16:creationId xmlns:a16="http://schemas.microsoft.com/office/drawing/2014/main" id="{0B2B0B9D-2ABA-7A4C-A105-87F12FE286D8}"/>
              </a:ext>
            </a:extLst>
          </p:cNvPr>
          <p:cNvSpPr/>
          <p:nvPr/>
        </p:nvSpPr>
        <p:spPr>
          <a:xfrm>
            <a:off x="328025" y="1536638"/>
            <a:ext cx="3486150" cy="4069576"/>
          </a:xfrm>
          <a:prstGeom prst="rect">
            <a:avLst/>
          </a:prstGeom>
        </p:spPr>
        <p:txBody>
          <a:bodyPr wrap="square">
            <a:spAutoFit/>
          </a:bodyPr>
          <a:lstStyle/>
          <a:p>
            <a:pPr>
              <a:lnSpc>
                <a:spcPct val="120000"/>
              </a:lnSpc>
              <a:spcBef>
                <a:spcPts val="600"/>
              </a:spcBef>
              <a:tabLst>
                <a:tab pos="3386455" algn="l"/>
              </a:tabLst>
            </a:pPr>
            <a:r>
              <a:rPr lang="en-US" sz="1500" b="1" dirty="0">
                <a:solidFill>
                  <a:schemeClr val="accent4"/>
                </a:solidFill>
                <a:latin typeface="Microsoft New Tai Lue" panose="020B0502040204020203" pitchFamily="34" charset="0"/>
                <a:ea typeface="MS Mincho" panose="02020609040205080304" pitchFamily="49" charset="-128"/>
                <a:cs typeface="Microsoft New Tai Lue" panose="020B0502040204020203" pitchFamily="34" charset="0"/>
              </a:rPr>
              <a:t>Pediatric Pain PRN Curriculum Learning Objectives</a:t>
            </a:r>
          </a:p>
          <a:p>
            <a:pPr>
              <a:lnSpc>
                <a:spcPct val="120000"/>
              </a:lnSpc>
              <a:spcBef>
                <a:spcPts val="600"/>
              </a:spcBef>
              <a:tabLst>
                <a:tab pos="3386455" algn="l"/>
              </a:tabLst>
            </a:pPr>
            <a:r>
              <a:rPr lang="en-US" sz="1100" dirty="0">
                <a:solidFill>
                  <a:schemeClr val="tx2"/>
                </a:solidFill>
                <a:ea typeface="MS Mincho" panose="02020609040205080304" pitchFamily="49" charset="-128"/>
                <a:cs typeface="Times New Roman" panose="02020603050405020304" pitchFamily="18" charset="0"/>
              </a:rPr>
              <a:t>Content for the Pediatric Pain PRN Curriculum flows directly from the course objectives. This design helps maintain curriculum integrity </a:t>
            </a:r>
            <a:r>
              <a:rPr lang="en-US" sz="1100" dirty="0">
                <a:solidFill>
                  <a:schemeClr val="bg1">
                    <a:lumMod val="50000"/>
                  </a:schemeClr>
                </a:solidFill>
                <a:ea typeface="MS Mincho" panose="02020609040205080304" pitchFamily="49" charset="-128"/>
                <a:cs typeface="Times New Roman" panose="02020603050405020304" pitchFamily="18" charset="0"/>
              </a:rPr>
              <a:t>(Keating, 2011). </a:t>
            </a:r>
            <a:r>
              <a:rPr lang="en-US" sz="1100" dirty="0">
                <a:solidFill>
                  <a:schemeClr val="tx2"/>
                </a:solidFill>
                <a:ea typeface="MS Mincho" panose="02020609040205080304" pitchFamily="49" charset="-128"/>
                <a:cs typeface="Times New Roman" panose="02020603050405020304" pitchFamily="18" charset="0"/>
              </a:rPr>
              <a:t>The overall </a:t>
            </a:r>
            <a:r>
              <a:rPr lang="en-US" sz="1100" b="1" dirty="0">
                <a:solidFill>
                  <a:schemeClr val="tx2"/>
                </a:solidFill>
                <a:ea typeface="MS Mincho" panose="02020609040205080304" pitchFamily="49" charset="-128"/>
                <a:cs typeface="Times New Roman" panose="02020603050405020304" pitchFamily="18" charset="0"/>
              </a:rPr>
              <a:t>objectives</a:t>
            </a:r>
            <a:r>
              <a:rPr lang="en-US" sz="1100" dirty="0">
                <a:solidFill>
                  <a:schemeClr val="tx2"/>
                </a:solidFill>
                <a:ea typeface="MS Mincho" panose="02020609040205080304" pitchFamily="49" charset="-128"/>
                <a:cs typeface="Times New Roman" panose="02020603050405020304" pitchFamily="18" charset="0"/>
              </a:rPr>
              <a:t> of this curriculum are:</a:t>
            </a:r>
            <a:endParaRPr lang="en-US" sz="1100" dirty="0">
              <a:solidFill>
                <a:schemeClr val="tx2"/>
              </a:solidFill>
              <a:ea typeface="Times New Roman" panose="02020603050405020304" pitchFamily="18" charset="0"/>
              <a:cs typeface="Times New Roman" panose="02020603050405020304" pitchFamily="18" charset="0"/>
            </a:endParaRPr>
          </a:p>
          <a:p>
            <a:pPr>
              <a:lnSpc>
                <a:spcPct val="120000"/>
              </a:lnSpc>
              <a:spcBef>
                <a:spcPts val="600"/>
              </a:spcBef>
              <a:tabLst>
                <a:tab pos="3386455" algn="l"/>
              </a:tabLst>
            </a:pPr>
            <a:r>
              <a:rPr lang="en-US" sz="1100" dirty="0">
                <a:solidFill>
                  <a:schemeClr val="tx2"/>
                </a:solidFill>
                <a:ea typeface="MS Mincho" panose="02020609040205080304" pitchFamily="49" charset="-128"/>
                <a:cs typeface="Times New Roman" panose="02020603050405020304" pitchFamily="18" charset="0"/>
              </a:rPr>
              <a:t>1. Discuss strategies for pediatric pain assessment and management</a:t>
            </a:r>
            <a:endParaRPr lang="en-US" sz="1100" dirty="0">
              <a:solidFill>
                <a:schemeClr val="tx2"/>
              </a:solidFill>
              <a:ea typeface="Times New Roman" panose="02020603050405020304" pitchFamily="18" charset="0"/>
              <a:cs typeface="Times New Roman" panose="02020603050405020304" pitchFamily="18" charset="0"/>
            </a:endParaRPr>
          </a:p>
          <a:p>
            <a:pPr>
              <a:lnSpc>
                <a:spcPct val="120000"/>
              </a:lnSpc>
              <a:spcBef>
                <a:spcPts val="600"/>
              </a:spcBef>
              <a:tabLst>
                <a:tab pos="3386455" algn="l"/>
              </a:tabLst>
            </a:pPr>
            <a:r>
              <a:rPr lang="en-US" sz="1100" dirty="0">
                <a:solidFill>
                  <a:schemeClr val="tx2"/>
                </a:solidFill>
                <a:ea typeface="MS Mincho" panose="02020609040205080304" pitchFamily="49" charset="-128"/>
                <a:cs typeface="Times New Roman" panose="02020603050405020304" pitchFamily="18" charset="0"/>
              </a:rPr>
              <a:t>2. Return demonstration of pain and role skills.</a:t>
            </a:r>
          </a:p>
          <a:p>
            <a:pPr>
              <a:lnSpc>
                <a:spcPct val="120000"/>
              </a:lnSpc>
              <a:spcBef>
                <a:spcPts val="600"/>
              </a:spcBef>
              <a:tabLst>
                <a:tab pos="3386455" algn="l"/>
              </a:tabLst>
            </a:pPr>
            <a:r>
              <a:rPr lang="en-US" sz="1100" dirty="0">
                <a:solidFill>
                  <a:schemeClr val="tx2"/>
                </a:solidFill>
                <a:ea typeface="MS Mincho" panose="02020609040205080304" pitchFamily="49" charset="-128"/>
                <a:cs typeface="Times New Roman" panose="02020603050405020304" pitchFamily="18" charset="0"/>
              </a:rPr>
              <a:t>3. Apply leadership skills to promote change, communicate with and educate patients, parents, families, healthcare professionals and the public to improve pediatric pain care. </a:t>
            </a:r>
            <a:endParaRPr lang="en-US" sz="1100" dirty="0">
              <a:solidFill>
                <a:schemeClr val="tx2"/>
              </a:solidFill>
              <a:ea typeface="Times New Roman" panose="02020603050405020304" pitchFamily="18" charset="0"/>
              <a:cs typeface="Times New Roman" panose="02020603050405020304" pitchFamily="18" charset="0"/>
            </a:endParaRPr>
          </a:p>
          <a:p>
            <a:pPr>
              <a:lnSpc>
                <a:spcPct val="120000"/>
              </a:lnSpc>
              <a:spcBef>
                <a:spcPts val="600"/>
              </a:spcBef>
              <a:tabLst>
                <a:tab pos="3386455" algn="l"/>
              </a:tabLst>
            </a:pPr>
            <a:r>
              <a:rPr lang="en-US" sz="1100" dirty="0">
                <a:solidFill>
                  <a:schemeClr val="tx2"/>
                </a:solidFill>
                <a:ea typeface="MS Mincho" panose="02020609040205080304" pitchFamily="49" charset="-128"/>
                <a:cs typeface="Times New Roman" panose="02020603050405020304" pitchFamily="18" charset="0"/>
              </a:rPr>
              <a:t>4. Draft at least 2 pain management project proposals to be implemented in the clinical practice environment within a month and a year of attending initial Pediatric Pain PRN training. </a:t>
            </a:r>
            <a:endParaRPr lang="en-US" dirty="0">
              <a:solidFill>
                <a:srgbClr val="000000"/>
              </a:solidFill>
              <a:latin typeface="Tahoma" panose="020B0604030504040204" pitchFamily="34" charset="0"/>
              <a:ea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E0A48CE4-F707-43AE-BE42-296E8EC024C6}"/>
              </a:ext>
            </a:extLst>
          </p:cNvPr>
          <p:cNvSpPr>
            <a:spLocks noGrp="1"/>
          </p:cNvSpPr>
          <p:nvPr>
            <p:ph idx="1"/>
          </p:nvPr>
        </p:nvSpPr>
        <p:spPr>
          <a:xfrm>
            <a:off x="3829078" y="570187"/>
            <a:ext cx="4937732" cy="5492750"/>
          </a:xfrm>
        </p:spPr>
        <p:txBody>
          <a:bodyPr/>
          <a:lstStyle/>
          <a:p>
            <a:pPr>
              <a:lnSpc>
                <a:spcPct val="110000"/>
              </a:lnSpc>
              <a:spcAft>
                <a:spcPts val="0"/>
              </a:spcAft>
            </a:pPr>
            <a:r>
              <a:rPr lang="en-US" sz="1200" b="1" i="0" dirty="0">
                <a:solidFill>
                  <a:schemeClr val="accent4"/>
                </a:solidFill>
                <a:latin typeface="+mn-lt"/>
              </a:rPr>
              <a:t>Core Content: </a:t>
            </a:r>
          </a:p>
          <a:p>
            <a:pPr>
              <a:lnSpc>
                <a:spcPct val="110000"/>
              </a:lnSpc>
              <a:spcAft>
                <a:spcPts val="0"/>
              </a:spcAft>
            </a:pPr>
            <a:r>
              <a:rPr lang="en-US" sz="1200" i="0" dirty="0">
                <a:solidFill>
                  <a:schemeClr val="tx2"/>
                </a:solidFill>
                <a:latin typeface="+mn-lt"/>
              </a:rPr>
              <a:t>The focus of this content is core knowledge of pediatric pain care for knowledge translation into clinical practice. Given the lack of uniform education regarding pain in schools that prepare entry level healthcare professionals, and differences in regional pediatric pain care practices, this essential content provides well-referenced core knowledge of pediatric pain care to facilitate shared understanding of evidence-based pediatric pain care. Core subjects include pain assessment and management methods. </a:t>
            </a:r>
          </a:p>
          <a:p>
            <a:pPr>
              <a:lnSpc>
                <a:spcPct val="110000"/>
              </a:lnSpc>
              <a:spcAft>
                <a:spcPts val="0"/>
              </a:spcAft>
              <a:buNone/>
            </a:pPr>
            <a:r>
              <a:rPr lang="en-US" sz="1200" b="1" i="0" dirty="0">
                <a:solidFill>
                  <a:schemeClr val="accent4"/>
                </a:solidFill>
                <a:latin typeface="+mn-lt"/>
              </a:rPr>
              <a:t>Role Implementation Content: </a:t>
            </a:r>
          </a:p>
          <a:p>
            <a:pPr>
              <a:lnSpc>
                <a:spcPct val="110000"/>
              </a:lnSpc>
              <a:spcAft>
                <a:spcPts val="0"/>
              </a:spcAft>
              <a:buNone/>
            </a:pPr>
            <a:r>
              <a:rPr lang="en-US" sz="1200" i="0" dirty="0">
                <a:solidFill>
                  <a:schemeClr val="tx2"/>
                </a:solidFill>
                <a:latin typeface="+mn-lt"/>
              </a:rPr>
              <a:t>The focus of this content is the Pediatric Pain PRN Roles of change agent, project manager, educator, and advocate. Pediatric pain management examples are included, but the content and tools provided teach skills to effectively teach and promote essential knowledge translation skills. While intended for the PRN role, this content may be valuable for teaching more general direct care leadership development skills.  To promote change in pediatric clinical environments along with plans to develop, promote, implement and evaluate pain management improvement projects.</a:t>
            </a:r>
          </a:p>
          <a:p>
            <a:pPr>
              <a:lnSpc>
                <a:spcPct val="110000"/>
              </a:lnSpc>
              <a:spcAft>
                <a:spcPts val="0"/>
              </a:spcAft>
              <a:buNone/>
            </a:pPr>
            <a:r>
              <a:rPr lang="en-US" sz="1200" b="1" i="0" dirty="0">
                <a:solidFill>
                  <a:schemeClr val="accent4"/>
                </a:solidFill>
                <a:latin typeface="+mn-lt"/>
              </a:rPr>
              <a:t>Specialty Subjects Content: </a:t>
            </a:r>
          </a:p>
          <a:p>
            <a:pPr>
              <a:lnSpc>
                <a:spcPct val="110000"/>
              </a:lnSpc>
              <a:spcAft>
                <a:spcPts val="0"/>
              </a:spcAft>
              <a:buNone/>
            </a:pPr>
            <a:r>
              <a:rPr lang="en-US" sz="1200" i="0" dirty="0">
                <a:solidFill>
                  <a:schemeClr val="tx2"/>
                </a:solidFill>
                <a:latin typeface="+mn-lt"/>
              </a:rPr>
              <a:t>The focus of this content is pain experienced in special pediatric populations. This material builds on the other foundational pediatric acute, chronic, procedural, general, and disease specific pain assessment and management content in this curriculum. Please reference other content for developmentally appropriate pain assessments and treatments. Specialty subjects can be used to supplement PRN education during regularly scheduled (typically monthly) pediatric PRN meetings. </a:t>
            </a:r>
            <a:endParaRPr lang="en-US" sz="1200" b="1" i="0" dirty="0">
              <a:solidFill>
                <a:schemeClr val="tx2"/>
              </a:solidFill>
              <a:latin typeface="+mn-lt"/>
            </a:endParaRPr>
          </a:p>
          <a:p>
            <a:endParaRPr lang="en-US" dirty="0"/>
          </a:p>
        </p:txBody>
      </p:sp>
    </p:spTree>
    <p:extLst>
      <p:ext uri="{BB962C8B-B14F-4D97-AF65-F5344CB8AC3E}">
        <p14:creationId xmlns:p14="http://schemas.microsoft.com/office/powerpoint/2010/main" val="3118672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3660B-6319-4746-A849-78AFC74F3372}"/>
              </a:ext>
            </a:extLst>
          </p:cNvPr>
          <p:cNvSpPr>
            <a:spLocks noGrp="1"/>
          </p:cNvSpPr>
          <p:nvPr>
            <p:ph type="title"/>
          </p:nvPr>
        </p:nvSpPr>
        <p:spPr/>
        <p:txBody>
          <a:bodyPr/>
          <a:lstStyle/>
          <a:p>
            <a:r>
              <a:rPr lang="en-US" dirty="0">
                <a:latin typeface="Corbel" panose="020B0503020204020204" pitchFamily="34" charset="0"/>
              </a:rPr>
              <a:t>Chapter 2 </a:t>
            </a:r>
          </a:p>
        </p:txBody>
      </p:sp>
      <p:sp>
        <p:nvSpPr>
          <p:cNvPr id="3" name="Rectangle 2">
            <a:extLst>
              <a:ext uri="{FF2B5EF4-FFF2-40B4-BE49-F238E27FC236}">
                <a16:creationId xmlns:a16="http://schemas.microsoft.com/office/drawing/2014/main" id="{0B2B0B9D-2ABA-7A4C-A105-87F12FE286D8}"/>
              </a:ext>
            </a:extLst>
          </p:cNvPr>
          <p:cNvSpPr/>
          <p:nvPr/>
        </p:nvSpPr>
        <p:spPr>
          <a:xfrm>
            <a:off x="377190" y="1158265"/>
            <a:ext cx="3311227" cy="3413242"/>
          </a:xfrm>
          <a:prstGeom prst="rect">
            <a:avLst/>
          </a:prstGeom>
        </p:spPr>
        <p:txBody>
          <a:bodyPr wrap="square">
            <a:spAutoFit/>
          </a:bodyPr>
          <a:lstStyle/>
          <a:p>
            <a:pPr>
              <a:lnSpc>
                <a:spcPct val="120000"/>
              </a:lnSpc>
              <a:spcBef>
                <a:spcPts val="600"/>
              </a:spcBef>
              <a:tabLst>
                <a:tab pos="3386455" algn="l"/>
              </a:tabLst>
            </a:pPr>
            <a:r>
              <a:rPr lang="en-US" sz="1400" b="1" dirty="0">
                <a:solidFill>
                  <a:schemeClr val="accent4"/>
                </a:solidFill>
                <a:ea typeface="MS Mincho" panose="02020609040205080304" pitchFamily="49" charset="-128"/>
                <a:cs typeface="Times New Roman" panose="02020603050405020304" pitchFamily="18" charset="0"/>
              </a:rPr>
              <a:t>Pediatric Pain PRN Content, Classes, and Learning Objectives:</a:t>
            </a:r>
            <a:endParaRPr lang="en-US" sz="1400" dirty="0">
              <a:solidFill>
                <a:schemeClr val="accent4"/>
              </a:solidFill>
              <a:ea typeface="Times New Roman" panose="02020603050405020304" pitchFamily="18" charset="0"/>
              <a:cs typeface="Times New Roman" panose="02020603050405020304" pitchFamily="18" charset="0"/>
            </a:endParaRPr>
          </a:p>
          <a:p>
            <a:pPr>
              <a:lnSpc>
                <a:spcPct val="120000"/>
              </a:lnSpc>
              <a:spcBef>
                <a:spcPts val="600"/>
              </a:spcBef>
              <a:tabLst>
                <a:tab pos="3386455" algn="l"/>
              </a:tabLst>
            </a:pPr>
            <a:r>
              <a:rPr lang="en-US" sz="1200" dirty="0">
                <a:solidFill>
                  <a:srgbClr val="000000"/>
                </a:solidFill>
                <a:ea typeface="MS Mincho" panose="02020609040205080304" pitchFamily="49" charset="-128"/>
                <a:cs typeface="Times New Roman" panose="02020603050405020304" pitchFamily="18" charset="0"/>
              </a:rPr>
              <a:t>The Curriculum is designed for flexible delivery. Therefore, the </a:t>
            </a:r>
            <a:r>
              <a:rPr lang="en-US" sz="1200" b="1" i="1" dirty="0">
                <a:solidFill>
                  <a:srgbClr val="000000"/>
                </a:solidFill>
                <a:ea typeface="MS Mincho" panose="02020609040205080304" pitchFamily="49" charset="-128"/>
                <a:cs typeface="Times New Roman" panose="02020603050405020304" pitchFamily="18" charset="0"/>
              </a:rPr>
              <a:t>Course Director </a:t>
            </a:r>
            <a:r>
              <a:rPr lang="en-US" sz="1200" dirty="0">
                <a:solidFill>
                  <a:srgbClr val="000000"/>
                </a:solidFill>
                <a:ea typeface="MS Mincho" panose="02020609040205080304" pitchFamily="49" charset="-128"/>
                <a:cs typeface="Times New Roman" panose="02020603050405020304" pitchFamily="18" charset="0"/>
              </a:rPr>
              <a:t>is encouraged to modify the agenda based upon an assessment of learning needs, time, organizational resources, and other opportunities and constraints.</a:t>
            </a:r>
            <a:r>
              <a:rPr lang="en-US" sz="1200" b="1" i="1" dirty="0">
                <a:solidFill>
                  <a:srgbClr val="000000"/>
                </a:solidFill>
                <a:ea typeface="MS Mincho" panose="02020609040205080304" pitchFamily="49" charset="-128"/>
                <a:cs typeface="Times New Roman" panose="02020603050405020304" pitchFamily="18" charset="0"/>
              </a:rPr>
              <a:t> </a:t>
            </a:r>
            <a:endParaRPr lang="en-US" sz="1200" dirty="0">
              <a:solidFill>
                <a:srgbClr val="000000"/>
              </a:solidFill>
              <a:ea typeface="Times New Roman" panose="02020603050405020304" pitchFamily="18" charset="0"/>
              <a:cs typeface="Times New Roman" panose="02020603050405020304" pitchFamily="18" charset="0"/>
            </a:endParaRPr>
          </a:p>
          <a:p>
            <a:pPr>
              <a:lnSpc>
                <a:spcPct val="120000"/>
              </a:lnSpc>
              <a:spcBef>
                <a:spcPts val="600"/>
              </a:spcBef>
              <a:spcAft>
                <a:spcPts val="600"/>
              </a:spcAft>
              <a:tabLst>
                <a:tab pos="3386455" algn="l"/>
              </a:tabLst>
            </a:pPr>
            <a:r>
              <a:rPr lang="en-US" sz="1200" dirty="0">
                <a:solidFill>
                  <a:srgbClr val="000000"/>
                </a:solidFill>
                <a:ea typeface="MS Mincho" panose="02020609040205080304" pitchFamily="49" charset="-128"/>
                <a:cs typeface="Times New Roman" panose="02020603050405020304" pitchFamily="18" charset="0"/>
              </a:rPr>
              <a:t>The following tables outline the courses and classes as: (1) Core, (2) Role Implementation, and (3) Specialty Subjects. The tables include course objectives, content download references, class times, and adult learning activities.</a:t>
            </a:r>
            <a:endParaRPr lang="en-US" sz="1200" dirty="0">
              <a:solidFill>
                <a:srgbClr val="000000"/>
              </a:solidFill>
              <a:ea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E0A48CE4-F707-43AE-BE42-296E8EC024C6}"/>
              </a:ext>
            </a:extLst>
          </p:cNvPr>
          <p:cNvSpPr>
            <a:spLocks noGrp="1"/>
          </p:cNvSpPr>
          <p:nvPr>
            <p:ph idx="1"/>
          </p:nvPr>
        </p:nvSpPr>
        <p:spPr>
          <a:xfrm>
            <a:off x="3829078" y="685800"/>
            <a:ext cx="4937732" cy="5492750"/>
          </a:xfrm>
        </p:spPr>
        <p:txBody>
          <a:bodyPr/>
          <a:lstStyle/>
          <a:p>
            <a:pPr>
              <a:spcAft>
                <a:spcPts val="0"/>
              </a:spcAft>
            </a:pPr>
            <a:r>
              <a:rPr lang="en-US" sz="1400" b="1" i="0" dirty="0">
                <a:solidFill>
                  <a:schemeClr val="accent4"/>
                </a:solidFill>
                <a:latin typeface="+mn-lt"/>
              </a:rPr>
              <a:t>Pediatric Pain PRN Curriculum Organization </a:t>
            </a:r>
          </a:p>
          <a:p>
            <a:pPr>
              <a:spcAft>
                <a:spcPts val="0"/>
              </a:spcAft>
            </a:pPr>
            <a:r>
              <a:rPr lang="en-US" sz="1100" i="0" dirty="0">
                <a:solidFill>
                  <a:schemeClr val="tx2"/>
                </a:solidFill>
                <a:latin typeface="+mn-lt"/>
              </a:rPr>
              <a:t>The curriculum is organized into 16 courses with 20 classes of 30-60 minutes. For each course  at least 3 items should be downloaded (</a:t>
            </a:r>
            <a:r>
              <a:rPr lang="en-US" sz="1100" dirty="0">
                <a:solidFill>
                  <a:schemeClr val="tx2"/>
                </a:solidFill>
                <a:latin typeface="+mn-lt"/>
              </a:rPr>
              <a:t>these are also batched by course for faster download</a:t>
            </a:r>
            <a:r>
              <a:rPr lang="en-US" sz="1100" i="0" dirty="0">
                <a:solidFill>
                  <a:schemeClr val="tx2"/>
                </a:solidFill>
                <a:latin typeface="+mn-lt"/>
              </a:rPr>
              <a:t>) from </a:t>
            </a:r>
            <a:r>
              <a:rPr lang="en-US" sz="1400" dirty="0">
                <a:ea typeface="MS Mincho" panose="02020609040205080304" pitchFamily="49" charset="-128"/>
                <a:cs typeface="Times New Roman" panose="02020603050405020304" pitchFamily="18" charset="0"/>
                <a:hlinkClick r:id="rId2">
                  <a:extLst>
                    <a:ext uri="{A12FA001-AC4F-418D-AE19-62706E023703}">
                      <ahyp:hlinkClr xmlns:ahyp="http://schemas.microsoft.com/office/drawing/2018/hyperlinkcolor" val="tx"/>
                    </a:ext>
                  </a:extLst>
                </a:hlinkClick>
              </a:rPr>
              <a:t>luriechildrens.org/</a:t>
            </a:r>
            <a:r>
              <a:rPr lang="en-US" sz="1400" dirty="0" err="1">
                <a:ea typeface="MS Mincho" panose="02020609040205080304" pitchFamily="49" charset="-128"/>
                <a:cs typeface="Times New Roman" panose="02020603050405020304" pitchFamily="18" charset="0"/>
                <a:hlinkClick r:id="rId2">
                  <a:extLst>
                    <a:ext uri="{A12FA001-AC4F-418D-AE19-62706E023703}">
                      <ahyp:hlinkClr xmlns:ahyp="http://schemas.microsoft.com/office/drawing/2018/hyperlinkcolor" val="tx"/>
                    </a:ext>
                  </a:extLst>
                </a:hlinkClick>
              </a:rPr>
              <a:t>PRNpain</a:t>
            </a:r>
            <a:endParaRPr lang="en-US" sz="1400" i="0" dirty="0">
              <a:latin typeface="+mn-lt"/>
            </a:endParaRPr>
          </a:p>
          <a:p>
            <a:pPr lvl="0">
              <a:spcAft>
                <a:spcPts val="0"/>
              </a:spcAft>
            </a:pPr>
            <a:r>
              <a:rPr lang="en-US" sz="1200" b="1" i="0" dirty="0">
                <a:solidFill>
                  <a:schemeClr val="tx2"/>
                </a:solidFill>
                <a:latin typeface="+mn-lt"/>
              </a:rPr>
              <a:t>Participant Guides</a:t>
            </a:r>
            <a:r>
              <a:rPr lang="en-US" sz="1200" i="0" dirty="0">
                <a:solidFill>
                  <a:schemeClr val="tx2"/>
                </a:solidFill>
                <a:latin typeface="+mn-lt"/>
              </a:rPr>
              <a:t> </a:t>
            </a:r>
            <a:r>
              <a:rPr lang="en-US" sz="1100" i="0" dirty="0">
                <a:solidFill>
                  <a:schemeClr val="tx2"/>
                </a:solidFill>
                <a:latin typeface="+mn-lt"/>
              </a:rPr>
              <a:t>(pdf) </a:t>
            </a:r>
          </a:p>
          <a:p>
            <a:pPr lvl="0">
              <a:spcAft>
                <a:spcPts val="0"/>
              </a:spcAft>
            </a:pPr>
            <a:r>
              <a:rPr lang="en-US" sz="1100" i="0" dirty="0">
                <a:solidFill>
                  <a:schemeClr val="tx2"/>
                </a:solidFill>
                <a:latin typeface="+mn-lt"/>
              </a:rPr>
              <a:t>These pre-class reading materials can also serve as the participants’ handouts and references. We recommend these guides be provided to participants at least 1-2 weeks prior to class. </a:t>
            </a:r>
          </a:p>
          <a:p>
            <a:pPr lvl="0">
              <a:spcAft>
                <a:spcPts val="0"/>
              </a:spcAft>
            </a:pPr>
            <a:r>
              <a:rPr lang="en-US" sz="1200" b="1" i="0" dirty="0">
                <a:solidFill>
                  <a:schemeClr val="tx2"/>
                </a:solidFill>
                <a:latin typeface="+mn-lt"/>
              </a:rPr>
              <a:t>Class Presentations </a:t>
            </a:r>
            <a:r>
              <a:rPr lang="en-US" sz="1100" i="0" dirty="0">
                <a:solidFill>
                  <a:schemeClr val="tx2"/>
                </a:solidFill>
                <a:latin typeface="+mn-lt"/>
              </a:rPr>
              <a:t>(ppt or pptx)</a:t>
            </a:r>
          </a:p>
          <a:p>
            <a:pPr lvl="0">
              <a:spcAft>
                <a:spcPts val="0"/>
              </a:spcAft>
            </a:pPr>
            <a:r>
              <a:rPr lang="en-US" sz="1100" i="0" dirty="0">
                <a:solidFill>
                  <a:schemeClr val="tx2"/>
                </a:solidFill>
                <a:latin typeface="+mn-lt"/>
              </a:rPr>
              <a:t>These PowerPoint® slide sets are formatted for projection during the live classes. Slide sets reinforce points of emphasis for the interactive activities. Points of emphasis topics and activities are chosen because they are the most common challenges faced when translating evidence-based knowledge-to-clinical practice. Some slide set modifications will be required by the continuing education provider (</a:t>
            </a:r>
            <a:r>
              <a:rPr lang="en-US" sz="1100" dirty="0">
                <a:solidFill>
                  <a:schemeClr val="tx2"/>
                </a:solidFill>
                <a:latin typeface="+mn-lt"/>
              </a:rPr>
              <a:t>for example, conflict of interest disclosures and local continuing education requirements</a:t>
            </a:r>
            <a:r>
              <a:rPr lang="en-US" sz="1100" i="0" dirty="0">
                <a:solidFill>
                  <a:schemeClr val="tx2"/>
                </a:solidFill>
                <a:latin typeface="+mn-lt"/>
              </a:rPr>
              <a:t>) or to address resources available at the organization (</a:t>
            </a:r>
            <a:r>
              <a:rPr lang="en-US" sz="1100" dirty="0">
                <a:solidFill>
                  <a:schemeClr val="tx2"/>
                </a:solidFill>
                <a:latin typeface="+mn-lt"/>
              </a:rPr>
              <a:t>for example, acute pain teams, chronic pain clinics, or massage therapy services</a:t>
            </a:r>
            <a:r>
              <a:rPr lang="en-US" sz="1100" i="0" dirty="0">
                <a:solidFill>
                  <a:schemeClr val="tx2"/>
                </a:solidFill>
                <a:latin typeface="+mn-lt"/>
              </a:rPr>
              <a:t>). We ask that other content, (for example, content that conflicts with current organizational policies), </a:t>
            </a:r>
            <a:r>
              <a:rPr lang="en-US" sz="1100" i="0" u="sng" dirty="0">
                <a:solidFill>
                  <a:schemeClr val="tx2"/>
                </a:solidFill>
                <a:latin typeface="+mn-lt"/>
              </a:rPr>
              <a:t>be kept intact </a:t>
            </a:r>
            <a:r>
              <a:rPr lang="en-US" sz="1100" i="0" dirty="0">
                <a:solidFill>
                  <a:schemeClr val="tx2"/>
                </a:solidFill>
                <a:latin typeface="+mn-lt"/>
              </a:rPr>
              <a:t>to prompt discussion of current organizational policies, practices, and resources.</a:t>
            </a:r>
          </a:p>
          <a:p>
            <a:pPr lvl="0">
              <a:spcAft>
                <a:spcPts val="0"/>
              </a:spcAft>
            </a:pPr>
            <a:r>
              <a:rPr lang="en-US" sz="1200" b="1" i="0" dirty="0">
                <a:solidFill>
                  <a:schemeClr val="tx2"/>
                </a:solidFill>
                <a:latin typeface="+mn-lt"/>
              </a:rPr>
              <a:t>Facilitator guides</a:t>
            </a:r>
            <a:r>
              <a:rPr lang="en-US" sz="1200" i="0" dirty="0">
                <a:solidFill>
                  <a:schemeClr val="tx2"/>
                </a:solidFill>
                <a:latin typeface="+mn-lt"/>
              </a:rPr>
              <a:t> </a:t>
            </a:r>
            <a:r>
              <a:rPr lang="en-US" sz="1100" i="0" dirty="0">
                <a:solidFill>
                  <a:schemeClr val="tx2"/>
                </a:solidFill>
                <a:latin typeface="+mn-lt"/>
              </a:rPr>
              <a:t>(pdf) </a:t>
            </a:r>
          </a:p>
          <a:p>
            <a:pPr lvl="0">
              <a:spcAft>
                <a:spcPts val="0"/>
              </a:spcAft>
            </a:pPr>
            <a:r>
              <a:rPr lang="en-US" sz="1100" i="0" dirty="0">
                <a:solidFill>
                  <a:schemeClr val="tx2"/>
                </a:solidFill>
                <a:latin typeface="+mn-lt"/>
              </a:rPr>
              <a:t>These are the class scripts for the facilitator. Standardized language is used for easy recognition of prompts, such as </a:t>
            </a:r>
            <a:r>
              <a:rPr lang="en-US" sz="1100" b="1" i="0" u="sng" dirty="0">
                <a:solidFill>
                  <a:schemeClr val="tx2"/>
                </a:solidFill>
                <a:latin typeface="+mn-lt"/>
              </a:rPr>
              <a:t>READ:</a:t>
            </a:r>
            <a:r>
              <a:rPr lang="en-US" sz="1100" i="0" dirty="0">
                <a:solidFill>
                  <a:schemeClr val="tx2"/>
                </a:solidFill>
                <a:latin typeface="+mn-lt"/>
              </a:rPr>
              <a:t> which prompts the facilitator to read the content after the prompt; or </a:t>
            </a:r>
            <a:r>
              <a:rPr lang="en-US" sz="1100" b="1" i="0" u="sng" dirty="0">
                <a:solidFill>
                  <a:schemeClr val="tx2"/>
                </a:solidFill>
                <a:latin typeface="+mn-lt"/>
              </a:rPr>
              <a:t>ASK:</a:t>
            </a:r>
            <a:r>
              <a:rPr lang="en-US" sz="1100" i="0" dirty="0">
                <a:solidFill>
                  <a:schemeClr val="tx2"/>
                </a:solidFill>
                <a:latin typeface="+mn-lt"/>
              </a:rPr>
              <a:t> which prompts the facilitator to ask the question listed after the prompt.</a:t>
            </a:r>
          </a:p>
          <a:p>
            <a:endParaRPr lang="en-US" dirty="0"/>
          </a:p>
        </p:txBody>
      </p:sp>
    </p:spTree>
    <p:extLst>
      <p:ext uri="{BB962C8B-B14F-4D97-AF65-F5344CB8AC3E}">
        <p14:creationId xmlns:p14="http://schemas.microsoft.com/office/powerpoint/2010/main" val="3047089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0BEA9-72F5-1B40-B318-AF26DEB5C6FB}"/>
              </a:ext>
            </a:extLst>
          </p:cNvPr>
          <p:cNvSpPr>
            <a:spLocks noGrp="1"/>
          </p:cNvSpPr>
          <p:nvPr>
            <p:ph type="title"/>
          </p:nvPr>
        </p:nvSpPr>
        <p:spPr>
          <a:xfrm>
            <a:off x="457200" y="685800"/>
            <a:ext cx="3230880" cy="1228028"/>
          </a:xfrm>
        </p:spPr>
        <p:txBody>
          <a:bodyPr/>
          <a:lstStyle/>
          <a:p>
            <a:r>
              <a:rPr lang="en-US" dirty="0">
                <a:latin typeface="Corbel" panose="020B0503020204020204" pitchFamily="34" charset="0"/>
              </a:rPr>
              <a:t>Chapter 3:  </a:t>
            </a:r>
            <a:br>
              <a:rPr lang="en-US" dirty="0">
                <a:latin typeface="Corbel" panose="020B0503020204020204" pitchFamily="34" charset="0"/>
              </a:rPr>
            </a:br>
            <a:r>
              <a:rPr lang="en-US" dirty="0">
                <a:latin typeface="Corbel" panose="020B0503020204020204" pitchFamily="34" charset="0"/>
              </a:rPr>
              <a:t>Adult Learning Principles</a:t>
            </a:r>
          </a:p>
        </p:txBody>
      </p:sp>
      <p:sp>
        <p:nvSpPr>
          <p:cNvPr id="3" name="Content Placeholder 2">
            <a:extLst>
              <a:ext uri="{FF2B5EF4-FFF2-40B4-BE49-F238E27FC236}">
                <a16:creationId xmlns:a16="http://schemas.microsoft.com/office/drawing/2014/main" id="{7FD785B2-432E-EF4E-8F18-A55472C64921}"/>
              </a:ext>
            </a:extLst>
          </p:cNvPr>
          <p:cNvSpPr>
            <a:spLocks noGrp="1"/>
          </p:cNvSpPr>
          <p:nvPr>
            <p:ph idx="1"/>
          </p:nvPr>
        </p:nvSpPr>
        <p:spPr>
          <a:xfrm>
            <a:off x="3829078" y="1913828"/>
            <a:ext cx="4857722" cy="5492750"/>
          </a:xfrm>
        </p:spPr>
        <p:txBody>
          <a:bodyPr/>
          <a:lstStyle/>
          <a:p>
            <a:r>
              <a:rPr lang="en-US" sz="1200" i="0" dirty="0">
                <a:solidFill>
                  <a:schemeClr val="tx2"/>
                </a:solidFill>
                <a:latin typeface="+mn-lt"/>
              </a:rPr>
              <a:t>The Pediatric Pain PRN curriculum and associated curriculum activities is guided by the theoretical framework of adult learning. Adults have unique needs, including the timely need to know and learn.  Their learning self-concept relies heavily on the experiences they bring with them to the learning environment, as well as their readiness to learn, their orientation to learn, and their motivation </a:t>
            </a:r>
            <a:r>
              <a:rPr lang="en-US" sz="1200" i="0" dirty="0">
                <a:solidFill>
                  <a:schemeClr val="bg1">
                    <a:lumMod val="50000"/>
                  </a:schemeClr>
                </a:solidFill>
                <a:latin typeface="+mn-lt"/>
              </a:rPr>
              <a:t>(Berman, 2010). </a:t>
            </a:r>
            <a:r>
              <a:rPr lang="en-US" sz="1200" i="0" dirty="0">
                <a:solidFill>
                  <a:schemeClr val="tx2"/>
                </a:solidFill>
                <a:latin typeface="+mn-lt"/>
              </a:rPr>
              <a:t>The pediatric pain PRN curriculum is designed for direct care providers such as pediatric staff nurses, physicians, pharmacists, dentists, child-life specialists, psychologists, physical and occupational therapists, and others who are motivated to improve pediatric pain care. Potential participants’ motivations can be evaluated through the application process (See sample applications). The application includes questions designed to evaluate the experiences PRN candidates bring with them to the learning environment. Based on identified gaps in pediatric pain care, the curriculum allows key knowledge brokers to come together, share their experiences, and use evidence-based teaching strategies to translate their knowledge into clinical practice. The teaching strategies outlined in the facilitator’s guide support knowledge attainment and clinical translation.</a:t>
            </a:r>
          </a:p>
          <a:p>
            <a:endParaRPr lang="en-US" dirty="0"/>
          </a:p>
        </p:txBody>
      </p:sp>
    </p:spTree>
    <p:extLst>
      <p:ext uri="{BB962C8B-B14F-4D97-AF65-F5344CB8AC3E}">
        <p14:creationId xmlns:p14="http://schemas.microsoft.com/office/powerpoint/2010/main" val="2408796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958CF4-A67D-4401-A378-695549904E66}"/>
              </a:ext>
            </a:extLst>
          </p:cNvPr>
          <p:cNvSpPr>
            <a:spLocks noGrp="1"/>
          </p:cNvSpPr>
          <p:nvPr>
            <p:ph type="title"/>
          </p:nvPr>
        </p:nvSpPr>
        <p:spPr/>
        <p:txBody>
          <a:bodyPr/>
          <a:lstStyle/>
          <a:p>
            <a:r>
              <a:rPr lang="en-US" dirty="0">
                <a:latin typeface="Corbel" panose="020B0503020204020204" pitchFamily="34" charset="0"/>
              </a:rPr>
              <a:t>Chapter 3:</a:t>
            </a:r>
            <a:br>
              <a:rPr lang="en-US" dirty="0"/>
            </a:br>
            <a:r>
              <a:rPr lang="en-US" altLang="en-US" sz="2000" i="1" dirty="0">
                <a:solidFill>
                  <a:schemeClr val="accent1"/>
                </a:solidFill>
                <a:latin typeface="Corbel" panose="020B0503020204020204" pitchFamily="34" charset="0"/>
                <a:ea typeface="+mn-ea"/>
                <a:cs typeface="+mn-cs"/>
              </a:rPr>
              <a:t>Based on the </a:t>
            </a:r>
            <a:br>
              <a:rPr lang="en-US" altLang="en-US" sz="2000" i="1" dirty="0">
                <a:solidFill>
                  <a:schemeClr val="accent1"/>
                </a:solidFill>
                <a:latin typeface="Corbel" panose="020B0503020204020204" pitchFamily="34" charset="0"/>
                <a:ea typeface="+mn-ea"/>
                <a:cs typeface="+mn-cs"/>
              </a:rPr>
            </a:br>
            <a:r>
              <a:rPr lang="en-US" altLang="en-US" sz="2000" i="1" dirty="0">
                <a:solidFill>
                  <a:schemeClr val="accent1"/>
                </a:solidFill>
                <a:latin typeface="Corbel" panose="020B0503020204020204" pitchFamily="34" charset="0"/>
                <a:ea typeface="+mn-ea"/>
                <a:cs typeface="+mn-cs"/>
              </a:rPr>
              <a:t>work of Malcolm S. Knowles</a:t>
            </a:r>
            <a:br>
              <a:rPr lang="en-US" altLang="en-US" sz="1600" i="1" dirty="0">
                <a:solidFill>
                  <a:schemeClr val="accent1"/>
                </a:solidFill>
                <a:latin typeface="Corbel" panose="020B0503020204020204" pitchFamily="34" charset="0"/>
                <a:ea typeface="+mn-ea"/>
                <a:cs typeface="+mn-cs"/>
              </a:rPr>
            </a:br>
            <a:endParaRPr lang="en-US" sz="1600" i="1" dirty="0">
              <a:solidFill>
                <a:schemeClr val="accent1"/>
              </a:solidFill>
              <a:latin typeface="Corbel" panose="020B0503020204020204" pitchFamily="34" charset="0"/>
              <a:ea typeface="+mn-ea"/>
              <a:cs typeface="+mn-cs"/>
            </a:endParaRPr>
          </a:p>
        </p:txBody>
      </p:sp>
      <p:graphicFrame>
        <p:nvGraphicFramePr>
          <p:cNvPr id="5" name="Diagram 4">
            <a:extLst>
              <a:ext uri="{FF2B5EF4-FFF2-40B4-BE49-F238E27FC236}">
                <a16:creationId xmlns:a16="http://schemas.microsoft.com/office/drawing/2014/main" id="{D1417E31-271F-4F99-9212-1773F3466C9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20683536"/>
              </p:ext>
            </p:extLst>
          </p:nvPr>
        </p:nvGraphicFramePr>
        <p:xfrm>
          <a:off x="457200" y="1973580"/>
          <a:ext cx="3182052" cy="2910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3">
            <a:extLst>
              <a:ext uri="{FF2B5EF4-FFF2-40B4-BE49-F238E27FC236}">
                <a16:creationId xmlns:a16="http://schemas.microsoft.com/office/drawing/2014/main" id="{5A8626CD-6392-4FBA-A75A-4FCD3590B946}"/>
              </a:ext>
            </a:extLst>
          </p:cNvPr>
          <p:cNvSpPr txBox="1">
            <a:spLocks/>
          </p:cNvSpPr>
          <p:nvPr/>
        </p:nvSpPr>
        <p:spPr>
          <a:xfrm>
            <a:off x="457200" y="5195476"/>
            <a:ext cx="3182052" cy="1490786"/>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spcAft>
                <a:spcPts val="600"/>
              </a:spcAft>
            </a:pPr>
            <a:r>
              <a:rPr lang="en-US" altLang="en-US" sz="1200" dirty="0"/>
              <a:t>Autonomous and self-directed </a:t>
            </a:r>
            <a:r>
              <a:rPr lang="en-US" altLang="en-US" sz="1200" dirty="0">
                <a:sym typeface="Wingdings" panose="05000000000000000000" pitchFamily="2" charset="2"/>
              </a:rPr>
              <a:t> </a:t>
            </a:r>
            <a:r>
              <a:rPr lang="en-US" altLang="en-US" sz="1200" dirty="0"/>
              <a:t>Adults need to take responsibility.</a:t>
            </a:r>
          </a:p>
          <a:p>
            <a:pPr lvl="3">
              <a:lnSpc>
                <a:spcPct val="100000"/>
              </a:lnSpc>
              <a:spcBef>
                <a:spcPts val="0"/>
              </a:spcBef>
              <a:spcAft>
                <a:spcPts val="0"/>
              </a:spcAft>
            </a:pPr>
            <a:r>
              <a:rPr lang="en-US" altLang="en-US" dirty="0"/>
              <a:t>By definition, adult learners have a self concept of being in charge of their own lives and being responsible for their own decisions, and a need to be seen and treated as being capable of taking responsibility.</a:t>
            </a:r>
          </a:p>
          <a:p>
            <a:endParaRPr lang="en-US" dirty="0"/>
          </a:p>
        </p:txBody>
      </p:sp>
      <p:sp>
        <p:nvSpPr>
          <p:cNvPr id="4" name="Content Placeholder 3">
            <a:extLst>
              <a:ext uri="{FF2B5EF4-FFF2-40B4-BE49-F238E27FC236}">
                <a16:creationId xmlns:a16="http://schemas.microsoft.com/office/drawing/2014/main" id="{DEE8D085-E30B-469C-BDAD-195131935874}"/>
              </a:ext>
            </a:extLst>
          </p:cNvPr>
          <p:cNvSpPr>
            <a:spLocks noGrp="1"/>
          </p:cNvSpPr>
          <p:nvPr>
            <p:ph idx="1"/>
          </p:nvPr>
        </p:nvSpPr>
        <p:spPr>
          <a:xfrm>
            <a:off x="3829077" y="685800"/>
            <a:ext cx="5052163" cy="5492750"/>
          </a:xfrm>
        </p:spPr>
        <p:txBody>
          <a:bodyPr/>
          <a:lstStyle/>
          <a:p>
            <a:pPr lvl="2">
              <a:lnSpc>
                <a:spcPct val="100000"/>
              </a:lnSpc>
              <a:spcBef>
                <a:spcPts val="400"/>
              </a:spcBef>
              <a:spcAft>
                <a:spcPts val="400"/>
              </a:spcAft>
            </a:pPr>
            <a:r>
              <a:rPr lang="en-US" altLang="en-US" sz="1200" b="1" dirty="0"/>
              <a:t>Adults bring experience to learning </a:t>
            </a:r>
            <a:r>
              <a:rPr lang="en-US" altLang="en-US" sz="1200" b="1" dirty="0">
                <a:sym typeface="Wingdings" panose="05000000000000000000" pitchFamily="2" charset="2"/>
              </a:rPr>
              <a:t> Accumulated foundation of experience and knowledge.</a:t>
            </a:r>
            <a:endParaRPr lang="en-US" altLang="en-US" sz="1200" b="1" dirty="0"/>
          </a:p>
          <a:p>
            <a:pPr lvl="3">
              <a:lnSpc>
                <a:spcPct val="100000"/>
              </a:lnSpc>
              <a:spcBef>
                <a:spcPts val="0"/>
              </a:spcBef>
              <a:spcAft>
                <a:spcPts val="0"/>
              </a:spcAft>
            </a:pPr>
            <a:r>
              <a:rPr lang="en-US" altLang="en-US" dirty="0"/>
              <a:t>That experience is a resource for themselves and for other learners and gives richer meaning to new ideas and skills. Experience is a source of an adult’s self-identify. Experience is both a plus and a minus.</a:t>
            </a:r>
          </a:p>
          <a:p>
            <a:pPr marL="171450" lvl="3" indent="-171450">
              <a:lnSpc>
                <a:spcPct val="100000"/>
              </a:lnSpc>
              <a:spcBef>
                <a:spcPts val="0"/>
              </a:spcBef>
              <a:spcAft>
                <a:spcPts val="0"/>
              </a:spcAft>
              <a:buFont typeface="Arial" panose="020B0604020202020204" pitchFamily="34" charset="0"/>
              <a:buChar char="+"/>
            </a:pPr>
            <a:r>
              <a:rPr lang="en-US" altLang="en-US" dirty="0"/>
              <a:t>It is a plus because it is a vast resource. </a:t>
            </a:r>
          </a:p>
          <a:p>
            <a:pPr marL="171450" lvl="3" indent="-171450">
              <a:lnSpc>
                <a:spcPct val="100000"/>
              </a:lnSpc>
              <a:spcBef>
                <a:spcPts val="0"/>
              </a:spcBef>
              <a:spcAft>
                <a:spcPts val="0"/>
              </a:spcAft>
              <a:buFont typeface="Arial" panose="020B0604020202020204" pitchFamily="34" charset="0"/>
              <a:buChar char="-"/>
            </a:pPr>
            <a:r>
              <a:rPr lang="en-US" altLang="en-US" dirty="0"/>
              <a:t>It is a minus because it can lead to bias and presuppositions. </a:t>
            </a:r>
          </a:p>
          <a:p>
            <a:pPr lvl="3">
              <a:lnSpc>
                <a:spcPct val="100000"/>
              </a:lnSpc>
              <a:spcBef>
                <a:spcPts val="0"/>
              </a:spcBef>
              <a:spcAft>
                <a:spcPts val="0"/>
              </a:spcAft>
              <a:buNone/>
            </a:pPr>
            <a:r>
              <a:rPr lang="en-US" altLang="en-US" dirty="0"/>
              <a:t>Because adults define themselves by their experiences, respect and value that experience.</a:t>
            </a:r>
          </a:p>
          <a:p>
            <a:pPr lvl="2">
              <a:spcBef>
                <a:spcPts val="400"/>
              </a:spcBef>
              <a:spcAft>
                <a:spcPts val="400"/>
              </a:spcAft>
            </a:pPr>
            <a:r>
              <a:rPr lang="en-US" altLang="en-US" sz="1200" b="1" dirty="0"/>
              <a:t>Goal-oriented </a:t>
            </a:r>
            <a:r>
              <a:rPr lang="en-US" altLang="en-US" sz="1200" b="1" dirty="0">
                <a:sym typeface="Wingdings" panose="05000000000000000000" pitchFamily="2" charset="2"/>
              </a:rPr>
              <a:t> </a:t>
            </a:r>
            <a:r>
              <a:rPr lang="en-US" altLang="en-US" sz="1200" b="1" dirty="0"/>
              <a:t>Adults are ready to learn when the need arises.</a:t>
            </a:r>
          </a:p>
          <a:p>
            <a:pPr lvl="3">
              <a:lnSpc>
                <a:spcPct val="100000"/>
              </a:lnSpc>
              <a:spcBef>
                <a:spcPts val="0"/>
              </a:spcBef>
              <a:spcAft>
                <a:spcPts val="0"/>
              </a:spcAft>
            </a:pPr>
            <a:r>
              <a:rPr lang="en-US" altLang="en-US" dirty="0"/>
              <a:t>Adults learn when they to choose to learn and commit to learn. That desire to learn usually coincides with the transition from one developmental stage to another and is related to developmental tasks, such as acquiring job competencies and improving job performance. </a:t>
            </a:r>
          </a:p>
          <a:p>
            <a:pPr lvl="2">
              <a:spcBef>
                <a:spcPts val="400"/>
              </a:spcBef>
              <a:spcAft>
                <a:spcPts val="400"/>
              </a:spcAft>
            </a:pPr>
            <a:r>
              <a:rPr lang="en-US" altLang="en-US" sz="1200" dirty="0"/>
              <a:t>Relevancy Oriented </a:t>
            </a:r>
            <a:r>
              <a:rPr lang="en-US" altLang="en-US" sz="1200" dirty="0">
                <a:sym typeface="Wingdings" panose="05000000000000000000" pitchFamily="2" charset="2"/>
              </a:rPr>
              <a:t> </a:t>
            </a:r>
            <a:r>
              <a:rPr lang="en-US" altLang="en-US" sz="1200" dirty="0"/>
              <a:t>Adults want to know why they should learn.</a:t>
            </a:r>
          </a:p>
          <a:p>
            <a:pPr lvl="3">
              <a:lnSpc>
                <a:spcPct val="100000"/>
              </a:lnSpc>
              <a:spcBef>
                <a:spcPts val="0"/>
              </a:spcBef>
              <a:spcAft>
                <a:spcPts val="0"/>
              </a:spcAft>
            </a:pPr>
            <a:r>
              <a:rPr lang="en-US" altLang="en-US" dirty="0"/>
              <a:t>Adults are motivated to put time and energy into learning if they know the benefits of learning and the costs of not learning.</a:t>
            </a:r>
          </a:p>
          <a:p>
            <a:pPr lvl="2">
              <a:spcBef>
                <a:spcPts val="400"/>
              </a:spcBef>
              <a:spcAft>
                <a:spcPts val="400"/>
              </a:spcAft>
            </a:pPr>
            <a:r>
              <a:rPr lang="en-US" altLang="en-US" sz="1200" dirty="0"/>
              <a:t>Practical </a:t>
            </a:r>
            <a:r>
              <a:rPr lang="en-US" altLang="en-US" sz="1200" dirty="0">
                <a:sym typeface="Wingdings" panose="05000000000000000000" pitchFamily="2" charset="2"/>
              </a:rPr>
              <a:t> </a:t>
            </a:r>
            <a:r>
              <a:rPr lang="en-US" altLang="en-US" sz="1200" dirty="0"/>
              <a:t>Adults are task-oriented.</a:t>
            </a:r>
          </a:p>
          <a:p>
            <a:pPr lvl="3">
              <a:lnSpc>
                <a:spcPct val="100000"/>
              </a:lnSpc>
              <a:spcBef>
                <a:spcPts val="0"/>
              </a:spcBef>
              <a:spcAft>
                <a:spcPts val="0"/>
              </a:spcAft>
            </a:pPr>
            <a:r>
              <a:rPr lang="en-US" altLang="en-US" dirty="0"/>
              <a:t>Education is subject-centered, but adult training should be task-centered. For example, a child in a school composition class learns grammar, then sentence and paragraph construction. An adult in a composition training program learns how to write a business letter, a marketing plan, etc.</a:t>
            </a:r>
          </a:p>
          <a:p>
            <a:pPr lvl="4">
              <a:lnSpc>
                <a:spcPct val="100000"/>
              </a:lnSpc>
              <a:spcAft>
                <a:spcPts val="0"/>
              </a:spcAft>
              <a:buFontTx/>
              <a:buChar char="•"/>
            </a:pPr>
            <a:r>
              <a:rPr lang="en-US" altLang="en-US" dirty="0"/>
              <a:t>Organize content around tasks, not subjects. Provide opportunities to practice.</a:t>
            </a:r>
          </a:p>
          <a:p>
            <a:pPr lvl="4">
              <a:lnSpc>
                <a:spcPct val="100000"/>
              </a:lnSpc>
              <a:spcAft>
                <a:spcPts val="0"/>
              </a:spcAft>
              <a:buFontTx/>
              <a:buChar char="•"/>
            </a:pPr>
            <a:r>
              <a:rPr lang="en-US" altLang="en-US" dirty="0"/>
              <a:t>The difference between information and instruction is the feedback loop.</a:t>
            </a:r>
          </a:p>
          <a:p>
            <a:pPr lvl="2">
              <a:spcBef>
                <a:spcPts val="400"/>
              </a:spcBef>
              <a:spcAft>
                <a:spcPts val="400"/>
              </a:spcAft>
            </a:pPr>
            <a:r>
              <a:rPr lang="en-US" altLang="en-US" sz="1200" dirty="0"/>
              <a:t>Adults need to be shown respect.</a:t>
            </a:r>
          </a:p>
          <a:p>
            <a:pPr lvl="3">
              <a:lnSpc>
                <a:spcPct val="100000"/>
              </a:lnSpc>
              <a:spcBef>
                <a:spcPct val="0"/>
              </a:spcBef>
              <a:spcAft>
                <a:spcPts val="0"/>
              </a:spcAft>
            </a:pPr>
            <a:r>
              <a:rPr lang="en-US" altLang="en-US" dirty="0"/>
              <a:t>When an adult learner has control over the nature, timing, and direction of the learning process, the entire experience is facilitated. Ultimately, adults learn best by doing. Active participation, which can take many different forms, is the cornerstone for both the style of learning and the principles of adult education. Active learning results in longer-term recall, synthesis, and problem-solving skills than learning with verbal instruction only.</a:t>
            </a:r>
            <a:endParaRPr lang="en-US" altLang="en-US" b="1" dirty="0"/>
          </a:p>
          <a:p>
            <a:pPr lvl="3">
              <a:lnSpc>
                <a:spcPct val="100000"/>
              </a:lnSpc>
            </a:pPr>
            <a:endParaRPr lang="en-US" altLang="en-US" sz="1200" dirty="0"/>
          </a:p>
          <a:p>
            <a:pPr lvl="3">
              <a:lnSpc>
                <a:spcPct val="100000"/>
              </a:lnSpc>
            </a:pPr>
            <a:endParaRPr lang="en-US" altLang="en-US" sz="1200" dirty="0"/>
          </a:p>
          <a:p>
            <a:endParaRPr lang="en-US" dirty="0"/>
          </a:p>
        </p:txBody>
      </p:sp>
    </p:spTree>
    <p:extLst>
      <p:ext uri="{BB962C8B-B14F-4D97-AF65-F5344CB8AC3E}">
        <p14:creationId xmlns:p14="http://schemas.microsoft.com/office/powerpoint/2010/main" val="326668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C71DB-CC97-4F01-A028-571C1942EF1C}"/>
              </a:ext>
            </a:extLst>
          </p:cNvPr>
          <p:cNvSpPr>
            <a:spLocks noGrp="1"/>
          </p:cNvSpPr>
          <p:nvPr>
            <p:ph type="title"/>
          </p:nvPr>
        </p:nvSpPr>
        <p:spPr>
          <a:xfrm>
            <a:off x="457200" y="604267"/>
            <a:ext cx="3182052" cy="1228028"/>
          </a:xfrm>
        </p:spPr>
        <p:txBody>
          <a:bodyPr/>
          <a:lstStyle/>
          <a:p>
            <a:r>
              <a:rPr lang="en-US" dirty="0">
                <a:latin typeface="Corbel" panose="020B0503020204020204" pitchFamily="34" charset="0"/>
              </a:rPr>
              <a:t>Flipped Classroom</a:t>
            </a:r>
          </a:p>
        </p:txBody>
      </p:sp>
      <p:sp>
        <p:nvSpPr>
          <p:cNvPr id="7" name="Rectangle 6">
            <a:extLst>
              <a:ext uri="{FF2B5EF4-FFF2-40B4-BE49-F238E27FC236}">
                <a16:creationId xmlns:a16="http://schemas.microsoft.com/office/drawing/2014/main" id="{9C101F89-3656-7B4E-B8FA-6387C2B483E1}"/>
              </a:ext>
            </a:extLst>
          </p:cNvPr>
          <p:cNvSpPr/>
          <p:nvPr/>
        </p:nvSpPr>
        <p:spPr>
          <a:xfrm>
            <a:off x="409250" y="1087750"/>
            <a:ext cx="3274541" cy="5576911"/>
          </a:xfrm>
          <a:prstGeom prst="rect">
            <a:avLst/>
          </a:prstGeom>
        </p:spPr>
        <p:txBody>
          <a:bodyPr wrap="square">
            <a:spAutoFit/>
          </a:bodyPr>
          <a:lstStyle/>
          <a:p>
            <a:pPr marL="0" lvl="3">
              <a:lnSpc>
                <a:spcPct val="110000"/>
              </a:lnSpc>
            </a:pPr>
            <a:r>
              <a:rPr lang="en-US" sz="1200" dirty="0">
                <a:solidFill>
                  <a:schemeClr val="tx2"/>
                </a:solidFill>
              </a:rPr>
              <a:t>The Pediatric Pain PRN Curriculum teaching strategies integrate with the overarching educational approach of the </a:t>
            </a:r>
            <a:r>
              <a:rPr lang="en-US" sz="1200" b="1" dirty="0">
                <a:solidFill>
                  <a:schemeClr val="accent4"/>
                </a:solidFill>
              </a:rPr>
              <a:t>Flipped Classroom Model</a:t>
            </a:r>
            <a:r>
              <a:rPr lang="en-US" sz="1200" dirty="0">
                <a:solidFill>
                  <a:schemeClr val="tx2"/>
                </a:solidFill>
              </a:rPr>
              <a:t>. This model of learning is </a:t>
            </a:r>
            <a:r>
              <a:rPr lang="en-US" sz="1200" b="1" dirty="0">
                <a:solidFill>
                  <a:schemeClr val="tx2"/>
                </a:solidFill>
              </a:rPr>
              <a:t>interactive </a:t>
            </a:r>
            <a:r>
              <a:rPr lang="en-US" sz="1200" dirty="0">
                <a:solidFill>
                  <a:schemeClr val="tx2"/>
                </a:solidFill>
              </a:rPr>
              <a:t>and </a:t>
            </a:r>
            <a:r>
              <a:rPr lang="en-US" sz="1200" b="1" dirty="0">
                <a:solidFill>
                  <a:schemeClr val="tx2"/>
                </a:solidFill>
              </a:rPr>
              <a:t>student-centered</a:t>
            </a:r>
            <a:r>
              <a:rPr lang="en-US" sz="1200" dirty="0">
                <a:solidFill>
                  <a:schemeClr val="tx2"/>
                </a:solidFill>
              </a:rPr>
              <a:t>. </a:t>
            </a:r>
          </a:p>
          <a:p>
            <a:pPr marL="0" lvl="3">
              <a:lnSpc>
                <a:spcPct val="110000"/>
              </a:lnSpc>
            </a:pPr>
            <a:r>
              <a:rPr lang="en-US" sz="1200" dirty="0">
                <a:solidFill>
                  <a:schemeClr val="tx2"/>
                </a:solidFill>
              </a:rPr>
              <a:t>Learners bear the onus of pre-reading so that classroom time and activities can focus on discussion, problem solving, role-play, or other guided learning activities </a:t>
            </a:r>
            <a:r>
              <a:rPr lang="en-US" sz="1200" dirty="0">
                <a:solidFill>
                  <a:schemeClr val="bg1">
                    <a:lumMod val="50000"/>
                  </a:schemeClr>
                </a:solidFill>
              </a:rPr>
              <a:t>(National Research Council, 2015). </a:t>
            </a:r>
          </a:p>
          <a:p>
            <a:pPr marL="0" lvl="3">
              <a:lnSpc>
                <a:spcPct val="110000"/>
              </a:lnSpc>
            </a:pPr>
            <a:r>
              <a:rPr lang="en-US" sz="1200" dirty="0">
                <a:solidFill>
                  <a:schemeClr val="tx2"/>
                </a:solidFill>
              </a:rPr>
              <a:t>Faculty act as learning-facilitators. While faculty may have valuable and unparalleled pediatric pain management experience, the curriculum is designed for interactive learning and group discovery that pain can often be managed in several “right” ways. Faculty are</a:t>
            </a:r>
            <a:r>
              <a:rPr lang="en-US" sz="1200" b="1" dirty="0">
                <a:solidFill>
                  <a:schemeClr val="tx2"/>
                </a:solidFill>
              </a:rPr>
              <a:t> strongly discouraged </a:t>
            </a:r>
            <a:r>
              <a:rPr lang="en-US" sz="1200" dirty="0">
                <a:solidFill>
                  <a:schemeClr val="tx2"/>
                </a:solidFill>
              </a:rPr>
              <a:t>from going off-script or providing additional content for course delivery. Even faculty with very limited knowledge of pediatric pain assessment, management, and pain science can successfully facilitate learning because the role of the course facilitator is to guide the participants in learning, to foster rich discussion, and to encourage critical thinking through experiential learning rather than to lecture in a one-sided fashion. </a:t>
            </a:r>
          </a:p>
        </p:txBody>
      </p:sp>
      <p:sp>
        <p:nvSpPr>
          <p:cNvPr id="3" name="Content Placeholder 2">
            <a:extLst>
              <a:ext uri="{FF2B5EF4-FFF2-40B4-BE49-F238E27FC236}">
                <a16:creationId xmlns:a16="http://schemas.microsoft.com/office/drawing/2014/main" id="{8ABEF001-B589-448E-A425-80E1A9641CD5}"/>
              </a:ext>
            </a:extLst>
          </p:cNvPr>
          <p:cNvSpPr>
            <a:spLocks noGrp="1"/>
          </p:cNvSpPr>
          <p:nvPr>
            <p:ph idx="1"/>
          </p:nvPr>
        </p:nvSpPr>
        <p:spPr>
          <a:xfrm>
            <a:off x="3829078" y="601639"/>
            <a:ext cx="4905672" cy="5576911"/>
          </a:xfrm>
        </p:spPr>
        <p:txBody>
          <a:bodyPr/>
          <a:lstStyle/>
          <a:p>
            <a:pPr lvl="3">
              <a:lnSpc>
                <a:spcPct val="104000"/>
              </a:lnSpc>
              <a:spcBef>
                <a:spcPts val="0"/>
              </a:spcBef>
              <a:spcAft>
                <a:spcPts val="400"/>
              </a:spcAft>
            </a:pPr>
            <a:r>
              <a:rPr lang="en-US" i="0" dirty="0"/>
              <a:t>In a </a:t>
            </a:r>
            <a:r>
              <a:rPr lang="en-US" dirty="0"/>
              <a:t>traditional classroom model, the teacher presents the content and then the students' complete homework outside of the classroom. </a:t>
            </a:r>
            <a:endParaRPr lang="en-US" i="0" dirty="0"/>
          </a:p>
          <a:p>
            <a:pPr lvl="3">
              <a:lnSpc>
                <a:spcPct val="104000"/>
              </a:lnSpc>
              <a:spcBef>
                <a:spcPts val="0"/>
              </a:spcBef>
              <a:spcAft>
                <a:spcPts val="400"/>
              </a:spcAft>
            </a:pPr>
            <a:r>
              <a:rPr lang="en-US" sz="1200" b="1" dirty="0">
                <a:solidFill>
                  <a:schemeClr val="accent4"/>
                </a:solidFill>
                <a:latin typeface="+mn-lt"/>
                <a:cs typeface="+mn-cs"/>
              </a:rPr>
              <a:t>Flipping the classroom </a:t>
            </a:r>
            <a:r>
              <a:rPr lang="en-US" i="0" dirty="0"/>
              <a:t>uses face-to-face time for inquiry, application, and assessment. In this model, participants study the content outside of the classroom by accessing readings, </a:t>
            </a:r>
            <a:r>
              <a:rPr lang="en-US" dirty="0"/>
              <a:t>completing reflection activities, and accessing resources to learn more. During the class time the facilitators focus on activities to help the participants </a:t>
            </a:r>
            <a:r>
              <a:rPr lang="en-US" i="0" dirty="0"/>
              <a:t>apply the content. This is an opportunity to share ideas, reinforce key messages, and check for understanding.</a:t>
            </a:r>
          </a:p>
          <a:p>
            <a:pPr lvl="3">
              <a:lnSpc>
                <a:spcPct val="104000"/>
              </a:lnSpc>
              <a:spcBef>
                <a:spcPts val="0"/>
              </a:spcBef>
              <a:spcAft>
                <a:spcPts val="400"/>
              </a:spcAft>
            </a:pPr>
            <a:r>
              <a:rPr lang="en-US" sz="1200" i="1" dirty="0">
                <a:solidFill>
                  <a:schemeClr val="accent1"/>
                </a:solidFill>
              </a:rPr>
              <a:t>.</a:t>
            </a:r>
          </a:p>
          <a:p>
            <a:endParaRPr lang="en-US" dirty="0"/>
          </a:p>
        </p:txBody>
      </p:sp>
      <p:sp>
        <p:nvSpPr>
          <p:cNvPr id="8" name="Content Placeholder 2">
            <a:extLst>
              <a:ext uri="{FF2B5EF4-FFF2-40B4-BE49-F238E27FC236}">
                <a16:creationId xmlns:a16="http://schemas.microsoft.com/office/drawing/2014/main" id="{0625234A-6AA4-4B4C-88E5-9F30CB9C00D8}"/>
              </a:ext>
            </a:extLst>
          </p:cNvPr>
          <p:cNvSpPr txBox="1">
            <a:spLocks/>
          </p:cNvSpPr>
          <p:nvPr/>
        </p:nvSpPr>
        <p:spPr>
          <a:xfrm>
            <a:off x="3829078" y="2127202"/>
            <a:ext cx="2325382" cy="1502979"/>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lnSpc>
                <a:spcPct val="104000"/>
              </a:lnSpc>
              <a:spcBef>
                <a:spcPts val="0"/>
              </a:spcBef>
              <a:spcAft>
                <a:spcPts val="400"/>
              </a:spcAft>
            </a:pPr>
            <a:r>
              <a:rPr lang="en-US" dirty="0"/>
              <a:t>There are numerous ways to flip your class. In the PRN curriculum, participants are provided with a guide prior to the workshop that covers core content. During the workshop, the facilitator uses the case studies and reflection questions from the participant guide as a vehicle to apply the content, making it less theoretical and more practical as well as personal. </a:t>
            </a:r>
          </a:p>
          <a:p>
            <a:pPr lvl="3">
              <a:lnSpc>
                <a:spcPct val="104000"/>
              </a:lnSpc>
              <a:spcBef>
                <a:spcPts val="0"/>
              </a:spcBef>
            </a:pPr>
            <a:r>
              <a:rPr lang="en-US" sz="1200" i="1" dirty="0">
                <a:solidFill>
                  <a:schemeClr val="accent1"/>
                </a:solidFill>
              </a:rPr>
              <a:t>The basic premise of adult learning is to let the learners lead and learn from each other.</a:t>
            </a:r>
          </a:p>
          <a:p>
            <a:endParaRPr lang="en-US" dirty="0"/>
          </a:p>
        </p:txBody>
      </p:sp>
      <p:sp>
        <p:nvSpPr>
          <p:cNvPr id="9" name="Rectangle 8">
            <a:extLst>
              <a:ext uri="{FF2B5EF4-FFF2-40B4-BE49-F238E27FC236}">
                <a16:creationId xmlns:a16="http://schemas.microsoft.com/office/drawing/2014/main" id="{4EB9197B-62F5-D349-890B-1B0E007CA408}"/>
              </a:ext>
            </a:extLst>
          </p:cNvPr>
          <p:cNvSpPr/>
          <p:nvPr/>
        </p:nvSpPr>
        <p:spPr>
          <a:xfrm>
            <a:off x="3757361" y="4688758"/>
            <a:ext cx="5240785" cy="1933863"/>
          </a:xfrm>
          <a:prstGeom prst="rect">
            <a:avLst/>
          </a:prstGeom>
        </p:spPr>
        <p:txBody>
          <a:bodyPr wrap="square">
            <a:spAutoFit/>
          </a:bodyPr>
          <a:lstStyle/>
          <a:p>
            <a:pPr marL="0" lvl="3" fontAlgn="base"/>
            <a:r>
              <a:rPr lang="en-US" altLang="en-US" sz="1100" dirty="0">
                <a:solidFill>
                  <a:schemeClr val="tx2">
                    <a:lumMod val="75000"/>
                  </a:schemeClr>
                </a:solidFill>
              </a:rPr>
              <a:t>A brief video explanation of Flipped Learning (1 min)</a:t>
            </a:r>
          </a:p>
          <a:p>
            <a:pPr marL="0" lvl="3" fontAlgn="base">
              <a:spcAft>
                <a:spcPts val="400"/>
              </a:spcAft>
            </a:pPr>
            <a:r>
              <a:rPr lang="en-US" altLang="en-US" sz="900" dirty="0">
                <a:solidFill>
                  <a:schemeClr val="tx2">
                    <a:lumMod val="75000"/>
                  </a:schemeClr>
                </a:solidFill>
                <a:hlinkClick r:id="rId3">
                  <a:extLst>
                    <a:ext uri="{A12FA001-AC4F-418D-AE19-62706E023703}">
                      <ahyp:hlinkClr xmlns:ahyp="http://schemas.microsoft.com/office/drawing/2018/hyperlinkcolor" val="tx"/>
                    </a:ext>
                  </a:extLst>
                </a:hlinkClick>
              </a:rPr>
              <a:t>https://videos.td.org/detail/videos/atd-highlights/video/5559487313001/what-is-flipped-learning?autoStart=true</a:t>
            </a:r>
            <a:endParaRPr lang="en-US" altLang="en-US" sz="900" dirty="0">
              <a:solidFill>
                <a:schemeClr val="tx2">
                  <a:lumMod val="75000"/>
                </a:schemeClr>
              </a:solidFill>
            </a:endParaRPr>
          </a:p>
          <a:p>
            <a:pPr marL="0" lvl="3" fontAlgn="base"/>
            <a:r>
              <a:rPr lang="en-US" altLang="en-US" sz="1100" i="1" dirty="0">
                <a:solidFill>
                  <a:schemeClr val="tx2">
                    <a:lumMod val="75000"/>
                  </a:schemeClr>
                </a:solidFill>
              </a:rPr>
              <a:t>Flipped Learning: Maximizing Facetime </a:t>
            </a:r>
            <a:r>
              <a:rPr lang="en-US" altLang="en-US" sz="1100" dirty="0">
                <a:solidFill>
                  <a:schemeClr val="tx2">
                    <a:lumMod val="75000"/>
                  </a:schemeClr>
                </a:solidFill>
              </a:rPr>
              <a:t>article/podcast</a:t>
            </a:r>
          </a:p>
          <a:p>
            <a:pPr marL="0" lvl="3" fontAlgn="base">
              <a:spcAft>
                <a:spcPts val="400"/>
              </a:spcAft>
            </a:pPr>
            <a:r>
              <a:rPr lang="en-US" altLang="en-US" sz="900" dirty="0">
                <a:solidFill>
                  <a:schemeClr val="tx2">
                    <a:lumMod val="75000"/>
                  </a:schemeClr>
                </a:solidFill>
                <a:hlinkClick r:id="rId4">
                  <a:extLst>
                    <a:ext uri="{A12FA001-AC4F-418D-AE19-62706E023703}">
                      <ahyp:hlinkClr xmlns:ahyp="http://schemas.microsoft.com/office/drawing/2018/hyperlinkcolor" val="tx"/>
                    </a:ext>
                  </a:extLst>
                </a:hlinkClick>
              </a:rPr>
              <a:t>https://www.td.org/Publications/Magazines/TD/TD-Archive/2014/02/Flipped-Learning-Maximizing-Face-Time</a:t>
            </a:r>
            <a:endParaRPr lang="en-US" altLang="en-US" sz="900" dirty="0">
              <a:solidFill>
                <a:schemeClr val="tx2">
                  <a:lumMod val="75000"/>
                </a:schemeClr>
              </a:solidFill>
            </a:endParaRPr>
          </a:p>
          <a:p>
            <a:pPr marL="0" lvl="3" fontAlgn="base">
              <a:buNone/>
            </a:pPr>
            <a:r>
              <a:rPr lang="en-US" altLang="en-US" sz="1100" dirty="0">
                <a:solidFill>
                  <a:schemeClr val="tx2">
                    <a:lumMod val="75000"/>
                  </a:schemeClr>
                </a:solidFill>
              </a:rPr>
              <a:t>EDUCAUSE: Flipped Classroom resources</a:t>
            </a:r>
          </a:p>
          <a:p>
            <a:pPr marL="0" lvl="3" fontAlgn="base"/>
            <a:r>
              <a:rPr lang="en-US" altLang="en-US" sz="1000" dirty="0">
                <a:solidFill>
                  <a:schemeClr val="tx2">
                    <a:lumMod val="75000"/>
                  </a:schemeClr>
                </a:solidFill>
                <a:hlinkClick r:id="rId5">
                  <a:extLst>
                    <a:ext uri="{A12FA001-AC4F-418D-AE19-62706E023703}">
                      <ahyp:hlinkClr xmlns:ahyp="http://schemas.microsoft.com/office/drawing/2018/hyperlinkcolor" val="tx"/>
                    </a:ext>
                  </a:extLst>
                </a:hlinkClick>
              </a:rPr>
              <a:t>https://library.educause.edu/topics/teaching-and-learning/flipped-classroom</a:t>
            </a:r>
            <a:endParaRPr lang="en-US" altLang="en-US" sz="1000" dirty="0">
              <a:solidFill>
                <a:schemeClr val="tx2">
                  <a:lumMod val="75000"/>
                </a:schemeClr>
              </a:solidFill>
            </a:endParaRPr>
          </a:p>
          <a:p>
            <a:pPr marL="0" lvl="3" fontAlgn="base">
              <a:spcBef>
                <a:spcPts val="400"/>
              </a:spcBef>
            </a:pPr>
            <a:r>
              <a:rPr lang="en-US" altLang="en-US" sz="1100" dirty="0">
                <a:solidFill>
                  <a:schemeClr val="tx2">
                    <a:lumMod val="75000"/>
                  </a:schemeClr>
                </a:solidFill>
              </a:rPr>
              <a:t>University of Washington Center for Teaching and Learning</a:t>
            </a:r>
          </a:p>
          <a:p>
            <a:pPr marL="0" lvl="3" fontAlgn="base"/>
            <a:r>
              <a:rPr lang="en-US" altLang="en-US" sz="900" dirty="0">
                <a:solidFill>
                  <a:schemeClr val="tx2">
                    <a:lumMod val="75000"/>
                  </a:schemeClr>
                </a:solidFill>
                <a:hlinkClick r:id="rId6">
                  <a:extLst>
                    <a:ext uri="{A12FA001-AC4F-418D-AE19-62706E023703}">
                      <ahyp:hlinkClr xmlns:ahyp="http://schemas.microsoft.com/office/drawing/2018/hyperlinkcolor" val="tx"/>
                    </a:ext>
                  </a:extLst>
                </a:hlinkClick>
              </a:rPr>
              <a:t>http://www.washington.edu/teaching/teaching-resources/engaging-students-in-learning/flipping-the-classroom/</a:t>
            </a:r>
            <a:endParaRPr lang="en-US" altLang="en-US" sz="900" dirty="0">
              <a:solidFill>
                <a:schemeClr val="tx2">
                  <a:lumMod val="75000"/>
                </a:schemeClr>
              </a:solidFill>
            </a:endParaRPr>
          </a:p>
        </p:txBody>
      </p:sp>
    </p:spTree>
    <p:extLst>
      <p:ext uri="{BB962C8B-B14F-4D97-AF65-F5344CB8AC3E}">
        <p14:creationId xmlns:p14="http://schemas.microsoft.com/office/powerpoint/2010/main" val="103248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78E63-D9ED-4E43-8931-2A0C2325FEE3}"/>
              </a:ext>
            </a:extLst>
          </p:cNvPr>
          <p:cNvSpPr>
            <a:spLocks noGrp="1"/>
          </p:cNvSpPr>
          <p:nvPr>
            <p:ph type="title"/>
          </p:nvPr>
        </p:nvSpPr>
        <p:spPr/>
        <p:txBody>
          <a:bodyPr/>
          <a:lstStyle/>
          <a:p>
            <a:r>
              <a:rPr lang="en-US" dirty="0">
                <a:latin typeface="Corbel" panose="020B0503020204020204" pitchFamily="34" charset="0"/>
              </a:rPr>
              <a:t>Pediatric Pain PRN Teaching Strategies</a:t>
            </a:r>
          </a:p>
        </p:txBody>
      </p:sp>
      <p:graphicFrame>
        <p:nvGraphicFramePr>
          <p:cNvPr id="23" name="Content Placeholder 3" descr="Pediatric Pain PRN Teaching Strategies">
            <a:extLst>
              <a:ext uri="{FF2B5EF4-FFF2-40B4-BE49-F238E27FC236}">
                <a16:creationId xmlns:a16="http://schemas.microsoft.com/office/drawing/2014/main" id="{9A0D8142-F024-2F43-AAA1-EC9C8DC65035}"/>
              </a:ext>
            </a:extLst>
          </p:cNvPr>
          <p:cNvGraphicFramePr>
            <a:graphicFrameLocks noChangeAspect="1"/>
          </p:cNvGraphicFramePr>
          <p:nvPr>
            <p:extLst>
              <p:ext uri="{D42A27DB-BD31-4B8C-83A1-F6EECF244321}">
                <p14:modId xmlns:p14="http://schemas.microsoft.com/office/powerpoint/2010/main" val="1026620297"/>
              </p:ext>
            </p:extLst>
          </p:nvPr>
        </p:nvGraphicFramePr>
        <p:xfrm>
          <a:off x="450876" y="2084596"/>
          <a:ext cx="3188376" cy="20944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a:extLst>
              <a:ext uri="{FF2B5EF4-FFF2-40B4-BE49-F238E27FC236}">
                <a16:creationId xmlns:a16="http://schemas.microsoft.com/office/drawing/2014/main" id="{BBC27940-E4FE-D248-95A0-2ECB122A6E59}"/>
              </a:ext>
            </a:extLst>
          </p:cNvPr>
          <p:cNvSpPr txBox="1"/>
          <p:nvPr/>
        </p:nvSpPr>
        <p:spPr>
          <a:xfrm>
            <a:off x="450876" y="4349835"/>
            <a:ext cx="3237802" cy="1754326"/>
          </a:xfrm>
          <a:prstGeom prst="rect">
            <a:avLst/>
          </a:prstGeom>
          <a:noFill/>
        </p:spPr>
        <p:txBody>
          <a:bodyPr wrap="square" rtlCol="0">
            <a:spAutoFit/>
          </a:bodyPr>
          <a:lstStyle/>
          <a:p>
            <a:r>
              <a:rPr lang="en-US" sz="1200" b="1" dirty="0">
                <a:solidFill>
                  <a:schemeClr val="accent4"/>
                </a:solidFill>
              </a:rPr>
              <a:t>Participant Guides</a:t>
            </a:r>
          </a:p>
          <a:p>
            <a:pPr marL="285750" indent="-285750">
              <a:buFont typeface="Arial" panose="020B0604020202020204" pitchFamily="34" charset="0"/>
              <a:buChar char="•"/>
            </a:pPr>
            <a:r>
              <a:rPr lang="en-US" sz="1200" dirty="0"/>
              <a:t>Pre-reading</a:t>
            </a:r>
          </a:p>
          <a:p>
            <a:pPr marL="285750" indent="-285750">
              <a:buFont typeface="Arial" panose="020B0604020202020204" pitchFamily="34" charset="0"/>
              <a:buChar char="•"/>
            </a:pPr>
            <a:r>
              <a:rPr lang="en-US" sz="1200" dirty="0"/>
              <a:t>A learner-centered activity before class </a:t>
            </a:r>
          </a:p>
          <a:p>
            <a:pPr marL="285750" indent="-285750">
              <a:buFont typeface="Arial" panose="020B0604020202020204" pitchFamily="34" charset="0"/>
              <a:buChar char="•"/>
            </a:pPr>
            <a:r>
              <a:rPr lang="en-US" sz="1200" dirty="0"/>
              <a:t>Allows learners to discover key concepts and acquire foundational knowledge, thus preparing them to engage in active learning </a:t>
            </a:r>
            <a:r>
              <a:rPr lang="en-US" sz="1100" i="1" dirty="0">
                <a:solidFill>
                  <a:schemeClr val="bg1">
                    <a:lumMod val="50000"/>
                  </a:schemeClr>
                </a:solidFill>
              </a:rPr>
              <a:t>(National Research Council, 2015)</a:t>
            </a:r>
            <a:r>
              <a:rPr lang="en-US" sz="1100" dirty="0">
                <a:solidFill>
                  <a:schemeClr val="bg1">
                    <a:lumMod val="50000"/>
                  </a:schemeClr>
                </a:solidFill>
              </a:rPr>
              <a:t>. </a:t>
            </a:r>
          </a:p>
          <a:p>
            <a:pPr marL="285750" indent="-285750">
              <a:buFont typeface="Arial" panose="020B0604020202020204" pitchFamily="34" charset="0"/>
              <a:buChar char="•"/>
            </a:pPr>
            <a:r>
              <a:rPr lang="en-US" sz="1200" i="1" dirty="0">
                <a:solidFill>
                  <a:schemeClr val="accent1"/>
                </a:solidFill>
                <a:latin typeface="Microsoft New Tai Lue" panose="020B0502040204020203" pitchFamily="34" charset="0"/>
                <a:cs typeface="Microsoft New Tai Lue" panose="020B0502040204020203" pitchFamily="34" charset="0"/>
              </a:rPr>
              <a:t>Used in ALL classes</a:t>
            </a:r>
          </a:p>
          <a:p>
            <a:pPr marL="285750" indent="-285750">
              <a:buFont typeface="Arial" panose="020B0604020202020204" pitchFamily="34" charset="0"/>
              <a:buChar char="•"/>
            </a:pPr>
            <a:endParaRPr lang="en-US" sz="1200" dirty="0"/>
          </a:p>
        </p:txBody>
      </p:sp>
      <p:sp>
        <p:nvSpPr>
          <p:cNvPr id="16" name="TextBox 15">
            <a:extLst>
              <a:ext uri="{FF2B5EF4-FFF2-40B4-BE49-F238E27FC236}">
                <a16:creationId xmlns:a16="http://schemas.microsoft.com/office/drawing/2014/main" id="{3C0F89F6-C2A4-A64A-A632-7E3353BBB58B}"/>
              </a:ext>
            </a:extLst>
          </p:cNvPr>
          <p:cNvSpPr txBox="1"/>
          <p:nvPr/>
        </p:nvSpPr>
        <p:spPr>
          <a:xfrm>
            <a:off x="3814909" y="550031"/>
            <a:ext cx="4874887" cy="1938992"/>
          </a:xfrm>
          <a:prstGeom prst="rect">
            <a:avLst/>
          </a:prstGeom>
          <a:noFill/>
        </p:spPr>
        <p:txBody>
          <a:bodyPr wrap="square" rtlCol="0">
            <a:spAutoFit/>
          </a:bodyPr>
          <a:lstStyle/>
          <a:p>
            <a:r>
              <a:rPr lang="en-US" sz="1200" b="1" dirty="0">
                <a:solidFill>
                  <a:schemeClr val="accent4"/>
                </a:solidFill>
              </a:rPr>
              <a:t>Facilitators’ Guides</a:t>
            </a:r>
          </a:p>
          <a:p>
            <a:pPr marL="171450" indent="-171450">
              <a:buFont typeface="Arial" panose="020B0604020202020204" pitchFamily="34" charset="0"/>
              <a:buChar char="•"/>
            </a:pPr>
            <a:r>
              <a:rPr lang="en-US" sz="1200" dirty="0"/>
              <a:t>Use PRN Curriculum scripts to facilitate interactive learning activities and reinforce critical material. </a:t>
            </a:r>
            <a:r>
              <a:rPr lang="en-US" sz="1200" b="1" dirty="0">
                <a:solidFill>
                  <a:schemeClr val="accent4"/>
                </a:solidFill>
              </a:rPr>
              <a:t>	</a:t>
            </a:r>
          </a:p>
          <a:p>
            <a:pPr marL="171450" indent="-171450">
              <a:buFont typeface="Arial" panose="020B0604020202020204" pitchFamily="34" charset="0"/>
              <a:buChar char="•"/>
            </a:pPr>
            <a:r>
              <a:rPr lang="en-US" sz="1200" dirty="0"/>
              <a:t>Facilitator’s engage adults to actively learn relevant content they need or want to know using activities that captures learners’ attention extending their knowledge and experiences to build their confidence to lead change. Lecture is limited to reinforcing critical material. </a:t>
            </a:r>
          </a:p>
          <a:p>
            <a:pPr marL="171450" indent="-171450">
              <a:buFont typeface="Arial" panose="020B0604020202020204" pitchFamily="34" charset="0"/>
              <a:buChar char="•"/>
            </a:pPr>
            <a:r>
              <a:rPr lang="en-US" sz="1200" i="1" dirty="0">
                <a:solidFill>
                  <a:schemeClr val="accent1"/>
                </a:solidFill>
                <a:latin typeface="Microsoft New Tai Lue" panose="020B0502040204020203" pitchFamily="34" charset="0"/>
                <a:cs typeface="Microsoft New Tai Lue" panose="020B0502040204020203" pitchFamily="34" charset="0"/>
              </a:rPr>
              <a:t>Used in ALL classes</a:t>
            </a:r>
          </a:p>
          <a:p>
            <a:pPr marL="171450" indent="-171450">
              <a:buFont typeface="Arial" panose="020B0604020202020204" pitchFamily="34" charset="0"/>
              <a:buChar char="•"/>
            </a:pPr>
            <a:endParaRPr lang="en-US" sz="1200" dirty="0"/>
          </a:p>
        </p:txBody>
      </p:sp>
      <p:sp>
        <p:nvSpPr>
          <p:cNvPr id="19" name="TextBox 18">
            <a:extLst>
              <a:ext uri="{FF2B5EF4-FFF2-40B4-BE49-F238E27FC236}">
                <a16:creationId xmlns:a16="http://schemas.microsoft.com/office/drawing/2014/main" id="{A708C9B3-DF39-4F42-A770-E4C87E02D02D}"/>
              </a:ext>
            </a:extLst>
          </p:cNvPr>
          <p:cNvSpPr txBox="1"/>
          <p:nvPr/>
        </p:nvSpPr>
        <p:spPr>
          <a:xfrm>
            <a:off x="3817907" y="2301627"/>
            <a:ext cx="4871890" cy="1754326"/>
          </a:xfrm>
          <a:prstGeom prst="rect">
            <a:avLst/>
          </a:prstGeom>
          <a:noFill/>
        </p:spPr>
        <p:txBody>
          <a:bodyPr wrap="square" rtlCol="0">
            <a:spAutoFit/>
          </a:bodyPr>
          <a:lstStyle/>
          <a:p>
            <a:r>
              <a:rPr lang="en-US" sz="1200" b="1" dirty="0">
                <a:solidFill>
                  <a:schemeClr val="accent4"/>
                </a:solidFill>
              </a:rPr>
              <a:t>Class Presentation Slides</a:t>
            </a:r>
          </a:p>
          <a:p>
            <a:pPr marL="171450" indent="-171450">
              <a:buFont typeface="Arial" panose="020B0604020202020204" pitchFamily="34" charset="0"/>
              <a:buChar char="•"/>
            </a:pPr>
            <a:r>
              <a:rPr lang="en-US" sz="1200" dirty="0"/>
              <a:t>While content should not be changed, format allows for site specific additions </a:t>
            </a:r>
          </a:p>
          <a:p>
            <a:pPr marL="171450" indent="-171450">
              <a:buFont typeface="Arial" panose="020B0604020202020204" pitchFamily="34" charset="0"/>
              <a:buChar char="•"/>
            </a:pPr>
            <a:r>
              <a:rPr lang="en-US" sz="1200" dirty="0"/>
              <a:t>Visual supplements enhance learning by emphasizing key points of pre-reading material, thus decreasing the burden of notetaking. Slides designed with clear outlines and headings make learning more effective </a:t>
            </a:r>
            <a:r>
              <a:rPr lang="en-US" sz="1200" i="1" dirty="0"/>
              <a:t>(</a:t>
            </a:r>
            <a:r>
              <a:rPr lang="en-US" sz="1100" i="1" dirty="0"/>
              <a:t>Davis, 2009).</a:t>
            </a:r>
            <a:r>
              <a:rPr lang="en-US" sz="1100" dirty="0"/>
              <a:t> </a:t>
            </a:r>
          </a:p>
          <a:p>
            <a:pPr marL="171450" indent="-171450">
              <a:buFont typeface="Arial" panose="020B0604020202020204" pitchFamily="34" charset="0"/>
              <a:buChar char="•"/>
            </a:pPr>
            <a:r>
              <a:rPr lang="en-US" sz="1200" i="1" dirty="0">
                <a:solidFill>
                  <a:schemeClr val="accent1"/>
                </a:solidFill>
                <a:latin typeface="Microsoft New Tai Lue" panose="020B0502040204020203" pitchFamily="34" charset="0"/>
                <a:cs typeface="Microsoft New Tai Lue" panose="020B0502040204020203" pitchFamily="34" charset="0"/>
              </a:rPr>
              <a:t>Used in ALL classes</a:t>
            </a:r>
          </a:p>
          <a:p>
            <a:pPr marL="171450" indent="-171450">
              <a:buFont typeface="Arial" panose="020B0604020202020204" pitchFamily="34" charset="0"/>
              <a:buChar char="•"/>
            </a:pPr>
            <a:endParaRPr lang="en-US" sz="1200" dirty="0"/>
          </a:p>
        </p:txBody>
      </p:sp>
      <p:sp>
        <p:nvSpPr>
          <p:cNvPr id="20" name="TextBox 19">
            <a:extLst>
              <a:ext uri="{FF2B5EF4-FFF2-40B4-BE49-F238E27FC236}">
                <a16:creationId xmlns:a16="http://schemas.microsoft.com/office/drawing/2014/main" id="{BF91FC4D-5ED1-2545-90F9-DC1314670CF9}"/>
              </a:ext>
            </a:extLst>
          </p:cNvPr>
          <p:cNvSpPr txBox="1"/>
          <p:nvPr/>
        </p:nvSpPr>
        <p:spPr>
          <a:xfrm>
            <a:off x="3817907" y="3888170"/>
            <a:ext cx="4871890" cy="2677656"/>
          </a:xfrm>
          <a:prstGeom prst="rect">
            <a:avLst/>
          </a:prstGeom>
          <a:noFill/>
        </p:spPr>
        <p:txBody>
          <a:bodyPr wrap="square" rtlCol="0">
            <a:spAutoFit/>
          </a:bodyPr>
          <a:lstStyle/>
          <a:p>
            <a:r>
              <a:rPr lang="en-US" sz="1200" b="1" dirty="0">
                <a:solidFill>
                  <a:schemeClr val="accent4"/>
                </a:solidFill>
              </a:rPr>
              <a:t>Case Studies </a:t>
            </a:r>
          </a:p>
          <a:p>
            <a:pPr marL="171450" indent="-171450">
              <a:buFont typeface="Arial" panose="020B0604020202020204" pitchFamily="34" charset="0"/>
              <a:buChar char="•"/>
            </a:pPr>
            <a:r>
              <a:rPr lang="en-US" sz="1200" dirty="0"/>
              <a:t>Use of cases from applications is encouraged but standardized cases are also provided. </a:t>
            </a:r>
          </a:p>
          <a:p>
            <a:pPr marL="171450" indent="-171450">
              <a:buFont typeface="Arial" panose="020B0604020202020204" pitchFamily="34" charset="0"/>
              <a:buChar char="•"/>
            </a:pPr>
            <a:r>
              <a:rPr lang="en-US" sz="1200" dirty="0"/>
              <a:t>Presents real-life or hypothetical cases for group analysis, prompting participants to describe the cases, compare them to prior experiences, explore and debate different assessment or treatment options, and discover that there is more than one “right way” to manage pain. Case studies assess higher learning </a:t>
            </a:r>
            <a:r>
              <a:rPr lang="en-US" sz="1100" i="1" dirty="0">
                <a:solidFill>
                  <a:schemeClr val="bg1">
                    <a:lumMod val="50000"/>
                  </a:schemeClr>
                </a:solidFill>
              </a:rPr>
              <a:t>(Oermann &amp; </a:t>
            </a:r>
            <a:r>
              <a:rPr lang="en-US" sz="1100" i="1" dirty="0" err="1">
                <a:solidFill>
                  <a:schemeClr val="bg1">
                    <a:lumMod val="50000"/>
                  </a:schemeClr>
                </a:solidFill>
              </a:rPr>
              <a:t>Gaberson</a:t>
            </a:r>
            <a:r>
              <a:rPr lang="en-US" sz="1100" i="1" dirty="0">
                <a:solidFill>
                  <a:schemeClr val="bg1">
                    <a:lumMod val="50000"/>
                  </a:schemeClr>
                </a:solidFill>
              </a:rPr>
              <a:t>, 2014).</a:t>
            </a:r>
            <a:r>
              <a:rPr lang="en-US" sz="1100" dirty="0">
                <a:solidFill>
                  <a:schemeClr val="bg1">
                    <a:lumMod val="50000"/>
                  </a:schemeClr>
                </a:solidFill>
              </a:rPr>
              <a:t> </a:t>
            </a:r>
          </a:p>
          <a:p>
            <a:pPr marL="171450" indent="-171450">
              <a:buFont typeface="Arial" panose="020B0604020202020204" pitchFamily="34" charset="0"/>
              <a:buChar char="•"/>
            </a:pPr>
            <a:r>
              <a:rPr lang="en-US" sz="1200" i="1" dirty="0">
                <a:solidFill>
                  <a:schemeClr val="accent1"/>
                </a:solidFill>
                <a:latin typeface="Microsoft New Tai Lue" panose="020B0502040204020203" pitchFamily="34" charset="0"/>
                <a:cs typeface="Microsoft New Tai Lue" panose="020B0502040204020203" pitchFamily="34" charset="0"/>
              </a:rPr>
              <a:t>Used in </a:t>
            </a:r>
            <a:r>
              <a:rPr lang="en-US" sz="1200" dirty="0"/>
              <a:t>Assessment, Analgesics, Acute Pain, Chronic Pain, Pain with Sickle Cell Disease, Neonatal, Critical Care, Pediatric Cancer Pain, Chronic GI Pain, Pediatric Headache, &amp; Intro to Palliative Care Classes </a:t>
            </a:r>
          </a:p>
          <a:p>
            <a:pPr marL="285750" indent="-285750">
              <a:buFont typeface="Arial" panose="020B0604020202020204" pitchFamily="34" charset="0"/>
              <a:buChar char="•"/>
            </a:pPr>
            <a:endParaRPr lang="en-US" sz="1200" b="1" dirty="0">
              <a:solidFill>
                <a:schemeClr val="accent4"/>
              </a:solidFill>
            </a:endParaRPr>
          </a:p>
        </p:txBody>
      </p:sp>
    </p:spTree>
    <p:extLst>
      <p:ext uri="{BB962C8B-B14F-4D97-AF65-F5344CB8AC3E}">
        <p14:creationId xmlns:p14="http://schemas.microsoft.com/office/powerpoint/2010/main" val="1116233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CFB90-76EB-4F40-AECA-A362803481E8}"/>
              </a:ext>
            </a:extLst>
          </p:cNvPr>
          <p:cNvSpPr>
            <a:spLocks noGrp="1"/>
          </p:cNvSpPr>
          <p:nvPr>
            <p:ph type="title"/>
          </p:nvPr>
        </p:nvSpPr>
        <p:spPr>
          <a:xfrm>
            <a:off x="457200" y="530232"/>
            <a:ext cx="3182052" cy="1228028"/>
          </a:xfrm>
        </p:spPr>
        <p:txBody>
          <a:bodyPr/>
          <a:lstStyle/>
          <a:p>
            <a:r>
              <a:rPr lang="en-US" dirty="0">
                <a:latin typeface="Corbel" panose="020B0503020204020204" pitchFamily="34" charset="0"/>
              </a:rPr>
              <a:t>Pediatric Pain PRN  Teaching Strategies</a:t>
            </a:r>
          </a:p>
        </p:txBody>
      </p:sp>
      <p:graphicFrame>
        <p:nvGraphicFramePr>
          <p:cNvPr id="6" name="Content Placeholder 3" descr="Pediatric Pain PRN Teaching Strategies">
            <a:extLst>
              <a:ext uri="{FF2B5EF4-FFF2-40B4-BE49-F238E27FC236}">
                <a16:creationId xmlns:a16="http://schemas.microsoft.com/office/drawing/2014/main" id="{50125C8D-339A-3E4E-B3FE-DCA88FF3940D}"/>
              </a:ext>
            </a:extLst>
          </p:cNvPr>
          <p:cNvGraphicFramePr>
            <a:graphicFrameLocks noChangeAspect="1"/>
          </p:cNvGraphicFramePr>
          <p:nvPr>
            <p:extLst>
              <p:ext uri="{D42A27DB-BD31-4B8C-83A1-F6EECF244321}">
                <p14:modId xmlns:p14="http://schemas.microsoft.com/office/powerpoint/2010/main" val="1515763861"/>
              </p:ext>
            </p:extLst>
          </p:nvPr>
        </p:nvGraphicFramePr>
        <p:xfrm>
          <a:off x="171697" y="989647"/>
          <a:ext cx="3982720" cy="3424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E92E7CED-44E1-2941-B18B-35A98B3B060B}"/>
              </a:ext>
            </a:extLst>
          </p:cNvPr>
          <p:cNvSpPr txBox="1"/>
          <p:nvPr/>
        </p:nvSpPr>
        <p:spPr>
          <a:xfrm>
            <a:off x="181993" y="3645496"/>
            <a:ext cx="3732466" cy="2908489"/>
          </a:xfrm>
          <a:prstGeom prst="rect">
            <a:avLst/>
          </a:prstGeom>
          <a:noFill/>
        </p:spPr>
        <p:txBody>
          <a:bodyPr wrap="square" rtlCol="0">
            <a:spAutoFit/>
          </a:bodyPr>
          <a:lstStyle/>
          <a:p>
            <a:r>
              <a:rPr lang="en-US" sz="1200" b="1" dirty="0">
                <a:solidFill>
                  <a:schemeClr val="accent4"/>
                </a:solidFill>
              </a:rPr>
              <a:t>Common Ground</a:t>
            </a:r>
          </a:p>
          <a:p>
            <a:pPr marL="111125" indent="-111125">
              <a:buFont typeface="Arial" panose="020B0604020202020204" pitchFamily="34" charset="0"/>
              <a:buChar char="•"/>
            </a:pPr>
            <a:r>
              <a:rPr lang="en-US" sz="1100" dirty="0">
                <a:solidFill>
                  <a:schemeClr val="tx2"/>
                </a:solidFill>
              </a:rPr>
              <a:t>Provide current pain orientation material to encourage common pain knowledge throughout the organization</a:t>
            </a:r>
          </a:p>
          <a:p>
            <a:pPr marL="111125" indent="-111125">
              <a:buFont typeface="Arial" panose="020B0604020202020204" pitchFamily="34" charset="0"/>
              <a:buChar char="•"/>
            </a:pPr>
            <a:r>
              <a:rPr lang="en-US" sz="1100" dirty="0">
                <a:solidFill>
                  <a:schemeClr val="tx2"/>
                </a:solidFill>
              </a:rPr>
              <a:t>The goal is to gain a shared understanding through reorientation of Pediatric Pain PRNs to what new healthcare providers are being taught about pain care and pain policies.</a:t>
            </a:r>
          </a:p>
          <a:p>
            <a:pPr marL="111125" indent="-111125">
              <a:buFont typeface="Arial" panose="020B0604020202020204" pitchFamily="34" charset="0"/>
              <a:buChar char="•"/>
            </a:pPr>
            <a:r>
              <a:rPr lang="en-US" sz="1100" dirty="0">
                <a:solidFill>
                  <a:schemeClr val="tx2"/>
                </a:solidFill>
              </a:rPr>
              <a:t>Recommendations to modify content and teaching methods are encouraged.</a:t>
            </a:r>
          </a:p>
          <a:p>
            <a:pPr marL="111125" indent="-111125">
              <a:buFont typeface="Arial" panose="020B0604020202020204" pitchFamily="34" charset="0"/>
              <a:buChar char="•"/>
            </a:pPr>
            <a:r>
              <a:rPr lang="en-US" sz="1100" i="1" dirty="0">
                <a:solidFill>
                  <a:schemeClr val="accent1"/>
                </a:solidFill>
                <a:cs typeface="Microsoft New Tai Lue" panose="020B0502040204020203" pitchFamily="34" charset="0"/>
              </a:rPr>
              <a:t>Used in reorientation class</a:t>
            </a:r>
          </a:p>
          <a:p>
            <a:pPr>
              <a:spcBef>
                <a:spcPts val="600"/>
              </a:spcBef>
            </a:pPr>
            <a:r>
              <a:rPr lang="en-US" sz="1200" b="1" dirty="0">
                <a:solidFill>
                  <a:schemeClr val="accent4"/>
                </a:solidFill>
              </a:rPr>
              <a:t>Course Critique</a:t>
            </a:r>
          </a:p>
          <a:p>
            <a:pPr marL="173038" indent="-173038">
              <a:buFont typeface="Arial" panose="020B0604020202020204" pitchFamily="34" charset="0"/>
              <a:buChar char="•"/>
            </a:pPr>
            <a:r>
              <a:rPr lang="en-US" sz="1100" dirty="0"/>
              <a:t>Evaluate course teaching strategies</a:t>
            </a:r>
          </a:p>
          <a:p>
            <a:pPr marL="173038" indent="-173038">
              <a:buFont typeface="Arial" panose="020B0604020202020204" pitchFamily="34" charset="0"/>
              <a:buChar char="•"/>
            </a:pPr>
            <a:r>
              <a:rPr lang="en-US" sz="1100" dirty="0"/>
              <a:t>Debate flipped learning activities used during this course and their effectiveness for adult learning as compared to more traditional learning approaches. </a:t>
            </a:r>
          </a:p>
          <a:p>
            <a:pPr marL="173038" indent="-173038">
              <a:buFont typeface="Arial" panose="020B0604020202020204" pitchFamily="34" charset="0"/>
              <a:buChar char="•"/>
            </a:pPr>
            <a:r>
              <a:rPr lang="en-US" sz="1100" i="1" dirty="0">
                <a:solidFill>
                  <a:schemeClr val="accent1"/>
                </a:solidFill>
                <a:cs typeface="Microsoft New Tai Lue" panose="020B0502040204020203" pitchFamily="34" charset="0"/>
              </a:rPr>
              <a:t>Used in Role: Educator class</a:t>
            </a:r>
          </a:p>
        </p:txBody>
      </p:sp>
      <p:sp>
        <p:nvSpPr>
          <p:cNvPr id="10" name="TextBox 9">
            <a:extLst>
              <a:ext uri="{FF2B5EF4-FFF2-40B4-BE49-F238E27FC236}">
                <a16:creationId xmlns:a16="http://schemas.microsoft.com/office/drawing/2014/main" id="{87A3057D-5658-2E41-A69A-F5A49451E47F}"/>
              </a:ext>
            </a:extLst>
          </p:cNvPr>
          <p:cNvSpPr txBox="1"/>
          <p:nvPr/>
        </p:nvSpPr>
        <p:spPr>
          <a:xfrm>
            <a:off x="3780052" y="534805"/>
            <a:ext cx="4967684" cy="1138773"/>
          </a:xfrm>
          <a:prstGeom prst="rect">
            <a:avLst/>
          </a:prstGeom>
          <a:noFill/>
        </p:spPr>
        <p:txBody>
          <a:bodyPr wrap="square" rtlCol="0">
            <a:spAutoFit/>
          </a:bodyPr>
          <a:lstStyle/>
          <a:p>
            <a:r>
              <a:rPr lang="en-US" sz="1200" b="1" dirty="0">
                <a:solidFill>
                  <a:schemeClr val="accent4"/>
                </a:solidFill>
              </a:rPr>
              <a:t>Differing Definitions (Words Matter)</a:t>
            </a:r>
          </a:p>
          <a:p>
            <a:pPr marL="173038" indent="-173038">
              <a:buFont typeface="Arial" panose="020B0604020202020204" pitchFamily="34" charset="0"/>
              <a:buChar char="•"/>
            </a:pPr>
            <a:r>
              <a:rPr lang="en-US" sz="1100" dirty="0"/>
              <a:t>Compare &amp; contrast terms </a:t>
            </a:r>
          </a:p>
          <a:p>
            <a:pPr marL="173038" indent="-173038">
              <a:buFont typeface="Arial" panose="020B0604020202020204" pitchFamily="34" charset="0"/>
              <a:buChar char="•"/>
            </a:pPr>
            <a:r>
              <a:rPr lang="en-US" sz="1100" dirty="0"/>
              <a:t>Language is important, and medical terms can often have common and more exact definitions. </a:t>
            </a:r>
          </a:p>
          <a:p>
            <a:pPr marL="173038" indent="-173038">
              <a:buFont typeface="Arial" panose="020B0604020202020204" pitchFamily="34" charset="0"/>
              <a:buChar char="•"/>
            </a:pPr>
            <a:r>
              <a:rPr lang="en-US" sz="1100" i="1" dirty="0">
                <a:solidFill>
                  <a:schemeClr val="accent1"/>
                </a:solidFill>
                <a:cs typeface="Microsoft New Tai Lue" panose="020B0502040204020203" pitchFamily="34" charset="0"/>
              </a:rPr>
              <a:t>Used in: </a:t>
            </a:r>
            <a:r>
              <a:rPr lang="en-US" sz="1100" dirty="0"/>
              <a:t>Role: Advocate, Opioid REMS, and Intro to Palliative Care Classes</a:t>
            </a:r>
          </a:p>
          <a:p>
            <a:pPr marL="285750" indent="-285750">
              <a:buFont typeface="Arial" panose="020B0604020202020204" pitchFamily="34" charset="0"/>
              <a:buChar char="•"/>
            </a:pPr>
            <a:endParaRPr lang="en-US" sz="1200" dirty="0"/>
          </a:p>
        </p:txBody>
      </p:sp>
      <p:sp>
        <p:nvSpPr>
          <p:cNvPr id="9" name="TextBox 8">
            <a:extLst>
              <a:ext uri="{FF2B5EF4-FFF2-40B4-BE49-F238E27FC236}">
                <a16:creationId xmlns:a16="http://schemas.microsoft.com/office/drawing/2014/main" id="{D3C5835E-6BA7-564D-9EA6-D397458AA0AD}"/>
              </a:ext>
            </a:extLst>
          </p:cNvPr>
          <p:cNvSpPr txBox="1"/>
          <p:nvPr/>
        </p:nvSpPr>
        <p:spPr>
          <a:xfrm>
            <a:off x="3841034" y="1540359"/>
            <a:ext cx="4845720" cy="1138773"/>
          </a:xfrm>
          <a:prstGeom prst="rect">
            <a:avLst/>
          </a:prstGeom>
          <a:noFill/>
        </p:spPr>
        <p:txBody>
          <a:bodyPr wrap="square" rtlCol="0">
            <a:spAutoFit/>
          </a:bodyPr>
          <a:lstStyle/>
          <a:p>
            <a:r>
              <a:rPr lang="en-US" sz="1200" b="1" dirty="0">
                <a:solidFill>
                  <a:schemeClr val="accent4"/>
                </a:solidFill>
              </a:rPr>
              <a:t>Evidence Appraisal</a:t>
            </a:r>
          </a:p>
          <a:p>
            <a:pPr marL="173038" indent="-173038">
              <a:buFont typeface="Arial" panose="020B0604020202020204" pitchFamily="34" charset="0"/>
              <a:buChar char="•"/>
            </a:pPr>
            <a:r>
              <a:rPr lang="en-US" sz="1100" dirty="0"/>
              <a:t>Use articles to explore organizational analgesic controversies. </a:t>
            </a:r>
          </a:p>
          <a:p>
            <a:pPr marL="173038" indent="-173038">
              <a:buFont typeface="Arial" panose="020B0604020202020204" pitchFamily="34" charset="0"/>
              <a:buChar char="•"/>
            </a:pPr>
            <a:r>
              <a:rPr lang="en-US" sz="1100" dirty="0"/>
              <a:t>Evaluate scientific literature for best evidence and clinical risk-benefit analysis. May use listed references about topical anesthetics. </a:t>
            </a:r>
          </a:p>
          <a:p>
            <a:pPr marL="173038" indent="-173038">
              <a:buFont typeface="Arial" panose="020B0604020202020204" pitchFamily="34" charset="0"/>
              <a:buChar char="•"/>
            </a:pPr>
            <a:r>
              <a:rPr lang="en-US" sz="1100" i="1" dirty="0">
                <a:solidFill>
                  <a:schemeClr val="accent1"/>
                </a:solidFill>
                <a:cs typeface="Microsoft New Tai Lue" panose="020B0502040204020203" pitchFamily="34" charset="0"/>
              </a:rPr>
              <a:t>Used in Analgesics Class</a:t>
            </a:r>
          </a:p>
          <a:p>
            <a:pPr marL="285750" indent="-285750">
              <a:buFont typeface="Arial" panose="020B0604020202020204" pitchFamily="34" charset="0"/>
              <a:buChar char="•"/>
            </a:pPr>
            <a:endParaRPr lang="en-US" sz="1200" dirty="0"/>
          </a:p>
        </p:txBody>
      </p:sp>
      <p:sp>
        <p:nvSpPr>
          <p:cNvPr id="14" name="TextBox 13">
            <a:extLst>
              <a:ext uri="{FF2B5EF4-FFF2-40B4-BE49-F238E27FC236}">
                <a16:creationId xmlns:a16="http://schemas.microsoft.com/office/drawing/2014/main" id="{A6EADAED-2A93-2947-AF50-16907DDC3318}"/>
              </a:ext>
            </a:extLst>
          </p:cNvPr>
          <p:cNvSpPr txBox="1"/>
          <p:nvPr/>
        </p:nvSpPr>
        <p:spPr>
          <a:xfrm>
            <a:off x="3841034" y="2503780"/>
            <a:ext cx="4845720" cy="1985159"/>
          </a:xfrm>
          <a:prstGeom prst="rect">
            <a:avLst/>
          </a:prstGeom>
          <a:noFill/>
        </p:spPr>
        <p:txBody>
          <a:bodyPr wrap="square" rtlCol="0">
            <a:spAutoFit/>
          </a:bodyPr>
          <a:lstStyle/>
          <a:p>
            <a:r>
              <a:rPr lang="en-US" sz="1200" b="1" dirty="0">
                <a:solidFill>
                  <a:schemeClr val="accent4"/>
                </a:solidFill>
              </a:rPr>
              <a:t>Fast FIX</a:t>
            </a:r>
          </a:p>
          <a:p>
            <a:pPr marL="171450" indent="-171450">
              <a:buFont typeface="Arial" panose="020B0604020202020204" pitchFamily="34" charset="0"/>
              <a:buChar char="•"/>
            </a:pPr>
            <a:r>
              <a:rPr lang="en-US" sz="1100" dirty="0"/>
              <a:t>The course is designed for quick clinical translation. In 30 minutes, assemble team, go to clinical area, teach something learned in course, and bring back evidence of learning. Critique effort and modify plan. </a:t>
            </a:r>
          </a:p>
          <a:p>
            <a:pPr marL="171450" indent="-171450">
              <a:buFont typeface="Arial" panose="020B0604020202020204" pitchFamily="34" charset="0"/>
              <a:buChar char="•"/>
            </a:pPr>
            <a:r>
              <a:rPr lang="en-US" sz="1100" dirty="0"/>
              <a:t>In this experiential learning activity, participants promptly use and disseminate new knowledge by taking on the PRN role in an interactive manner with clinical staff. Before completing the core training course, participants begin to dismantle barriers, problem solve, and encourage staff to identify pain management as a priority. </a:t>
            </a: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Role: Educator Class</a:t>
            </a:r>
          </a:p>
          <a:p>
            <a:pPr marL="171450" indent="-171450">
              <a:buFont typeface="Arial" panose="020B0604020202020204" pitchFamily="34" charset="0"/>
              <a:buChar char="•"/>
            </a:pPr>
            <a:endParaRPr lang="en-US" sz="1200" dirty="0"/>
          </a:p>
        </p:txBody>
      </p:sp>
      <p:sp>
        <p:nvSpPr>
          <p:cNvPr id="12" name="TextBox 11">
            <a:extLst>
              <a:ext uri="{FF2B5EF4-FFF2-40B4-BE49-F238E27FC236}">
                <a16:creationId xmlns:a16="http://schemas.microsoft.com/office/drawing/2014/main" id="{629431EB-8233-44CC-8A92-CD55DD756C33}"/>
              </a:ext>
            </a:extLst>
          </p:cNvPr>
          <p:cNvSpPr txBox="1"/>
          <p:nvPr/>
        </p:nvSpPr>
        <p:spPr>
          <a:xfrm>
            <a:off x="3896785" y="4302219"/>
            <a:ext cx="4936000" cy="2308324"/>
          </a:xfrm>
          <a:prstGeom prst="rect">
            <a:avLst/>
          </a:prstGeom>
          <a:noFill/>
        </p:spPr>
        <p:txBody>
          <a:bodyPr wrap="square" rtlCol="0">
            <a:spAutoFit/>
          </a:bodyPr>
          <a:lstStyle/>
          <a:p>
            <a:r>
              <a:rPr lang="en-US" sz="1200" b="1" dirty="0">
                <a:solidFill>
                  <a:schemeClr val="accent4"/>
                </a:solidFill>
              </a:rPr>
              <a:t>Goal Setting</a:t>
            </a:r>
          </a:p>
          <a:p>
            <a:pPr marL="171450" indent="-171450">
              <a:buFont typeface="Arial" panose="020B0604020202020204" pitchFamily="34" charset="0"/>
              <a:buChar char="•"/>
            </a:pPr>
            <a:r>
              <a:rPr lang="en-US" sz="1100" dirty="0">
                <a:solidFill>
                  <a:schemeClr val="tx2"/>
                </a:solidFill>
              </a:rPr>
              <a:t>Set SMART goals to guide work 1 week-month &amp; 1 year after PRN course</a:t>
            </a:r>
          </a:p>
          <a:p>
            <a:pPr marL="171450" indent="-171450">
              <a:buFont typeface="Arial" panose="020B0604020202020204" pitchFamily="34" charset="0"/>
              <a:buChar char="•"/>
            </a:pPr>
            <a:r>
              <a:rPr lang="en-US" sz="1100" dirty="0">
                <a:solidFill>
                  <a:schemeClr val="tx2"/>
                </a:solidFill>
              </a:rPr>
              <a:t>Explore why PRNs are taking course and assist them in setting SMART goals to progressively improve pediatric pain care. Encourage participants to reassess their progress on a regular basis. </a:t>
            </a: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a:t>
            </a:r>
            <a:r>
              <a:rPr lang="en-US" sz="1100" dirty="0">
                <a:solidFill>
                  <a:schemeClr val="tx2"/>
                </a:solidFill>
              </a:rPr>
              <a:t>Role: Welcome, Role: Data to Inform, and Neonatal Pain classes</a:t>
            </a:r>
          </a:p>
          <a:p>
            <a:pPr>
              <a:spcBef>
                <a:spcPts val="1200"/>
              </a:spcBef>
            </a:pPr>
            <a:r>
              <a:rPr lang="en-US" sz="1200" b="1" dirty="0">
                <a:solidFill>
                  <a:schemeClr val="accent4"/>
                </a:solidFill>
              </a:rPr>
              <a:t>Game of Phones</a:t>
            </a:r>
          </a:p>
          <a:p>
            <a:pPr marL="111125" indent="-111125">
              <a:buFont typeface="Arial" panose="020B0604020202020204" pitchFamily="34" charset="0"/>
              <a:buChar char="•"/>
            </a:pPr>
            <a:r>
              <a:rPr lang="en-US" sz="1100" dirty="0">
                <a:solidFill>
                  <a:schemeClr val="tx2"/>
                </a:solidFill>
              </a:rPr>
              <a:t>Mobile service and phone required </a:t>
            </a:r>
          </a:p>
          <a:p>
            <a:pPr marL="111125" indent="-111125">
              <a:buFont typeface="Arial" panose="020B0604020202020204" pitchFamily="34" charset="0"/>
              <a:buChar char="•"/>
            </a:pPr>
            <a:r>
              <a:rPr lang="en-US" sz="1100" dirty="0">
                <a:solidFill>
                  <a:schemeClr val="tx2"/>
                </a:solidFill>
              </a:rPr>
              <a:t>A race to find services for patient referrals in the area </a:t>
            </a:r>
          </a:p>
          <a:p>
            <a:pPr marL="111125" indent="-111125">
              <a:buFont typeface="Arial" panose="020B0604020202020204" pitchFamily="34" charset="0"/>
              <a:buChar char="•"/>
            </a:pPr>
            <a:r>
              <a:rPr lang="en-US" sz="1100" i="1" dirty="0">
                <a:solidFill>
                  <a:schemeClr val="accent1"/>
                </a:solidFill>
                <a:cs typeface="Microsoft New Tai Lue" panose="020B0502040204020203" pitchFamily="34" charset="0"/>
              </a:rPr>
              <a:t>Used in: </a:t>
            </a:r>
            <a:r>
              <a:rPr lang="en-US" sz="1100" dirty="0">
                <a:solidFill>
                  <a:schemeClr val="tx2"/>
                </a:solidFill>
              </a:rPr>
              <a:t>Opioid REMS &amp; Pain with SCD classes</a:t>
            </a:r>
          </a:p>
          <a:p>
            <a:pPr marL="171450" indent="-171450">
              <a:buFont typeface="Arial" panose="020B0604020202020204" pitchFamily="34" charset="0"/>
              <a:buChar char="•"/>
            </a:pPr>
            <a:endParaRPr lang="en-US" sz="1100" dirty="0">
              <a:solidFill>
                <a:schemeClr val="tx2"/>
              </a:solidFill>
            </a:endParaRPr>
          </a:p>
          <a:p>
            <a:pPr marL="171450" indent="-171450">
              <a:buFont typeface="Arial" panose="020B0604020202020204" pitchFamily="34" charset="0"/>
              <a:buChar char="•"/>
            </a:pPr>
            <a:endParaRPr lang="en-US" sz="1100" dirty="0">
              <a:solidFill>
                <a:schemeClr val="tx2"/>
              </a:solidFill>
            </a:endParaRPr>
          </a:p>
        </p:txBody>
      </p:sp>
    </p:spTree>
    <p:extLst>
      <p:ext uri="{BB962C8B-B14F-4D97-AF65-F5344CB8AC3E}">
        <p14:creationId xmlns:p14="http://schemas.microsoft.com/office/powerpoint/2010/main" val="4263735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C7A87-7404-414B-B43C-30FDF80C55B2}"/>
              </a:ext>
            </a:extLst>
          </p:cNvPr>
          <p:cNvSpPr>
            <a:spLocks noGrp="1"/>
          </p:cNvSpPr>
          <p:nvPr>
            <p:ph type="title"/>
          </p:nvPr>
        </p:nvSpPr>
        <p:spPr>
          <a:xfrm>
            <a:off x="444612" y="584710"/>
            <a:ext cx="3182052" cy="1228028"/>
          </a:xfrm>
        </p:spPr>
        <p:txBody>
          <a:bodyPr/>
          <a:lstStyle/>
          <a:p>
            <a:r>
              <a:rPr lang="en-US" dirty="0">
                <a:latin typeface="Corbel" panose="020B0503020204020204" pitchFamily="34" charset="0"/>
              </a:rPr>
              <a:t>Pediatric Pain PRN Teaching Strategies </a:t>
            </a:r>
          </a:p>
        </p:txBody>
      </p:sp>
      <p:pic>
        <p:nvPicPr>
          <p:cNvPr id="3" name="Picture 2">
            <a:extLst>
              <a:ext uri="{FF2B5EF4-FFF2-40B4-BE49-F238E27FC236}">
                <a16:creationId xmlns:a16="http://schemas.microsoft.com/office/drawing/2014/main" id="{D18D931E-0942-4CE6-8819-E4A8BF57AC2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22278" y="2305790"/>
            <a:ext cx="930000" cy="986050"/>
          </a:xfrm>
          <a:prstGeom prst="rect">
            <a:avLst/>
          </a:prstGeom>
        </p:spPr>
      </p:pic>
      <p:graphicFrame>
        <p:nvGraphicFramePr>
          <p:cNvPr id="6" name="Content Placeholder 3" descr="Pediatric Pain PRN Teaching Strategies">
            <a:extLst>
              <a:ext uri="{FF2B5EF4-FFF2-40B4-BE49-F238E27FC236}">
                <a16:creationId xmlns:a16="http://schemas.microsoft.com/office/drawing/2014/main" id="{15658A70-33D9-5C45-85B2-0737C5A5095D}"/>
              </a:ext>
            </a:extLst>
          </p:cNvPr>
          <p:cNvGraphicFramePr>
            <a:graphicFrameLocks noChangeAspect="1"/>
          </p:cNvGraphicFramePr>
          <p:nvPr>
            <p:extLst>
              <p:ext uri="{D42A27DB-BD31-4B8C-83A1-F6EECF244321}">
                <p14:modId xmlns:p14="http://schemas.microsoft.com/office/powerpoint/2010/main" val="633014210"/>
              </p:ext>
            </p:extLst>
          </p:nvPr>
        </p:nvGraphicFramePr>
        <p:xfrm>
          <a:off x="57946" y="758027"/>
          <a:ext cx="3812194" cy="3095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2457553A-CAB4-C647-8900-F1A283208407}"/>
              </a:ext>
              <a:ext uri="{C183D7F6-B498-43B3-948B-1728B52AA6E4}">
                <adec:decorative xmlns:adec="http://schemas.microsoft.com/office/drawing/2017/decorative" val="1"/>
              </a:ext>
            </a:extLst>
          </p:cNvPr>
          <p:cNvSpPr txBox="1"/>
          <p:nvPr/>
        </p:nvSpPr>
        <p:spPr>
          <a:xfrm>
            <a:off x="457199" y="4159413"/>
            <a:ext cx="3405471" cy="615553"/>
          </a:xfrm>
          <a:prstGeom prst="rect">
            <a:avLst/>
          </a:prstGeom>
          <a:noFill/>
        </p:spPr>
        <p:txBody>
          <a:bodyPr wrap="square" rtlCol="0">
            <a:spAutoFit/>
          </a:bodyPr>
          <a:lstStyle/>
          <a:p>
            <a:pPr marL="111125" indent="-111125">
              <a:buFont typeface="Arial" panose="020B0604020202020204" pitchFamily="34" charset="0"/>
              <a:buChar char="•"/>
            </a:pPr>
            <a:endParaRPr lang="en-US" sz="1100" dirty="0">
              <a:solidFill>
                <a:schemeClr val="tx2"/>
              </a:solidFill>
            </a:endParaRPr>
          </a:p>
          <a:p>
            <a:pPr marL="171450" indent="-171450">
              <a:buFont typeface="Arial" panose="020B0604020202020204" pitchFamily="34" charset="0"/>
              <a:buChar char="•"/>
            </a:pPr>
            <a:endParaRPr lang="en-US" sz="1100" dirty="0">
              <a:solidFill>
                <a:schemeClr val="tx2"/>
              </a:solidFill>
            </a:endParaRPr>
          </a:p>
          <a:p>
            <a:pPr marL="285750" indent="-285750">
              <a:buFont typeface="Arial" panose="020B0604020202020204" pitchFamily="34" charset="0"/>
              <a:buChar char="•"/>
            </a:pPr>
            <a:endParaRPr lang="en-US" sz="1200" dirty="0">
              <a:solidFill>
                <a:schemeClr val="tx2"/>
              </a:solidFill>
            </a:endParaRPr>
          </a:p>
        </p:txBody>
      </p:sp>
      <p:sp>
        <p:nvSpPr>
          <p:cNvPr id="13" name="TextBox 12">
            <a:extLst>
              <a:ext uri="{FF2B5EF4-FFF2-40B4-BE49-F238E27FC236}">
                <a16:creationId xmlns:a16="http://schemas.microsoft.com/office/drawing/2014/main" id="{EAF3E5BF-C82E-4018-9DF0-DE0BBBE5A7AC}"/>
              </a:ext>
            </a:extLst>
          </p:cNvPr>
          <p:cNvSpPr txBox="1"/>
          <p:nvPr/>
        </p:nvSpPr>
        <p:spPr>
          <a:xfrm>
            <a:off x="326190" y="3797044"/>
            <a:ext cx="3299252" cy="2831544"/>
          </a:xfrm>
          <a:prstGeom prst="rect">
            <a:avLst/>
          </a:prstGeom>
          <a:noFill/>
        </p:spPr>
        <p:txBody>
          <a:bodyPr wrap="square" rtlCol="0">
            <a:spAutoFit/>
          </a:bodyPr>
          <a:lstStyle/>
          <a:p>
            <a:pPr>
              <a:spcBef>
                <a:spcPts val="1200"/>
              </a:spcBef>
            </a:pPr>
            <a:r>
              <a:rPr lang="en-US" sz="1200" b="1" dirty="0">
                <a:solidFill>
                  <a:schemeClr val="accent4"/>
                </a:solidFill>
              </a:rPr>
              <a:t>Policy R&amp;R</a:t>
            </a:r>
          </a:p>
          <a:p>
            <a:pPr marL="171450" indent="-171450">
              <a:buFont typeface="Arial" panose="020B0604020202020204" pitchFamily="34" charset="0"/>
              <a:buChar char="•"/>
            </a:pPr>
            <a:r>
              <a:rPr lang="en-US" sz="1100" dirty="0">
                <a:solidFill>
                  <a:schemeClr val="tx2"/>
                </a:solidFill>
              </a:rPr>
              <a:t>Requires access to organizational policies</a:t>
            </a:r>
          </a:p>
          <a:p>
            <a:pPr marL="171450" indent="-171450">
              <a:buFont typeface="Arial" panose="020B0604020202020204" pitchFamily="34" charset="0"/>
              <a:buChar char="•"/>
            </a:pPr>
            <a:r>
              <a:rPr lang="en-US" sz="1100" dirty="0">
                <a:solidFill>
                  <a:schemeClr val="tx2"/>
                </a:solidFill>
              </a:rPr>
              <a:t>Review and recommend policy changes based on Pediatric Pain PRN Curriculum knowledge gained</a:t>
            </a: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Assessment class</a:t>
            </a:r>
          </a:p>
          <a:p>
            <a:pPr>
              <a:spcBef>
                <a:spcPts val="600"/>
              </a:spcBef>
            </a:pPr>
            <a:r>
              <a:rPr lang="en-US" sz="1200" b="1" dirty="0">
                <a:solidFill>
                  <a:schemeClr val="accent4"/>
                </a:solidFill>
              </a:rPr>
              <a:t>Raise the Bar</a:t>
            </a:r>
          </a:p>
          <a:p>
            <a:pPr marL="171450" indent="-171450">
              <a:buFont typeface="Arial" panose="020B0604020202020204" pitchFamily="34" charset="0"/>
              <a:buChar char="•"/>
            </a:pPr>
            <a:r>
              <a:rPr lang="en-US" sz="1100" dirty="0">
                <a:solidFill>
                  <a:schemeClr val="tx2"/>
                </a:solidFill>
              </a:rPr>
              <a:t>Explore acute pain expectations </a:t>
            </a:r>
          </a:p>
          <a:p>
            <a:pPr marL="171450" indent="-171450">
              <a:buFont typeface="Arial" panose="020B0604020202020204" pitchFamily="34" charset="0"/>
              <a:buChar char="•"/>
            </a:pPr>
            <a:r>
              <a:rPr lang="en-US" sz="1100" dirty="0">
                <a:solidFill>
                  <a:schemeClr val="tx2"/>
                </a:solidFill>
              </a:rPr>
              <a:t>Raise the bar by debating risks and benefit of pain and pain treatments as barriers to complete pain relief. </a:t>
            </a: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Acute Pain class</a:t>
            </a:r>
          </a:p>
          <a:p>
            <a:pPr>
              <a:spcBef>
                <a:spcPts val="600"/>
              </a:spcBef>
            </a:pPr>
            <a:r>
              <a:rPr lang="en-US" sz="1200" b="1" dirty="0">
                <a:solidFill>
                  <a:schemeClr val="accent4"/>
                </a:solidFill>
              </a:rPr>
              <a:t>Ready, Set, Go</a:t>
            </a:r>
          </a:p>
          <a:p>
            <a:pPr marL="171450" indent="-171450">
              <a:buFont typeface="Arial" panose="020B0604020202020204" pitchFamily="34" charset="0"/>
              <a:buChar char="•"/>
            </a:pPr>
            <a:r>
              <a:rPr lang="en-US" sz="1100" dirty="0">
                <a:solidFill>
                  <a:schemeClr val="tx2"/>
                </a:solidFill>
              </a:rPr>
              <a:t>Recall of analgesic mechanism race</a:t>
            </a: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Analgesics class</a:t>
            </a:r>
            <a:endParaRPr lang="en-US" sz="1100" dirty="0">
              <a:solidFill>
                <a:schemeClr val="tx2"/>
              </a:solidFill>
            </a:endParaRPr>
          </a:p>
        </p:txBody>
      </p:sp>
      <p:sp>
        <p:nvSpPr>
          <p:cNvPr id="12" name="TextBox 11">
            <a:extLst>
              <a:ext uri="{FF2B5EF4-FFF2-40B4-BE49-F238E27FC236}">
                <a16:creationId xmlns:a16="http://schemas.microsoft.com/office/drawing/2014/main" id="{2208684B-D226-4FB7-80F8-ECE85CBC0357}"/>
              </a:ext>
            </a:extLst>
          </p:cNvPr>
          <p:cNvSpPr txBox="1"/>
          <p:nvPr/>
        </p:nvSpPr>
        <p:spPr>
          <a:xfrm>
            <a:off x="3859292" y="653804"/>
            <a:ext cx="4958518" cy="6571030"/>
          </a:xfrm>
          <a:prstGeom prst="rect">
            <a:avLst/>
          </a:prstGeom>
          <a:noFill/>
        </p:spPr>
        <p:txBody>
          <a:bodyPr wrap="square" rtlCol="0">
            <a:spAutoFit/>
          </a:bodyPr>
          <a:lstStyle/>
          <a:p>
            <a:pPr>
              <a:spcBef>
                <a:spcPts val="600"/>
              </a:spcBef>
            </a:pPr>
            <a:r>
              <a:rPr lang="en-US" sz="1200" b="1" dirty="0">
                <a:solidFill>
                  <a:schemeClr val="accent4"/>
                </a:solidFill>
              </a:rPr>
              <a:t>Measure Twice, Change Once</a:t>
            </a:r>
          </a:p>
          <a:p>
            <a:pPr marL="111125" indent="-111125">
              <a:buFont typeface="Arial" panose="020B0604020202020204" pitchFamily="34" charset="0"/>
              <a:buChar char="•"/>
            </a:pPr>
            <a:r>
              <a:rPr lang="en-US" sz="1100" dirty="0">
                <a:solidFill>
                  <a:schemeClr val="tx2"/>
                </a:solidFill>
              </a:rPr>
              <a:t>Create, revise, and finalize project plan. </a:t>
            </a:r>
          </a:p>
          <a:p>
            <a:pPr marL="111125" indent="-111125">
              <a:buFont typeface="Arial" panose="020B0604020202020204" pitchFamily="34" charset="0"/>
              <a:buChar char="•"/>
            </a:pPr>
            <a:r>
              <a:rPr lang="en-US" sz="1100" dirty="0">
                <a:solidFill>
                  <a:schemeClr val="tx2"/>
                </a:solidFill>
              </a:rPr>
              <a:t>Document pain improvement project plan with SMART goal, process, and outcome measures, potential team members, leaders, and nay-sayers. </a:t>
            </a:r>
          </a:p>
          <a:p>
            <a:pPr marL="111125" indent="-111125">
              <a:buFont typeface="Arial" panose="020B0604020202020204" pitchFamily="34" charset="0"/>
              <a:buChar char="•"/>
            </a:pPr>
            <a:r>
              <a:rPr lang="en-US" sz="1100" i="1" dirty="0">
                <a:solidFill>
                  <a:schemeClr val="accent1"/>
                </a:solidFill>
                <a:cs typeface="Microsoft New Tai Lue" panose="020B0502040204020203" pitchFamily="34" charset="0"/>
              </a:rPr>
              <a:t>Used in: </a:t>
            </a:r>
            <a:r>
              <a:rPr lang="en-US" sz="1100" dirty="0">
                <a:solidFill>
                  <a:schemeClr val="tx2"/>
                </a:solidFill>
              </a:rPr>
              <a:t>Role: Data to Inform &amp; Advocate classes</a:t>
            </a:r>
          </a:p>
          <a:p>
            <a:pPr marL="111125" indent="-111125">
              <a:buFont typeface="Arial" panose="020B0604020202020204" pitchFamily="34" charset="0"/>
              <a:buChar char="•"/>
            </a:pPr>
            <a:endParaRPr lang="en-US" sz="1100" dirty="0">
              <a:solidFill>
                <a:schemeClr val="tx2"/>
              </a:solidFill>
            </a:endParaRPr>
          </a:p>
          <a:p>
            <a:r>
              <a:rPr lang="en-US" sz="1200" b="1" dirty="0">
                <a:solidFill>
                  <a:schemeClr val="accent4"/>
                </a:solidFill>
              </a:rPr>
              <a:t>Pain Rounds</a:t>
            </a:r>
          </a:p>
          <a:p>
            <a:pPr marL="171450" indent="-171450">
              <a:buFont typeface="Arial" panose="020B0604020202020204" pitchFamily="34" charset="0"/>
              <a:buChar char="•"/>
            </a:pPr>
            <a:r>
              <a:rPr lang="en-US" sz="1100" dirty="0">
                <a:solidFill>
                  <a:schemeClr val="tx2"/>
                </a:solidFill>
              </a:rPr>
              <a:t>Arrange for learners to accompany pain care specialists on patient care rounds to demonstrate that there is more than one right way to treat pain. </a:t>
            </a:r>
          </a:p>
          <a:p>
            <a:pPr marL="171450" indent="-171450">
              <a:buFont typeface="Arial" panose="020B0604020202020204" pitchFamily="34" charset="0"/>
              <a:buChar char="•"/>
            </a:pPr>
            <a:r>
              <a:rPr lang="en-US" sz="1100" dirty="0">
                <a:solidFill>
                  <a:schemeClr val="tx2"/>
                </a:solidFill>
              </a:rPr>
              <a:t>Patient-centered rounding enhances interprofessional relationships by contributing to a team-based collaborative model and facilitating discussion about pain care improvement needs </a:t>
            </a:r>
            <a:r>
              <a:rPr lang="en-US" sz="1100" i="1" dirty="0">
                <a:solidFill>
                  <a:schemeClr val="bg1">
                    <a:lumMod val="50000"/>
                  </a:schemeClr>
                </a:solidFill>
              </a:rPr>
              <a:t>(Sharma &amp; </a:t>
            </a:r>
            <a:r>
              <a:rPr lang="en-US" sz="1100" i="1" dirty="0" err="1">
                <a:solidFill>
                  <a:schemeClr val="bg1">
                    <a:lumMod val="50000"/>
                  </a:schemeClr>
                </a:solidFill>
              </a:rPr>
              <a:t>Klocke</a:t>
            </a:r>
            <a:r>
              <a:rPr lang="en-US" sz="1100" i="1" dirty="0">
                <a:solidFill>
                  <a:schemeClr val="bg1">
                    <a:lumMod val="50000"/>
                  </a:schemeClr>
                </a:solidFill>
              </a:rPr>
              <a:t>, 2014).</a:t>
            </a:r>
            <a:r>
              <a:rPr lang="en-US" sz="1100" dirty="0">
                <a:solidFill>
                  <a:schemeClr val="bg1">
                    <a:lumMod val="50000"/>
                  </a:schemeClr>
                </a:solidFill>
              </a:rPr>
              <a:t> </a:t>
            </a: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Role classes</a:t>
            </a:r>
          </a:p>
          <a:p>
            <a:pPr>
              <a:spcBef>
                <a:spcPts val="600"/>
              </a:spcBef>
            </a:pPr>
            <a:r>
              <a:rPr lang="en-US" sz="1200" b="1" dirty="0">
                <a:solidFill>
                  <a:schemeClr val="accent4"/>
                </a:solidFill>
              </a:rPr>
              <a:t>Pair &amp; Share</a:t>
            </a:r>
          </a:p>
          <a:p>
            <a:pPr marL="171450" indent="-171450">
              <a:buFont typeface="Arial" panose="020B0604020202020204" pitchFamily="34" charset="0"/>
              <a:buChar char="•"/>
            </a:pPr>
            <a:r>
              <a:rPr lang="en-US" sz="1100" dirty="0">
                <a:solidFill>
                  <a:schemeClr val="tx2"/>
                </a:solidFill>
              </a:rPr>
              <a:t>Participants pair-up and share their reflections of sensitive subjects like disparity in pain care or personal attitudes regarding pain. </a:t>
            </a:r>
          </a:p>
          <a:p>
            <a:pPr marL="171450" indent="-171450">
              <a:buFont typeface="Arial" panose="020B0604020202020204" pitchFamily="34" charset="0"/>
              <a:buChar char="•"/>
            </a:pPr>
            <a:r>
              <a:rPr lang="en-US" sz="1100" dirty="0">
                <a:solidFill>
                  <a:schemeClr val="tx2"/>
                </a:solidFill>
              </a:rPr>
              <a:t>Using probing and open-ended questions, participants pair up &amp; share reflections and critical thinking to justify their answers. This activity promotes analysis, synthesis, problem solving, and judgement skills to reach the optimal answer </a:t>
            </a:r>
            <a:r>
              <a:rPr lang="en-US" sz="1100" i="1" dirty="0">
                <a:solidFill>
                  <a:schemeClr val="bg1">
                    <a:lumMod val="50000"/>
                  </a:schemeClr>
                </a:solidFill>
              </a:rPr>
              <a:t>(Boswell, 2010; </a:t>
            </a:r>
            <a:r>
              <a:rPr lang="en-US" sz="1100" i="1" dirty="0" err="1">
                <a:solidFill>
                  <a:schemeClr val="bg1">
                    <a:lumMod val="50000"/>
                  </a:schemeClr>
                </a:solidFill>
              </a:rPr>
              <a:t>Gaberson</a:t>
            </a:r>
            <a:r>
              <a:rPr lang="en-US" sz="1100" i="1" dirty="0">
                <a:solidFill>
                  <a:schemeClr val="bg1">
                    <a:lumMod val="50000"/>
                  </a:schemeClr>
                </a:solidFill>
              </a:rPr>
              <a:t> &amp; Oermann, 2010)</a:t>
            </a: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a:t>
            </a:r>
            <a:r>
              <a:rPr lang="en-US" sz="1100" dirty="0">
                <a:solidFill>
                  <a:schemeClr val="tx2"/>
                </a:solidFill>
              </a:rPr>
              <a:t>Pain Theories, Procedural Pain, Chronic Pain, Pain with SCD, Neonatal, Critical Care, &amp; Intro to Palliative Care classes</a:t>
            </a:r>
          </a:p>
          <a:p>
            <a:pPr>
              <a:spcBef>
                <a:spcPts val="1200"/>
              </a:spcBef>
            </a:pPr>
            <a:r>
              <a:rPr lang="en-US" sz="1200" b="1" dirty="0">
                <a:solidFill>
                  <a:schemeClr val="accent4"/>
                </a:solidFill>
              </a:rPr>
              <a:t>Prescribed or Diverted? </a:t>
            </a:r>
          </a:p>
          <a:p>
            <a:pPr marL="171450" indent="-171450">
              <a:buFont typeface="Arial" panose="020B0604020202020204" pitchFamily="34" charset="0"/>
              <a:buChar char="•"/>
            </a:pPr>
            <a:r>
              <a:rPr lang="en-US" sz="1100" dirty="0">
                <a:solidFill>
                  <a:schemeClr val="tx2"/>
                </a:solidFill>
              </a:rPr>
              <a:t>Interpret results and address testing limitations </a:t>
            </a:r>
          </a:p>
          <a:p>
            <a:pPr marL="171450" indent="-171450">
              <a:buFont typeface="Arial" panose="020B0604020202020204" pitchFamily="34" charset="0"/>
              <a:buChar char="•"/>
            </a:pPr>
            <a:r>
              <a:rPr lang="en-US" sz="1100" dirty="0">
                <a:solidFill>
                  <a:schemeClr val="tx2"/>
                </a:solidFill>
              </a:rPr>
              <a:t>Use hypothetical Urine Drug Test results to reinforce drug metabolism pathways and opioid monitoring </a:t>
            </a: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Opioid REMS class</a:t>
            </a:r>
          </a:p>
          <a:p>
            <a:pPr>
              <a:spcBef>
                <a:spcPts val="600"/>
              </a:spcBef>
            </a:pPr>
            <a:r>
              <a:rPr lang="en-US" sz="1200" b="1" dirty="0">
                <a:solidFill>
                  <a:schemeClr val="accent4"/>
                </a:solidFill>
              </a:rPr>
              <a:t>Procedural Plans</a:t>
            </a:r>
          </a:p>
          <a:p>
            <a:pPr marL="171450" indent="-171450">
              <a:buFont typeface="Arial" panose="020B0604020202020204" pitchFamily="34" charset="0"/>
              <a:buChar char="•"/>
            </a:pPr>
            <a:r>
              <a:rPr lang="en-US" sz="1100" dirty="0">
                <a:solidFill>
                  <a:schemeClr val="tx2"/>
                </a:solidFill>
              </a:rPr>
              <a:t>Collaborate with care team to develop a procedural plan. </a:t>
            </a:r>
          </a:p>
          <a:p>
            <a:pPr marL="171450" indent="-171450">
              <a:buFont typeface="Arial" panose="020B0604020202020204" pitchFamily="34" charset="0"/>
              <a:buChar char="•"/>
            </a:pPr>
            <a:r>
              <a:rPr lang="en-US" sz="1100" dirty="0">
                <a:solidFill>
                  <a:schemeClr val="tx2"/>
                </a:solidFill>
              </a:rPr>
              <a:t>Explore developmental needs, interventions, and healthcare providers roles for optimizing comfort during common procedures</a:t>
            </a:r>
            <a:endParaRPr lang="en-US" sz="1100" i="1" dirty="0">
              <a:solidFill>
                <a:schemeClr val="accent1"/>
              </a:solidFill>
              <a:cs typeface="Microsoft New Tai Lue" panose="020B0502040204020203" pitchFamily="34" charset="0"/>
            </a:endParaRPr>
          </a:p>
          <a:p>
            <a:pPr marL="171450" indent="-171450">
              <a:buFont typeface="Arial" panose="020B0604020202020204" pitchFamily="34" charset="0"/>
              <a:buChar char="•"/>
            </a:pPr>
            <a:r>
              <a:rPr lang="en-US" sz="1100" i="1" dirty="0">
                <a:solidFill>
                  <a:schemeClr val="accent1"/>
                </a:solidFill>
                <a:cs typeface="Microsoft New Tai Lue" panose="020B0502040204020203" pitchFamily="34" charset="0"/>
              </a:rPr>
              <a:t>Used in Procedural Pain class</a:t>
            </a:r>
          </a:p>
          <a:p>
            <a:pPr marL="171450" indent="-171450">
              <a:buFont typeface="Arial" panose="020B0604020202020204" pitchFamily="34" charset="0"/>
              <a:buChar char="•"/>
            </a:pPr>
            <a:endParaRPr lang="en-US" sz="1100" dirty="0">
              <a:solidFill>
                <a:schemeClr val="tx2"/>
              </a:solidFill>
            </a:endParaRPr>
          </a:p>
          <a:p>
            <a:pPr marL="171450" indent="-171450">
              <a:buFont typeface="Arial" panose="020B0604020202020204" pitchFamily="34" charset="0"/>
              <a:buChar char="•"/>
            </a:pPr>
            <a:endParaRPr lang="en-US" sz="1100" dirty="0">
              <a:solidFill>
                <a:schemeClr val="tx2"/>
              </a:solidFill>
            </a:endParaRPr>
          </a:p>
          <a:p>
            <a:pPr marL="171450" indent="-171450">
              <a:buFont typeface="Arial" panose="020B0604020202020204" pitchFamily="34" charset="0"/>
              <a:buChar char="•"/>
            </a:pPr>
            <a:endParaRPr lang="en-US" sz="1100" i="1" dirty="0">
              <a:solidFill>
                <a:schemeClr val="accent1"/>
              </a:solidFill>
              <a:cs typeface="Microsoft New Tai Lue" panose="020B0502040204020203" pitchFamily="34" charset="0"/>
            </a:endParaRPr>
          </a:p>
          <a:p>
            <a:pPr marL="171450" indent="-171450">
              <a:buFont typeface="Arial" panose="020B0604020202020204" pitchFamily="34" charset="0"/>
              <a:buChar char="•"/>
            </a:pPr>
            <a:endParaRPr lang="en-US" sz="1100" dirty="0">
              <a:solidFill>
                <a:schemeClr val="tx2"/>
              </a:solidFill>
            </a:endParaRPr>
          </a:p>
        </p:txBody>
      </p:sp>
    </p:spTree>
    <p:extLst>
      <p:ext uri="{BB962C8B-B14F-4D97-AF65-F5344CB8AC3E}">
        <p14:creationId xmlns:p14="http://schemas.microsoft.com/office/powerpoint/2010/main" val="1500613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26A0C-0AFE-9947-BA7B-26C57FFCC3C4}"/>
              </a:ext>
            </a:extLst>
          </p:cNvPr>
          <p:cNvSpPr>
            <a:spLocks noGrp="1"/>
          </p:cNvSpPr>
          <p:nvPr>
            <p:ph type="title"/>
          </p:nvPr>
        </p:nvSpPr>
        <p:spPr>
          <a:xfrm>
            <a:off x="457200" y="566482"/>
            <a:ext cx="3182052" cy="1228028"/>
          </a:xfrm>
        </p:spPr>
        <p:txBody>
          <a:bodyPr/>
          <a:lstStyle/>
          <a:p>
            <a:r>
              <a:rPr lang="en-US" dirty="0">
                <a:latin typeface="Corbel" panose="020B0503020204020204" pitchFamily="34" charset="0"/>
              </a:rPr>
              <a:t>Pediatric Pain PRN Teaching Strategies. </a:t>
            </a:r>
          </a:p>
        </p:txBody>
      </p:sp>
      <p:sp>
        <p:nvSpPr>
          <p:cNvPr id="7" name="TextBox 6">
            <a:extLst>
              <a:ext uri="{FF2B5EF4-FFF2-40B4-BE49-F238E27FC236}">
                <a16:creationId xmlns:a16="http://schemas.microsoft.com/office/drawing/2014/main" id="{9FBDBA55-0E95-9C4D-B7B3-FCBDE13E10CD}"/>
              </a:ext>
            </a:extLst>
          </p:cNvPr>
          <p:cNvSpPr txBox="1"/>
          <p:nvPr/>
        </p:nvSpPr>
        <p:spPr>
          <a:xfrm>
            <a:off x="229636" y="3400818"/>
            <a:ext cx="3529564" cy="3677930"/>
          </a:xfrm>
          <a:prstGeom prst="rect">
            <a:avLst/>
          </a:prstGeom>
          <a:noFill/>
        </p:spPr>
        <p:txBody>
          <a:bodyPr wrap="square" rtlCol="0">
            <a:spAutoFit/>
          </a:bodyPr>
          <a:lstStyle/>
          <a:p>
            <a:pPr>
              <a:spcBef>
                <a:spcPts val="200"/>
              </a:spcBef>
            </a:pPr>
            <a:r>
              <a:rPr lang="en-US" sz="1200" b="1" dirty="0">
                <a:solidFill>
                  <a:schemeClr val="accent4"/>
                </a:solidFill>
              </a:rPr>
              <a:t>See 1, Do 1, Teach 1</a:t>
            </a:r>
          </a:p>
          <a:p>
            <a:pPr marL="171450" indent="-171450">
              <a:buFont typeface="Arial" panose="020B0604020202020204" pitchFamily="34" charset="0"/>
              <a:buChar char="•"/>
            </a:pPr>
            <a:r>
              <a:rPr lang="en-US" sz="1200" dirty="0">
                <a:solidFill>
                  <a:schemeClr val="tx2"/>
                </a:solidFill>
              </a:rPr>
              <a:t>Hands on-return demonstration and simulated teaching</a:t>
            </a:r>
          </a:p>
          <a:p>
            <a:pPr marL="171450" indent="-171450">
              <a:buFont typeface="Arial" panose="020B0604020202020204" pitchFamily="34" charset="0"/>
              <a:buChar char="•"/>
            </a:pPr>
            <a:r>
              <a:rPr lang="en-US" sz="1200" dirty="0">
                <a:solidFill>
                  <a:schemeClr val="tx2"/>
                </a:solidFill>
              </a:rPr>
              <a:t>Experiential learning increases knowledge and skill acquisition by building on previous competencies and involves cognitive, affective, and psychomotor learning domains </a:t>
            </a:r>
            <a:r>
              <a:rPr lang="en-US" sz="1050" i="1" dirty="0">
                <a:solidFill>
                  <a:schemeClr val="bg1">
                    <a:lumMod val="50000"/>
                  </a:schemeClr>
                </a:solidFill>
              </a:rPr>
              <a:t>(</a:t>
            </a:r>
            <a:r>
              <a:rPr lang="en-US" sz="1050" i="1" dirty="0" err="1">
                <a:solidFill>
                  <a:schemeClr val="bg1">
                    <a:lumMod val="50000"/>
                  </a:schemeClr>
                </a:solidFill>
              </a:rPr>
              <a:t>DeLaune</a:t>
            </a:r>
            <a:r>
              <a:rPr lang="en-US" sz="1050" i="1" dirty="0">
                <a:solidFill>
                  <a:schemeClr val="bg1">
                    <a:lumMod val="50000"/>
                  </a:schemeClr>
                </a:solidFill>
              </a:rPr>
              <a:t>, 2010</a:t>
            </a:r>
            <a:r>
              <a:rPr lang="en-US" sz="1050" dirty="0">
                <a:solidFill>
                  <a:schemeClr val="bg1">
                    <a:lumMod val="50000"/>
                  </a:schemeClr>
                </a:solidFill>
              </a:rPr>
              <a:t>). </a:t>
            </a:r>
            <a:r>
              <a:rPr lang="en-US" sz="1200" dirty="0">
                <a:solidFill>
                  <a:schemeClr val="tx2"/>
                </a:solidFill>
              </a:rPr>
              <a:t>This activity allows learners to practice, demonstrate, and teach newly acquired skills to develop competence and self-confidence for rapid translation into patient care </a:t>
            </a:r>
            <a:r>
              <a:rPr lang="en-US" sz="1050" i="1" dirty="0">
                <a:solidFill>
                  <a:schemeClr val="bg1">
                    <a:lumMod val="50000"/>
                  </a:schemeClr>
                </a:solidFill>
              </a:rPr>
              <a:t>(</a:t>
            </a:r>
            <a:r>
              <a:rPr lang="en-US" sz="1050" i="1" dirty="0" err="1">
                <a:solidFill>
                  <a:schemeClr val="bg1">
                    <a:lumMod val="50000"/>
                  </a:schemeClr>
                </a:solidFill>
              </a:rPr>
              <a:t>Ulloth</a:t>
            </a:r>
            <a:r>
              <a:rPr lang="en-US" sz="1050" i="1" dirty="0">
                <a:solidFill>
                  <a:schemeClr val="bg1">
                    <a:lumMod val="50000"/>
                  </a:schemeClr>
                </a:solidFill>
              </a:rPr>
              <a:t> &amp; </a:t>
            </a:r>
            <a:r>
              <a:rPr lang="en-US" sz="1050" i="1" dirty="0" err="1">
                <a:solidFill>
                  <a:schemeClr val="bg1">
                    <a:lumMod val="50000"/>
                  </a:schemeClr>
                </a:solidFill>
              </a:rPr>
              <a:t>Purtee</a:t>
            </a:r>
            <a:r>
              <a:rPr lang="en-US" sz="1050" i="1" dirty="0">
                <a:solidFill>
                  <a:schemeClr val="bg1">
                    <a:lumMod val="50000"/>
                  </a:schemeClr>
                </a:solidFill>
              </a:rPr>
              <a:t>, 2010).</a:t>
            </a:r>
            <a:r>
              <a:rPr lang="en-US" sz="1050" i="1" dirty="0">
                <a:solidFill>
                  <a:schemeClr val="bg1">
                    <a:lumMod val="50000"/>
                  </a:schemeClr>
                </a:solidFill>
                <a:cs typeface="Microsoft New Tai Lue" panose="020B0502040204020203" pitchFamily="34" charset="0"/>
              </a:rPr>
              <a:t> </a:t>
            </a:r>
          </a:p>
          <a:p>
            <a:pPr marL="171450" indent="-171450">
              <a:buFont typeface="Arial" panose="020B0604020202020204" pitchFamily="34" charset="0"/>
              <a:buChar char="•"/>
            </a:pPr>
            <a:r>
              <a:rPr lang="en-US" sz="1200" i="1" dirty="0">
                <a:solidFill>
                  <a:schemeClr val="accent1"/>
                </a:solidFill>
                <a:cs typeface="Microsoft New Tai Lue" panose="020B0502040204020203" pitchFamily="34" charset="0"/>
              </a:rPr>
              <a:t>Used in Biobehavioral Strategies class</a:t>
            </a:r>
          </a:p>
          <a:p>
            <a:pPr>
              <a:spcBef>
                <a:spcPts val="400"/>
              </a:spcBef>
            </a:pPr>
            <a:r>
              <a:rPr lang="en-US" sz="1200" b="1" dirty="0">
                <a:solidFill>
                  <a:schemeClr val="accent4"/>
                </a:solidFill>
              </a:rPr>
              <a:t>Symptom Science</a:t>
            </a:r>
          </a:p>
          <a:p>
            <a:pPr marL="171450" indent="-171450">
              <a:buFont typeface="Arial" panose="020B0604020202020204" pitchFamily="34" charset="0"/>
              <a:buChar char="•"/>
            </a:pPr>
            <a:r>
              <a:rPr lang="en-US" sz="1200" dirty="0">
                <a:solidFill>
                  <a:schemeClr val="tx2"/>
                </a:solidFill>
              </a:rPr>
              <a:t>Use symptom patterns to differentiate types of headaches. </a:t>
            </a:r>
          </a:p>
          <a:p>
            <a:pPr marL="171450" indent="-171450">
              <a:buFont typeface="Arial" panose="020B0604020202020204" pitchFamily="34" charset="0"/>
              <a:buChar char="•"/>
            </a:pPr>
            <a:r>
              <a:rPr lang="en-US" sz="1200" i="1" dirty="0">
                <a:solidFill>
                  <a:schemeClr val="accent1"/>
                </a:solidFill>
                <a:cs typeface="Microsoft New Tai Lue" panose="020B0502040204020203" pitchFamily="34" charset="0"/>
              </a:rPr>
              <a:t>Used in Chronic Headaches class</a:t>
            </a:r>
          </a:p>
          <a:p>
            <a:pPr marL="171450" indent="-171450">
              <a:buFont typeface="Arial" panose="020B0604020202020204" pitchFamily="34" charset="0"/>
              <a:buChar char="•"/>
            </a:pPr>
            <a:endParaRPr lang="en-US" sz="1200" i="1" dirty="0">
              <a:solidFill>
                <a:schemeClr val="accent1"/>
              </a:solidFill>
              <a:cs typeface="Microsoft New Tai Lue" panose="020B0502040204020203" pitchFamily="34" charset="0"/>
            </a:endParaRPr>
          </a:p>
          <a:p>
            <a:endParaRPr lang="en-US" sz="1200" b="1" dirty="0">
              <a:solidFill>
                <a:schemeClr val="accent4"/>
              </a:solidFill>
            </a:endParaRPr>
          </a:p>
        </p:txBody>
      </p:sp>
      <p:graphicFrame>
        <p:nvGraphicFramePr>
          <p:cNvPr id="8" name="Content Placeholder 3" descr="Pediatric Pain PRN Teaching Strategies">
            <a:extLst>
              <a:ext uri="{FF2B5EF4-FFF2-40B4-BE49-F238E27FC236}">
                <a16:creationId xmlns:a16="http://schemas.microsoft.com/office/drawing/2014/main" id="{942244A5-C1EF-CE43-AE91-3F121F236F8B}"/>
              </a:ext>
            </a:extLst>
          </p:cNvPr>
          <p:cNvGraphicFramePr>
            <a:graphicFrameLocks noChangeAspect="1"/>
          </p:cNvGraphicFramePr>
          <p:nvPr>
            <p:extLst>
              <p:ext uri="{D42A27DB-BD31-4B8C-83A1-F6EECF244321}">
                <p14:modId xmlns:p14="http://schemas.microsoft.com/office/powerpoint/2010/main" val="3452495124"/>
              </p:ext>
            </p:extLst>
          </p:nvPr>
        </p:nvGraphicFramePr>
        <p:xfrm>
          <a:off x="229636" y="1325490"/>
          <a:ext cx="3637179" cy="2160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DF4CB7FC-4862-7E4F-B9AD-D9A4ED985363}"/>
              </a:ext>
            </a:extLst>
          </p:cNvPr>
          <p:cNvSpPr txBox="1"/>
          <p:nvPr/>
        </p:nvSpPr>
        <p:spPr>
          <a:xfrm>
            <a:off x="3845893" y="566482"/>
            <a:ext cx="5068471" cy="6863417"/>
          </a:xfrm>
          <a:prstGeom prst="rect">
            <a:avLst/>
          </a:prstGeom>
          <a:noFill/>
        </p:spPr>
        <p:txBody>
          <a:bodyPr wrap="square" rtlCol="0">
            <a:spAutoFit/>
          </a:bodyPr>
          <a:lstStyle/>
          <a:p>
            <a:r>
              <a:rPr lang="en-US" sz="1200" b="1" dirty="0">
                <a:solidFill>
                  <a:schemeClr val="accent4"/>
                </a:solidFill>
              </a:rPr>
              <a:t>Roles and Responsibilities</a:t>
            </a:r>
          </a:p>
          <a:p>
            <a:r>
              <a:rPr lang="en-US" sz="1200" i="1" dirty="0">
                <a:solidFill>
                  <a:schemeClr val="tx2"/>
                </a:solidFill>
              </a:rPr>
              <a:t>(1st Focus, 1st Team, Champion Change, Advocate &amp; Influence)</a:t>
            </a:r>
            <a:endParaRPr lang="en-US" sz="1200" dirty="0">
              <a:solidFill>
                <a:schemeClr val="tx2"/>
              </a:solidFill>
            </a:endParaRPr>
          </a:p>
          <a:p>
            <a:pPr marL="171450" indent="-171450">
              <a:buFont typeface="Arial" panose="020B0604020202020204" pitchFamily="34" charset="0"/>
              <a:buChar char="•"/>
            </a:pPr>
            <a:r>
              <a:rPr lang="en-US" sz="1200" dirty="0">
                <a:solidFill>
                  <a:schemeClr val="tx2"/>
                </a:solidFill>
              </a:rPr>
              <a:t>Role play and simulation </a:t>
            </a:r>
          </a:p>
          <a:p>
            <a:pPr marL="171450" indent="-171450">
              <a:buFont typeface="Arial" panose="020B0604020202020204" pitchFamily="34" charset="0"/>
              <a:buChar char="•"/>
            </a:pPr>
            <a:r>
              <a:rPr lang="en-US" sz="1200" dirty="0">
                <a:solidFill>
                  <a:schemeClr val="tx2"/>
                </a:solidFill>
              </a:rPr>
              <a:t>Identify team members, leaders, and nay-sayers for a quick win PRN project. Role play approach. Brand your project. Simulate roles during procedures to optimize comfort provided by healthcare professionals and other caregivers. </a:t>
            </a:r>
          </a:p>
          <a:p>
            <a:pPr marL="171450" indent="-171450">
              <a:buFont typeface="Arial" panose="020B0604020202020204" pitchFamily="34" charset="0"/>
              <a:buChar char="•"/>
            </a:pPr>
            <a:r>
              <a:rPr lang="en-US" sz="1200" i="1" dirty="0">
                <a:solidFill>
                  <a:schemeClr val="accent1"/>
                </a:solidFill>
                <a:cs typeface="Microsoft New Tai Lue" panose="020B0502040204020203" pitchFamily="34" charset="0"/>
              </a:rPr>
              <a:t>Used in: </a:t>
            </a:r>
            <a:r>
              <a:rPr lang="en-US" sz="1200" dirty="0">
                <a:solidFill>
                  <a:schemeClr val="tx2"/>
                </a:solidFill>
              </a:rPr>
              <a:t>Role: Change, Role: Advocate, and Procedural Pain classes</a:t>
            </a:r>
            <a:endParaRPr lang="en-US" sz="1200" b="1" dirty="0">
              <a:solidFill>
                <a:schemeClr val="accent4"/>
              </a:solidFill>
            </a:endParaRPr>
          </a:p>
          <a:p>
            <a:pPr>
              <a:spcBef>
                <a:spcPts val="600"/>
              </a:spcBef>
            </a:pPr>
            <a:r>
              <a:rPr lang="en-US" sz="1200" b="1" dirty="0">
                <a:solidFill>
                  <a:schemeClr val="accent4"/>
                </a:solidFill>
              </a:rPr>
              <a:t>Practical Peer Advice</a:t>
            </a:r>
          </a:p>
          <a:p>
            <a:pPr marL="171450" indent="-171450">
              <a:buFont typeface="Arial" panose="020B0604020202020204" pitchFamily="34" charset="0"/>
              <a:buChar char="•"/>
            </a:pPr>
            <a:r>
              <a:rPr lang="en-US" sz="1200" dirty="0">
                <a:solidFill>
                  <a:schemeClr val="tx2"/>
                </a:solidFill>
              </a:rPr>
              <a:t>Prompts to encourage discussion of practical advice with PRN peers</a:t>
            </a:r>
          </a:p>
          <a:p>
            <a:pPr marL="171450" indent="-171450">
              <a:buFont typeface="Arial" panose="020B0604020202020204" pitchFamily="34" charset="0"/>
              <a:buChar char="•"/>
            </a:pPr>
            <a:r>
              <a:rPr lang="en-US" sz="1200" dirty="0">
                <a:solidFill>
                  <a:schemeClr val="tx2"/>
                </a:solidFill>
              </a:rPr>
              <a:t>Children can be unpredictable and there may not be evidence-based guidance for all clinical situations. This activity encourages participants to develop camaraderie and share experiences. </a:t>
            </a:r>
          </a:p>
          <a:p>
            <a:pPr marL="171450" indent="-171450">
              <a:buFont typeface="Arial" panose="020B0604020202020204" pitchFamily="34" charset="0"/>
              <a:buChar char="•"/>
            </a:pPr>
            <a:r>
              <a:rPr lang="en-US" sz="1200" i="1" dirty="0">
                <a:solidFill>
                  <a:schemeClr val="accent1"/>
                </a:solidFill>
                <a:cs typeface="Microsoft New Tai Lue" panose="020B0502040204020203" pitchFamily="34" charset="0"/>
              </a:rPr>
              <a:t>Used in Analgesics class </a:t>
            </a:r>
          </a:p>
          <a:p>
            <a:pPr>
              <a:spcBef>
                <a:spcPts val="600"/>
              </a:spcBef>
            </a:pPr>
            <a:r>
              <a:rPr lang="en-US" sz="1200" b="1" dirty="0">
                <a:solidFill>
                  <a:schemeClr val="accent4"/>
                </a:solidFill>
              </a:rPr>
              <a:t>Self Assessment </a:t>
            </a:r>
          </a:p>
          <a:p>
            <a:pPr marL="171450" indent="-171450">
              <a:buFont typeface="Arial" panose="020B0604020202020204" pitchFamily="34" charset="0"/>
              <a:buChar char="•"/>
            </a:pPr>
            <a:r>
              <a:rPr lang="en-US" sz="1200" dirty="0">
                <a:solidFill>
                  <a:schemeClr val="tx2"/>
                </a:solidFill>
              </a:rPr>
              <a:t>Explore your personal beliefs and biases </a:t>
            </a:r>
          </a:p>
          <a:p>
            <a:pPr marL="171450" indent="-171450">
              <a:buFont typeface="Arial" panose="020B0604020202020204" pitchFamily="34" charset="0"/>
              <a:buChar char="•"/>
            </a:pPr>
            <a:r>
              <a:rPr lang="en-US" sz="1200" dirty="0">
                <a:solidFill>
                  <a:schemeClr val="tx2"/>
                </a:solidFill>
              </a:rPr>
              <a:t>Develop next steps to impact pain care. 1) What you know, 2) What your team needs, 3) Next steps</a:t>
            </a:r>
          </a:p>
          <a:p>
            <a:pPr marL="171450" indent="-171450">
              <a:buFont typeface="Arial" panose="020B0604020202020204" pitchFamily="34" charset="0"/>
              <a:buChar char="•"/>
            </a:pPr>
            <a:r>
              <a:rPr lang="en-US" sz="1200" i="1" dirty="0">
                <a:solidFill>
                  <a:schemeClr val="accent1"/>
                </a:solidFill>
                <a:cs typeface="Microsoft New Tai Lue" panose="020B0502040204020203" pitchFamily="34" charset="0"/>
              </a:rPr>
              <a:t>Used in: </a:t>
            </a:r>
            <a:r>
              <a:rPr lang="en-US" sz="1200" dirty="0">
                <a:solidFill>
                  <a:schemeClr val="tx2"/>
                </a:solidFill>
              </a:rPr>
              <a:t>Assessment, Opioid REMS, and Pain with SCD classes</a:t>
            </a:r>
          </a:p>
          <a:p>
            <a:pPr>
              <a:spcBef>
                <a:spcPts val="600"/>
              </a:spcBef>
            </a:pPr>
            <a:r>
              <a:rPr lang="en-US" sz="1200" b="1" dirty="0">
                <a:solidFill>
                  <a:schemeClr val="accent4"/>
                </a:solidFill>
              </a:rPr>
              <a:t>Self Test</a:t>
            </a:r>
          </a:p>
          <a:p>
            <a:pPr marL="171450" indent="-171450">
              <a:buFont typeface="Arial" panose="020B0604020202020204" pitchFamily="34" charset="0"/>
              <a:buChar char="•"/>
            </a:pPr>
            <a:r>
              <a:rPr lang="en-US" sz="1200" dirty="0">
                <a:solidFill>
                  <a:schemeClr val="tx2"/>
                </a:solidFill>
              </a:rPr>
              <a:t>Online Pediatric Healthcare Provider Knowledge &amp; Attitude Survey regarding Pain</a:t>
            </a:r>
          </a:p>
          <a:p>
            <a:pPr marL="171450" indent="-171450">
              <a:buFont typeface="Arial" panose="020B0604020202020204" pitchFamily="34" charset="0"/>
              <a:buChar char="•"/>
            </a:pPr>
            <a:r>
              <a:rPr lang="en-US" sz="1200" dirty="0">
                <a:solidFill>
                  <a:schemeClr val="tx2"/>
                </a:solidFill>
              </a:rPr>
              <a:t>Recommended as a pre-test, post-test, and self-assessment method</a:t>
            </a:r>
          </a:p>
          <a:p>
            <a:pPr marL="171450" indent="-171450">
              <a:buFont typeface="Arial" panose="020B0604020202020204" pitchFamily="34" charset="0"/>
              <a:buChar char="•"/>
            </a:pPr>
            <a:r>
              <a:rPr lang="en-US" sz="1200" i="1" dirty="0">
                <a:solidFill>
                  <a:schemeClr val="accent1"/>
                </a:solidFill>
                <a:cs typeface="Microsoft New Tai Lue" panose="020B0502040204020203" pitchFamily="34" charset="0"/>
              </a:rPr>
              <a:t>Used in: </a:t>
            </a:r>
            <a:r>
              <a:rPr lang="en-US" sz="1200" dirty="0">
                <a:solidFill>
                  <a:schemeClr val="tx2"/>
                </a:solidFill>
              </a:rPr>
              <a:t>Analgesics, Acute Pain, and Neonatal classes. </a:t>
            </a:r>
          </a:p>
          <a:p>
            <a:pPr>
              <a:spcBef>
                <a:spcPts val="600"/>
              </a:spcBef>
            </a:pPr>
            <a:r>
              <a:rPr lang="en-US" sz="1200" b="1" dirty="0">
                <a:solidFill>
                  <a:schemeClr val="accent4"/>
                </a:solidFill>
              </a:rPr>
              <a:t>Videos</a:t>
            </a:r>
          </a:p>
          <a:p>
            <a:pPr marL="171450" indent="-171450">
              <a:buFont typeface="Arial" panose="020B0604020202020204" pitchFamily="34" charset="0"/>
              <a:buChar char="•"/>
            </a:pPr>
            <a:r>
              <a:rPr lang="en-US" sz="1200" dirty="0">
                <a:solidFill>
                  <a:schemeClr val="tx2"/>
                </a:solidFill>
              </a:rPr>
              <a:t>Videos entertain while reinforcing learning. Focus on facial expressions as indicators of pain</a:t>
            </a:r>
          </a:p>
          <a:p>
            <a:pPr marL="171450" indent="-171450">
              <a:buFont typeface="Arial" panose="020B0604020202020204" pitchFamily="34" charset="0"/>
              <a:buChar char="•"/>
            </a:pPr>
            <a:r>
              <a:rPr lang="en-US" sz="1200" dirty="0">
                <a:solidFill>
                  <a:schemeClr val="tx2"/>
                </a:solidFill>
              </a:rPr>
              <a:t>Egg Headache: </a:t>
            </a:r>
            <a:r>
              <a:rPr lang="en-US" sz="1200" u="sng" dirty="0">
                <a:solidFill>
                  <a:schemeClr val="tx2"/>
                </a:solidFill>
                <a:hlinkClick r:id="rId8">
                  <a:extLst>
                    <a:ext uri="{A12FA001-AC4F-418D-AE19-62706E023703}">
                      <ahyp:hlinkClr xmlns:ahyp="http://schemas.microsoft.com/office/drawing/2018/hyperlinkcolor" val="tx"/>
                    </a:ext>
                  </a:extLst>
                </a:hlinkClick>
              </a:rPr>
              <a:t>www.youtube.com/watch?v=JrCdyuDsg6c</a:t>
            </a:r>
            <a:endParaRPr lang="en-US" sz="1200" u="sng" dirty="0">
              <a:solidFill>
                <a:schemeClr val="tx2"/>
              </a:solidFill>
            </a:endParaRPr>
          </a:p>
          <a:p>
            <a:pPr marL="171450" indent="-171450">
              <a:buFont typeface="Arial" panose="020B0604020202020204" pitchFamily="34" charset="0"/>
              <a:buChar char="•"/>
            </a:pPr>
            <a:r>
              <a:rPr lang="en-US" sz="1200" dirty="0">
                <a:solidFill>
                  <a:schemeClr val="tx2"/>
                </a:solidFill>
              </a:rPr>
              <a:t>Power of Breastfeeding: </a:t>
            </a:r>
          </a:p>
          <a:p>
            <a:pPr marL="171450" indent="-171450">
              <a:buFont typeface="Arial" panose="020B0604020202020204" pitchFamily="34" charset="0"/>
              <a:buChar char="•"/>
            </a:pPr>
            <a:r>
              <a:rPr lang="en-US" sz="1200" i="1" dirty="0">
                <a:solidFill>
                  <a:schemeClr val="accent1"/>
                </a:solidFill>
                <a:cs typeface="Microsoft New Tai Lue" panose="020B0502040204020203" pitchFamily="34" charset="0"/>
              </a:rPr>
              <a:t>Used in: </a:t>
            </a:r>
            <a:r>
              <a:rPr lang="en-US" sz="1200" dirty="0">
                <a:solidFill>
                  <a:schemeClr val="tx2"/>
                </a:solidFill>
              </a:rPr>
              <a:t>Chronic Headaches and Neonatal Classes </a:t>
            </a:r>
          </a:p>
          <a:p>
            <a:pPr marL="171450" indent="-171450">
              <a:buFont typeface="Arial" panose="020B0604020202020204" pitchFamily="34" charset="0"/>
              <a:buChar char="•"/>
            </a:pPr>
            <a:endParaRPr lang="en-US" sz="1200" dirty="0">
              <a:solidFill>
                <a:schemeClr val="tx2"/>
              </a:solidFill>
            </a:endParaRPr>
          </a:p>
          <a:p>
            <a:pPr marL="171450" indent="-171450">
              <a:buFont typeface="Arial" panose="020B0604020202020204" pitchFamily="34" charset="0"/>
              <a:buChar char="•"/>
            </a:pPr>
            <a:endParaRPr lang="en-US" sz="1200" dirty="0">
              <a:solidFill>
                <a:schemeClr val="tx2"/>
              </a:solidFill>
            </a:endParaRPr>
          </a:p>
          <a:p>
            <a:pPr marL="628650" lvl="1" indent="-171450">
              <a:buFont typeface="Arial" panose="020B0604020202020204" pitchFamily="34" charset="0"/>
              <a:buChar char="•"/>
            </a:pPr>
            <a:endParaRPr lang="en-US" sz="1200" dirty="0">
              <a:solidFill>
                <a:schemeClr val="tx2"/>
              </a:solidFill>
            </a:endParaRPr>
          </a:p>
          <a:p>
            <a:pPr marL="171450" indent="-171450">
              <a:buFont typeface="Arial" panose="020B0604020202020204" pitchFamily="34" charset="0"/>
              <a:buChar char="•"/>
            </a:pPr>
            <a:endParaRPr lang="en-US" sz="1200" i="1" dirty="0">
              <a:solidFill>
                <a:schemeClr val="accent1"/>
              </a:solidFill>
              <a:cs typeface="Microsoft New Tai Lue" panose="020B0502040204020203" pitchFamily="34" charset="0"/>
            </a:endParaRPr>
          </a:p>
          <a:p>
            <a:pPr marL="171450" indent="-171450">
              <a:buFont typeface="Arial" panose="020B0604020202020204" pitchFamily="34" charset="0"/>
              <a:buChar char="•"/>
            </a:pPr>
            <a:endParaRPr lang="en-US" sz="1200" dirty="0">
              <a:solidFill>
                <a:schemeClr val="tx2"/>
              </a:solidFill>
            </a:endParaRPr>
          </a:p>
        </p:txBody>
      </p:sp>
    </p:spTree>
    <p:extLst>
      <p:ext uri="{BB962C8B-B14F-4D97-AF65-F5344CB8AC3E}">
        <p14:creationId xmlns:p14="http://schemas.microsoft.com/office/powerpoint/2010/main" val="3590091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8AA4D-16F5-2D4D-823B-F28D0F046DA1}"/>
              </a:ext>
            </a:extLst>
          </p:cNvPr>
          <p:cNvSpPr>
            <a:spLocks noGrp="1"/>
          </p:cNvSpPr>
          <p:nvPr>
            <p:ph type="title"/>
          </p:nvPr>
        </p:nvSpPr>
        <p:spPr>
          <a:xfrm>
            <a:off x="452119" y="516619"/>
            <a:ext cx="8239761" cy="1228028"/>
          </a:xfrm>
        </p:spPr>
        <p:txBody>
          <a:bodyPr/>
          <a:lstStyle/>
          <a:p>
            <a:r>
              <a:rPr lang="en-US" dirty="0">
                <a:latin typeface="Corbel" panose="020B0503020204020204" pitchFamily="34" charset="0"/>
              </a:rPr>
              <a:t>Chapter 5:                       		Facilitator Guide</a:t>
            </a:r>
          </a:p>
        </p:txBody>
      </p:sp>
      <p:sp>
        <p:nvSpPr>
          <p:cNvPr id="3" name="Content Placeholder 2">
            <a:extLst>
              <a:ext uri="{FF2B5EF4-FFF2-40B4-BE49-F238E27FC236}">
                <a16:creationId xmlns:a16="http://schemas.microsoft.com/office/drawing/2014/main" id="{F6FE3B4B-F43D-3246-BD0C-6EE64518C59C}"/>
              </a:ext>
            </a:extLst>
          </p:cNvPr>
          <p:cNvSpPr>
            <a:spLocks noGrp="1"/>
          </p:cNvSpPr>
          <p:nvPr>
            <p:ph idx="1"/>
          </p:nvPr>
        </p:nvSpPr>
        <p:spPr>
          <a:xfrm>
            <a:off x="452119" y="955960"/>
            <a:ext cx="3266441" cy="5492750"/>
          </a:xfrm>
        </p:spPr>
        <p:txBody>
          <a:bodyPr/>
          <a:lstStyle/>
          <a:p>
            <a:pPr>
              <a:lnSpc>
                <a:spcPct val="104000"/>
              </a:lnSpc>
            </a:pPr>
            <a:r>
              <a:rPr lang="en-US" sz="1200" i="0" dirty="0">
                <a:solidFill>
                  <a:schemeClr val="tx2"/>
                </a:solidFill>
                <a:latin typeface="+mn-lt"/>
              </a:rPr>
              <a:t>Course Directors may act as facilitators for the course or choose to select faculty with both content expertise and experience conducting adult learning with a flipped classroom model. The Pediatric Pain PRN Curriculum provides standardized course materials that allow facilitators to deliver the essential curriculum. Faculty are known as facilitators of curriculum content. They facilitate learning while participants engage in a variety of live, interactive educational activities. While faculty may have valuable and unparalleled pediatric pain management expertise and experience, the curriculum is designed for interactive learning and group discovery that pain can often be managed in several “right” ways. </a:t>
            </a:r>
            <a:r>
              <a:rPr lang="en-US" sz="1200" b="1" i="0" dirty="0">
                <a:solidFill>
                  <a:schemeClr val="accent4"/>
                </a:solidFill>
                <a:latin typeface="+mn-lt"/>
              </a:rPr>
              <a:t>Faculty are strongly discouraged from going off-script or providing additional content</a:t>
            </a:r>
            <a:r>
              <a:rPr lang="en-US" sz="1200" b="1" i="0" dirty="0">
                <a:solidFill>
                  <a:schemeClr val="tx2"/>
                </a:solidFill>
                <a:latin typeface="+mn-lt"/>
              </a:rPr>
              <a:t> </a:t>
            </a:r>
            <a:r>
              <a:rPr lang="en-US" sz="1200" i="0" dirty="0">
                <a:solidFill>
                  <a:schemeClr val="tx2"/>
                </a:solidFill>
                <a:latin typeface="+mn-lt"/>
              </a:rPr>
              <a:t>for course delivery other than institutional specifics, such as how to access pain assessment tools or a consult service. Even faculty with very limited knowledge of pediatric pain assessment, management, and pain science can successfully facilitate learning because the role of the course facilitator is to guide the participants in learning, to foster rich discussion, and to encourage critical thinking through experiential learning rather than to lecture. </a:t>
            </a:r>
          </a:p>
          <a:p>
            <a:endParaRPr lang="en-US" dirty="0"/>
          </a:p>
        </p:txBody>
      </p:sp>
    </p:spTree>
    <p:extLst>
      <p:ext uri="{BB962C8B-B14F-4D97-AF65-F5344CB8AC3E}">
        <p14:creationId xmlns:p14="http://schemas.microsoft.com/office/powerpoint/2010/main" val="1708270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06646-D733-46FC-AA8C-90F100133C13}"/>
              </a:ext>
            </a:extLst>
          </p:cNvPr>
          <p:cNvSpPr>
            <a:spLocks noGrp="1"/>
          </p:cNvSpPr>
          <p:nvPr>
            <p:ph type="title"/>
          </p:nvPr>
        </p:nvSpPr>
        <p:spPr>
          <a:xfrm>
            <a:off x="554134" y="609600"/>
            <a:ext cx="3182052" cy="1228028"/>
          </a:xfrm>
        </p:spPr>
        <p:txBody>
          <a:bodyPr/>
          <a:lstStyle/>
          <a:p>
            <a:r>
              <a:rPr lang="en-US" dirty="0">
                <a:latin typeface="Corbel" panose="020B0503020204020204" pitchFamily="34" charset="0"/>
              </a:rPr>
              <a:t>Facilitator Guide </a:t>
            </a:r>
          </a:p>
        </p:txBody>
      </p:sp>
      <p:sp>
        <p:nvSpPr>
          <p:cNvPr id="8" name="Content Placeholder 7">
            <a:extLst>
              <a:ext uri="{FF2B5EF4-FFF2-40B4-BE49-F238E27FC236}">
                <a16:creationId xmlns:a16="http://schemas.microsoft.com/office/drawing/2014/main" id="{A9FAD7EB-B5C4-42A5-A076-2C065FAF9653}"/>
              </a:ext>
            </a:extLst>
          </p:cNvPr>
          <p:cNvSpPr>
            <a:spLocks noGrp="1"/>
          </p:cNvSpPr>
          <p:nvPr>
            <p:ph idx="13"/>
          </p:nvPr>
        </p:nvSpPr>
        <p:spPr>
          <a:xfrm>
            <a:off x="1778000" y="4259611"/>
            <a:ext cx="1956165" cy="2749550"/>
          </a:xfrm>
        </p:spPr>
        <p:txBody>
          <a:bodyPr/>
          <a:lstStyle/>
          <a:p>
            <a:pPr algn="r">
              <a:lnSpc>
                <a:spcPct val="110000"/>
              </a:lnSpc>
              <a:spcAft>
                <a:spcPts val="600"/>
              </a:spcAft>
            </a:pPr>
            <a:r>
              <a:rPr lang="en-US" dirty="0"/>
              <a:t>Each live class is 30-60 minutes</a:t>
            </a:r>
          </a:p>
          <a:p>
            <a:pPr algn="r">
              <a:lnSpc>
                <a:spcPct val="110000"/>
              </a:lnSpc>
              <a:spcAft>
                <a:spcPts val="600"/>
              </a:spcAft>
            </a:pPr>
            <a:r>
              <a:rPr lang="en-US" dirty="0"/>
              <a:t>Plan for interactive activities</a:t>
            </a:r>
          </a:p>
          <a:p>
            <a:pPr algn="r">
              <a:lnSpc>
                <a:spcPct val="110000"/>
              </a:lnSpc>
              <a:spcAft>
                <a:spcPts val="600"/>
              </a:spcAft>
            </a:pPr>
            <a:r>
              <a:rPr lang="en-US" dirty="0"/>
              <a:t>Use the provided content slides and script slides for your class</a:t>
            </a:r>
          </a:p>
        </p:txBody>
      </p:sp>
      <p:sp>
        <p:nvSpPr>
          <p:cNvPr id="7" name="Content Placeholder 6">
            <a:extLst>
              <a:ext uri="{FF2B5EF4-FFF2-40B4-BE49-F238E27FC236}">
                <a16:creationId xmlns:a16="http://schemas.microsoft.com/office/drawing/2014/main" id="{CC1AEC14-AA4B-4166-AB23-594EA47274BF}"/>
              </a:ext>
            </a:extLst>
          </p:cNvPr>
          <p:cNvSpPr>
            <a:spLocks noGrp="1"/>
          </p:cNvSpPr>
          <p:nvPr>
            <p:ph idx="1"/>
          </p:nvPr>
        </p:nvSpPr>
        <p:spPr>
          <a:xfrm>
            <a:off x="3829078" y="594360"/>
            <a:ext cx="5071082" cy="5492750"/>
          </a:xfrm>
        </p:spPr>
        <p:txBody>
          <a:bodyPr/>
          <a:lstStyle/>
          <a:p>
            <a:pPr lvl="2">
              <a:lnSpc>
                <a:spcPct val="104000"/>
              </a:lnSpc>
            </a:pPr>
            <a:r>
              <a:rPr lang="en-US" sz="1500" dirty="0"/>
              <a:t>Preparing for Your Session </a:t>
            </a:r>
          </a:p>
          <a:p>
            <a:pPr lvl="2">
              <a:spcBef>
                <a:spcPts val="200"/>
              </a:spcBef>
            </a:pPr>
            <a:r>
              <a:rPr lang="en-US" sz="1400" b="0" i="1" dirty="0">
                <a:solidFill>
                  <a:schemeClr val="accent1"/>
                </a:solidFill>
                <a:latin typeface="Corbel" panose="020B0503020204020204" pitchFamily="34" charset="0"/>
                <a:cs typeface="+mn-cs"/>
              </a:rPr>
              <a:t>Participant Guide</a:t>
            </a:r>
          </a:p>
          <a:p>
            <a:pPr lvl="4">
              <a:lnSpc>
                <a:spcPct val="100000"/>
              </a:lnSpc>
              <a:spcAft>
                <a:spcPts val="200"/>
              </a:spcAft>
            </a:pPr>
            <a:r>
              <a:rPr lang="en-US" dirty="0"/>
              <a:t>Provide learners with the participant guide for your session 1-2 weeks before by downloading the pdf from </a:t>
            </a:r>
            <a:r>
              <a:rPr lang="en-US" sz="1200" dirty="0">
                <a:solidFill>
                  <a:schemeClr val="accent4"/>
                </a:solidFill>
                <a:hlinkClick r:id="rId2">
                  <a:extLst>
                    <a:ext uri="{A12FA001-AC4F-418D-AE19-62706E023703}">
                      <ahyp:hlinkClr xmlns:ahyp="http://schemas.microsoft.com/office/drawing/2018/hyperlinkcolor" val="tx"/>
                    </a:ext>
                  </a:extLst>
                </a:hlinkClick>
              </a:rPr>
              <a:t>luriechildrens.org/</a:t>
            </a:r>
            <a:r>
              <a:rPr lang="en-US" sz="1200" dirty="0" err="1">
                <a:solidFill>
                  <a:schemeClr val="accent4"/>
                </a:solidFill>
                <a:hlinkClick r:id="rId2">
                  <a:extLst>
                    <a:ext uri="{A12FA001-AC4F-418D-AE19-62706E023703}">
                      <ahyp:hlinkClr xmlns:ahyp="http://schemas.microsoft.com/office/drawing/2018/hyperlinkcolor" val="tx"/>
                    </a:ext>
                  </a:extLst>
                </a:hlinkClick>
              </a:rPr>
              <a:t>PRNpain</a:t>
            </a:r>
            <a:r>
              <a:rPr lang="en-US" sz="1200" dirty="0">
                <a:solidFill>
                  <a:schemeClr val="accent4"/>
                </a:solidFill>
              </a:rPr>
              <a:t>  </a:t>
            </a:r>
            <a:r>
              <a:rPr lang="en-US" dirty="0"/>
              <a:t>Participants should read and reflect on the material before class.</a:t>
            </a:r>
          </a:p>
          <a:p>
            <a:pPr lvl="4">
              <a:lnSpc>
                <a:spcPct val="100000"/>
              </a:lnSpc>
              <a:spcAft>
                <a:spcPts val="400"/>
              </a:spcAft>
            </a:pPr>
            <a:r>
              <a:rPr lang="en-US" dirty="0"/>
              <a:t>You do NOT need to prepare additional handouts. The Participant Guide covers the “knowledge” that the learners need. This is by design so you can use your time in the classroom to practice and coach</a:t>
            </a:r>
            <a:r>
              <a:rPr lang="en-US" sz="1200" dirty="0"/>
              <a:t>.</a:t>
            </a:r>
          </a:p>
          <a:p>
            <a:pPr marL="0" lvl="4" indent="0">
              <a:lnSpc>
                <a:spcPct val="110000"/>
              </a:lnSpc>
              <a:spcAft>
                <a:spcPts val="0"/>
              </a:spcAft>
              <a:buNone/>
            </a:pPr>
            <a:r>
              <a:rPr lang="en-US" sz="1400" i="1" dirty="0">
                <a:solidFill>
                  <a:schemeClr val="accent1"/>
                </a:solidFill>
                <a:latin typeface="Corbel" panose="020B0503020204020204" pitchFamily="34" charset="0"/>
              </a:rPr>
              <a:t>Classroom Presentation </a:t>
            </a:r>
            <a:r>
              <a:rPr lang="en-US" sz="1400" i="1" dirty="0" err="1">
                <a:solidFill>
                  <a:schemeClr val="accent1"/>
                </a:solidFill>
                <a:latin typeface="Corbel" panose="020B0503020204020204" pitchFamily="34" charset="0"/>
              </a:rPr>
              <a:t>Powerpoint</a:t>
            </a:r>
            <a:r>
              <a:rPr lang="en-US" sz="1400" i="1" dirty="0">
                <a:solidFill>
                  <a:schemeClr val="accent1"/>
                </a:solidFill>
                <a:latin typeface="Corbel" panose="020B0503020204020204" pitchFamily="34" charset="0"/>
              </a:rPr>
              <a:t>® Slides</a:t>
            </a:r>
            <a:endParaRPr lang="en-US" sz="1400" dirty="0">
              <a:latin typeface="Corbel" panose="020B0503020204020204" pitchFamily="34" charset="0"/>
            </a:endParaRPr>
          </a:p>
          <a:p>
            <a:pPr lvl="4">
              <a:lnSpc>
                <a:spcPct val="100000"/>
              </a:lnSpc>
              <a:spcAft>
                <a:spcPts val="200"/>
              </a:spcAft>
            </a:pPr>
            <a:r>
              <a:rPr lang="en-US" dirty="0"/>
              <a:t>Download the slides for your session</a:t>
            </a:r>
            <a:r>
              <a:rPr lang="en-US" dirty="0">
                <a:solidFill>
                  <a:schemeClr val="tx1"/>
                </a:solidFill>
              </a:rPr>
              <a:t> from </a:t>
            </a:r>
            <a:r>
              <a:rPr lang="en-US" sz="1200" dirty="0">
                <a:solidFill>
                  <a:schemeClr val="accent4"/>
                </a:solidFill>
                <a:hlinkClick r:id="rId2">
                  <a:extLst>
                    <a:ext uri="{A12FA001-AC4F-418D-AE19-62706E023703}">
                      <ahyp:hlinkClr xmlns:ahyp="http://schemas.microsoft.com/office/drawing/2018/hyperlinkcolor" val="tx"/>
                    </a:ext>
                  </a:extLst>
                </a:hlinkClick>
              </a:rPr>
              <a:t>luriechildrens.org/PRNpain</a:t>
            </a:r>
            <a:r>
              <a:rPr lang="en-US" sz="1200" dirty="0">
                <a:solidFill>
                  <a:schemeClr val="accent4"/>
                </a:solidFill>
              </a:rPr>
              <a:t> </a:t>
            </a:r>
            <a:r>
              <a:rPr lang="en-US" dirty="0"/>
              <a:t>in ppt or pptx. </a:t>
            </a:r>
          </a:p>
          <a:p>
            <a:pPr lvl="4">
              <a:lnSpc>
                <a:spcPct val="100000"/>
              </a:lnSpc>
              <a:spcAft>
                <a:spcPts val="400"/>
              </a:spcAft>
            </a:pPr>
            <a:r>
              <a:rPr lang="en-US" b="1" dirty="0"/>
              <a:t>Avoid</a:t>
            </a:r>
            <a:r>
              <a:rPr lang="en-US" dirty="0"/>
              <a:t> the temptation to prepare additional slides. In fact, we recommend that you don’t since these slides match the key points in the participant guide. </a:t>
            </a:r>
          </a:p>
          <a:p>
            <a:pPr marL="0" lvl="4" indent="0">
              <a:lnSpc>
                <a:spcPct val="110000"/>
              </a:lnSpc>
              <a:spcAft>
                <a:spcPts val="0"/>
              </a:spcAft>
              <a:buNone/>
            </a:pPr>
            <a:r>
              <a:rPr lang="en-US" sz="1400" i="1" dirty="0">
                <a:solidFill>
                  <a:schemeClr val="accent1"/>
                </a:solidFill>
                <a:latin typeface="Corbel" panose="020B0503020204020204" pitchFamily="34" charset="0"/>
              </a:rPr>
              <a:t>Facilitator Guide (Script)</a:t>
            </a:r>
            <a:endParaRPr lang="en-US" sz="1400" dirty="0">
              <a:latin typeface="Corbel" panose="020B0503020204020204" pitchFamily="34" charset="0"/>
            </a:endParaRPr>
          </a:p>
          <a:p>
            <a:pPr lvl="4">
              <a:lnSpc>
                <a:spcPct val="100000"/>
              </a:lnSpc>
              <a:spcAft>
                <a:spcPts val="200"/>
              </a:spcAft>
            </a:pPr>
            <a:r>
              <a:rPr lang="en-US" dirty="0"/>
              <a:t>Download the pdf of facilitator guide for your session from </a:t>
            </a:r>
            <a:r>
              <a:rPr lang="en-US" sz="1200" dirty="0">
                <a:solidFill>
                  <a:schemeClr val="accent4"/>
                </a:solidFill>
                <a:hlinkClick r:id="rId2">
                  <a:extLst>
                    <a:ext uri="{A12FA001-AC4F-418D-AE19-62706E023703}">
                      <ahyp:hlinkClr xmlns:ahyp="http://schemas.microsoft.com/office/drawing/2018/hyperlinkcolor" val="tx"/>
                    </a:ext>
                  </a:extLst>
                </a:hlinkClick>
              </a:rPr>
              <a:t>luriechildrens.org/</a:t>
            </a:r>
            <a:r>
              <a:rPr lang="en-US" sz="1200" dirty="0" err="1">
                <a:solidFill>
                  <a:schemeClr val="accent4"/>
                </a:solidFill>
                <a:hlinkClick r:id="rId2">
                  <a:extLst>
                    <a:ext uri="{A12FA001-AC4F-418D-AE19-62706E023703}">
                      <ahyp:hlinkClr xmlns:ahyp="http://schemas.microsoft.com/office/drawing/2018/hyperlinkcolor" val="tx"/>
                    </a:ext>
                  </a:extLst>
                </a:hlinkClick>
              </a:rPr>
              <a:t>PRNpain</a:t>
            </a:r>
            <a:r>
              <a:rPr lang="en-US" sz="1200" dirty="0">
                <a:solidFill>
                  <a:schemeClr val="accent4"/>
                </a:solidFill>
              </a:rPr>
              <a:t>  </a:t>
            </a:r>
            <a:r>
              <a:rPr lang="en-US" dirty="0"/>
              <a:t>This is the script for your session. Print and review to see the timing and key points.</a:t>
            </a:r>
          </a:p>
          <a:p>
            <a:pPr lvl="4">
              <a:lnSpc>
                <a:spcPct val="100000"/>
              </a:lnSpc>
              <a:spcAft>
                <a:spcPts val="200"/>
              </a:spcAft>
            </a:pPr>
            <a:r>
              <a:rPr lang="en-US" sz="1200" dirty="0"/>
              <a:t>Materials, room set-up and objectives are on title notes</a:t>
            </a:r>
          </a:p>
          <a:p>
            <a:pPr lvl="4">
              <a:lnSpc>
                <a:spcPct val="100000"/>
              </a:lnSpc>
              <a:spcAft>
                <a:spcPts val="0"/>
              </a:spcAft>
            </a:pPr>
            <a:r>
              <a:rPr lang="en-US" sz="1200" dirty="0"/>
              <a:t>Prompts are standardized, for example: </a:t>
            </a:r>
          </a:p>
          <a:p>
            <a:pPr lvl="5">
              <a:lnSpc>
                <a:spcPct val="100000"/>
              </a:lnSpc>
              <a:spcBef>
                <a:spcPts val="200"/>
              </a:spcBef>
              <a:spcAft>
                <a:spcPts val="0"/>
              </a:spcAft>
            </a:pPr>
            <a:r>
              <a:rPr lang="en-US" sz="1200" b="1" u="sng" dirty="0"/>
              <a:t>READ:</a:t>
            </a:r>
            <a:r>
              <a:rPr lang="en-US" sz="1200" b="1" dirty="0"/>
              <a:t> </a:t>
            </a:r>
            <a:r>
              <a:rPr lang="en-US" sz="1200" dirty="0"/>
              <a:t>prompts you to read the following material</a:t>
            </a:r>
          </a:p>
          <a:p>
            <a:pPr lvl="5">
              <a:lnSpc>
                <a:spcPct val="100000"/>
              </a:lnSpc>
              <a:spcBef>
                <a:spcPts val="200"/>
              </a:spcBef>
              <a:spcAft>
                <a:spcPts val="0"/>
              </a:spcAft>
            </a:pPr>
            <a:r>
              <a:rPr lang="en-US" sz="1200" b="1" u="sng" dirty="0"/>
              <a:t>ASK:</a:t>
            </a:r>
            <a:r>
              <a:rPr lang="en-US" sz="1200" b="1" dirty="0"/>
              <a:t> </a:t>
            </a:r>
            <a:r>
              <a:rPr lang="en-US" sz="1200" dirty="0"/>
              <a:t>prompts you to read the question that follows for the </a:t>
            </a:r>
            <a:r>
              <a:rPr lang="en-US" sz="1200" dirty="0" err="1"/>
              <a:t>learnersI</a:t>
            </a:r>
            <a:endParaRPr lang="en-US" sz="1200" dirty="0"/>
          </a:p>
          <a:p>
            <a:pPr lvl="5">
              <a:lnSpc>
                <a:spcPct val="100000"/>
              </a:lnSpc>
              <a:spcBef>
                <a:spcPts val="200"/>
              </a:spcBef>
              <a:spcAft>
                <a:spcPts val="0"/>
              </a:spcAft>
            </a:pPr>
            <a:r>
              <a:rPr lang="en-US" sz="1200" dirty="0"/>
              <a:t>Instructions in italics such a “</a:t>
            </a:r>
            <a:r>
              <a:rPr lang="en-US" sz="1200" i="1" dirty="0"/>
              <a:t>Select participants willing to share their answers to this question.”  </a:t>
            </a:r>
            <a:r>
              <a:rPr lang="en-US" sz="1200" dirty="0"/>
              <a:t>provide guidance. </a:t>
            </a:r>
          </a:p>
          <a:p>
            <a:pPr lvl="5">
              <a:lnSpc>
                <a:spcPct val="100000"/>
              </a:lnSpc>
              <a:spcBef>
                <a:spcPts val="200"/>
              </a:spcBef>
              <a:spcAft>
                <a:spcPts val="400"/>
              </a:spcAft>
            </a:pPr>
            <a:r>
              <a:rPr lang="en-US" sz="1200" dirty="0"/>
              <a:t>Timing reminders are in parenthesis, for example, [Limit to 5 of 45 minutes] </a:t>
            </a:r>
          </a:p>
          <a:p>
            <a:pPr lvl="2">
              <a:lnSpc>
                <a:spcPct val="100000"/>
              </a:lnSpc>
              <a:spcBef>
                <a:spcPts val="0"/>
              </a:spcBef>
            </a:pPr>
            <a:r>
              <a:rPr lang="en-US" sz="1200" dirty="0"/>
              <a:t>Customize the teaching points for your institution</a:t>
            </a:r>
          </a:p>
          <a:p>
            <a:pPr lvl="4">
              <a:lnSpc>
                <a:spcPct val="100000"/>
              </a:lnSpc>
              <a:spcAft>
                <a:spcPts val="0"/>
              </a:spcAft>
            </a:pPr>
            <a:r>
              <a:rPr lang="en-US" dirty="0"/>
              <a:t>In the Facilitator Guide, we provided discussion questions for you to use. Feel free to customize these so they are more targeted to your institution’s needs.</a:t>
            </a:r>
          </a:p>
          <a:p>
            <a:pPr lvl="4">
              <a:lnSpc>
                <a:spcPct val="100000"/>
              </a:lnSpc>
              <a:spcAft>
                <a:spcPts val="0"/>
              </a:spcAft>
            </a:pPr>
            <a:r>
              <a:rPr lang="en-US" dirty="0"/>
              <a:t>You may need to customize the case studies, if it does not fit the patient population at your hospital.</a:t>
            </a:r>
          </a:p>
          <a:p>
            <a:pPr lvl="4"/>
            <a:endParaRPr lang="en-US" dirty="0"/>
          </a:p>
        </p:txBody>
      </p:sp>
    </p:spTree>
    <p:extLst>
      <p:ext uri="{BB962C8B-B14F-4D97-AF65-F5344CB8AC3E}">
        <p14:creationId xmlns:p14="http://schemas.microsoft.com/office/powerpoint/2010/main" val="1550420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B0BD1-FF6D-4445-9B2D-750A62ACDAE2}"/>
              </a:ext>
            </a:extLst>
          </p:cNvPr>
          <p:cNvSpPr>
            <a:spLocks noGrp="1"/>
          </p:cNvSpPr>
          <p:nvPr>
            <p:ph type="title"/>
          </p:nvPr>
        </p:nvSpPr>
        <p:spPr/>
        <p:txBody>
          <a:bodyPr/>
          <a:lstStyle/>
          <a:p>
            <a:r>
              <a:rPr lang="en-US" dirty="0">
                <a:latin typeface="Corbel" panose="020B0503020204020204" pitchFamily="34" charset="0"/>
              </a:rPr>
              <a:t>Facilitating During Meals	</a:t>
            </a:r>
          </a:p>
        </p:txBody>
      </p:sp>
      <p:pic>
        <p:nvPicPr>
          <p:cNvPr id="1026" name="Picture 2" descr="Image result for icon for food">
            <a:extLst>
              <a:ext uri="{FF2B5EF4-FFF2-40B4-BE49-F238E27FC236}">
                <a16:creationId xmlns:a16="http://schemas.microsoft.com/office/drawing/2014/main" id="{D32D0E01-3DF8-4E1A-A0CB-32A234EDF3C6}"/>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9789" y="1995621"/>
            <a:ext cx="1828800" cy="1828800"/>
          </a:xfrm>
          <a:prstGeom prst="ellipse">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AB2499B4-88B6-45E1-8CCE-EE7A9484B80D}"/>
              </a:ext>
            </a:extLst>
          </p:cNvPr>
          <p:cNvSpPr>
            <a:spLocks noGrp="1"/>
          </p:cNvSpPr>
          <p:nvPr>
            <p:ph idx="1"/>
          </p:nvPr>
        </p:nvSpPr>
        <p:spPr>
          <a:xfrm>
            <a:off x="869789" y="4038421"/>
            <a:ext cx="2769463" cy="1811503"/>
          </a:xfrm>
        </p:spPr>
        <p:txBody>
          <a:bodyPr/>
          <a:lstStyle/>
          <a:p>
            <a:pPr lvl="2"/>
            <a:r>
              <a:rPr lang="en-US" sz="1600" i="1" dirty="0">
                <a:solidFill>
                  <a:schemeClr val="accent1"/>
                </a:solidFill>
                <a:latin typeface="Corbel" panose="020B0503020204020204" pitchFamily="34" charset="0"/>
              </a:rPr>
              <a:t>The participants are busy getting food, finding a table, meeting their table mates. Give them an opportunity to catch their breath before you begin!</a:t>
            </a:r>
          </a:p>
        </p:txBody>
      </p:sp>
      <p:sp>
        <p:nvSpPr>
          <p:cNvPr id="3" name="Content Placeholder 2">
            <a:extLst>
              <a:ext uri="{FF2B5EF4-FFF2-40B4-BE49-F238E27FC236}">
                <a16:creationId xmlns:a16="http://schemas.microsoft.com/office/drawing/2014/main" id="{AB2499B4-88B6-45E1-8CCE-EE7A9484B80D}"/>
              </a:ext>
            </a:extLst>
          </p:cNvPr>
          <p:cNvSpPr>
            <a:spLocks noGrp="1"/>
          </p:cNvSpPr>
          <p:nvPr>
            <p:ph idx="1"/>
          </p:nvPr>
        </p:nvSpPr>
        <p:spPr>
          <a:xfrm>
            <a:off x="3829078" y="682625"/>
            <a:ext cx="4857722" cy="5492750"/>
          </a:xfrm>
        </p:spPr>
        <p:txBody>
          <a:bodyPr/>
          <a:lstStyle/>
          <a:p>
            <a:pPr marL="228600" lvl="3" indent="-228600">
              <a:buFont typeface="+mj-lt"/>
              <a:buAutoNum type="arabicPeriod"/>
            </a:pPr>
            <a:r>
              <a:rPr lang="en-US" sz="1200" dirty="0"/>
              <a:t>Display the title slide so the participants know this is a working meal.</a:t>
            </a:r>
          </a:p>
          <a:p>
            <a:pPr marL="228600" lvl="3" indent="-228600">
              <a:spcAft>
                <a:spcPts val="300"/>
              </a:spcAft>
              <a:buFont typeface="+mj-lt"/>
              <a:buAutoNum type="arabicPeriod"/>
            </a:pPr>
            <a:r>
              <a:rPr lang="en-US" sz="1200" dirty="0"/>
              <a:t>After everyone is settled (approximately 5 minutes), display the discussion slide. Interrupt to give the participants brief direction:</a:t>
            </a:r>
          </a:p>
          <a:p>
            <a:pPr marL="400050" lvl="4" indent="-228600">
              <a:spcAft>
                <a:spcPts val="300"/>
              </a:spcAft>
            </a:pPr>
            <a:r>
              <a:rPr lang="en-US" sz="1200" dirty="0"/>
              <a:t>While you’re enjoying your meal, take a minute to introduce yourself to the participants at your table if you haven’t already.</a:t>
            </a:r>
          </a:p>
          <a:p>
            <a:pPr marL="400050" lvl="4" indent="-228600">
              <a:spcAft>
                <a:spcPts val="300"/>
              </a:spcAft>
            </a:pPr>
            <a:r>
              <a:rPr lang="en-US" sz="1200" dirty="0"/>
              <a:t>Then discuss the questions from your Participant Guide with your table. </a:t>
            </a:r>
          </a:p>
          <a:p>
            <a:pPr marL="400050" lvl="4" indent="-228600">
              <a:spcAft>
                <a:spcPts val="300"/>
              </a:spcAft>
            </a:pPr>
            <a:r>
              <a:rPr lang="en-US" sz="1200" dirty="0"/>
              <a:t>In a few minutes, we’ll be asking table to report back on their answers to these questions as we further explore how to implement the PRN role.</a:t>
            </a:r>
          </a:p>
          <a:p>
            <a:pPr marL="228600" lvl="3" indent="-228600">
              <a:buFont typeface="+mj-lt"/>
              <a:buAutoNum type="arabicPeriod"/>
            </a:pPr>
            <a:r>
              <a:rPr lang="en-US" sz="1200" dirty="0"/>
              <a:t>In 10 minutes, bring the group back together. Ask the first question on the slide, and then call on 1-2 tables to report. Summarize their answers but reinforce the key information from the module.</a:t>
            </a:r>
          </a:p>
          <a:p>
            <a:pPr marL="228600" lvl="2" indent="-228600"/>
            <a:r>
              <a:rPr lang="en-US" sz="1600" dirty="0"/>
              <a:t>Tips</a:t>
            </a:r>
          </a:p>
          <a:p>
            <a:pPr marL="228600" lvl="3" indent="-228600">
              <a:spcAft>
                <a:spcPts val="300"/>
              </a:spcAft>
              <a:buFont typeface="Arial" panose="020B0604020202020204" pitchFamily="34" charset="0"/>
              <a:buChar char="•"/>
            </a:pPr>
            <a:r>
              <a:rPr lang="en-US" sz="1200" dirty="0"/>
              <a:t>It may be helpful to have a second person manage the microphone if you have a large group.</a:t>
            </a:r>
          </a:p>
          <a:p>
            <a:pPr marL="228600" lvl="3" indent="-228600">
              <a:spcAft>
                <a:spcPts val="300"/>
              </a:spcAft>
              <a:buFont typeface="Arial" panose="020B0604020202020204" pitchFamily="34" charset="0"/>
              <a:buChar char="•"/>
            </a:pPr>
            <a:r>
              <a:rPr lang="en-US" sz="1200" dirty="0"/>
              <a:t>Don’t pass out handouts. The core information should be in the Participant Guide. Build on this content.</a:t>
            </a:r>
          </a:p>
          <a:p>
            <a:pPr marL="228600" lvl="3" indent="-228600">
              <a:spcAft>
                <a:spcPts val="300"/>
              </a:spcAft>
              <a:buFont typeface="Arial" panose="020B0604020202020204" pitchFamily="34" charset="0"/>
              <a:buChar char="•"/>
            </a:pPr>
            <a:r>
              <a:rPr lang="en-US" sz="1200" dirty="0"/>
              <a:t>When you debrief the session, use examples from your own practice to make the content more concrete. </a:t>
            </a:r>
          </a:p>
          <a:p>
            <a:pPr marL="228600" lvl="3" indent="-228600">
              <a:spcAft>
                <a:spcPts val="300"/>
              </a:spcAft>
              <a:buFont typeface="Arial" panose="020B0604020202020204" pitchFamily="34" charset="0"/>
              <a:buChar char="•"/>
            </a:pPr>
            <a:r>
              <a:rPr lang="en-US" sz="1200" dirty="0"/>
              <a:t>Remember, you’re not presenting but facilitating the discussion. Let the learners lead!</a:t>
            </a:r>
          </a:p>
          <a:p>
            <a:endParaRPr lang="en-US" dirty="0"/>
          </a:p>
        </p:txBody>
      </p:sp>
    </p:spTree>
    <p:extLst>
      <p:ext uri="{BB962C8B-B14F-4D97-AF65-F5344CB8AC3E}">
        <p14:creationId xmlns:p14="http://schemas.microsoft.com/office/powerpoint/2010/main" val="785630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583E-3C38-BE4C-B4E6-B7DEB273E0E0}"/>
              </a:ext>
            </a:extLst>
          </p:cNvPr>
          <p:cNvSpPr>
            <a:spLocks noGrp="1"/>
          </p:cNvSpPr>
          <p:nvPr>
            <p:ph type="title"/>
          </p:nvPr>
        </p:nvSpPr>
        <p:spPr>
          <a:xfrm>
            <a:off x="497840" y="533400"/>
            <a:ext cx="3141412" cy="1228028"/>
          </a:xfrm>
        </p:spPr>
        <p:txBody>
          <a:bodyPr/>
          <a:lstStyle/>
          <a:p>
            <a:r>
              <a:rPr lang="en-US" dirty="0">
                <a:latin typeface="Corbel" panose="020B0503020204020204" pitchFamily="34" charset="0"/>
              </a:rPr>
              <a:t>Chapter 6: PRN Pain Course Evaluation</a:t>
            </a:r>
          </a:p>
        </p:txBody>
      </p:sp>
      <p:sp>
        <p:nvSpPr>
          <p:cNvPr id="3" name="Content Placeholder 2">
            <a:extLst>
              <a:ext uri="{FF2B5EF4-FFF2-40B4-BE49-F238E27FC236}">
                <a16:creationId xmlns:a16="http://schemas.microsoft.com/office/drawing/2014/main" id="{E78B5B67-FE48-244D-BCE5-74F48EE0A0C3}"/>
              </a:ext>
            </a:extLst>
          </p:cNvPr>
          <p:cNvSpPr>
            <a:spLocks noGrp="1"/>
          </p:cNvSpPr>
          <p:nvPr>
            <p:ph idx="1"/>
          </p:nvPr>
        </p:nvSpPr>
        <p:spPr>
          <a:xfrm>
            <a:off x="3859558" y="2472306"/>
            <a:ext cx="4964048" cy="647897"/>
          </a:xfrm>
        </p:spPr>
        <p:txBody>
          <a:bodyPr/>
          <a:lstStyle/>
          <a:p>
            <a:pPr>
              <a:spcAft>
                <a:spcPts val="0"/>
              </a:spcAft>
            </a:pPr>
            <a:r>
              <a:rPr lang="en-US" sz="1200" i="0" dirty="0">
                <a:solidFill>
                  <a:schemeClr val="tx2"/>
                </a:solidFill>
                <a:latin typeface="+mn-lt"/>
              </a:rPr>
              <a:t>©Manworren, RCB , 2014. </a:t>
            </a:r>
            <a:r>
              <a:rPr lang="en-US" sz="1400" i="0" u="sng" dirty="0">
                <a:solidFill>
                  <a:schemeClr val="accent4"/>
                </a:solidFill>
                <a:latin typeface="+mn-lt"/>
                <a:hlinkClick r:id="rId3">
                  <a:extLst>
                    <a:ext uri="{A12FA001-AC4F-418D-AE19-62706E023703}">
                      <ahyp:hlinkClr xmlns:ahyp="http://schemas.microsoft.com/office/drawing/2018/hyperlinkcolor" val="tx"/>
                    </a:ext>
                  </a:extLst>
                </a:hlinkClick>
              </a:rPr>
              <a:t>Luriechildrens.org/painPRN</a:t>
            </a:r>
            <a:r>
              <a:rPr lang="en-US" sz="1400" i="0" dirty="0">
                <a:solidFill>
                  <a:schemeClr val="accent4"/>
                </a:solidFill>
                <a:latin typeface="+mn-lt"/>
              </a:rPr>
              <a:t>  </a:t>
            </a:r>
            <a:r>
              <a:rPr lang="en-US" sz="1200" i="0" dirty="0">
                <a:solidFill>
                  <a:schemeClr val="tx2"/>
                </a:solidFill>
                <a:latin typeface="+mn-lt"/>
              </a:rPr>
              <a:t>or </a:t>
            </a:r>
            <a:r>
              <a:rPr lang="en-US" sz="1200" i="0" u="sng" dirty="0">
                <a:solidFill>
                  <a:srgbClr val="7030A0"/>
                </a:solidFill>
                <a:latin typeface="+mn-lt"/>
                <a:hlinkClick r:id="rId4">
                  <a:extLst>
                    <a:ext uri="{A12FA001-AC4F-418D-AE19-62706E023703}">
                      <ahyp:hlinkClr xmlns:ahyp="http://schemas.microsoft.com/office/drawing/2018/hyperlinkcolor" val="tx"/>
                    </a:ext>
                  </a:extLst>
                </a:hlinkClick>
              </a:rPr>
              <a:t>https://redcap.nubic.northwestern.edu/redcap/surveys/?s=WTXJNC3WTC</a:t>
            </a:r>
            <a:r>
              <a:rPr lang="en-US" sz="1200" i="0" u="sng" dirty="0">
                <a:solidFill>
                  <a:srgbClr val="7030A0"/>
                </a:solidFill>
                <a:latin typeface="+mn-lt"/>
              </a:rPr>
              <a:t> </a:t>
            </a:r>
          </a:p>
        </p:txBody>
      </p:sp>
      <p:sp>
        <p:nvSpPr>
          <p:cNvPr id="5" name="Rectangle 4">
            <a:extLst>
              <a:ext uri="{FF2B5EF4-FFF2-40B4-BE49-F238E27FC236}">
                <a16:creationId xmlns:a16="http://schemas.microsoft.com/office/drawing/2014/main" id="{7BED7929-011C-FE4D-951D-E8AE325AFA67}"/>
              </a:ext>
            </a:extLst>
          </p:cNvPr>
          <p:cNvSpPr/>
          <p:nvPr/>
        </p:nvSpPr>
        <p:spPr>
          <a:xfrm>
            <a:off x="350874" y="4686103"/>
            <a:ext cx="3468044" cy="1651991"/>
          </a:xfrm>
          <a:prstGeom prst="rect">
            <a:avLst/>
          </a:prstGeom>
        </p:spPr>
        <p:txBody>
          <a:bodyPr wrap="square">
            <a:spAutoFit/>
          </a:bodyPr>
          <a:lstStyle/>
          <a:p>
            <a:pPr>
              <a:lnSpc>
                <a:spcPct val="104000"/>
              </a:lnSpc>
              <a:spcAft>
                <a:spcPts val="0"/>
              </a:spcAft>
            </a:pPr>
            <a:r>
              <a:rPr lang="en-US" sz="1400" i="1" dirty="0">
                <a:solidFill>
                  <a:schemeClr val="accent1"/>
                </a:solidFill>
                <a:latin typeface="Corbel" panose="020B0503020204020204" pitchFamily="34" charset="0"/>
              </a:rPr>
              <a:t>The purpose of evaluating classes and courses is to continuously improve participants’ satisfaction and the effectiveness of the curriculum and teaching strategies </a:t>
            </a:r>
            <a:r>
              <a:rPr lang="en-US" sz="1400" i="1" dirty="0">
                <a:solidFill>
                  <a:schemeClr val="bg1">
                    <a:lumMod val="50000"/>
                  </a:schemeClr>
                </a:solidFill>
                <a:latin typeface="Corbel" panose="020B0503020204020204" pitchFamily="34" charset="0"/>
              </a:rPr>
              <a:t>(</a:t>
            </a:r>
            <a:r>
              <a:rPr lang="en-US" sz="1400" i="1" dirty="0" err="1">
                <a:solidFill>
                  <a:schemeClr val="bg1">
                    <a:lumMod val="50000"/>
                  </a:schemeClr>
                </a:solidFill>
                <a:latin typeface="Corbel" panose="020B0503020204020204" pitchFamily="34" charset="0"/>
              </a:rPr>
              <a:t>Caputi</a:t>
            </a:r>
            <a:r>
              <a:rPr lang="en-US" sz="1400" i="1" dirty="0">
                <a:solidFill>
                  <a:schemeClr val="bg1">
                    <a:lumMod val="50000"/>
                  </a:schemeClr>
                </a:solidFill>
                <a:latin typeface="Corbel" panose="020B0503020204020204" pitchFamily="34" charset="0"/>
              </a:rPr>
              <a:t>, 2010). </a:t>
            </a:r>
            <a:r>
              <a:rPr lang="en-US" sz="1400" i="1" dirty="0">
                <a:solidFill>
                  <a:schemeClr val="accent1"/>
                </a:solidFill>
                <a:latin typeface="Corbel" panose="020B0503020204020204" pitchFamily="34" charset="0"/>
              </a:rPr>
              <a:t>Inter-professional education is often evaluated at four levels: reaction, learning, behavior change, and outcomes </a:t>
            </a:r>
            <a:r>
              <a:rPr lang="en-US" sz="1400" i="1" dirty="0">
                <a:solidFill>
                  <a:schemeClr val="bg1">
                    <a:lumMod val="50000"/>
                  </a:schemeClr>
                </a:solidFill>
                <a:latin typeface="Corbel" panose="020B0503020204020204" pitchFamily="34" charset="0"/>
              </a:rPr>
              <a:t>(IOM, 2015)</a:t>
            </a:r>
            <a:r>
              <a:rPr lang="en-US" sz="1400" i="1" dirty="0">
                <a:solidFill>
                  <a:schemeClr val="accent1"/>
                </a:solidFill>
                <a:latin typeface="Corbel" panose="020B0503020204020204" pitchFamily="34" charset="0"/>
              </a:rPr>
              <a:t>. </a:t>
            </a:r>
          </a:p>
        </p:txBody>
      </p:sp>
      <p:sp>
        <p:nvSpPr>
          <p:cNvPr id="8" name="Content Placeholder 2">
            <a:extLst>
              <a:ext uri="{FF2B5EF4-FFF2-40B4-BE49-F238E27FC236}">
                <a16:creationId xmlns:a16="http://schemas.microsoft.com/office/drawing/2014/main" id="{EB2B9415-F5F4-4374-940E-875040377F32}"/>
              </a:ext>
            </a:extLst>
          </p:cNvPr>
          <p:cNvSpPr txBox="1">
            <a:spLocks/>
          </p:cNvSpPr>
          <p:nvPr/>
        </p:nvSpPr>
        <p:spPr>
          <a:xfrm>
            <a:off x="3859558" y="533400"/>
            <a:ext cx="4827242" cy="549275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a:spcAft>
                <a:spcPts val="0"/>
              </a:spcAft>
            </a:pPr>
            <a:r>
              <a:rPr lang="en-US" sz="1200" i="0" dirty="0">
                <a:solidFill>
                  <a:schemeClr val="tx2"/>
                </a:solidFill>
                <a:latin typeface="+mn-lt"/>
              </a:rPr>
              <a:t>The initial evaluation should</a:t>
            </a:r>
            <a:r>
              <a:rPr lang="en-US" sz="1200" dirty="0">
                <a:latin typeface="+mn-lt"/>
              </a:rPr>
              <a:t> </a:t>
            </a:r>
            <a:r>
              <a:rPr lang="en-US" sz="1200" i="0" dirty="0">
                <a:solidFill>
                  <a:schemeClr val="tx2"/>
                </a:solidFill>
                <a:latin typeface="+mn-lt"/>
              </a:rPr>
              <a:t>elicit participant feedback regarding their experience and satisfaction (reaction) with the program (class and course evaluation). The evaluation should also include an assessment of knowledge (learning) gain. </a:t>
            </a:r>
          </a:p>
          <a:p>
            <a:pPr>
              <a:spcAft>
                <a:spcPts val="0"/>
              </a:spcAft>
            </a:pPr>
            <a:r>
              <a:rPr lang="en-US" sz="1200" i="0" dirty="0">
                <a:solidFill>
                  <a:schemeClr val="tx2"/>
                </a:solidFill>
                <a:latin typeface="+mn-lt"/>
              </a:rPr>
              <a:t>Knowledge change is typically measured with a pre-test/post-test, and knowledge retention can be measured longitudinally with the same post-test. This curriculum provides free access to the validated Pediatric Healthcare Provider’s Knowledge &amp; Attitude Survey Regarding Pain </a:t>
            </a:r>
          </a:p>
        </p:txBody>
      </p:sp>
      <p:sp>
        <p:nvSpPr>
          <p:cNvPr id="9" name="Content Placeholder 2">
            <a:extLst>
              <a:ext uri="{FF2B5EF4-FFF2-40B4-BE49-F238E27FC236}">
                <a16:creationId xmlns:a16="http://schemas.microsoft.com/office/drawing/2014/main" id="{99580076-CAD8-49F5-A99B-B08962FFCF0B}"/>
              </a:ext>
            </a:extLst>
          </p:cNvPr>
          <p:cNvSpPr txBox="1">
            <a:spLocks/>
          </p:cNvSpPr>
          <p:nvPr/>
        </p:nvSpPr>
        <p:spPr>
          <a:xfrm>
            <a:off x="3859558" y="3140394"/>
            <a:ext cx="4827242" cy="319770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a:spcAft>
                <a:spcPts val="0"/>
              </a:spcAft>
            </a:pPr>
            <a:r>
              <a:rPr lang="en-US" sz="1200" i="0" dirty="0">
                <a:solidFill>
                  <a:schemeClr val="tx2"/>
                </a:solidFill>
                <a:latin typeface="+mn-lt"/>
              </a:rPr>
              <a:t>This survey takes less than 20 minutes to complete and has been validated for use with pediatric nurses, advanced practice registered nurses (APRN) who can and cannot prescribe, physicians, pharmacists, and child-life specialists. The </a:t>
            </a:r>
            <a:r>
              <a:rPr lang="en-US" sz="1200" i="0" dirty="0" err="1">
                <a:solidFill>
                  <a:schemeClr val="tx2"/>
                </a:solidFill>
                <a:latin typeface="+mn-lt"/>
              </a:rPr>
              <a:t>REDCap</a:t>
            </a:r>
            <a:r>
              <a:rPr lang="en-US" sz="1200" i="0" dirty="0">
                <a:solidFill>
                  <a:schemeClr val="tx2"/>
                </a:solidFill>
                <a:latin typeface="+mn-lt"/>
              </a:rPr>
              <a:t>™ survey uses branching logic to customize questions by role and scope of practice. For example, the same analgesic question would read “you prescribed” for a prescribing physician or APRN; but would read “… was prescribed” for a nurse, pharmacist, or APRN who does not prescribe. </a:t>
            </a:r>
          </a:p>
          <a:p>
            <a:pPr>
              <a:spcAft>
                <a:spcPts val="0"/>
              </a:spcAft>
            </a:pPr>
            <a:r>
              <a:rPr lang="en-US" sz="1200" i="0" dirty="0">
                <a:solidFill>
                  <a:schemeClr val="tx2"/>
                </a:solidFill>
                <a:latin typeface="+mn-lt"/>
              </a:rPr>
              <a:t>The </a:t>
            </a:r>
            <a:r>
              <a:rPr lang="en-US" sz="1200" i="0" dirty="0" err="1">
                <a:solidFill>
                  <a:schemeClr val="tx2"/>
                </a:solidFill>
                <a:latin typeface="+mn-lt"/>
              </a:rPr>
              <a:t>REDCap</a:t>
            </a:r>
            <a:r>
              <a:rPr lang="en-US" sz="1200" i="0" dirty="0">
                <a:solidFill>
                  <a:schemeClr val="tx2"/>
                </a:solidFill>
                <a:latin typeface="+mn-lt"/>
              </a:rPr>
              <a:t>™ platform provides an efficient and secure method of both disseminating the surveys and creating a repository of healthcare professionals and students’ knowledge and attitudes regarding pediatric pain. Therefore, this version facilitates surveying diverse healthcare providers and healthcare students within an organization, across organizations, and over time. </a:t>
            </a:r>
          </a:p>
          <a:p>
            <a:r>
              <a:rPr lang="en-US" dirty="0"/>
              <a:t>	</a:t>
            </a:r>
            <a:endParaRPr lang="en-US" sz="1200" i="0" dirty="0">
              <a:solidFill>
                <a:schemeClr val="tx2"/>
              </a:solidFill>
              <a:latin typeface="+mn-lt"/>
            </a:endParaRPr>
          </a:p>
        </p:txBody>
      </p:sp>
    </p:spTree>
    <p:extLst>
      <p:ext uri="{BB962C8B-B14F-4D97-AF65-F5344CB8AC3E}">
        <p14:creationId xmlns:p14="http://schemas.microsoft.com/office/powerpoint/2010/main" val="1749595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0485D-CE84-2649-8DE9-6311745A4E04}"/>
              </a:ext>
            </a:extLst>
          </p:cNvPr>
          <p:cNvSpPr>
            <a:spLocks noGrp="1"/>
          </p:cNvSpPr>
          <p:nvPr>
            <p:ph type="title"/>
          </p:nvPr>
        </p:nvSpPr>
        <p:spPr>
          <a:xfrm>
            <a:off x="457200" y="614680"/>
            <a:ext cx="3182052" cy="1228028"/>
          </a:xfrm>
        </p:spPr>
        <p:txBody>
          <a:bodyPr/>
          <a:lstStyle/>
          <a:p>
            <a:r>
              <a:rPr lang="en-US" dirty="0">
                <a:latin typeface="Corbel" panose="020B0503020204020204" pitchFamily="34" charset="0"/>
              </a:rPr>
              <a:t>Pediatric Healthcare Provider’s Knowledge &amp; Attitude Survey Regarding Pain </a:t>
            </a:r>
            <a:r>
              <a:rPr lang="en-US" sz="1200" dirty="0">
                <a:latin typeface="Corbel" panose="020B0503020204020204" pitchFamily="34" charset="0"/>
              </a:rPr>
              <a:t>©Manworren</a:t>
            </a:r>
            <a:endParaRPr lang="en-US" dirty="0">
              <a:latin typeface="Corbel" panose="020B0503020204020204" pitchFamily="34" charset="0"/>
            </a:endParaRPr>
          </a:p>
        </p:txBody>
      </p:sp>
      <p:sp>
        <p:nvSpPr>
          <p:cNvPr id="3" name="Content Placeholder 2">
            <a:extLst>
              <a:ext uri="{FF2B5EF4-FFF2-40B4-BE49-F238E27FC236}">
                <a16:creationId xmlns:a16="http://schemas.microsoft.com/office/drawing/2014/main" id="{E0215B41-85BA-7349-A9B5-E2D77F4DB1CA}"/>
              </a:ext>
            </a:extLst>
          </p:cNvPr>
          <p:cNvSpPr>
            <a:spLocks noGrp="1"/>
          </p:cNvSpPr>
          <p:nvPr>
            <p:ph idx="1"/>
          </p:nvPr>
        </p:nvSpPr>
        <p:spPr/>
        <p:txBody>
          <a:bodyPr/>
          <a:lstStyle/>
          <a:p>
            <a:pPr>
              <a:spcAft>
                <a:spcPts val="600"/>
              </a:spcAft>
            </a:pPr>
            <a:r>
              <a:rPr lang="en-US" sz="1200" i="0" dirty="0">
                <a:solidFill>
                  <a:schemeClr val="tx2"/>
                </a:solidFill>
                <a:latin typeface="+mn-lt"/>
              </a:rPr>
              <a:t>The Pediatric Healthcare Provider’s Knowledge &amp; Attitude Survey Regarding Pain ©Manworren, RCB , 2014 (PHCPKAS, 2014) does not require individual participant identifiers; therefore, the survey link can be distributed, and participants can complete the survey anonymously. To add your organization’s or course’s name as a site identifier, contact </a:t>
            </a:r>
            <a:r>
              <a:rPr lang="en-US" sz="1400" i="0" u="sng" dirty="0">
                <a:solidFill>
                  <a:schemeClr val="accent4"/>
                </a:solidFill>
                <a:latin typeface="+mn-lt"/>
                <a:hlinkClick r:id="rId3">
                  <a:extLst>
                    <a:ext uri="{A12FA001-AC4F-418D-AE19-62706E023703}">
                      <ahyp:hlinkClr xmlns:ahyp="http://schemas.microsoft.com/office/drawing/2018/hyperlinkcolor" val="tx"/>
                    </a:ext>
                  </a:extLst>
                </a:hlinkClick>
              </a:rPr>
              <a:t>PRN@Luriechildrens.org</a:t>
            </a:r>
            <a:r>
              <a:rPr lang="en-US" sz="1400" i="0" dirty="0">
                <a:solidFill>
                  <a:schemeClr val="accent4"/>
                </a:solidFill>
                <a:latin typeface="+mn-lt"/>
              </a:rPr>
              <a:t> </a:t>
            </a:r>
          </a:p>
          <a:p>
            <a:pPr>
              <a:spcAft>
                <a:spcPts val="600"/>
              </a:spcAft>
            </a:pPr>
            <a:r>
              <a:rPr lang="en-US" sz="1200" i="0" dirty="0">
                <a:solidFill>
                  <a:schemeClr val="tx2"/>
                </a:solidFill>
                <a:latin typeface="+mn-lt"/>
              </a:rPr>
              <a:t>The demographic section of the PHCPKAS  requests information for subgroup analysis, such as 1) discipline, 2) years of experience, 3) years of education, 4) organization/college/practice/course site, 5) sex,          6) ethnicity 7) age, 8) degree, 9) title/position and 10) characteristics of patients served.  In addition participants have the option of entering a 6 to 10-digit code as a unique identifier to facilitate test-retest analysis of individuals’ knowledge and attitudes regarding pediatric pain across time.  Those who contact </a:t>
            </a:r>
            <a:r>
              <a:rPr lang="en-US" sz="1200" i="0" u="sng" dirty="0">
                <a:solidFill>
                  <a:schemeClr val="tx2"/>
                </a:solidFill>
                <a:latin typeface="+mn-lt"/>
                <a:hlinkClick r:id="rId3">
                  <a:extLst>
                    <a:ext uri="{A12FA001-AC4F-418D-AE19-62706E023703}">
                      <ahyp:hlinkClr xmlns:ahyp="http://schemas.microsoft.com/office/drawing/2018/hyperlinkcolor" val="tx"/>
                    </a:ext>
                  </a:extLst>
                </a:hlinkClick>
              </a:rPr>
              <a:t>PRN@Luriechildrens.org</a:t>
            </a:r>
            <a:r>
              <a:rPr lang="en-US" sz="1200" i="0" dirty="0">
                <a:solidFill>
                  <a:schemeClr val="tx2"/>
                </a:solidFill>
                <a:latin typeface="+mn-lt"/>
              </a:rPr>
              <a:t> will be provided site specific data in Excel™ format in an agreed upon time frame. There is no fee to use this version of the surveys or to electronically send results. </a:t>
            </a:r>
          </a:p>
          <a:p>
            <a:pPr>
              <a:spcAft>
                <a:spcPts val="600"/>
              </a:spcAft>
            </a:pPr>
            <a:r>
              <a:rPr lang="en-US" sz="1200" i="0" dirty="0">
                <a:solidFill>
                  <a:schemeClr val="tx2"/>
                </a:solidFill>
                <a:latin typeface="+mn-lt"/>
              </a:rPr>
              <a:t>Since the first version of this survey was released in 2001, permission for use has been granted to hundreds of organizations in the United States, as well as institutions in the United Kingdom, Ireland, Australia, South Africa, Canada, &amp; New Zealand. The tool has also been translated by researchers in China, Taiwan, Israel, Qatar, Switzerland, Indonesia, Mongolia, Norway, Peru, Philippines, Portugal, Spain, and Italy for use with healthcare professionals in these countries. </a:t>
            </a:r>
          </a:p>
          <a:p>
            <a:endParaRPr lang="en-US" dirty="0"/>
          </a:p>
        </p:txBody>
      </p:sp>
    </p:spTree>
    <p:extLst>
      <p:ext uri="{BB962C8B-B14F-4D97-AF65-F5344CB8AC3E}">
        <p14:creationId xmlns:p14="http://schemas.microsoft.com/office/powerpoint/2010/main" val="3793048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515CD-288F-C441-96E7-D1BAB4CED8E8}"/>
              </a:ext>
            </a:extLst>
          </p:cNvPr>
          <p:cNvSpPr>
            <a:spLocks noGrp="1"/>
          </p:cNvSpPr>
          <p:nvPr>
            <p:ph type="title"/>
          </p:nvPr>
        </p:nvSpPr>
        <p:spPr/>
        <p:txBody>
          <a:bodyPr/>
          <a:lstStyle/>
          <a:p>
            <a:r>
              <a:rPr lang="en-US" dirty="0">
                <a:latin typeface="Corbel" panose="020B0503020204020204" pitchFamily="34" charset="0"/>
              </a:rPr>
              <a:t>Chapter 5: Evaluation</a:t>
            </a:r>
            <a:br>
              <a:rPr lang="en-US" dirty="0">
                <a:latin typeface="Corbel" panose="020B0503020204020204" pitchFamily="34" charset="0"/>
              </a:rPr>
            </a:br>
            <a:r>
              <a:rPr lang="en-US" dirty="0">
                <a:latin typeface="Corbel" panose="020B0503020204020204" pitchFamily="34" charset="0"/>
              </a:rPr>
              <a:t>Planning &amp; Preparation</a:t>
            </a:r>
          </a:p>
        </p:txBody>
      </p:sp>
      <p:sp>
        <p:nvSpPr>
          <p:cNvPr id="4" name="Content Placeholder 3">
            <a:extLst>
              <a:ext uri="{FF2B5EF4-FFF2-40B4-BE49-F238E27FC236}">
                <a16:creationId xmlns:a16="http://schemas.microsoft.com/office/drawing/2014/main" id="{047BAFEC-97C4-5943-B1CA-9DF16C01D2BE}"/>
              </a:ext>
            </a:extLst>
          </p:cNvPr>
          <p:cNvSpPr>
            <a:spLocks noGrp="1"/>
          </p:cNvSpPr>
          <p:nvPr>
            <p:ph idx="13"/>
          </p:nvPr>
        </p:nvSpPr>
        <p:spPr>
          <a:xfrm>
            <a:off x="457200" y="1714569"/>
            <a:ext cx="3165817" cy="4535101"/>
          </a:xfrm>
        </p:spPr>
        <p:txBody>
          <a:bodyPr/>
          <a:lstStyle/>
          <a:p>
            <a:pPr>
              <a:spcAft>
                <a:spcPts val="0"/>
              </a:spcAft>
            </a:pPr>
            <a:r>
              <a:rPr lang="en-US" sz="1600" dirty="0"/>
              <a:t>Behavior change and outcome evaluations are more challenging to measure. </a:t>
            </a:r>
          </a:p>
          <a:p>
            <a:pPr>
              <a:spcAft>
                <a:spcPts val="0"/>
              </a:spcAft>
            </a:pPr>
            <a:r>
              <a:rPr lang="en-US" sz="1200" i="0" dirty="0">
                <a:solidFill>
                  <a:schemeClr val="tx2"/>
                </a:solidFill>
                <a:latin typeface="+mn-lt"/>
              </a:rPr>
              <a:t>We recommend mining the PRN applications to identify barriers to effective interdisciplinary pain assessment and management efforts and potentially measurable behavior changes.  </a:t>
            </a:r>
          </a:p>
          <a:p>
            <a:endParaRPr lang="en-US" dirty="0"/>
          </a:p>
        </p:txBody>
      </p:sp>
      <p:sp>
        <p:nvSpPr>
          <p:cNvPr id="3" name="Content Placeholder 2">
            <a:extLst>
              <a:ext uri="{FF2B5EF4-FFF2-40B4-BE49-F238E27FC236}">
                <a16:creationId xmlns:a16="http://schemas.microsoft.com/office/drawing/2014/main" id="{78F247DA-C457-FC4A-ADE5-F44176627E5B}"/>
              </a:ext>
            </a:extLst>
          </p:cNvPr>
          <p:cNvSpPr>
            <a:spLocks noGrp="1"/>
          </p:cNvSpPr>
          <p:nvPr>
            <p:ph idx="1"/>
          </p:nvPr>
        </p:nvSpPr>
        <p:spPr>
          <a:xfrm>
            <a:off x="3829078" y="682625"/>
            <a:ext cx="4928842" cy="5492750"/>
          </a:xfrm>
        </p:spPr>
        <p:txBody>
          <a:bodyPr/>
          <a:lstStyle/>
          <a:p>
            <a:pPr>
              <a:lnSpc>
                <a:spcPct val="104000"/>
              </a:lnSpc>
              <a:spcAft>
                <a:spcPts val="0"/>
              </a:spcAft>
            </a:pPr>
            <a:r>
              <a:rPr lang="en-US" sz="1200" b="1" i="0" dirty="0">
                <a:solidFill>
                  <a:schemeClr val="accent4"/>
                </a:solidFill>
                <a:latin typeface="+mn-lt"/>
              </a:rPr>
              <a:t>Processes </a:t>
            </a:r>
            <a:r>
              <a:rPr lang="en-US" sz="1100" i="0" dirty="0">
                <a:solidFill>
                  <a:schemeClr val="tx2"/>
                </a:solidFill>
                <a:latin typeface="+mn-lt"/>
              </a:rPr>
              <a:t>documented in the medical record, like pain assessment, intervention, and treatment evaluation or reassessment, provide indirect measures of behavior changes. </a:t>
            </a:r>
          </a:p>
          <a:p>
            <a:pPr>
              <a:lnSpc>
                <a:spcPct val="104000"/>
              </a:lnSpc>
              <a:spcAft>
                <a:spcPts val="0"/>
              </a:spcAft>
            </a:pPr>
            <a:r>
              <a:rPr lang="en-US" sz="1200" b="1" i="0" dirty="0">
                <a:solidFill>
                  <a:schemeClr val="accent4"/>
                </a:solidFill>
                <a:latin typeface="+mn-lt"/>
              </a:rPr>
              <a:t>Healthcare administrative data</a:t>
            </a:r>
            <a:r>
              <a:rPr lang="en-US" sz="1200" i="0" dirty="0">
                <a:solidFill>
                  <a:schemeClr val="tx2"/>
                </a:solidFill>
                <a:latin typeface="+mn-lt"/>
              </a:rPr>
              <a:t>, </a:t>
            </a:r>
            <a:r>
              <a:rPr lang="en-US" sz="1100" i="0" dirty="0">
                <a:solidFill>
                  <a:schemeClr val="tx2"/>
                </a:solidFill>
                <a:latin typeface="+mn-lt"/>
              </a:rPr>
              <a:t>like topical anesthetic use or consult volumes, also provide indirect measures of behavior changes. </a:t>
            </a:r>
          </a:p>
          <a:p>
            <a:pPr>
              <a:lnSpc>
                <a:spcPct val="104000"/>
              </a:lnSpc>
              <a:spcAft>
                <a:spcPts val="0"/>
              </a:spcAft>
            </a:pPr>
            <a:r>
              <a:rPr lang="en-US" sz="1200" b="1" i="0" dirty="0">
                <a:solidFill>
                  <a:schemeClr val="accent4"/>
                </a:solidFill>
                <a:latin typeface="+mn-lt"/>
              </a:rPr>
              <a:t>Direct measures </a:t>
            </a:r>
            <a:r>
              <a:rPr lang="en-US" sz="1100" i="0" dirty="0">
                <a:solidFill>
                  <a:schemeClr val="tx2"/>
                </a:solidFill>
                <a:latin typeface="+mn-lt"/>
              </a:rPr>
              <a:t>of behavior changes require observations. Time-intensive observations may be cost prohibitive and unless observations are conducted consistently over extended periods of time, observed behaviors may be different than unobserved behaviors. </a:t>
            </a:r>
          </a:p>
          <a:p>
            <a:pPr>
              <a:lnSpc>
                <a:spcPct val="104000"/>
              </a:lnSpc>
              <a:spcAft>
                <a:spcPts val="0"/>
              </a:spcAft>
            </a:pPr>
            <a:r>
              <a:rPr lang="en-US" sz="1200" b="1" i="0" dirty="0">
                <a:solidFill>
                  <a:schemeClr val="accent4"/>
                </a:solidFill>
                <a:latin typeface="+mn-lt"/>
              </a:rPr>
              <a:t>Patient outcomes </a:t>
            </a:r>
            <a:r>
              <a:rPr lang="en-US" sz="1100" i="0" dirty="0">
                <a:solidFill>
                  <a:schemeClr val="tx2"/>
                </a:solidFill>
                <a:latin typeface="+mn-lt"/>
              </a:rPr>
              <a:t>provide the highest form of a learning outcome and evidence of practice changes </a:t>
            </a:r>
            <a:r>
              <a:rPr lang="en-US" sz="1100" i="0" dirty="0">
                <a:solidFill>
                  <a:schemeClr val="bg1">
                    <a:lumMod val="50000"/>
                  </a:schemeClr>
                </a:solidFill>
                <a:latin typeface="+mn-lt"/>
              </a:rPr>
              <a:t>(IOM, 2015). </a:t>
            </a:r>
            <a:r>
              <a:rPr lang="en-US" sz="1100" i="0" dirty="0">
                <a:solidFill>
                  <a:schemeClr val="tx2"/>
                </a:solidFill>
                <a:latin typeface="+mn-lt"/>
              </a:rPr>
              <a:t>Recent studies of patient satisfaction with pain management in the emergency department (ED) and after surgery found satisfaction was associated with pain relief and patients’ perceptions of being provided enough pain medication or desire for no more pain medication, staff helpfulness, and patient-family participation in pain treatment decisions </a:t>
            </a:r>
            <a:r>
              <a:rPr lang="en-US" sz="1100" i="0" dirty="0">
                <a:solidFill>
                  <a:schemeClr val="bg1">
                    <a:lumMod val="50000"/>
                  </a:schemeClr>
                </a:solidFill>
                <a:latin typeface="+mn-lt"/>
              </a:rPr>
              <a:t>(</a:t>
            </a:r>
            <a:r>
              <a:rPr lang="en-US" sz="1100" i="0" dirty="0" err="1">
                <a:solidFill>
                  <a:schemeClr val="bg1">
                    <a:lumMod val="50000"/>
                  </a:schemeClr>
                </a:solidFill>
                <a:latin typeface="+mn-lt"/>
              </a:rPr>
              <a:t>Schwenkglenks</a:t>
            </a:r>
            <a:r>
              <a:rPr lang="en-US" sz="1100" i="0" dirty="0">
                <a:solidFill>
                  <a:schemeClr val="bg1">
                    <a:lumMod val="50000"/>
                  </a:schemeClr>
                </a:solidFill>
                <a:latin typeface="+mn-lt"/>
              </a:rPr>
              <a:t>, et al, 2014 &amp; Fallon, et al, 2016). </a:t>
            </a:r>
            <a:r>
              <a:rPr lang="en-US" sz="1100" i="0" dirty="0">
                <a:solidFill>
                  <a:schemeClr val="tx2"/>
                </a:solidFill>
                <a:latin typeface="+mn-lt"/>
              </a:rPr>
              <a:t>Patient-family satisfaction is a commonly used patient outcome measure, but satisfaction with pain treatment tends to be high even in those with substantial pain. Concerns that the opioid-epidemic was the result of increased prescribing to improve patient-family satisfaction have led to the removal of these measures from national surveys </a:t>
            </a:r>
            <a:r>
              <a:rPr lang="en-US" sz="1100" i="0" dirty="0">
                <a:solidFill>
                  <a:schemeClr val="bg1">
                    <a:lumMod val="50000"/>
                  </a:schemeClr>
                </a:solidFill>
                <a:latin typeface="+mn-lt"/>
              </a:rPr>
              <a:t>(Baker, 2017 &amp; HCAHPS, 2019). </a:t>
            </a:r>
          </a:p>
          <a:p>
            <a:pPr>
              <a:lnSpc>
                <a:spcPct val="104000"/>
              </a:lnSpc>
              <a:spcAft>
                <a:spcPts val="0"/>
              </a:spcAft>
            </a:pPr>
            <a:r>
              <a:rPr lang="en-US" sz="1200" b="1" i="0" dirty="0">
                <a:solidFill>
                  <a:schemeClr val="accent4"/>
                </a:solidFill>
                <a:latin typeface="+mn-lt"/>
              </a:rPr>
              <a:t>Instead of patient-family satisfaction, patient outcomes that address participants’ pain PRN learning and practice change goals are ideal measures</a:t>
            </a:r>
            <a:r>
              <a:rPr lang="en-US" sz="1200" b="1" i="0" dirty="0">
                <a:solidFill>
                  <a:schemeClr val="tx2"/>
                </a:solidFill>
                <a:latin typeface="+mn-lt"/>
              </a:rPr>
              <a:t>.</a:t>
            </a:r>
            <a:endParaRPr lang="en-US" sz="1200" i="0" dirty="0">
              <a:solidFill>
                <a:schemeClr val="tx2"/>
              </a:solidFill>
              <a:latin typeface="+mn-lt"/>
            </a:endParaRPr>
          </a:p>
          <a:p>
            <a:pPr>
              <a:lnSpc>
                <a:spcPct val="104000"/>
              </a:lnSpc>
              <a:spcAft>
                <a:spcPts val="0"/>
              </a:spcAft>
            </a:pPr>
            <a:r>
              <a:rPr lang="en-US" sz="1100" i="0" dirty="0">
                <a:solidFill>
                  <a:schemeClr val="tx2"/>
                </a:solidFill>
                <a:latin typeface="+mn-lt"/>
              </a:rPr>
              <a:t>For example, decreased adverse analgesic effects, decreased ED visits or hospital readmission rates for poorly controlled pain, and decreased pain-related complications are both common and important patient outcomes.  Validated patient reported outcome measures (PROMIS) and health-related quality of life tools may provide sensitive long-term outcomes of pain management practice change efforts. </a:t>
            </a:r>
          </a:p>
          <a:p>
            <a:endParaRPr lang="en-US" dirty="0"/>
          </a:p>
        </p:txBody>
      </p:sp>
    </p:spTree>
    <p:extLst>
      <p:ext uri="{BB962C8B-B14F-4D97-AF65-F5344CB8AC3E}">
        <p14:creationId xmlns:p14="http://schemas.microsoft.com/office/powerpoint/2010/main" val="3167686172"/>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14293</TotalTime>
  <Words>6491</Words>
  <Application>Microsoft Macintosh PowerPoint</Application>
  <PresentationFormat>On-screen Show (4:3)</PresentationFormat>
  <Paragraphs>353</Paragraphs>
  <Slides>20</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MS Mincho</vt:lpstr>
      <vt:lpstr>Arial</vt:lpstr>
      <vt:lpstr>Corbel</vt:lpstr>
      <vt:lpstr>Franklin Gothic Demi Cond</vt:lpstr>
      <vt:lpstr>Microsoft New Tai Lue</vt:lpstr>
      <vt:lpstr>Tahoma</vt:lpstr>
      <vt:lpstr>Times New Roman</vt:lpstr>
      <vt:lpstr>Wingdings</vt:lpstr>
      <vt:lpstr>Modern Swiss</vt:lpstr>
      <vt:lpstr>Pediatric  Pain prn Class Facilitator guide</vt:lpstr>
      <vt:lpstr>Introduction</vt:lpstr>
      <vt:lpstr>Chapter 1:  The Pediatric Pain PRN Program &amp; Curriculum Overview</vt:lpstr>
      <vt:lpstr>Chapter 1 </vt:lpstr>
      <vt:lpstr>Chapter 2: Pediatric Pain PRN Content &amp; Learning Objectives</vt:lpstr>
      <vt:lpstr>Chapter 2</vt:lpstr>
      <vt:lpstr>Chapter 2 </vt:lpstr>
      <vt:lpstr>Chapter 3:   Adult Learning Principles</vt:lpstr>
      <vt:lpstr>Chapter 3: Based on the  work of Malcolm S. Knowles </vt:lpstr>
      <vt:lpstr>Flipped Classroom</vt:lpstr>
      <vt:lpstr>Pediatric Pain PRN Teaching Strategies</vt:lpstr>
      <vt:lpstr>Pediatric Pain PRN  Teaching Strategies</vt:lpstr>
      <vt:lpstr>Pediatric Pain PRN Teaching Strategies </vt:lpstr>
      <vt:lpstr>Pediatric Pain PRN Teaching Strategies. </vt:lpstr>
      <vt:lpstr>Chapter 5:                         Facilitator Guide</vt:lpstr>
      <vt:lpstr>Facilitator Guide </vt:lpstr>
      <vt:lpstr>Facilitating During Meals </vt:lpstr>
      <vt:lpstr>Chapter 6: PRN Pain Course Evaluation</vt:lpstr>
      <vt:lpstr>Pediatric Healthcare Provider’s Knowledge &amp; Attitude Survey Regarding Pain ©Manworren</vt:lpstr>
      <vt:lpstr>Chapter 5: Evaluation Planning &amp; Preparation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762</cp:revision>
  <cp:lastPrinted>2020-01-04T00:51:06Z</cp:lastPrinted>
  <dcterms:created xsi:type="dcterms:W3CDTF">2014-02-07T03:47:22Z</dcterms:created>
  <dcterms:modified xsi:type="dcterms:W3CDTF">2026-05-29T07:16:55Z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