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9" r:id="rId2"/>
    <p:sldId id="278" r:id="rId3"/>
    <p:sldId id="303" r:id="rId4"/>
    <p:sldId id="299" r:id="rId5"/>
    <p:sldId id="300" r:id="rId6"/>
    <p:sldId id="304" r:id="rId7"/>
    <p:sldId id="30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259"/>
            <p14:sldId id="278"/>
            <p14:sldId id="303"/>
            <p14:sldId id="299"/>
            <p14:sldId id="300"/>
            <p14:sldId id="304"/>
            <p14:sldId id="301"/>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1" clrIdx="0"/>
  <p:cmAuthor id="2" name="Bart Wyman" initials="BW [2]" lastIdx="1" clrIdx="1"/>
  <p:cmAuthor id="3" name="Bart Wyman" initials="BW [3]"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CCE8"/>
    <a:srgbClr val="CCCC00"/>
    <a:srgbClr val="118E97"/>
    <a:srgbClr val="118497"/>
    <a:srgbClr val="17B1CB"/>
    <a:srgbClr val="BC873A"/>
    <a:srgbClr val="C1C139"/>
    <a:srgbClr val="A48F52"/>
    <a:srgbClr val="9C975A"/>
    <a:srgbClr val="A6AE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41" autoAdjust="0"/>
    <p:restoredTop sz="58973" autoAdjust="0"/>
  </p:normalViewPr>
  <p:slideViewPr>
    <p:cSldViewPr snapToGrid="0" snapToObjects="1">
      <p:cViewPr varScale="1">
        <p:scale>
          <a:sx n="72" d="100"/>
          <a:sy n="72" d="100"/>
        </p:scale>
        <p:origin x="3368" y="192"/>
      </p:cViewPr>
      <p:guideLst>
        <p:guide orient="horz" pos="2516"/>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7" d="100"/>
          <a:sy n="87" d="100"/>
        </p:scale>
        <p:origin x="3904" y="1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DE919D-A97C-4F4B-A643-CED30F75FA53}" type="doc">
      <dgm:prSet loTypeId="urn:microsoft.com/office/officeart/2005/8/layout/cycle7" loCatId="cycle" qsTypeId="urn:microsoft.com/office/officeart/2005/8/quickstyle/simple1" qsCatId="simple" csTypeId="urn:microsoft.com/office/officeart/2005/8/colors/colorful3" csCatId="colorful" phldr="1"/>
      <dgm:spPr/>
      <dgm:t>
        <a:bodyPr/>
        <a:lstStyle/>
        <a:p>
          <a:endParaRPr lang="en-US"/>
        </a:p>
      </dgm:t>
    </dgm:pt>
    <dgm:pt modelId="{5C7AA536-98F0-449D-9D5B-B0694E59D0BD}">
      <dgm:prSet phldrT="[Text]" custT="1"/>
      <dgm:spPr>
        <a:solidFill>
          <a:schemeClr val="accent1"/>
        </a:solidFill>
      </dgm:spPr>
      <dgm:t>
        <a:bodyPr/>
        <a:lstStyle/>
        <a:p>
          <a:r>
            <a:rPr lang="en-US" sz="1800" b="1" dirty="0"/>
            <a:t>Biological Factors</a:t>
          </a:r>
        </a:p>
      </dgm:t>
    </dgm:pt>
    <dgm:pt modelId="{EE6BCD52-70BE-4005-9BE1-F18A357D35D3}" type="parTrans" cxnId="{C618AA3D-7A7D-4333-B75B-15444C5E6777}">
      <dgm:prSet/>
      <dgm:spPr/>
      <dgm:t>
        <a:bodyPr/>
        <a:lstStyle/>
        <a:p>
          <a:endParaRPr lang="en-US"/>
        </a:p>
      </dgm:t>
    </dgm:pt>
    <dgm:pt modelId="{8904DB45-7B9D-457E-A328-4267C14549B1}" type="sibTrans" cxnId="{C618AA3D-7A7D-4333-B75B-15444C5E6777}">
      <dgm:prSet/>
      <dgm:spPr>
        <a:solidFill>
          <a:schemeClr val="accent1"/>
        </a:solidFill>
      </dgm:spPr>
      <dgm:t>
        <a:bodyPr/>
        <a:lstStyle/>
        <a:p>
          <a:endParaRPr lang="en-US"/>
        </a:p>
      </dgm:t>
    </dgm:pt>
    <dgm:pt modelId="{FEBD1678-CCF6-43A2-9461-15960D24C09B}">
      <dgm:prSet phldrT="[Text]" custT="1"/>
      <dgm:spPr/>
      <dgm:t>
        <a:bodyPr/>
        <a:lstStyle/>
        <a:p>
          <a:r>
            <a:rPr lang="en-US" sz="1800" b="1" dirty="0"/>
            <a:t>Sociocultural Factors</a:t>
          </a:r>
        </a:p>
      </dgm:t>
    </dgm:pt>
    <dgm:pt modelId="{044E8392-365F-486D-A56C-22E2842B2DFE}" type="parTrans" cxnId="{482E2319-7C37-4400-A3A9-C272E303AF6B}">
      <dgm:prSet/>
      <dgm:spPr/>
      <dgm:t>
        <a:bodyPr/>
        <a:lstStyle/>
        <a:p>
          <a:endParaRPr lang="en-US"/>
        </a:p>
      </dgm:t>
    </dgm:pt>
    <dgm:pt modelId="{99632202-03CD-4213-8144-A2246A73A6DB}" type="sibTrans" cxnId="{482E2319-7C37-4400-A3A9-C272E303AF6B}">
      <dgm:prSet/>
      <dgm:spPr/>
      <dgm:t>
        <a:bodyPr/>
        <a:lstStyle/>
        <a:p>
          <a:endParaRPr lang="en-US"/>
        </a:p>
      </dgm:t>
    </dgm:pt>
    <dgm:pt modelId="{C2A7A60F-A1DD-4697-B40A-55CECE6242BF}">
      <dgm:prSet phldrT="[Text]" custT="1"/>
      <dgm:spPr/>
      <dgm:t>
        <a:bodyPr/>
        <a:lstStyle/>
        <a:p>
          <a:r>
            <a:rPr lang="en-US" sz="1800" b="1" dirty="0"/>
            <a:t>Psychological Factors</a:t>
          </a:r>
        </a:p>
      </dgm:t>
    </dgm:pt>
    <dgm:pt modelId="{0D2B2E94-750D-4124-9473-C6D97C0B0522}" type="parTrans" cxnId="{12FA4896-2FB8-4F0B-86EE-8288DE37E4F1}">
      <dgm:prSet/>
      <dgm:spPr/>
      <dgm:t>
        <a:bodyPr/>
        <a:lstStyle/>
        <a:p>
          <a:endParaRPr lang="en-US"/>
        </a:p>
      </dgm:t>
    </dgm:pt>
    <dgm:pt modelId="{14CE0762-FA46-4142-A68C-94922DE3D9CF}" type="sibTrans" cxnId="{12FA4896-2FB8-4F0B-86EE-8288DE37E4F1}">
      <dgm:prSet/>
      <dgm:spPr/>
      <dgm:t>
        <a:bodyPr/>
        <a:lstStyle/>
        <a:p>
          <a:endParaRPr lang="en-US"/>
        </a:p>
      </dgm:t>
    </dgm:pt>
    <dgm:pt modelId="{B8D6C2AE-38A2-46A5-8A80-522CF6DF0B6E}">
      <dgm:prSet phldrT="[Text]" custT="1"/>
      <dgm:spPr>
        <a:solidFill>
          <a:schemeClr val="accent1"/>
        </a:solidFill>
      </dgm:spPr>
      <dgm:t>
        <a:bodyPr/>
        <a:lstStyle/>
        <a:p>
          <a:r>
            <a:rPr lang="en-US" sz="1600" dirty="0"/>
            <a:t>Tissue damage</a:t>
          </a:r>
        </a:p>
      </dgm:t>
    </dgm:pt>
    <dgm:pt modelId="{3AF1A989-25F3-4BA7-8A4D-DFD328B14D14}" type="parTrans" cxnId="{FECE7D56-DAAC-4DA7-B758-9D586C5973C9}">
      <dgm:prSet/>
      <dgm:spPr/>
      <dgm:t>
        <a:bodyPr/>
        <a:lstStyle/>
        <a:p>
          <a:endParaRPr lang="en-US"/>
        </a:p>
      </dgm:t>
    </dgm:pt>
    <dgm:pt modelId="{BA0F4772-3278-44DA-A767-7F1E97603401}" type="sibTrans" cxnId="{FECE7D56-DAAC-4DA7-B758-9D586C5973C9}">
      <dgm:prSet/>
      <dgm:spPr/>
      <dgm:t>
        <a:bodyPr/>
        <a:lstStyle/>
        <a:p>
          <a:endParaRPr lang="en-US"/>
        </a:p>
      </dgm:t>
    </dgm:pt>
    <dgm:pt modelId="{99EB1C4A-670A-416E-9A8A-265BC4467301}">
      <dgm:prSet phldrT="[Text]" custT="1"/>
      <dgm:spPr>
        <a:solidFill>
          <a:schemeClr val="accent1"/>
        </a:solidFill>
      </dgm:spPr>
      <dgm:t>
        <a:bodyPr/>
        <a:lstStyle/>
        <a:p>
          <a:r>
            <a:rPr lang="en-US" sz="1600" dirty="0"/>
            <a:t>Genetic factors</a:t>
          </a:r>
        </a:p>
      </dgm:t>
    </dgm:pt>
    <dgm:pt modelId="{F9DEA11D-4DC8-4C96-886C-154E6BC27183}" type="parTrans" cxnId="{137D7C82-0134-4F77-85D8-6949C5D0A910}">
      <dgm:prSet/>
      <dgm:spPr/>
      <dgm:t>
        <a:bodyPr/>
        <a:lstStyle/>
        <a:p>
          <a:endParaRPr lang="en-US"/>
        </a:p>
      </dgm:t>
    </dgm:pt>
    <dgm:pt modelId="{A851815B-4542-4EF8-8EEA-034535E2C4C8}" type="sibTrans" cxnId="{137D7C82-0134-4F77-85D8-6949C5D0A910}">
      <dgm:prSet/>
      <dgm:spPr/>
      <dgm:t>
        <a:bodyPr/>
        <a:lstStyle/>
        <a:p>
          <a:endParaRPr lang="en-US"/>
        </a:p>
      </dgm:t>
    </dgm:pt>
    <dgm:pt modelId="{F16A868C-1A02-49C0-8F1F-0D1AE4714FA0}">
      <dgm:prSet phldrT="[Text]" custT="1"/>
      <dgm:spPr>
        <a:solidFill>
          <a:schemeClr val="accent1"/>
        </a:solidFill>
      </dgm:spPr>
      <dgm:t>
        <a:bodyPr/>
        <a:lstStyle/>
        <a:p>
          <a:r>
            <a:rPr lang="en-US" sz="1600" dirty="0"/>
            <a:t>Physiological mechanisms of pain</a:t>
          </a:r>
        </a:p>
      </dgm:t>
    </dgm:pt>
    <dgm:pt modelId="{4D39319A-11D8-4662-ACA9-9656E874F7F0}" type="parTrans" cxnId="{50B9FB7B-A84C-4BB2-974F-43384F4323F2}">
      <dgm:prSet/>
      <dgm:spPr/>
      <dgm:t>
        <a:bodyPr/>
        <a:lstStyle/>
        <a:p>
          <a:endParaRPr lang="en-US"/>
        </a:p>
      </dgm:t>
    </dgm:pt>
    <dgm:pt modelId="{6705204D-23E7-47BD-AE03-BC0152951C8C}" type="sibTrans" cxnId="{50B9FB7B-A84C-4BB2-974F-43384F4323F2}">
      <dgm:prSet/>
      <dgm:spPr/>
      <dgm:t>
        <a:bodyPr/>
        <a:lstStyle/>
        <a:p>
          <a:endParaRPr lang="en-US"/>
        </a:p>
      </dgm:t>
    </dgm:pt>
    <dgm:pt modelId="{4A02B416-7DC8-40E9-8C06-D4CCCD3A2595}">
      <dgm:prSet phldrT="[Text]" custT="1"/>
      <dgm:spPr/>
      <dgm:t>
        <a:bodyPr/>
        <a:lstStyle/>
        <a:p>
          <a:r>
            <a:rPr lang="en-US" sz="1600" dirty="0"/>
            <a:t>Ethnicity</a:t>
          </a:r>
        </a:p>
      </dgm:t>
    </dgm:pt>
    <dgm:pt modelId="{880438FB-0242-469D-9D07-6AD977DF1678}" type="parTrans" cxnId="{340593BD-A580-4A5D-B262-B43BAD45305F}">
      <dgm:prSet/>
      <dgm:spPr/>
      <dgm:t>
        <a:bodyPr/>
        <a:lstStyle/>
        <a:p>
          <a:endParaRPr lang="en-US"/>
        </a:p>
      </dgm:t>
    </dgm:pt>
    <dgm:pt modelId="{53470978-18CA-49F3-8011-826CE996C11B}" type="sibTrans" cxnId="{340593BD-A580-4A5D-B262-B43BAD45305F}">
      <dgm:prSet/>
      <dgm:spPr/>
      <dgm:t>
        <a:bodyPr/>
        <a:lstStyle/>
        <a:p>
          <a:endParaRPr lang="en-US"/>
        </a:p>
      </dgm:t>
    </dgm:pt>
    <dgm:pt modelId="{791688CA-1F0F-4682-9337-066ADB92083F}">
      <dgm:prSet phldrT="[Text]" custT="1"/>
      <dgm:spPr/>
      <dgm:t>
        <a:bodyPr/>
        <a:lstStyle/>
        <a:p>
          <a:r>
            <a:rPr lang="en-US" sz="1600" dirty="0"/>
            <a:t>Family history</a:t>
          </a:r>
        </a:p>
      </dgm:t>
    </dgm:pt>
    <dgm:pt modelId="{A74AA573-168F-4FE3-ADE4-5EB76DB1F155}" type="parTrans" cxnId="{69BC2DCC-8EC4-4326-A83D-4B6125CE6BC1}">
      <dgm:prSet/>
      <dgm:spPr/>
      <dgm:t>
        <a:bodyPr/>
        <a:lstStyle/>
        <a:p>
          <a:endParaRPr lang="en-US"/>
        </a:p>
      </dgm:t>
    </dgm:pt>
    <dgm:pt modelId="{174924BA-3FC6-4F5C-941E-A2C670956A58}" type="sibTrans" cxnId="{69BC2DCC-8EC4-4326-A83D-4B6125CE6BC1}">
      <dgm:prSet/>
      <dgm:spPr/>
      <dgm:t>
        <a:bodyPr/>
        <a:lstStyle/>
        <a:p>
          <a:endParaRPr lang="en-US"/>
        </a:p>
      </dgm:t>
    </dgm:pt>
    <dgm:pt modelId="{FE8D20B9-F882-46D7-8317-8C6F1A46AFB4}">
      <dgm:prSet phldrT="[Text]" custT="1"/>
      <dgm:spPr/>
      <dgm:t>
        <a:bodyPr/>
        <a:lstStyle/>
        <a:p>
          <a:r>
            <a:rPr lang="en-US" sz="1600" dirty="0"/>
            <a:t>Cultural factors</a:t>
          </a:r>
        </a:p>
      </dgm:t>
    </dgm:pt>
    <dgm:pt modelId="{C94411F1-00E2-4267-B3BA-DE87CB8C3AAE}" type="parTrans" cxnId="{35695304-B690-4A59-8E63-EEBC063D29A0}">
      <dgm:prSet/>
      <dgm:spPr/>
      <dgm:t>
        <a:bodyPr/>
        <a:lstStyle/>
        <a:p>
          <a:endParaRPr lang="en-US"/>
        </a:p>
      </dgm:t>
    </dgm:pt>
    <dgm:pt modelId="{6598ABAA-0C26-4E9F-987B-39F90F8A7F3A}" type="sibTrans" cxnId="{35695304-B690-4A59-8E63-EEBC063D29A0}">
      <dgm:prSet/>
      <dgm:spPr/>
      <dgm:t>
        <a:bodyPr/>
        <a:lstStyle/>
        <a:p>
          <a:endParaRPr lang="en-US"/>
        </a:p>
      </dgm:t>
    </dgm:pt>
    <dgm:pt modelId="{52770C09-5585-4659-86D5-80F4616DC81C}">
      <dgm:prSet phldrT="[Text]" custT="1"/>
      <dgm:spPr/>
      <dgm:t>
        <a:bodyPr/>
        <a:lstStyle/>
        <a:p>
          <a:r>
            <a:rPr lang="en-US" sz="1600" dirty="0"/>
            <a:t>Negative mood (anger, anxiety, depression)</a:t>
          </a:r>
        </a:p>
      </dgm:t>
    </dgm:pt>
    <dgm:pt modelId="{96307399-2536-449C-BBD8-866365CA15E5}" type="parTrans" cxnId="{E2AAC840-64AA-4D03-8748-491E3E0DBC2E}">
      <dgm:prSet/>
      <dgm:spPr/>
      <dgm:t>
        <a:bodyPr/>
        <a:lstStyle/>
        <a:p>
          <a:endParaRPr lang="en-US"/>
        </a:p>
      </dgm:t>
    </dgm:pt>
    <dgm:pt modelId="{BD39F417-6EC4-42A6-8939-22BA3EBBB6AE}" type="sibTrans" cxnId="{E2AAC840-64AA-4D03-8748-491E3E0DBC2E}">
      <dgm:prSet/>
      <dgm:spPr/>
      <dgm:t>
        <a:bodyPr/>
        <a:lstStyle/>
        <a:p>
          <a:endParaRPr lang="en-US"/>
        </a:p>
      </dgm:t>
    </dgm:pt>
    <dgm:pt modelId="{FF553F4E-DDED-4ED9-A869-09E8423132CA}">
      <dgm:prSet phldrT="[Text]" custT="1"/>
      <dgm:spPr/>
      <dgm:t>
        <a:bodyPr/>
        <a:lstStyle/>
        <a:p>
          <a:r>
            <a:rPr lang="en-US" sz="1600" dirty="0"/>
            <a:t>Coping strategies</a:t>
          </a:r>
        </a:p>
      </dgm:t>
    </dgm:pt>
    <dgm:pt modelId="{27A55102-8D65-4D1D-A730-0381C1D21601}" type="parTrans" cxnId="{66F12CF4-B929-4BEF-BC35-435026FCD1B5}">
      <dgm:prSet/>
      <dgm:spPr/>
      <dgm:t>
        <a:bodyPr/>
        <a:lstStyle/>
        <a:p>
          <a:endParaRPr lang="en-US"/>
        </a:p>
      </dgm:t>
    </dgm:pt>
    <dgm:pt modelId="{54C48147-2DE8-4C2E-865C-E8A4C8058C0E}" type="sibTrans" cxnId="{66F12CF4-B929-4BEF-BC35-435026FCD1B5}">
      <dgm:prSet/>
      <dgm:spPr/>
      <dgm:t>
        <a:bodyPr/>
        <a:lstStyle/>
        <a:p>
          <a:endParaRPr lang="en-US"/>
        </a:p>
      </dgm:t>
    </dgm:pt>
    <dgm:pt modelId="{5B40E64E-3833-494A-A843-8822A6425276}">
      <dgm:prSet phldrT="[Text]" custT="1"/>
      <dgm:spPr/>
      <dgm:t>
        <a:bodyPr/>
        <a:lstStyle/>
        <a:p>
          <a:r>
            <a:rPr lang="en-US" sz="1600" dirty="0"/>
            <a:t>Social learning</a:t>
          </a:r>
        </a:p>
      </dgm:t>
    </dgm:pt>
    <dgm:pt modelId="{C8D469B2-33F9-42E3-B20E-7515FFCD979F}" type="parTrans" cxnId="{5B1D336B-AB9B-43BC-9D04-42B306C542F6}">
      <dgm:prSet/>
      <dgm:spPr/>
      <dgm:t>
        <a:bodyPr/>
        <a:lstStyle/>
        <a:p>
          <a:endParaRPr lang="en-US"/>
        </a:p>
      </dgm:t>
    </dgm:pt>
    <dgm:pt modelId="{70260B72-00C6-4881-A6D7-2F1BC08E6096}" type="sibTrans" cxnId="{5B1D336B-AB9B-43BC-9D04-42B306C542F6}">
      <dgm:prSet/>
      <dgm:spPr/>
      <dgm:t>
        <a:bodyPr/>
        <a:lstStyle/>
        <a:p>
          <a:endParaRPr lang="en-US"/>
        </a:p>
      </dgm:t>
    </dgm:pt>
    <dgm:pt modelId="{DFB1D5A1-E46A-4976-8054-D8D741546B30}" type="pres">
      <dgm:prSet presAssocID="{98DE919D-A97C-4F4B-A643-CED30F75FA53}" presName="Name0" presStyleCnt="0">
        <dgm:presLayoutVars>
          <dgm:dir/>
          <dgm:resizeHandles val="exact"/>
        </dgm:presLayoutVars>
      </dgm:prSet>
      <dgm:spPr/>
    </dgm:pt>
    <dgm:pt modelId="{62FDAAA3-EB1A-416A-B904-FA27EE83A786}" type="pres">
      <dgm:prSet presAssocID="{5C7AA536-98F0-449D-9D5B-B0694E59D0BD}" presName="node" presStyleLbl="node1" presStyleIdx="0" presStyleCnt="3" custScaleX="147192" custScaleY="172570">
        <dgm:presLayoutVars>
          <dgm:bulletEnabled val="1"/>
        </dgm:presLayoutVars>
      </dgm:prSet>
      <dgm:spPr/>
    </dgm:pt>
    <dgm:pt modelId="{1328FDEC-D560-4722-9EC8-BD95E7E58BEF}" type="pres">
      <dgm:prSet presAssocID="{8904DB45-7B9D-457E-A328-4267C14549B1}" presName="sibTrans" presStyleLbl="sibTrans2D1" presStyleIdx="0" presStyleCnt="3"/>
      <dgm:spPr/>
    </dgm:pt>
    <dgm:pt modelId="{63E66817-C331-47DC-A9F8-543CEC3681AB}" type="pres">
      <dgm:prSet presAssocID="{8904DB45-7B9D-457E-A328-4267C14549B1}" presName="connectorText" presStyleLbl="sibTrans2D1" presStyleIdx="0" presStyleCnt="3"/>
      <dgm:spPr/>
    </dgm:pt>
    <dgm:pt modelId="{B9D6E700-4E9D-4FE1-A345-94DEE9023BB8}" type="pres">
      <dgm:prSet presAssocID="{FEBD1678-CCF6-43A2-9461-15960D24C09B}" presName="node" presStyleLbl="node1" presStyleIdx="1" presStyleCnt="3" custScaleX="147192" custScaleY="172570" custRadScaleRad="126274" custRadScaleInc="-4944">
        <dgm:presLayoutVars>
          <dgm:bulletEnabled val="1"/>
        </dgm:presLayoutVars>
      </dgm:prSet>
      <dgm:spPr/>
    </dgm:pt>
    <dgm:pt modelId="{19A48B71-52CB-4497-9C73-C8B9016D9940}" type="pres">
      <dgm:prSet presAssocID="{99632202-03CD-4213-8144-A2246A73A6DB}" presName="sibTrans" presStyleLbl="sibTrans2D1" presStyleIdx="1" presStyleCnt="3"/>
      <dgm:spPr/>
    </dgm:pt>
    <dgm:pt modelId="{4CD91292-8614-4722-AF72-978B4FD8F941}" type="pres">
      <dgm:prSet presAssocID="{99632202-03CD-4213-8144-A2246A73A6DB}" presName="connectorText" presStyleLbl="sibTrans2D1" presStyleIdx="1" presStyleCnt="3"/>
      <dgm:spPr/>
    </dgm:pt>
    <dgm:pt modelId="{4768A728-957E-4819-8E1D-1E6F99200F98}" type="pres">
      <dgm:prSet presAssocID="{C2A7A60F-A1DD-4697-B40A-55CECE6242BF}" presName="node" presStyleLbl="node1" presStyleIdx="2" presStyleCnt="3" custScaleX="147192" custScaleY="172570" custRadScaleRad="135702" custRadScaleInc="10584">
        <dgm:presLayoutVars>
          <dgm:bulletEnabled val="1"/>
        </dgm:presLayoutVars>
      </dgm:prSet>
      <dgm:spPr/>
    </dgm:pt>
    <dgm:pt modelId="{BAD711CC-3D53-4964-847D-6ABFA52CE60F}" type="pres">
      <dgm:prSet presAssocID="{14CE0762-FA46-4142-A68C-94922DE3D9CF}" presName="sibTrans" presStyleLbl="sibTrans2D1" presStyleIdx="2" presStyleCnt="3"/>
      <dgm:spPr/>
    </dgm:pt>
    <dgm:pt modelId="{1AA97906-CADA-446C-8F97-E1310AD35FC1}" type="pres">
      <dgm:prSet presAssocID="{14CE0762-FA46-4142-A68C-94922DE3D9CF}" presName="connectorText" presStyleLbl="sibTrans2D1" presStyleIdx="2" presStyleCnt="3"/>
      <dgm:spPr/>
    </dgm:pt>
  </dgm:ptLst>
  <dgm:cxnLst>
    <dgm:cxn modelId="{35695304-B690-4A59-8E63-EEBC063D29A0}" srcId="{FEBD1678-CCF6-43A2-9461-15960D24C09B}" destId="{FE8D20B9-F882-46D7-8317-8C6F1A46AFB4}" srcOrd="2" destOrd="0" parTransId="{C94411F1-00E2-4267-B3BA-DE87CB8C3AAE}" sibTransId="{6598ABAA-0C26-4E9F-987B-39F90F8A7F3A}"/>
    <dgm:cxn modelId="{66E0630F-60A8-4FA2-B1DD-D32C75F5E003}" type="presOf" srcId="{C2A7A60F-A1DD-4697-B40A-55CECE6242BF}" destId="{4768A728-957E-4819-8E1D-1E6F99200F98}" srcOrd="0" destOrd="0" presId="urn:microsoft.com/office/officeart/2005/8/layout/cycle7"/>
    <dgm:cxn modelId="{482E2319-7C37-4400-A3A9-C272E303AF6B}" srcId="{98DE919D-A97C-4F4B-A643-CED30F75FA53}" destId="{FEBD1678-CCF6-43A2-9461-15960D24C09B}" srcOrd="1" destOrd="0" parTransId="{044E8392-365F-486D-A56C-22E2842B2DFE}" sibTransId="{99632202-03CD-4213-8144-A2246A73A6DB}"/>
    <dgm:cxn modelId="{8052331A-3AD0-4CA5-95C6-FDB659237E19}" type="presOf" srcId="{FF553F4E-DDED-4ED9-A869-09E8423132CA}" destId="{4768A728-957E-4819-8E1D-1E6F99200F98}" srcOrd="0" destOrd="2" presId="urn:microsoft.com/office/officeart/2005/8/layout/cycle7"/>
    <dgm:cxn modelId="{5CDE382E-F592-4D41-B272-8EB57DC6E782}" type="presOf" srcId="{791688CA-1F0F-4682-9337-066ADB92083F}" destId="{B9D6E700-4E9D-4FE1-A345-94DEE9023BB8}" srcOrd="0" destOrd="2" presId="urn:microsoft.com/office/officeart/2005/8/layout/cycle7"/>
    <dgm:cxn modelId="{09EBC33C-73FC-46F8-97A1-9EC00C5398E3}" type="presOf" srcId="{8904DB45-7B9D-457E-A328-4267C14549B1}" destId="{1328FDEC-D560-4722-9EC8-BD95E7E58BEF}" srcOrd="0" destOrd="0" presId="urn:microsoft.com/office/officeart/2005/8/layout/cycle7"/>
    <dgm:cxn modelId="{C99DF63C-DDC0-4A0B-B92B-016CDF3FAEDA}" type="presOf" srcId="{FEBD1678-CCF6-43A2-9461-15960D24C09B}" destId="{B9D6E700-4E9D-4FE1-A345-94DEE9023BB8}" srcOrd="0" destOrd="0" presId="urn:microsoft.com/office/officeart/2005/8/layout/cycle7"/>
    <dgm:cxn modelId="{C618AA3D-7A7D-4333-B75B-15444C5E6777}" srcId="{98DE919D-A97C-4F4B-A643-CED30F75FA53}" destId="{5C7AA536-98F0-449D-9D5B-B0694E59D0BD}" srcOrd="0" destOrd="0" parTransId="{EE6BCD52-70BE-4005-9BE1-F18A357D35D3}" sibTransId="{8904DB45-7B9D-457E-A328-4267C14549B1}"/>
    <dgm:cxn modelId="{E2AAC840-64AA-4D03-8748-491E3E0DBC2E}" srcId="{C2A7A60F-A1DD-4697-B40A-55CECE6242BF}" destId="{52770C09-5585-4659-86D5-80F4616DC81C}" srcOrd="0" destOrd="0" parTransId="{96307399-2536-449C-BBD8-866365CA15E5}" sibTransId="{BD39F417-6EC4-42A6-8939-22BA3EBBB6AE}"/>
    <dgm:cxn modelId="{FECE7D56-DAAC-4DA7-B758-9D586C5973C9}" srcId="{5C7AA536-98F0-449D-9D5B-B0694E59D0BD}" destId="{B8D6C2AE-38A2-46A5-8A80-522CF6DF0B6E}" srcOrd="0" destOrd="0" parTransId="{3AF1A989-25F3-4BA7-8A4D-DFD328B14D14}" sibTransId="{BA0F4772-3278-44DA-A767-7F1E97603401}"/>
    <dgm:cxn modelId="{12A6AD68-B225-4749-933F-B5FDB163FECC}" type="presOf" srcId="{8904DB45-7B9D-457E-A328-4267C14549B1}" destId="{63E66817-C331-47DC-A9F8-543CEC3681AB}" srcOrd="1" destOrd="0" presId="urn:microsoft.com/office/officeart/2005/8/layout/cycle7"/>
    <dgm:cxn modelId="{5B1D336B-AB9B-43BC-9D04-42B306C542F6}" srcId="{C2A7A60F-A1DD-4697-B40A-55CECE6242BF}" destId="{5B40E64E-3833-494A-A843-8822A6425276}" srcOrd="2" destOrd="0" parTransId="{C8D469B2-33F9-42E3-B20E-7515FFCD979F}" sibTransId="{70260B72-00C6-4881-A6D7-2F1BC08E6096}"/>
    <dgm:cxn modelId="{92FAB375-E521-4767-B650-DD809FF87BD6}" type="presOf" srcId="{F16A868C-1A02-49C0-8F1F-0D1AE4714FA0}" destId="{62FDAAA3-EB1A-416A-B904-FA27EE83A786}" srcOrd="0" destOrd="3" presId="urn:microsoft.com/office/officeart/2005/8/layout/cycle7"/>
    <dgm:cxn modelId="{50B9FB7B-A84C-4BB2-974F-43384F4323F2}" srcId="{5C7AA536-98F0-449D-9D5B-B0694E59D0BD}" destId="{F16A868C-1A02-49C0-8F1F-0D1AE4714FA0}" srcOrd="2" destOrd="0" parTransId="{4D39319A-11D8-4662-ACA9-9656E874F7F0}" sibTransId="{6705204D-23E7-47BD-AE03-BC0152951C8C}"/>
    <dgm:cxn modelId="{86AA0F82-96AA-4E7D-92F8-5C682D385967}" type="presOf" srcId="{14CE0762-FA46-4142-A68C-94922DE3D9CF}" destId="{BAD711CC-3D53-4964-847D-6ABFA52CE60F}" srcOrd="0" destOrd="0" presId="urn:microsoft.com/office/officeart/2005/8/layout/cycle7"/>
    <dgm:cxn modelId="{137D7C82-0134-4F77-85D8-6949C5D0A910}" srcId="{5C7AA536-98F0-449D-9D5B-B0694E59D0BD}" destId="{99EB1C4A-670A-416E-9A8A-265BC4467301}" srcOrd="1" destOrd="0" parTransId="{F9DEA11D-4DC8-4C96-886C-154E6BC27183}" sibTransId="{A851815B-4542-4EF8-8EEA-034535E2C4C8}"/>
    <dgm:cxn modelId="{5A2CD98C-1508-4A14-A6BA-6DEC64EAE3A9}" type="presOf" srcId="{14CE0762-FA46-4142-A68C-94922DE3D9CF}" destId="{1AA97906-CADA-446C-8F97-E1310AD35FC1}" srcOrd="1" destOrd="0" presId="urn:microsoft.com/office/officeart/2005/8/layout/cycle7"/>
    <dgm:cxn modelId="{12FA4896-2FB8-4F0B-86EE-8288DE37E4F1}" srcId="{98DE919D-A97C-4F4B-A643-CED30F75FA53}" destId="{C2A7A60F-A1DD-4697-B40A-55CECE6242BF}" srcOrd="2" destOrd="0" parTransId="{0D2B2E94-750D-4124-9473-C6D97C0B0522}" sibTransId="{14CE0762-FA46-4142-A68C-94922DE3D9CF}"/>
    <dgm:cxn modelId="{F15AC59E-E556-41CB-B273-83A24E90309A}" type="presOf" srcId="{5B40E64E-3833-494A-A843-8822A6425276}" destId="{4768A728-957E-4819-8E1D-1E6F99200F98}" srcOrd="0" destOrd="3" presId="urn:microsoft.com/office/officeart/2005/8/layout/cycle7"/>
    <dgm:cxn modelId="{4898D1B3-6527-453E-A09F-A60687B387BC}" type="presOf" srcId="{5C7AA536-98F0-449D-9D5B-B0694E59D0BD}" destId="{62FDAAA3-EB1A-416A-B904-FA27EE83A786}" srcOrd="0" destOrd="0" presId="urn:microsoft.com/office/officeart/2005/8/layout/cycle7"/>
    <dgm:cxn modelId="{85CD13B7-A76B-4F55-93E9-B846EDE68CE8}" type="presOf" srcId="{52770C09-5585-4659-86D5-80F4616DC81C}" destId="{4768A728-957E-4819-8E1D-1E6F99200F98}" srcOrd="0" destOrd="1" presId="urn:microsoft.com/office/officeart/2005/8/layout/cycle7"/>
    <dgm:cxn modelId="{340593BD-A580-4A5D-B262-B43BAD45305F}" srcId="{FEBD1678-CCF6-43A2-9461-15960D24C09B}" destId="{4A02B416-7DC8-40E9-8C06-D4CCCD3A2595}" srcOrd="0" destOrd="0" parTransId="{880438FB-0242-469D-9D07-6AD977DF1678}" sibTransId="{53470978-18CA-49F3-8011-826CE996C11B}"/>
    <dgm:cxn modelId="{4EEC4EC2-5C6F-4327-8D9D-88BB43EEE39A}" type="presOf" srcId="{99EB1C4A-670A-416E-9A8A-265BC4467301}" destId="{62FDAAA3-EB1A-416A-B904-FA27EE83A786}" srcOrd="0" destOrd="2" presId="urn:microsoft.com/office/officeart/2005/8/layout/cycle7"/>
    <dgm:cxn modelId="{69BC2DCC-8EC4-4326-A83D-4B6125CE6BC1}" srcId="{FEBD1678-CCF6-43A2-9461-15960D24C09B}" destId="{791688CA-1F0F-4682-9337-066ADB92083F}" srcOrd="1" destOrd="0" parTransId="{A74AA573-168F-4FE3-ADE4-5EB76DB1F155}" sibTransId="{174924BA-3FC6-4F5C-941E-A2C670956A58}"/>
    <dgm:cxn modelId="{0BF1FBDC-1BEC-4979-B606-06740AE80D33}" type="presOf" srcId="{99632202-03CD-4213-8144-A2246A73A6DB}" destId="{4CD91292-8614-4722-AF72-978B4FD8F941}" srcOrd="1" destOrd="0" presId="urn:microsoft.com/office/officeart/2005/8/layout/cycle7"/>
    <dgm:cxn modelId="{526A37DD-487F-4840-9F50-23F88A65EF47}" type="presOf" srcId="{B8D6C2AE-38A2-46A5-8A80-522CF6DF0B6E}" destId="{62FDAAA3-EB1A-416A-B904-FA27EE83A786}" srcOrd="0" destOrd="1" presId="urn:microsoft.com/office/officeart/2005/8/layout/cycle7"/>
    <dgm:cxn modelId="{E2248FE0-EB65-4F0B-8256-84CE79AC51EE}" type="presOf" srcId="{4A02B416-7DC8-40E9-8C06-D4CCCD3A2595}" destId="{B9D6E700-4E9D-4FE1-A345-94DEE9023BB8}" srcOrd="0" destOrd="1" presId="urn:microsoft.com/office/officeart/2005/8/layout/cycle7"/>
    <dgm:cxn modelId="{AC776AE4-3FCE-4CE1-B42A-0DB0E8CABFE2}" type="presOf" srcId="{99632202-03CD-4213-8144-A2246A73A6DB}" destId="{19A48B71-52CB-4497-9C73-C8B9016D9940}" srcOrd="0" destOrd="0" presId="urn:microsoft.com/office/officeart/2005/8/layout/cycle7"/>
    <dgm:cxn modelId="{38C64AF0-6DED-4EAB-9552-3F01E18342DE}" type="presOf" srcId="{98DE919D-A97C-4F4B-A643-CED30F75FA53}" destId="{DFB1D5A1-E46A-4976-8054-D8D741546B30}" srcOrd="0" destOrd="0" presId="urn:microsoft.com/office/officeart/2005/8/layout/cycle7"/>
    <dgm:cxn modelId="{66F12CF4-B929-4BEF-BC35-435026FCD1B5}" srcId="{C2A7A60F-A1DD-4697-B40A-55CECE6242BF}" destId="{FF553F4E-DDED-4ED9-A869-09E8423132CA}" srcOrd="1" destOrd="0" parTransId="{27A55102-8D65-4D1D-A730-0381C1D21601}" sibTransId="{54C48147-2DE8-4C2E-865C-E8A4C8058C0E}"/>
    <dgm:cxn modelId="{391AB5FF-9EE8-49EC-A60E-A0CDF2F8511C}" type="presOf" srcId="{FE8D20B9-F882-46D7-8317-8C6F1A46AFB4}" destId="{B9D6E700-4E9D-4FE1-A345-94DEE9023BB8}" srcOrd="0" destOrd="3" presId="urn:microsoft.com/office/officeart/2005/8/layout/cycle7"/>
    <dgm:cxn modelId="{D93354B4-F965-4B77-9A02-2573B7CC7AC1}" type="presParOf" srcId="{DFB1D5A1-E46A-4976-8054-D8D741546B30}" destId="{62FDAAA3-EB1A-416A-B904-FA27EE83A786}" srcOrd="0" destOrd="0" presId="urn:microsoft.com/office/officeart/2005/8/layout/cycle7"/>
    <dgm:cxn modelId="{539C5DA4-024D-48A9-B862-0E99A98E0D05}" type="presParOf" srcId="{DFB1D5A1-E46A-4976-8054-D8D741546B30}" destId="{1328FDEC-D560-4722-9EC8-BD95E7E58BEF}" srcOrd="1" destOrd="0" presId="urn:microsoft.com/office/officeart/2005/8/layout/cycle7"/>
    <dgm:cxn modelId="{F39237BA-9470-4E60-8371-AF6C6C165FC4}" type="presParOf" srcId="{1328FDEC-D560-4722-9EC8-BD95E7E58BEF}" destId="{63E66817-C331-47DC-A9F8-543CEC3681AB}" srcOrd="0" destOrd="0" presId="urn:microsoft.com/office/officeart/2005/8/layout/cycle7"/>
    <dgm:cxn modelId="{776C60DD-B748-4958-B365-1378CF92EE3C}" type="presParOf" srcId="{DFB1D5A1-E46A-4976-8054-D8D741546B30}" destId="{B9D6E700-4E9D-4FE1-A345-94DEE9023BB8}" srcOrd="2" destOrd="0" presId="urn:microsoft.com/office/officeart/2005/8/layout/cycle7"/>
    <dgm:cxn modelId="{7BCFEFE7-CF53-4FEC-A635-C8895A2C9E22}" type="presParOf" srcId="{DFB1D5A1-E46A-4976-8054-D8D741546B30}" destId="{19A48B71-52CB-4497-9C73-C8B9016D9940}" srcOrd="3" destOrd="0" presId="urn:microsoft.com/office/officeart/2005/8/layout/cycle7"/>
    <dgm:cxn modelId="{37C843C3-D8F9-4EAF-8C3D-7A9889CEDBC3}" type="presParOf" srcId="{19A48B71-52CB-4497-9C73-C8B9016D9940}" destId="{4CD91292-8614-4722-AF72-978B4FD8F941}" srcOrd="0" destOrd="0" presId="urn:microsoft.com/office/officeart/2005/8/layout/cycle7"/>
    <dgm:cxn modelId="{D9AAFA35-6E8D-437D-B996-33D7AC50B831}" type="presParOf" srcId="{DFB1D5A1-E46A-4976-8054-D8D741546B30}" destId="{4768A728-957E-4819-8E1D-1E6F99200F98}" srcOrd="4" destOrd="0" presId="urn:microsoft.com/office/officeart/2005/8/layout/cycle7"/>
    <dgm:cxn modelId="{9698955B-32AB-4C4A-8AAC-4FBFDC384A9C}" type="presParOf" srcId="{DFB1D5A1-E46A-4976-8054-D8D741546B30}" destId="{BAD711CC-3D53-4964-847D-6ABFA52CE60F}" srcOrd="5" destOrd="0" presId="urn:microsoft.com/office/officeart/2005/8/layout/cycle7"/>
    <dgm:cxn modelId="{9F71E91E-A880-46C5-8D5A-4731E6CB1F4A}" type="presParOf" srcId="{BAD711CC-3D53-4964-847D-6ABFA52CE60F}" destId="{1AA97906-CADA-446C-8F97-E1310AD35FC1}"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DAAA3-EB1A-416A-B904-FA27EE83A786}">
      <dsp:nvSpPr>
        <dsp:cNvPr id="0" name=""/>
        <dsp:cNvSpPr/>
      </dsp:nvSpPr>
      <dsp:spPr>
        <a:xfrm>
          <a:off x="3246120" y="-325760"/>
          <a:ext cx="2651758" cy="1554479"/>
        </a:xfrm>
        <a:prstGeom prst="roundRect">
          <a:avLst>
            <a:gd name="adj" fmla="val 10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Biological Factors</a:t>
          </a:r>
        </a:p>
        <a:p>
          <a:pPr marL="171450" lvl="1" indent="-171450" algn="l" defTabSz="711200">
            <a:lnSpc>
              <a:spcPct val="90000"/>
            </a:lnSpc>
            <a:spcBef>
              <a:spcPct val="0"/>
            </a:spcBef>
            <a:spcAft>
              <a:spcPct val="15000"/>
            </a:spcAft>
            <a:buChar char="•"/>
          </a:pPr>
          <a:r>
            <a:rPr lang="en-US" sz="1600" kern="1200" dirty="0"/>
            <a:t>Tissue damage</a:t>
          </a:r>
        </a:p>
        <a:p>
          <a:pPr marL="171450" lvl="1" indent="-171450" algn="l" defTabSz="711200">
            <a:lnSpc>
              <a:spcPct val="90000"/>
            </a:lnSpc>
            <a:spcBef>
              <a:spcPct val="0"/>
            </a:spcBef>
            <a:spcAft>
              <a:spcPct val="15000"/>
            </a:spcAft>
            <a:buChar char="•"/>
          </a:pPr>
          <a:r>
            <a:rPr lang="en-US" sz="1600" kern="1200" dirty="0"/>
            <a:t>Genetic factors</a:t>
          </a:r>
        </a:p>
        <a:p>
          <a:pPr marL="171450" lvl="1" indent="-171450" algn="l" defTabSz="711200">
            <a:lnSpc>
              <a:spcPct val="90000"/>
            </a:lnSpc>
            <a:spcBef>
              <a:spcPct val="0"/>
            </a:spcBef>
            <a:spcAft>
              <a:spcPct val="15000"/>
            </a:spcAft>
            <a:buChar char="•"/>
          </a:pPr>
          <a:r>
            <a:rPr lang="en-US" sz="1600" kern="1200" dirty="0"/>
            <a:t>Physiological mechanisms of pain</a:t>
          </a:r>
        </a:p>
      </dsp:txBody>
      <dsp:txXfrm>
        <a:off x="3291649" y="-280231"/>
        <a:ext cx="2560700" cy="1463421"/>
      </dsp:txXfrm>
    </dsp:sp>
    <dsp:sp modelId="{1328FDEC-D560-4722-9EC8-BD95E7E58BEF}">
      <dsp:nvSpPr>
        <dsp:cNvPr id="0" name=""/>
        <dsp:cNvSpPr/>
      </dsp:nvSpPr>
      <dsp:spPr>
        <a:xfrm rot="3188139">
          <a:off x="5026977" y="1582263"/>
          <a:ext cx="1022287" cy="315273"/>
        </a:xfrm>
        <a:prstGeom prst="leftRightArrow">
          <a:avLst>
            <a:gd name="adj1" fmla="val 60000"/>
            <a:gd name="adj2" fmla="val 50000"/>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5121559" y="1645318"/>
        <a:ext cx="833123" cy="189163"/>
      </dsp:txXfrm>
    </dsp:sp>
    <dsp:sp modelId="{B9D6E700-4E9D-4FE1-A345-94DEE9023BB8}">
      <dsp:nvSpPr>
        <dsp:cNvPr id="0" name=""/>
        <dsp:cNvSpPr/>
      </dsp:nvSpPr>
      <dsp:spPr>
        <a:xfrm>
          <a:off x="5178362" y="2251080"/>
          <a:ext cx="2651758" cy="1554479"/>
        </a:xfrm>
        <a:prstGeom prst="roundRect">
          <a:avLst>
            <a:gd name="adj" fmla="val 10000"/>
          </a:avLst>
        </a:prstGeom>
        <a:solidFill>
          <a:schemeClr val="accent3">
            <a:hueOff val="3720901"/>
            <a:satOff val="12677"/>
            <a:lumOff val="-80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Sociocultural Factors</a:t>
          </a:r>
        </a:p>
        <a:p>
          <a:pPr marL="171450" lvl="1" indent="-171450" algn="l" defTabSz="711200">
            <a:lnSpc>
              <a:spcPct val="90000"/>
            </a:lnSpc>
            <a:spcBef>
              <a:spcPct val="0"/>
            </a:spcBef>
            <a:spcAft>
              <a:spcPct val="15000"/>
            </a:spcAft>
            <a:buChar char="•"/>
          </a:pPr>
          <a:r>
            <a:rPr lang="en-US" sz="1600" kern="1200" dirty="0"/>
            <a:t>Ethnicity</a:t>
          </a:r>
        </a:p>
        <a:p>
          <a:pPr marL="171450" lvl="1" indent="-171450" algn="l" defTabSz="711200">
            <a:lnSpc>
              <a:spcPct val="90000"/>
            </a:lnSpc>
            <a:spcBef>
              <a:spcPct val="0"/>
            </a:spcBef>
            <a:spcAft>
              <a:spcPct val="15000"/>
            </a:spcAft>
            <a:buChar char="•"/>
          </a:pPr>
          <a:r>
            <a:rPr lang="en-US" sz="1600" kern="1200" dirty="0"/>
            <a:t>Family history</a:t>
          </a:r>
        </a:p>
        <a:p>
          <a:pPr marL="171450" lvl="1" indent="-171450" algn="l" defTabSz="711200">
            <a:lnSpc>
              <a:spcPct val="90000"/>
            </a:lnSpc>
            <a:spcBef>
              <a:spcPct val="0"/>
            </a:spcBef>
            <a:spcAft>
              <a:spcPct val="15000"/>
            </a:spcAft>
            <a:buChar char="•"/>
          </a:pPr>
          <a:r>
            <a:rPr lang="en-US" sz="1600" kern="1200" dirty="0"/>
            <a:t>Cultural factors</a:t>
          </a:r>
        </a:p>
      </dsp:txBody>
      <dsp:txXfrm>
        <a:off x="5223891" y="2296609"/>
        <a:ext cx="2560700" cy="1463421"/>
      </dsp:txXfrm>
    </dsp:sp>
    <dsp:sp modelId="{19A48B71-52CB-4497-9C73-C8B9016D9940}">
      <dsp:nvSpPr>
        <dsp:cNvPr id="0" name=""/>
        <dsp:cNvSpPr/>
      </dsp:nvSpPr>
      <dsp:spPr>
        <a:xfrm rot="10800000">
          <a:off x="3959261" y="2870683"/>
          <a:ext cx="1022287" cy="315273"/>
        </a:xfrm>
        <a:prstGeom prst="leftRightArrow">
          <a:avLst>
            <a:gd name="adj1" fmla="val 60000"/>
            <a:gd name="adj2" fmla="val 50000"/>
          </a:avLst>
        </a:prstGeom>
        <a:solidFill>
          <a:schemeClr val="accent3">
            <a:hueOff val="3720901"/>
            <a:satOff val="12677"/>
            <a:lumOff val="-803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4053843" y="2933738"/>
        <a:ext cx="833123" cy="189163"/>
      </dsp:txXfrm>
    </dsp:sp>
    <dsp:sp modelId="{4768A728-957E-4819-8E1D-1E6F99200F98}">
      <dsp:nvSpPr>
        <dsp:cNvPr id="0" name=""/>
        <dsp:cNvSpPr/>
      </dsp:nvSpPr>
      <dsp:spPr>
        <a:xfrm>
          <a:off x="1110689" y="2251080"/>
          <a:ext cx="2651758" cy="1554479"/>
        </a:xfrm>
        <a:prstGeom prst="roundRect">
          <a:avLst>
            <a:gd name="adj" fmla="val 10000"/>
          </a:avLst>
        </a:prstGeom>
        <a:solidFill>
          <a:schemeClr val="accent3">
            <a:hueOff val="7441802"/>
            <a:satOff val="25353"/>
            <a:lumOff val="-160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Psychological Factors</a:t>
          </a:r>
        </a:p>
        <a:p>
          <a:pPr marL="171450" lvl="1" indent="-171450" algn="l" defTabSz="711200">
            <a:lnSpc>
              <a:spcPct val="90000"/>
            </a:lnSpc>
            <a:spcBef>
              <a:spcPct val="0"/>
            </a:spcBef>
            <a:spcAft>
              <a:spcPct val="15000"/>
            </a:spcAft>
            <a:buChar char="•"/>
          </a:pPr>
          <a:r>
            <a:rPr lang="en-US" sz="1600" kern="1200" dirty="0"/>
            <a:t>Negative mood (anger, anxiety, depression)</a:t>
          </a:r>
        </a:p>
        <a:p>
          <a:pPr marL="171450" lvl="1" indent="-171450" algn="l" defTabSz="711200">
            <a:lnSpc>
              <a:spcPct val="90000"/>
            </a:lnSpc>
            <a:spcBef>
              <a:spcPct val="0"/>
            </a:spcBef>
            <a:spcAft>
              <a:spcPct val="15000"/>
            </a:spcAft>
            <a:buChar char="•"/>
          </a:pPr>
          <a:r>
            <a:rPr lang="en-US" sz="1600" kern="1200" dirty="0"/>
            <a:t>Coping strategies</a:t>
          </a:r>
        </a:p>
        <a:p>
          <a:pPr marL="171450" lvl="1" indent="-171450" algn="l" defTabSz="711200">
            <a:lnSpc>
              <a:spcPct val="90000"/>
            </a:lnSpc>
            <a:spcBef>
              <a:spcPct val="0"/>
            </a:spcBef>
            <a:spcAft>
              <a:spcPct val="15000"/>
            </a:spcAft>
            <a:buChar char="•"/>
          </a:pPr>
          <a:r>
            <a:rPr lang="en-US" sz="1600" kern="1200" dirty="0"/>
            <a:t>Social learning</a:t>
          </a:r>
        </a:p>
      </dsp:txBody>
      <dsp:txXfrm>
        <a:off x="1156218" y="2296609"/>
        <a:ext cx="2560700" cy="1463421"/>
      </dsp:txXfrm>
    </dsp:sp>
    <dsp:sp modelId="{BAD711CC-3D53-4964-847D-6ABFA52CE60F}">
      <dsp:nvSpPr>
        <dsp:cNvPr id="0" name=""/>
        <dsp:cNvSpPr/>
      </dsp:nvSpPr>
      <dsp:spPr>
        <a:xfrm rot="18578915">
          <a:off x="2993140" y="1582263"/>
          <a:ext cx="1022287" cy="315273"/>
        </a:xfrm>
        <a:prstGeom prst="leftRightArrow">
          <a:avLst>
            <a:gd name="adj1" fmla="val 60000"/>
            <a:gd name="adj2" fmla="val 50000"/>
          </a:avLst>
        </a:prstGeom>
        <a:solidFill>
          <a:schemeClr val="accent3">
            <a:hueOff val="7441802"/>
            <a:satOff val="25353"/>
            <a:lumOff val="-1607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087722" y="1645318"/>
        <a:ext cx="833123" cy="189163"/>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a:t>PRN Program: Theories</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dirty="0"/>
              <a:t>FG Version: 09/01/2017</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5700"/>
            <a:ext cx="6858000" cy="3429000"/>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26976" y="454300"/>
            <a:ext cx="2316391" cy="2971800"/>
          </a:xfrm>
          <a:prstGeom prst="rect">
            <a:avLst/>
          </a:prstGeom>
        </p:spPr>
        <p:txBody>
          <a:bodyPr vert="horz" lIns="91440" tIns="45720" rIns="91440" bIns="45720" rtlCol="0" anchor="ctr"/>
          <a:lstStyle>
            <a:lvl1pPr algn="l">
              <a:defRPr sz="2400" b="1">
                <a:solidFill>
                  <a:schemeClr val="tx1"/>
                </a:solidFill>
              </a:defRPr>
            </a:lvl1pPr>
          </a:lstStyle>
          <a:p>
            <a:r>
              <a:rPr lang="en-US" dirty="0"/>
              <a:t>PRN Program: Theories</a:t>
            </a:r>
          </a:p>
        </p:txBody>
      </p:sp>
      <p:sp>
        <p:nvSpPr>
          <p:cNvPr id="4" name="Slide Image Placeholder 3"/>
          <p:cNvSpPr>
            <a:spLocks noGrp="1" noRot="1" noChangeAspect="1"/>
          </p:cNvSpPr>
          <p:nvPr>
            <p:ph type="sldImg" idx="2"/>
          </p:nvPr>
        </p:nvSpPr>
        <p:spPr>
          <a:xfrm>
            <a:off x="2643367" y="465875"/>
            <a:ext cx="3931535" cy="2948651"/>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3883300"/>
            <a:ext cx="5486400" cy="45749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dirty="0"/>
              <a:t>FG Version: 09/01/2017</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43188" y="465138"/>
            <a:ext cx="3932237" cy="2949575"/>
          </a:xfrm>
        </p:spPr>
      </p:sp>
      <p:sp>
        <p:nvSpPr>
          <p:cNvPr id="3" name="Notes Placeholder 2"/>
          <p:cNvSpPr>
            <a:spLocks noGrp="1"/>
          </p:cNvSpPr>
          <p:nvPr>
            <p:ph type="body" idx="1"/>
          </p:nvPr>
        </p:nvSpPr>
        <p:spPr>
          <a:xfrm>
            <a:off x="197224" y="3883300"/>
            <a:ext cx="6378201" cy="4902112"/>
          </a:xfrm>
        </p:spPr>
        <p:txBody>
          <a:bodyPr/>
          <a:lstStyle/>
          <a:p>
            <a:pPr marL="0" indent="0">
              <a:lnSpc>
                <a:spcPct val="103000"/>
              </a:lnSpc>
              <a:buNone/>
            </a:pPr>
            <a:r>
              <a:rPr lang="en-US" sz="1800" b="1" u="sng" dirty="0"/>
              <a:t>Materials</a:t>
            </a:r>
            <a:r>
              <a:rPr lang="en-US" sz="1800" b="1" u="none" dirty="0"/>
              <a:t>:</a:t>
            </a:r>
            <a:r>
              <a:rPr lang="en-US" sz="1800" b="1" u="none" baseline="0" dirty="0"/>
              <a:t> </a:t>
            </a:r>
            <a:r>
              <a:rPr lang="en-US" sz="1800" dirty="0"/>
              <a:t>Flip chart or whiteboard and Markers</a:t>
            </a:r>
          </a:p>
          <a:p>
            <a:pPr marL="0" indent="0">
              <a:lnSpc>
                <a:spcPct val="103000"/>
              </a:lnSpc>
              <a:buNone/>
            </a:pPr>
            <a:r>
              <a:rPr lang="en-US" sz="1800" dirty="0"/>
              <a:t>Provide participant guide at least one week in advance</a:t>
            </a:r>
          </a:p>
          <a:p>
            <a:pPr marL="0" indent="0">
              <a:lnSpc>
                <a:spcPct val="103000"/>
              </a:lnSpc>
              <a:buNone/>
            </a:pPr>
            <a:r>
              <a:rPr lang="en-US" sz="1600" b="1" dirty="0"/>
              <a:t>Room setup </a:t>
            </a:r>
            <a:r>
              <a:rPr lang="en-US" sz="1600" dirty="0"/>
              <a:t>in tables of 4 or 6-8 depending</a:t>
            </a:r>
            <a:r>
              <a:rPr lang="en-US" sz="1600" baseline="0" dirty="0"/>
              <a:t> on number of participants</a:t>
            </a:r>
          </a:p>
          <a:p>
            <a:pPr>
              <a:lnSpc>
                <a:spcPct val="103000"/>
              </a:lnSpc>
            </a:pPr>
            <a:r>
              <a:rPr lang="en-US" sz="1600" dirty="0"/>
              <a:t>Display slide as participants walk in</a:t>
            </a:r>
          </a:p>
          <a:p>
            <a:pPr>
              <a:lnSpc>
                <a:spcPct val="103000"/>
              </a:lnSpc>
            </a:pPr>
            <a:r>
              <a:rPr lang="en-US" sz="1600" dirty="0"/>
              <a:t>This session is </a:t>
            </a:r>
            <a:r>
              <a:rPr lang="en-US" sz="1600" b="1" dirty="0"/>
              <a:t>30 minutes</a:t>
            </a:r>
            <a:endParaRPr lang="en-US" sz="1600" b="1" baseline="0" dirty="0"/>
          </a:p>
          <a:p>
            <a:pPr marL="0" indent="0">
              <a:lnSpc>
                <a:spcPct val="103000"/>
              </a:lnSpc>
              <a:spcBef>
                <a:spcPts val="600"/>
              </a:spcBef>
              <a:spcAft>
                <a:spcPts val="600"/>
              </a:spcAft>
              <a:buNone/>
            </a:pPr>
            <a:r>
              <a:rPr lang="en-US" sz="1600" b="1" u="sng" dirty="0"/>
              <a:t>Welcome &amp; Introductions</a:t>
            </a:r>
            <a:r>
              <a:rPr lang="en-US" sz="1600" b="1" u="none" dirty="0"/>
              <a:t>: </a:t>
            </a:r>
            <a:r>
              <a:rPr lang="en-US" sz="1600" i="1" dirty="0"/>
              <a:t>Introduce facilitator</a:t>
            </a:r>
            <a:r>
              <a:rPr lang="en-US" sz="1600" i="1" baseline="0" dirty="0"/>
              <a:t> if necessary</a:t>
            </a:r>
            <a:endParaRPr lang="en-US" sz="1600" dirty="0"/>
          </a:p>
          <a:p>
            <a:pPr marL="0" indent="0">
              <a:lnSpc>
                <a:spcPct val="103000"/>
              </a:lnSpc>
              <a:buNone/>
            </a:pPr>
            <a:r>
              <a:rPr lang="en-US" sz="1600" b="1" u="sng" dirty="0"/>
              <a:t>READ: </a:t>
            </a:r>
            <a:r>
              <a:rPr lang="en-US" sz="1600" b="0" u="none" dirty="0"/>
              <a:t>The </a:t>
            </a:r>
            <a:r>
              <a:rPr lang="en-US" sz="1600" b="0" u="none" baseline="0" dirty="0"/>
              <a:t>learning objectives for this content are to:</a:t>
            </a:r>
            <a:endParaRPr lang="en-US" sz="1600" b="0" u="none" dirty="0"/>
          </a:p>
          <a:p>
            <a:pPr marL="342900" lvl="1" indent="-342900">
              <a:lnSpc>
                <a:spcPct val="103000"/>
              </a:lnSpc>
              <a:buFont typeface="+mj-lt"/>
              <a:buAutoNum type="arabicPeriod"/>
            </a:pPr>
            <a:r>
              <a:rPr lang="en-US" sz="1600" dirty="0"/>
              <a:t>Describe  theories  that inform our understanding of pain</a:t>
            </a:r>
          </a:p>
          <a:p>
            <a:pPr marL="342900" lvl="1" indent="-342900">
              <a:lnSpc>
                <a:spcPct val="103000"/>
              </a:lnSpc>
              <a:buFont typeface="+mj-lt"/>
              <a:buAutoNum type="arabicPeriod"/>
            </a:pPr>
            <a:r>
              <a:rPr lang="en-US" sz="1600" dirty="0"/>
              <a:t>Explain the biopsychosocial model of pain </a:t>
            </a:r>
          </a:p>
          <a:p>
            <a:pPr marL="0" indent="0">
              <a:lnSpc>
                <a:spcPct val="103000"/>
              </a:lnSpc>
              <a:buNone/>
            </a:pPr>
            <a:r>
              <a:rPr lang="en-US" sz="1600" b="0" dirty="0">
                <a:cs typeface="Microsoft New Tai Lue"/>
              </a:rPr>
              <a:t>Many factors influence the perception of pain.</a:t>
            </a:r>
            <a:r>
              <a:rPr lang="en-US" sz="1600" b="0" baseline="0" dirty="0">
                <a:cs typeface="Microsoft New Tai Lue"/>
              </a:rPr>
              <a:t> Pain</a:t>
            </a:r>
            <a:r>
              <a:rPr lang="en-US" sz="1600" b="0" dirty="0">
                <a:cs typeface="Microsoft New Tai Lue"/>
              </a:rPr>
              <a:t> is not simply a physiologic experience</a:t>
            </a:r>
          </a:p>
          <a:p>
            <a:pPr>
              <a:lnSpc>
                <a:spcPct val="103000"/>
              </a:lnSpc>
            </a:pPr>
            <a:r>
              <a:rPr lang="en-US" sz="1600" b="0" dirty="0">
                <a:cs typeface="Microsoft New Tai Lue"/>
              </a:rPr>
              <a:t>In this learning</a:t>
            </a:r>
            <a:r>
              <a:rPr lang="en-US" sz="1600" b="0" baseline="0" dirty="0">
                <a:cs typeface="Microsoft New Tai Lue"/>
              </a:rPr>
              <a:t> activity, </a:t>
            </a:r>
            <a:r>
              <a:rPr lang="en-US" sz="1600" b="0" dirty="0">
                <a:cs typeface="Microsoft New Tai Lue"/>
              </a:rPr>
              <a:t>we will explore some of the factors that influence pain perception.</a:t>
            </a:r>
          </a:p>
          <a:p>
            <a:pPr>
              <a:lnSpc>
                <a:spcPct val="103000"/>
              </a:lnSpc>
            </a:pPr>
            <a:r>
              <a:rPr lang="en-US" sz="1600" b="0" dirty="0">
                <a:cs typeface="Microsoft New Tai Lue"/>
              </a:rPr>
              <a:t>The PRN curriculum is based on the biopsychosocial model, treating the whole person with pain</a:t>
            </a:r>
            <a:r>
              <a:rPr lang="en-US" sz="1800" b="0" dirty="0">
                <a:cs typeface="Microsoft New Tai Lue"/>
              </a:rPr>
              <a:t>.</a:t>
            </a:r>
          </a:p>
        </p:txBody>
      </p:sp>
      <p:sp>
        <p:nvSpPr>
          <p:cNvPr id="6" name="Header Placeholder 5">
            <a:extLst>
              <a:ext uri="{FF2B5EF4-FFF2-40B4-BE49-F238E27FC236}">
                <a16:creationId xmlns:a16="http://schemas.microsoft.com/office/drawing/2014/main" id="{45B1DBA9-5DB3-4087-938B-59466912DDB7}"/>
              </a:ext>
            </a:extLst>
          </p:cNvPr>
          <p:cNvSpPr>
            <a:spLocks noGrp="1"/>
          </p:cNvSpPr>
          <p:nvPr>
            <p:ph type="hdr" sz="quarter" idx="12"/>
          </p:nvPr>
        </p:nvSpPr>
        <p:spPr/>
        <p:txBody>
          <a:bodyPr/>
          <a:lstStyle/>
          <a:p>
            <a:r>
              <a:rPr lang="en-US" dirty="0"/>
              <a:t>PRN Program: Theories</a:t>
            </a:r>
          </a:p>
        </p:txBody>
      </p:sp>
      <p:sp>
        <p:nvSpPr>
          <p:cNvPr id="7" name="Slide Number Placeholder 3"/>
          <p:cNvSpPr txBox="1">
            <a:spLocks/>
          </p:cNvSpPr>
          <p:nvPr/>
        </p:nvSpPr>
        <p:spPr>
          <a:xfrm>
            <a:off x="3629623" y="8535399"/>
            <a:ext cx="3169920" cy="480060"/>
          </a:xfrm>
          <a:prstGeom prst="rect">
            <a:avLst/>
          </a:prstGeom>
        </p:spPr>
        <p:txBody>
          <a:bodyPr vert="horz" lIns="91440" tIns="45720" rIns="91440" bIns="45720"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fld id="{F19303DE-3E45-4DD3-9505-92EF4803EF97}" type="slidenum">
              <a:rPr lang="en-US" smtClean="0"/>
              <a:pPr/>
              <a:t>1</a:t>
            </a:fld>
            <a:endParaRPr lang="en-US" dirty="0"/>
          </a:p>
        </p:txBody>
      </p:sp>
    </p:spTree>
    <p:extLst>
      <p:ext uri="{BB962C8B-B14F-4D97-AF65-F5344CB8AC3E}">
        <p14:creationId xmlns:p14="http://schemas.microsoft.com/office/powerpoint/2010/main" val="1782585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43188" y="465138"/>
            <a:ext cx="3932237" cy="2949575"/>
          </a:xfrm>
        </p:spPr>
      </p:sp>
      <p:sp>
        <p:nvSpPr>
          <p:cNvPr id="3" name="Notes Placeholder 2"/>
          <p:cNvSpPr>
            <a:spLocks noGrp="1"/>
          </p:cNvSpPr>
          <p:nvPr>
            <p:ph type="body" idx="1"/>
          </p:nvPr>
        </p:nvSpPr>
        <p:spPr>
          <a:xfrm>
            <a:off x="326977" y="3883300"/>
            <a:ext cx="6248448" cy="4574900"/>
          </a:xfrm>
        </p:spPr>
        <p:txBody>
          <a:bodyPr/>
          <a:lstStyle/>
          <a:p>
            <a:pPr marL="0" indent="0">
              <a:buNone/>
            </a:pPr>
            <a:r>
              <a:rPr lang="en-US" sz="1800" b="1" u="sng" dirty="0"/>
              <a:t>ASK</a:t>
            </a:r>
            <a:r>
              <a:rPr lang="en-US" sz="1800" b="1" u="none" dirty="0"/>
              <a:t>: </a:t>
            </a:r>
            <a:r>
              <a:rPr lang="en-US" sz="1800" dirty="0"/>
              <a:t>How do you know your experience is pain? </a:t>
            </a:r>
          </a:p>
          <a:p>
            <a:pPr marL="0" indent="0" algn="ctr">
              <a:spcBef>
                <a:spcPts val="600"/>
              </a:spcBef>
              <a:buNone/>
            </a:pPr>
            <a:r>
              <a:rPr lang="en-US" sz="1600" i="1" dirty="0"/>
              <a:t>Select participants willing to share their answer to this question. </a:t>
            </a:r>
          </a:p>
          <a:p>
            <a:pPr marL="0" indent="0" algn="ctr">
              <a:buNone/>
              <a:defRPr/>
            </a:pPr>
            <a:r>
              <a:rPr lang="en-US" sz="1800" i="1" dirty="0"/>
              <a:t>Write on flipchart or whiteboard </a:t>
            </a:r>
          </a:p>
          <a:p>
            <a:pPr marL="0" indent="0" algn="ctr">
              <a:buNone/>
              <a:defRPr/>
            </a:pPr>
            <a:r>
              <a:rPr lang="en-US" sz="1800" b="1" i="1" dirty="0"/>
              <a:t>[Limit discussion to 5 minutes]</a:t>
            </a:r>
          </a:p>
          <a:p>
            <a:pPr marL="0" indent="0">
              <a:buNone/>
              <a:defRPr/>
            </a:pPr>
            <a:endParaRPr lang="en-US" sz="1800" i="1" dirty="0"/>
          </a:p>
          <a:p>
            <a:pPr marL="0" indent="0">
              <a:buNone/>
            </a:pPr>
            <a:r>
              <a:rPr lang="en-US" sz="1800" b="1" i="1" u="sng" dirty="0"/>
              <a:t>READ </a:t>
            </a:r>
            <a:r>
              <a:rPr lang="en-US" sz="1800" i="1" u="sng" dirty="0"/>
              <a:t>these Key points (</a:t>
            </a:r>
            <a:r>
              <a:rPr lang="en-US" sz="1800" b="1" i="1" u="sng" dirty="0"/>
              <a:t>if not included by participants):</a:t>
            </a:r>
          </a:p>
          <a:p>
            <a:pPr marL="114300" indent="-114300">
              <a:buFont typeface="Arial" panose="020B0604020202020204" pitchFamily="34" charset="0"/>
              <a:buChar char="•"/>
            </a:pPr>
            <a:r>
              <a:rPr lang="en-US" sz="1800" b="0" dirty="0"/>
              <a:t>Descartes suggests</a:t>
            </a:r>
            <a:r>
              <a:rPr lang="en-US" sz="1800" b="0" baseline="0" dirty="0"/>
              <a:t> there are strings of neurons from the site of pain to the brain</a:t>
            </a:r>
          </a:p>
          <a:p>
            <a:pPr marL="114300" indent="-114300">
              <a:buFont typeface="Arial" panose="020B0604020202020204" pitchFamily="34" charset="0"/>
              <a:buChar char="•"/>
            </a:pPr>
            <a:r>
              <a:rPr lang="en-US" sz="1800" dirty="0"/>
              <a:t>There are other theories and models that you may have used to explain pain and how pain treatments work</a:t>
            </a:r>
            <a:endParaRPr lang="en-US" sz="1800" b="0" baseline="0" dirty="0"/>
          </a:p>
        </p:txBody>
      </p:sp>
      <p:sp>
        <p:nvSpPr>
          <p:cNvPr id="4" name="Slide Number Placeholder 3"/>
          <p:cNvSpPr>
            <a:spLocks noGrp="1"/>
          </p:cNvSpPr>
          <p:nvPr>
            <p:ph type="sldNum" sz="quarter" idx="10"/>
          </p:nvPr>
        </p:nvSpPr>
        <p:spPr/>
        <p:txBody>
          <a:bodyPr/>
          <a:lstStyle/>
          <a:p>
            <a:fld id="{F19303DE-3E45-4DD3-9505-92EF4803EF97}" type="slidenum">
              <a:rPr lang="en-US" smtClean="0"/>
              <a:t>2</a:t>
            </a:fld>
            <a:endParaRPr lang="en-US" dirty="0"/>
          </a:p>
        </p:txBody>
      </p:sp>
      <p:sp>
        <p:nvSpPr>
          <p:cNvPr id="6" name="Header Placeholder 5">
            <a:extLst>
              <a:ext uri="{FF2B5EF4-FFF2-40B4-BE49-F238E27FC236}">
                <a16:creationId xmlns:a16="http://schemas.microsoft.com/office/drawing/2014/main" id="{F4407927-2574-4B4C-BADA-3F2C4C0ABE74}"/>
              </a:ext>
            </a:extLst>
          </p:cNvPr>
          <p:cNvSpPr>
            <a:spLocks noGrp="1"/>
          </p:cNvSpPr>
          <p:nvPr>
            <p:ph type="hdr" sz="quarter" idx="12"/>
          </p:nvPr>
        </p:nvSpPr>
        <p:spPr/>
        <p:txBody>
          <a:bodyPr/>
          <a:lstStyle/>
          <a:p>
            <a:r>
              <a:rPr lang="en-US" dirty="0"/>
              <a:t>PRN Program: Theories</a:t>
            </a:r>
          </a:p>
        </p:txBody>
      </p:sp>
      <p:sp>
        <p:nvSpPr>
          <p:cNvPr id="7" name="Slide Number Placeholder 3"/>
          <p:cNvSpPr txBox="1">
            <a:spLocks/>
          </p:cNvSpPr>
          <p:nvPr/>
        </p:nvSpPr>
        <p:spPr>
          <a:xfrm>
            <a:off x="3629623" y="8572257"/>
            <a:ext cx="3169920" cy="480060"/>
          </a:xfrm>
          <a:prstGeom prst="rect">
            <a:avLst/>
          </a:prstGeom>
        </p:spPr>
        <p:txBody>
          <a:bodyPr vert="horz" lIns="91440" tIns="45720" rIns="91440" bIns="45720"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   All rights reserved. Version 2019                    </a:t>
            </a:r>
            <a:r>
              <a:rPr lang="en-US" dirty="0"/>
              <a:t> 	</a:t>
            </a:r>
          </a:p>
        </p:txBody>
      </p:sp>
    </p:spTree>
    <p:extLst>
      <p:ext uri="{BB962C8B-B14F-4D97-AF65-F5344CB8AC3E}">
        <p14:creationId xmlns:p14="http://schemas.microsoft.com/office/powerpoint/2010/main" val="1538019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43188" y="465138"/>
            <a:ext cx="3932237" cy="2949575"/>
          </a:xfrm>
        </p:spPr>
      </p:sp>
      <p:sp>
        <p:nvSpPr>
          <p:cNvPr id="3" name="Notes Placeholder 2"/>
          <p:cNvSpPr>
            <a:spLocks noGrp="1"/>
          </p:cNvSpPr>
          <p:nvPr>
            <p:ph type="body" idx="1"/>
          </p:nvPr>
        </p:nvSpPr>
        <p:spPr>
          <a:xfrm>
            <a:off x="326977" y="3854824"/>
            <a:ext cx="6248448" cy="5289176"/>
          </a:xfrm>
        </p:spPr>
        <p:txBody>
          <a:bodyPr/>
          <a:lstStyle/>
          <a:p>
            <a:pPr marL="0" indent="0">
              <a:lnSpc>
                <a:spcPct val="103000"/>
              </a:lnSpc>
              <a:spcBef>
                <a:spcPts val="0"/>
              </a:spcBef>
              <a:buNone/>
            </a:pPr>
            <a:r>
              <a:rPr lang="en-US" sz="1600" b="1" u="sng" dirty="0"/>
              <a:t>READ</a:t>
            </a:r>
            <a:r>
              <a:rPr lang="en-US" sz="1600" b="1" u="none" dirty="0"/>
              <a:t>: </a:t>
            </a:r>
            <a:r>
              <a:rPr lang="en-US" sz="1600" dirty="0"/>
              <a:t>Descartes was the first to propose that the brain directed response to pain and behavioral output. No brain – No pain. For example, individuals with spina bifida who do not have an intact spinal cord will be insensate and will not be able to experience or report pain below the lesion. </a:t>
            </a:r>
          </a:p>
          <a:p>
            <a:pPr marL="0" indent="0">
              <a:lnSpc>
                <a:spcPct val="103000"/>
              </a:lnSpc>
              <a:spcBef>
                <a:spcPts val="0"/>
              </a:spcBef>
              <a:buNone/>
              <a:defRPr/>
            </a:pPr>
            <a:r>
              <a:rPr lang="en-US" sz="1600" dirty="0"/>
              <a:t>Descartes also suggested reflexive and highly predictable responses to pain </a:t>
            </a:r>
            <a:r>
              <a:rPr lang="en-US" sz="1600" i="0" dirty="0"/>
              <a:t>prevent further tissue damage.   </a:t>
            </a:r>
            <a:r>
              <a:rPr lang="en-US" sz="1600" dirty="0"/>
              <a:t> </a:t>
            </a:r>
            <a:endParaRPr lang="en-US" sz="1600" i="0" dirty="0">
              <a:cs typeface="Microsoft New Tai Lue"/>
            </a:endParaRPr>
          </a:p>
          <a:p>
            <a:pPr marL="0" indent="0">
              <a:lnSpc>
                <a:spcPct val="103000"/>
              </a:lnSpc>
              <a:spcBef>
                <a:spcPts val="600"/>
              </a:spcBef>
              <a:buNone/>
            </a:pPr>
            <a:r>
              <a:rPr lang="en-US" sz="1600" b="1" u="sng" dirty="0"/>
              <a:t>READ</a:t>
            </a:r>
            <a:r>
              <a:rPr lang="en-US" sz="1600" b="1" dirty="0"/>
              <a:t>: </a:t>
            </a:r>
            <a:r>
              <a:rPr lang="en-US" sz="1600" dirty="0"/>
              <a:t>Pair up for this “Pair and share activity.” </a:t>
            </a:r>
          </a:p>
          <a:p>
            <a:pPr marL="0" indent="0">
              <a:lnSpc>
                <a:spcPct val="103000"/>
              </a:lnSpc>
              <a:spcBef>
                <a:spcPts val="0"/>
              </a:spcBef>
              <a:buNone/>
              <a:defRPr/>
            </a:pPr>
            <a:r>
              <a:rPr lang="en-US" sz="1600" dirty="0"/>
              <a:t>Share a time when you cared for a patient whose report of pain seemed disproportionate to observed tissue damage and your expectations. </a:t>
            </a:r>
            <a:r>
              <a:rPr lang="en-US" sz="1800" dirty="0"/>
              <a:t> </a:t>
            </a:r>
            <a:r>
              <a:rPr lang="en-US" sz="1600" b="1" i="1" dirty="0"/>
              <a:t>[Limit discussion to 5 minutes]</a:t>
            </a:r>
            <a:r>
              <a:rPr lang="en-US" sz="1600" i="1" dirty="0"/>
              <a:t> </a:t>
            </a:r>
          </a:p>
          <a:p>
            <a:pPr marL="0" indent="0">
              <a:lnSpc>
                <a:spcPct val="103000"/>
              </a:lnSpc>
              <a:spcBef>
                <a:spcPts val="600"/>
              </a:spcBef>
              <a:buNone/>
              <a:defRPr/>
            </a:pPr>
            <a:r>
              <a:rPr lang="en-US" sz="1600" b="1" u="sng" dirty="0"/>
              <a:t>READ</a:t>
            </a:r>
            <a:r>
              <a:rPr lang="en-US" sz="1600" b="1" u="none" dirty="0"/>
              <a:t>: </a:t>
            </a:r>
            <a:r>
              <a:rPr lang="en-US" sz="1600" dirty="0"/>
              <a:t>Descartes proposed that the intensity of pain is directly related to the severity of tissue damage. This remains a commonly held assumption about pain. This may explain why chronic pain and patients whose reported pain intensity seems to be disproportionate to their level of injury are often the most challenging to treat.</a:t>
            </a:r>
            <a:r>
              <a:rPr lang="en-US" sz="1600" b="1" i="1" cap="all" dirty="0"/>
              <a:t> </a:t>
            </a:r>
          </a:p>
          <a:p>
            <a:pPr marL="0" indent="0" algn="ctr">
              <a:lnSpc>
                <a:spcPct val="103000"/>
              </a:lnSpc>
              <a:spcBef>
                <a:spcPts val="600"/>
              </a:spcBef>
              <a:buNone/>
              <a:defRPr/>
            </a:pPr>
            <a:r>
              <a:rPr lang="en-US" sz="1600" b="1" i="1" cap="all" dirty="0"/>
              <a:t>[10 minutes </a:t>
            </a:r>
            <a:r>
              <a:rPr lang="en-US" sz="1600" b="1" i="1" dirty="0"/>
              <a:t>of 30 minute session is complete]</a:t>
            </a:r>
          </a:p>
          <a:p>
            <a:pPr marL="0" indent="0">
              <a:lnSpc>
                <a:spcPct val="103000"/>
              </a:lnSpc>
              <a:spcBef>
                <a:spcPts val="600"/>
              </a:spcBef>
              <a:buNone/>
              <a:defRPr/>
            </a:pPr>
            <a:endParaRPr lang="en-US" sz="1600" dirty="0"/>
          </a:p>
          <a:p>
            <a:pPr marL="0" indent="0">
              <a:buNone/>
              <a:defRPr/>
            </a:pPr>
            <a:endParaRPr lang="en-US" sz="1600" dirty="0"/>
          </a:p>
          <a:p>
            <a:pPr marL="0" indent="0">
              <a:buNone/>
              <a:defRPr/>
            </a:pPr>
            <a:endParaRPr lang="en-US" sz="1600" i="1" dirty="0"/>
          </a:p>
          <a:p>
            <a:pPr marL="114300" marR="0" indent="-114300" algn="l" defTabSz="914400" rtl="0" eaLnBrk="1" fontAlgn="auto" latinLnBrk="0" hangingPunct="1">
              <a:lnSpc>
                <a:spcPct val="110000"/>
              </a:lnSpc>
              <a:spcBef>
                <a:spcPts val="300"/>
              </a:spcBef>
              <a:spcAft>
                <a:spcPts val="0"/>
              </a:spcAft>
              <a:buClrTx/>
              <a:buSzTx/>
              <a:tabLst/>
              <a:defRPr/>
            </a:pPr>
            <a:endParaRPr lang="en-US" sz="1600" i="0" dirty="0">
              <a:cs typeface="Microsoft New Tai Lue"/>
            </a:endParaRPr>
          </a:p>
          <a:p>
            <a:pPr marL="0" indent="0">
              <a:buNone/>
              <a:defRPr/>
            </a:pPr>
            <a:endParaRPr lang="en-US" sz="1800" b="1" dirty="0"/>
          </a:p>
          <a:p>
            <a:pPr marL="0" indent="0">
              <a:buNone/>
              <a:defRPr/>
            </a:pPr>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3</a:t>
            </a:fld>
            <a:endParaRPr lang="en-US" dirty="0"/>
          </a:p>
        </p:txBody>
      </p:sp>
      <p:sp>
        <p:nvSpPr>
          <p:cNvPr id="6" name="Header Placeholder 5">
            <a:extLst>
              <a:ext uri="{FF2B5EF4-FFF2-40B4-BE49-F238E27FC236}">
                <a16:creationId xmlns:a16="http://schemas.microsoft.com/office/drawing/2014/main" id="{8A25F4FB-BDD5-4C4C-AF5C-126D7A42D155}"/>
              </a:ext>
            </a:extLst>
          </p:cNvPr>
          <p:cNvSpPr>
            <a:spLocks noGrp="1"/>
          </p:cNvSpPr>
          <p:nvPr>
            <p:ph type="hdr" sz="quarter" idx="12"/>
          </p:nvPr>
        </p:nvSpPr>
        <p:spPr/>
        <p:txBody>
          <a:bodyPr/>
          <a:lstStyle/>
          <a:p>
            <a:r>
              <a:rPr lang="en-US" dirty="0"/>
              <a:t>PRN Program: Theories</a:t>
            </a:r>
          </a:p>
        </p:txBody>
      </p:sp>
      <p:sp>
        <p:nvSpPr>
          <p:cNvPr id="8" name="Slide Number Placeholder 3"/>
          <p:cNvSpPr txBox="1">
            <a:spLocks/>
          </p:cNvSpPr>
          <p:nvPr/>
        </p:nvSpPr>
        <p:spPr>
          <a:xfrm>
            <a:off x="3629623" y="8592186"/>
            <a:ext cx="3169920" cy="480060"/>
          </a:xfrm>
          <a:prstGeom prst="rect">
            <a:avLst/>
          </a:prstGeom>
        </p:spPr>
        <p:txBody>
          <a:bodyPr vert="horz" lIns="91440" tIns="45720" rIns="91440" bIns="45720"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   All rights reserved. Version 2019                    </a:t>
            </a:r>
            <a:r>
              <a:rPr lang="en-US" dirty="0"/>
              <a:t> 	</a:t>
            </a:r>
          </a:p>
        </p:txBody>
      </p:sp>
    </p:spTree>
    <p:extLst>
      <p:ext uri="{BB962C8B-B14F-4D97-AF65-F5344CB8AC3E}">
        <p14:creationId xmlns:p14="http://schemas.microsoft.com/office/powerpoint/2010/main" val="1397329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43188" y="465138"/>
            <a:ext cx="3932237" cy="2949575"/>
          </a:xfrm>
        </p:spPr>
      </p:sp>
      <p:sp>
        <p:nvSpPr>
          <p:cNvPr id="3" name="Notes Placeholder 2"/>
          <p:cNvSpPr>
            <a:spLocks noGrp="1"/>
          </p:cNvSpPr>
          <p:nvPr>
            <p:ph type="body" idx="1"/>
          </p:nvPr>
        </p:nvSpPr>
        <p:spPr>
          <a:xfrm>
            <a:off x="326977" y="3883300"/>
            <a:ext cx="6248448" cy="5186946"/>
          </a:xfrm>
        </p:spPr>
        <p:txBody>
          <a:bodyPr/>
          <a:lstStyle/>
          <a:p>
            <a:pPr marL="0" indent="0">
              <a:buNone/>
              <a:defRPr/>
            </a:pPr>
            <a:r>
              <a:rPr lang="en-US" sz="1800" b="1" u="sng" dirty="0"/>
              <a:t>ASK</a:t>
            </a:r>
            <a:r>
              <a:rPr lang="en-US" sz="1800" b="1" dirty="0"/>
              <a:t>: </a:t>
            </a:r>
            <a:r>
              <a:rPr lang="en-US" sz="1800" dirty="0"/>
              <a:t>Who can tell us how the gate theory helps to explain the mechanism of action of a pain treatment intervention?</a:t>
            </a:r>
          </a:p>
          <a:p>
            <a:pPr marL="0" indent="0">
              <a:lnSpc>
                <a:spcPct val="100000"/>
              </a:lnSpc>
              <a:spcBef>
                <a:spcPts val="600"/>
              </a:spcBef>
              <a:spcAft>
                <a:spcPts val="600"/>
              </a:spcAft>
              <a:buNone/>
              <a:defRPr/>
            </a:pPr>
            <a:r>
              <a:rPr lang="en-US" sz="1600" i="1" dirty="0"/>
              <a:t>Select participants willing to share their answers to this question. </a:t>
            </a:r>
          </a:p>
          <a:p>
            <a:pPr marL="0" indent="0" algn="ctr">
              <a:lnSpc>
                <a:spcPct val="100000"/>
              </a:lnSpc>
              <a:spcBef>
                <a:spcPts val="0"/>
              </a:spcBef>
              <a:buNone/>
              <a:defRPr/>
            </a:pPr>
            <a:r>
              <a:rPr lang="en-US" sz="1800" b="1" i="1" dirty="0"/>
              <a:t>[Limit discussion to 4 minutes]</a:t>
            </a:r>
            <a:r>
              <a:rPr lang="en-US" sz="1800" i="1" dirty="0"/>
              <a:t> </a:t>
            </a:r>
            <a:endParaRPr lang="en-US" sz="1800" dirty="0"/>
          </a:p>
          <a:p>
            <a:pPr marL="0" indent="0">
              <a:lnSpc>
                <a:spcPct val="100000"/>
              </a:lnSpc>
              <a:spcBef>
                <a:spcPts val="0"/>
              </a:spcBef>
              <a:buNone/>
              <a:defRPr/>
            </a:pPr>
            <a:endParaRPr lang="en-US" sz="800" dirty="0"/>
          </a:p>
          <a:p>
            <a:pPr marL="0" indent="0">
              <a:lnSpc>
                <a:spcPct val="103000"/>
              </a:lnSpc>
              <a:spcBef>
                <a:spcPts val="0"/>
              </a:spcBef>
              <a:buNone/>
            </a:pPr>
            <a:r>
              <a:rPr lang="en-US" sz="1600" b="1" i="1" u="sng" dirty="0"/>
              <a:t>READ</a:t>
            </a:r>
            <a:r>
              <a:rPr lang="en-US" sz="1600" b="1" i="1" u="none" dirty="0"/>
              <a:t>: </a:t>
            </a:r>
            <a:r>
              <a:rPr lang="en-US" sz="1600" i="1" dirty="0"/>
              <a:t>these Key points (</a:t>
            </a:r>
            <a:r>
              <a:rPr lang="en-US" sz="1600" b="1" i="1" dirty="0"/>
              <a:t>if not included by participants)</a:t>
            </a:r>
            <a:r>
              <a:rPr lang="en-US" sz="1600" i="1" dirty="0"/>
              <a:t>:</a:t>
            </a:r>
          </a:p>
          <a:p>
            <a:pPr>
              <a:lnSpc>
                <a:spcPct val="103000"/>
              </a:lnSpc>
            </a:pPr>
            <a:r>
              <a:rPr lang="en-US" sz="1600" b="1" dirty="0"/>
              <a:t>A Delta fibers </a:t>
            </a:r>
            <a:r>
              <a:rPr lang="en-US" sz="1600" dirty="0"/>
              <a:t>are large in diameter, but thinly myelinated, nerve fibers that are sensitive to mechanical and thermal stimuli and quick conductors. A delta fibers transmit  the “first pain” which is typically sharp and localized.</a:t>
            </a:r>
          </a:p>
          <a:p>
            <a:pPr>
              <a:lnSpc>
                <a:spcPct val="103000"/>
              </a:lnSpc>
            </a:pPr>
            <a:r>
              <a:rPr lang="en-GB" sz="1600" b="1" dirty="0">
                <a:cs typeface="msgothic" charset="0"/>
              </a:rPr>
              <a:t>Both A beta-</a:t>
            </a:r>
            <a:r>
              <a:rPr lang="en-GB" sz="1600" b="1" dirty="0" err="1">
                <a:cs typeface="msgothic" charset="0"/>
              </a:rPr>
              <a:t>fibers</a:t>
            </a:r>
            <a:r>
              <a:rPr lang="en-GB" sz="1600" b="1" dirty="0">
                <a:cs typeface="msgothic" charset="0"/>
              </a:rPr>
              <a:t> and C-</a:t>
            </a:r>
            <a:r>
              <a:rPr lang="en-GB" sz="1600" b="1" dirty="0" err="1">
                <a:cs typeface="msgothic" charset="0"/>
              </a:rPr>
              <a:t>fibers</a:t>
            </a:r>
            <a:r>
              <a:rPr lang="en-GB" sz="1600" b="1" dirty="0">
                <a:cs typeface="msgothic" charset="0"/>
              </a:rPr>
              <a:t> </a:t>
            </a:r>
            <a:r>
              <a:rPr lang="en-GB" sz="1600" dirty="0">
                <a:cs typeface="msgothic" charset="0"/>
              </a:rPr>
              <a:t>synapse onto cells in the substantia </a:t>
            </a:r>
            <a:r>
              <a:rPr lang="en-GB" sz="1600" dirty="0" err="1">
                <a:cs typeface="msgothic" charset="0"/>
              </a:rPr>
              <a:t>gelatinosa</a:t>
            </a:r>
            <a:r>
              <a:rPr lang="en-GB" sz="1600" dirty="0">
                <a:cs typeface="msgothic" charset="0"/>
              </a:rPr>
              <a:t> (SG) . A beta-</a:t>
            </a:r>
            <a:r>
              <a:rPr lang="en-GB" sz="1600" dirty="0" err="1">
                <a:cs typeface="msgothic" charset="0"/>
              </a:rPr>
              <a:t>fibers</a:t>
            </a:r>
            <a:r>
              <a:rPr lang="en-GB" sz="1600" dirty="0">
                <a:cs typeface="msgothic" charset="0"/>
              </a:rPr>
              <a:t> close the gate, whereas C-</a:t>
            </a:r>
            <a:r>
              <a:rPr lang="en-GB" sz="1600" dirty="0" err="1">
                <a:cs typeface="msgothic" charset="0"/>
              </a:rPr>
              <a:t>fibers</a:t>
            </a:r>
            <a:r>
              <a:rPr lang="en-GB" sz="1600" dirty="0">
                <a:cs typeface="msgothic" charset="0"/>
              </a:rPr>
              <a:t> open the gate. </a:t>
            </a:r>
            <a:endParaRPr lang="en-GB" sz="1600" dirty="0">
              <a:cs typeface="Microsoft New Tai Lue"/>
            </a:endParaRPr>
          </a:p>
          <a:p>
            <a:pPr>
              <a:lnSpc>
                <a:spcPct val="103000"/>
              </a:lnSpc>
            </a:pPr>
            <a:r>
              <a:rPr lang="en-US" sz="1600" b="1" dirty="0"/>
              <a:t>C Fibers are thin and unmyelinated</a:t>
            </a:r>
            <a:r>
              <a:rPr lang="en-US" sz="1600" dirty="0"/>
              <a:t>. Thus they have a slower transmission and are responsible for the dull, aching visceral pain that is diffuse in nature</a:t>
            </a:r>
          </a:p>
          <a:p>
            <a:pPr marL="0" indent="0" algn="ctr">
              <a:buNone/>
            </a:pPr>
            <a:r>
              <a:rPr lang="en-US" sz="1800" b="1" i="1" cap="all" dirty="0"/>
              <a:t>[15 minutes </a:t>
            </a:r>
            <a:r>
              <a:rPr lang="en-US" sz="1800" b="1" i="1" dirty="0"/>
              <a:t>of 30 minute session is complete]</a:t>
            </a:r>
          </a:p>
          <a:p>
            <a:pPr marL="0" indent="0">
              <a:buNone/>
            </a:pPr>
            <a:endParaRPr lang="en-US" sz="1800" b="0" baseline="0" dirty="0">
              <a:cs typeface="Microsoft New Tai Lue"/>
            </a:endParaRPr>
          </a:p>
        </p:txBody>
      </p:sp>
      <p:sp>
        <p:nvSpPr>
          <p:cNvPr id="4" name="Slide Number Placeholder 3"/>
          <p:cNvSpPr>
            <a:spLocks noGrp="1"/>
          </p:cNvSpPr>
          <p:nvPr>
            <p:ph type="sldNum" sz="quarter" idx="10"/>
          </p:nvPr>
        </p:nvSpPr>
        <p:spPr/>
        <p:txBody>
          <a:bodyPr/>
          <a:lstStyle/>
          <a:p>
            <a:fld id="{F19303DE-3E45-4DD3-9505-92EF4803EF97}" type="slidenum">
              <a:rPr lang="en-US" smtClean="0"/>
              <a:t>4</a:t>
            </a:fld>
            <a:endParaRPr lang="en-US" dirty="0"/>
          </a:p>
        </p:txBody>
      </p:sp>
      <p:sp>
        <p:nvSpPr>
          <p:cNvPr id="6" name="Header Placeholder 5">
            <a:extLst>
              <a:ext uri="{FF2B5EF4-FFF2-40B4-BE49-F238E27FC236}">
                <a16:creationId xmlns:a16="http://schemas.microsoft.com/office/drawing/2014/main" id="{0C3308BF-8471-4A9A-9F9D-2E82AEDBE396}"/>
              </a:ext>
            </a:extLst>
          </p:cNvPr>
          <p:cNvSpPr>
            <a:spLocks noGrp="1"/>
          </p:cNvSpPr>
          <p:nvPr>
            <p:ph type="hdr" sz="quarter" idx="12"/>
          </p:nvPr>
        </p:nvSpPr>
        <p:spPr/>
        <p:txBody>
          <a:bodyPr/>
          <a:lstStyle/>
          <a:p>
            <a:r>
              <a:rPr lang="en-US" dirty="0"/>
              <a:t>PRN Program: Theories</a:t>
            </a:r>
          </a:p>
        </p:txBody>
      </p:sp>
      <p:sp>
        <p:nvSpPr>
          <p:cNvPr id="7" name="Slide Number Placeholder 3"/>
          <p:cNvSpPr txBox="1">
            <a:spLocks/>
          </p:cNvSpPr>
          <p:nvPr/>
        </p:nvSpPr>
        <p:spPr>
          <a:xfrm>
            <a:off x="3629623" y="8590186"/>
            <a:ext cx="3169920" cy="480060"/>
          </a:xfrm>
          <a:prstGeom prst="rect">
            <a:avLst/>
          </a:prstGeom>
        </p:spPr>
        <p:txBody>
          <a:bodyPr vert="horz" lIns="91440" tIns="45720" rIns="91440" bIns="45720"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   All rights reserved. Version 2019                    </a:t>
            </a:r>
            <a:r>
              <a:rPr lang="en-US" dirty="0"/>
              <a:t> 	</a:t>
            </a:r>
          </a:p>
        </p:txBody>
      </p:sp>
    </p:spTree>
    <p:extLst>
      <p:ext uri="{BB962C8B-B14F-4D97-AF65-F5344CB8AC3E}">
        <p14:creationId xmlns:p14="http://schemas.microsoft.com/office/powerpoint/2010/main" val="1111448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43188" y="465138"/>
            <a:ext cx="3932237" cy="2949575"/>
          </a:xfrm>
        </p:spPr>
      </p:sp>
      <p:sp>
        <p:nvSpPr>
          <p:cNvPr id="3" name="Notes Placeholder 2"/>
          <p:cNvSpPr>
            <a:spLocks noGrp="1"/>
          </p:cNvSpPr>
          <p:nvPr>
            <p:ph type="body" idx="1"/>
          </p:nvPr>
        </p:nvSpPr>
        <p:spPr>
          <a:xfrm>
            <a:off x="326977" y="3883300"/>
            <a:ext cx="6248448" cy="4574900"/>
          </a:xfrm>
        </p:spPr>
        <p:txBody>
          <a:bodyPr/>
          <a:lstStyle/>
          <a:p>
            <a:pPr marL="0" indent="0">
              <a:spcAft>
                <a:spcPts val="600"/>
              </a:spcAft>
              <a:buNone/>
              <a:defRPr/>
            </a:pPr>
            <a:r>
              <a:rPr lang="en-US" sz="1800" b="1" u="sng" dirty="0"/>
              <a:t>ASK</a:t>
            </a:r>
            <a:r>
              <a:rPr lang="en-US" sz="1800" b="1" dirty="0"/>
              <a:t>: </a:t>
            </a:r>
            <a:r>
              <a:rPr lang="en-US" sz="1800" dirty="0"/>
              <a:t>Who can name</a:t>
            </a:r>
            <a:r>
              <a:rPr lang="en-US" sz="1800" baseline="0" dirty="0"/>
              <a:t> </a:t>
            </a:r>
            <a:r>
              <a:rPr lang="en-US" sz="1800" dirty="0"/>
              <a:t>an intervention you find effective for treating pain; but is not on this diagram?</a:t>
            </a:r>
          </a:p>
          <a:p>
            <a:pPr marL="0" indent="0" algn="ctr">
              <a:buNone/>
            </a:pPr>
            <a:r>
              <a:rPr lang="en-US" sz="1600" i="1" dirty="0"/>
              <a:t>Select participants willing to share their answer to this question. </a:t>
            </a:r>
          </a:p>
          <a:p>
            <a:pPr marL="0" indent="0" algn="ctr">
              <a:buNone/>
              <a:defRPr/>
            </a:pPr>
            <a:r>
              <a:rPr lang="en-US" sz="1800" i="1" dirty="0"/>
              <a:t>Write on flipchart or whiteboard </a:t>
            </a:r>
          </a:p>
          <a:p>
            <a:pPr marL="0" indent="0" algn="ctr">
              <a:spcBef>
                <a:spcPts val="600"/>
              </a:spcBef>
              <a:spcAft>
                <a:spcPts val="600"/>
              </a:spcAft>
              <a:buNone/>
              <a:defRPr/>
            </a:pPr>
            <a:r>
              <a:rPr lang="en-US" sz="1800" b="1" i="1" dirty="0"/>
              <a:t>[Limit discussion to 2 minutes]</a:t>
            </a:r>
          </a:p>
          <a:p>
            <a:pPr marL="0" indent="0">
              <a:lnSpc>
                <a:spcPct val="103000"/>
              </a:lnSpc>
              <a:spcBef>
                <a:spcPts val="0"/>
              </a:spcBef>
              <a:buNone/>
            </a:pPr>
            <a:r>
              <a:rPr lang="en-US" sz="1800" b="1" i="1" u="sng" dirty="0"/>
              <a:t>READ</a:t>
            </a:r>
            <a:r>
              <a:rPr lang="en-US" sz="1800" b="1" i="1" u="none" dirty="0"/>
              <a:t>: </a:t>
            </a:r>
            <a:r>
              <a:rPr lang="en-US" sz="1800" i="1" dirty="0"/>
              <a:t>these Key points (</a:t>
            </a:r>
            <a:r>
              <a:rPr lang="en-US" sz="1800" b="1" i="1" dirty="0"/>
              <a:t>if not included by participants)</a:t>
            </a:r>
            <a:r>
              <a:rPr lang="en-US" sz="1800" i="1" dirty="0"/>
              <a:t>:</a:t>
            </a:r>
          </a:p>
          <a:p>
            <a:pPr marL="114300" indent="-114300">
              <a:buFont typeface="Arial" panose="020B0604020202020204" pitchFamily="34" charset="0"/>
              <a:buChar char="•"/>
              <a:defRPr/>
            </a:pPr>
            <a:r>
              <a:rPr lang="en-US" sz="1800" kern="1200" dirty="0">
                <a:solidFill>
                  <a:schemeClr val="tx1"/>
                </a:solidFill>
                <a:effectLst/>
              </a:rPr>
              <a:t>Research clearly shows that many factors influence pain perception.</a:t>
            </a:r>
            <a:r>
              <a:rPr lang="en-US" sz="1800" kern="1200" baseline="0" dirty="0">
                <a:solidFill>
                  <a:schemeClr val="tx1"/>
                </a:solidFill>
                <a:effectLst/>
              </a:rPr>
              <a:t> </a:t>
            </a:r>
          </a:p>
          <a:p>
            <a:pPr marL="114300" indent="-114300">
              <a:buFont typeface="Arial" panose="020B0604020202020204" pitchFamily="34" charset="0"/>
              <a:buChar char="•"/>
              <a:defRPr/>
            </a:pPr>
            <a:r>
              <a:rPr lang="en-US" sz="1800" kern="1200" baseline="0" dirty="0">
                <a:solidFill>
                  <a:schemeClr val="tx1"/>
                </a:solidFill>
                <a:effectLst/>
              </a:rPr>
              <a:t>P</a:t>
            </a:r>
            <a:r>
              <a:rPr lang="en-US" sz="1800" kern="1200" dirty="0">
                <a:solidFill>
                  <a:schemeClr val="tx1"/>
                </a:solidFill>
                <a:effectLst/>
              </a:rPr>
              <a:t>ain is not simply a neurophysiological phenomenon or the opening and closing of</a:t>
            </a:r>
            <a:r>
              <a:rPr lang="en-US" sz="1800" kern="1200" baseline="0" dirty="0">
                <a:solidFill>
                  <a:schemeClr val="tx1"/>
                </a:solidFill>
                <a:effectLst/>
              </a:rPr>
              <a:t> electrochemical gates</a:t>
            </a:r>
            <a:r>
              <a:rPr lang="en-US" sz="1800" kern="1200" dirty="0">
                <a:solidFill>
                  <a:schemeClr val="tx1"/>
                </a:solidFill>
                <a:effectLst/>
              </a:rPr>
              <a:t>. </a:t>
            </a:r>
            <a:endParaRPr lang="en-US" sz="1800" dirty="0"/>
          </a:p>
        </p:txBody>
      </p:sp>
      <p:sp>
        <p:nvSpPr>
          <p:cNvPr id="4" name="Slide Number Placeholder 3"/>
          <p:cNvSpPr>
            <a:spLocks noGrp="1"/>
          </p:cNvSpPr>
          <p:nvPr>
            <p:ph type="sldNum" sz="quarter" idx="10"/>
          </p:nvPr>
        </p:nvSpPr>
        <p:spPr/>
        <p:txBody>
          <a:bodyPr/>
          <a:lstStyle/>
          <a:p>
            <a:fld id="{F19303DE-3E45-4DD3-9505-92EF4803EF97}" type="slidenum">
              <a:rPr lang="en-US" smtClean="0"/>
              <a:t>5</a:t>
            </a:fld>
            <a:endParaRPr lang="en-US" dirty="0"/>
          </a:p>
        </p:txBody>
      </p:sp>
      <p:sp>
        <p:nvSpPr>
          <p:cNvPr id="6" name="Header Placeholder 5">
            <a:extLst>
              <a:ext uri="{FF2B5EF4-FFF2-40B4-BE49-F238E27FC236}">
                <a16:creationId xmlns:a16="http://schemas.microsoft.com/office/drawing/2014/main" id="{B0948775-00B8-48A9-9919-FE4F8F19CC53}"/>
              </a:ext>
            </a:extLst>
          </p:cNvPr>
          <p:cNvSpPr>
            <a:spLocks noGrp="1"/>
          </p:cNvSpPr>
          <p:nvPr>
            <p:ph type="hdr" sz="quarter" idx="12"/>
          </p:nvPr>
        </p:nvSpPr>
        <p:spPr/>
        <p:txBody>
          <a:bodyPr/>
          <a:lstStyle/>
          <a:p>
            <a:r>
              <a:rPr lang="en-US" dirty="0"/>
              <a:t>PRN Program: Theories</a:t>
            </a:r>
          </a:p>
        </p:txBody>
      </p:sp>
      <p:sp>
        <p:nvSpPr>
          <p:cNvPr id="7" name="Slide Number Placeholder 3"/>
          <p:cNvSpPr txBox="1">
            <a:spLocks/>
          </p:cNvSpPr>
          <p:nvPr/>
        </p:nvSpPr>
        <p:spPr>
          <a:xfrm>
            <a:off x="3629623" y="8500541"/>
            <a:ext cx="3169920" cy="480060"/>
          </a:xfrm>
          <a:prstGeom prst="rect">
            <a:avLst/>
          </a:prstGeom>
        </p:spPr>
        <p:txBody>
          <a:bodyPr vert="horz" lIns="91440" tIns="45720" rIns="91440" bIns="45720"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   All rights reserved. Version 2019                    </a:t>
            </a:r>
            <a:r>
              <a:rPr lang="en-US" dirty="0"/>
              <a:t> 	</a:t>
            </a:r>
          </a:p>
        </p:txBody>
      </p:sp>
    </p:spTree>
    <p:extLst>
      <p:ext uri="{BB962C8B-B14F-4D97-AF65-F5344CB8AC3E}">
        <p14:creationId xmlns:p14="http://schemas.microsoft.com/office/powerpoint/2010/main" val="1531869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43188" y="465138"/>
            <a:ext cx="3932237" cy="2949575"/>
          </a:xfrm>
        </p:spPr>
      </p:sp>
      <p:sp>
        <p:nvSpPr>
          <p:cNvPr id="3" name="Notes Placeholder 2"/>
          <p:cNvSpPr>
            <a:spLocks noGrp="1"/>
          </p:cNvSpPr>
          <p:nvPr>
            <p:ph type="body" idx="1"/>
          </p:nvPr>
        </p:nvSpPr>
        <p:spPr>
          <a:xfrm>
            <a:off x="326977" y="3883299"/>
            <a:ext cx="6248448" cy="5097301"/>
          </a:xfrm>
        </p:spPr>
        <p:txBody>
          <a:bodyPr/>
          <a:lstStyle/>
          <a:p>
            <a:pPr marL="0" indent="0">
              <a:buNone/>
            </a:pPr>
            <a:r>
              <a:rPr lang="en-US" sz="1800" b="1" u="sng" dirty="0"/>
              <a:t>ASK</a:t>
            </a:r>
            <a:r>
              <a:rPr lang="en-US" sz="1800" b="1" dirty="0"/>
              <a:t>: </a:t>
            </a:r>
            <a:r>
              <a:rPr lang="en-US" sz="1800" b="0" baseline="0" dirty="0"/>
              <a:t>What are the mechanisms</a:t>
            </a:r>
            <a:r>
              <a:rPr lang="en-US" sz="1800" b="0" dirty="0"/>
              <a:t> </a:t>
            </a:r>
            <a:r>
              <a:rPr lang="en-US" sz="1800" b="0" baseline="0" dirty="0"/>
              <a:t>of action for healing touch, heat, cold </a:t>
            </a:r>
            <a:r>
              <a:rPr lang="en-US" sz="1800" dirty="0"/>
              <a:t>  (which does NOT reduce swelling or pain!)  and aromatherapy? </a:t>
            </a:r>
            <a:endParaRPr lang="en-US" sz="1800" b="0" baseline="0" dirty="0"/>
          </a:p>
          <a:p>
            <a:pPr marL="0" indent="0" algn="ctr">
              <a:lnSpc>
                <a:spcPct val="100000"/>
              </a:lnSpc>
              <a:spcBef>
                <a:spcPts val="600"/>
              </a:spcBef>
              <a:spcAft>
                <a:spcPts val="600"/>
              </a:spcAft>
              <a:buNone/>
              <a:defRPr/>
            </a:pPr>
            <a:r>
              <a:rPr lang="en-US" sz="1400" i="1" dirty="0"/>
              <a:t>Select  at least 2 participants willing to share their answers to this question. </a:t>
            </a:r>
            <a:endParaRPr lang="en-US" sz="1800" i="1" dirty="0"/>
          </a:p>
          <a:p>
            <a:pPr marL="0" indent="0" algn="ctr">
              <a:lnSpc>
                <a:spcPct val="100000"/>
              </a:lnSpc>
              <a:spcBef>
                <a:spcPts val="600"/>
              </a:spcBef>
              <a:spcAft>
                <a:spcPts val="600"/>
              </a:spcAft>
              <a:buNone/>
              <a:defRPr/>
            </a:pPr>
            <a:r>
              <a:rPr lang="en-US" sz="1800" b="1" i="1" dirty="0"/>
              <a:t>[Limit discussion to 5 minutes]</a:t>
            </a:r>
            <a:r>
              <a:rPr lang="en-US" sz="1800" i="1" dirty="0"/>
              <a:t> </a:t>
            </a:r>
            <a:endParaRPr lang="en-US" sz="1800" dirty="0"/>
          </a:p>
          <a:p>
            <a:pPr marL="0" indent="0">
              <a:lnSpc>
                <a:spcPct val="103000"/>
              </a:lnSpc>
              <a:spcBef>
                <a:spcPts val="0"/>
              </a:spcBef>
              <a:buNone/>
            </a:pPr>
            <a:r>
              <a:rPr lang="en-US" sz="1800" b="1" i="1" u="sng" dirty="0"/>
              <a:t>READ</a:t>
            </a:r>
            <a:r>
              <a:rPr lang="en-US" sz="1800" b="1" i="1" u="none" dirty="0"/>
              <a:t>: </a:t>
            </a:r>
            <a:r>
              <a:rPr lang="en-US" sz="1800" i="1" dirty="0"/>
              <a:t>these Key points (</a:t>
            </a:r>
            <a:r>
              <a:rPr lang="en-US" sz="1800" b="1" i="1" dirty="0"/>
              <a:t>if not included by participants)</a:t>
            </a:r>
            <a:r>
              <a:rPr lang="en-US" sz="1800" i="1" dirty="0"/>
              <a:t>:</a:t>
            </a:r>
          </a:p>
          <a:p>
            <a:pPr marL="114300" indent="-114300">
              <a:buFont typeface="Arial" panose="020B0604020202020204" pitchFamily="34" charset="0"/>
              <a:buChar char="•"/>
            </a:pPr>
            <a:r>
              <a:rPr lang="en-US" sz="1800" b="0" dirty="0"/>
              <a:t>Perhaps the mechanism is the social cultural aspects</a:t>
            </a:r>
            <a:r>
              <a:rPr lang="en-US" sz="1800" b="0" baseline="0" dirty="0"/>
              <a:t> of interventions – like kissing your toddler’s scraped knee or even the site of a fall without injury. </a:t>
            </a:r>
            <a:endParaRPr lang="en-US" sz="1800" dirty="0"/>
          </a:p>
          <a:p>
            <a:pPr marL="114300" indent="-114300">
              <a:buFont typeface="Arial" panose="020B0604020202020204" pitchFamily="34" charset="0"/>
              <a:buChar char="•"/>
            </a:pPr>
            <a:r>
              <a:rPr lang="en-US" sz="1800" kern="1200" dirty="0">
                <a:solidFill>
                  <a:schemeClr val="tx1"/>
                </a:solidFill>
                <a:effectLst/>
              </a:rPr>
              <a:t>Research clearly shows that many factors influence pain perception, but research has not yet given us all the answers. </a:t>
            </a:r>
          </a:p>
          <a:p>
            <a:pPr marL="0" indent="0" algn="ctr">
              <a:buNone/>
            </a:pPr>
            <a:r>
              <a:rPr lang="en-US" sz="1800" b="1" i="1" cap="all" dirty="0"/>
              <a:t>[25 minutes </a:t>
            </a:r>
            <a:r>
              <a:rPr lang="en-US" sz="1800" b="1" i="1" dirty="0"/>
              <a:t>of 30 minute session is complete]</a:t>
            </a:r>
          </a:p>
          <a:p>
            <a:pPr marL="114300" indent="-114300">
              <a:buFont typeface="Arial" panose="020B0604020202020204" pitchFamily="34" charset="0"/>
              <a:buChar char="•"/>
            </a:pPr>
            <a:endParaRPr lang="en-US" sz="1800" dirty="0"/>
          </a:p>
          <a:p>
            <a:pPr marL="114300" indent="-114300">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fld id="{F19303DE-3E45-4DD3-9505-92EF4803EF97}" type="slidenum">
              <a:rPr lang="en-US" smtClean="0"/>
              <a:t>6</a:t>
            </a:fld>
            <a:endParaRPr lang="en-US" dirty="0"/>
          </a:p>
        </p:txBody>
      </p:sp>
      <p:sp>
        <p:nvSpPr>
          <p:cNvPr id="6" name="Header Placeholder 5">
            <a:extLst>
              <a:ext uri="{FF2B5EF4-FFF2-40B4-BE49-F238E27FC236}">
                <a16:creationId xmlns:a16="http://schemas.microsoft.com/office/drawing/2014/main" id="{FAD7AA95-9BE7-4A9C-B856-4C215286B115}"/>
              </a:ext>
            </a:extLst>
          </p:cNvPr>
          <p:cNvSpPr>
            <a:spLocks noGrp="1"/>
          </p:cNvSpPr>
          <p:nvPr>
            <p:ph type="hdr" sz="quarter" idx="12"/>
          </p:nvPr>
        </p:nvSpPr>
        <p:spPr/>
        <p:txBody>
          <a:bodyPr/>
          <a:lstStyle/>
          <a:p>
            <a:r>
              <a:rPr lang="en-US" dirty="0"/>
              <a:t>PRN Program: Theories</a:t>
            </a:r>
          </a:p>
        </p:txBody>
      </p:sp>
      <p:sp>
        <p:nvSpPr>
          <p:cNvPr id="7" name="Slide Number Placeholder 3"/>
          <p:cNvSpPr txBox="1">
            <a:spLocks/>
          </p:cNvSpPr>
          <p:nvPr/>
        </p:nvSpPr>
        <p:spPr>
          <a:xfrm>
            <a:off x="3629623" y="8500541"/>
            <a:ext cx="3169920" cy="480060"/>
          </a:xfrm>
          <a:prstGeom prst="rect">
            <a:avLst/>
          </a:prstGeom>
        </p:spPr>
        <p:txBody>
          <a:bodyPr vert="horz" lIns="91440" tIns="45720" rIns="91440" bIns="45720"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   All rights reserved. Version 2019                    </a:t>
            </a:r>
            <a:r>
              <a:rPr lang="en-US" dirty="0"/>
              <a:t> 	</a:t>
            </a:r>
          </a:p>
        </p:txBody>
      </p:sp>
    </p:spTree>
    <p:extLst>
      <p:ext uri="{BB962C8B-B14F-4D97-AF65-F5344CB8AC3E}">
        <p14:creationId xmlns:p14="http://schemas.microsoft.com/office/powerpoint/2010/main" val="4006837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43188" y="465138"/>
            <a:ext cx="3932237" cy="2949575"/>
          </a:xfrm>
        </p:spPr>
      </p:sp>
      <p:sp>
        <p:nvSpPr>
          <p:cNvPr id="3" name="Notes Placeholder 2"/>
          <p:cNvSpPr>
            <a:spLocks noGrp="1"/>
          </p:cNvSpPr>
          <p:nvPr>
            <p:ph type="body" idx="1"/>
          </p:nvPr>
        </p:nvSpPr>
        <p:spPr>
          <a:xfrm>
            <a:off x="326977" y="3883300"/>
            <a:ext cx="6248448" cy="4574900"/>
          </a:xfrm>
        </p:spPr>
        <p:txBody>
          <a:bodyPr/>
          <a:lstStyle/>
          <a:p>
            <a:pPr marL="0" indent="0" defTabSz="1211263">
              <a:lnSpc>
                <a:spcPct val="103000"/>
              </a:lnSpc>
              <a:spcBef>
                <a:spcPts val="0"/>
              </a:spcBef>
              <a:buNone/>
            </a:pPr>
            <a:r>
              <a:rPr lang="en-US" sz="1600" b="1" u="sng" dirty="0"/>
              <a:t>READ</a:t>
            </a:r>
            <a:r>
              <a:rPr lang="en-US" sz="1600" b="1" u="none" dirty="0"/>
              <a:t>: </a:t>
            </a:r>
            <a:r>
              <a:rPr lang="en-US" sz="1600" dirty="0"/>
              <a:t>The biopsychosocial theory of pain is our current understanding of how we know an experience is pain and it is the foundational theory for this Pediatric PRN curriculum</a:t>
            </a:r>
          </a:p>
          <a:p>
            <a:pPr defTabSz="1211263">
              <a:lnSpc>
                <a:spcPct val="103000"/>
              </a:lnSpc>
              <a:spcBef>
                <a:spcPts val="0"/>
              </a:spcBef>
            </a:pPr>
            <a:r>
              <a:rPr lang="en-US" sz="1600" kern="1200" dirty="0">
                <a:effectLst/>
              </a:rPr>
              <a:t>The sensory stimulus is associated with tissue damage</a:t>
            </a:r>
            <a:r>
              <a:rPr lang="en-US" sz="1600" dirty="0"/>
              <a:t>,</a:t>
            </a:r>
            <a:r>
              <a:rPr lang="en-US" sz="1600" kern="1200" baseline="0" dirty="0">
                <a:effectLst/>
              </a:rPr>
              <a:t> but </a:t>
            </a:r>
            <a:r>
              <a:rPr lang="en-US" sz="1600" kern="1200" dirty="0">
                <a:effectLst/>
              </a:rPr>
              <a:t>social aspects explain how children react to pain.</a:t>
            </a:r>
            <a:r>
              <a:rPr lang="en-US" sz="1600" dirty="0"/>
              <a:t> </a:t>
            </a:r>
            <a:endParaRPr lang="en-US" sz="1600" kern="1200" dirty="0">
              <a:cs typeface="Microsoft New Tai Lue"/>
            </a:endParaRPr>
          </a:p>
          <a:p>
            <a:pPr>
              <a:lnSpc>
                <a:spcPct val="100000"/>
              </a:lnSpc>
              <a:spcBef>
                <a:spcPts val="0"/>
              </a:spcBef>
              <a:defRPr/>
            </a:pPr>
            <a:r>
              <a:rPr lang="en-US" sz="1600" kern="1200" dirty="0">
                <a:effectLst/>
              </a:rPr>
              <a:t>Culture sets boundaries for how children</a:t>
            </a:r>
            <a:r>
              <a:rPr lang="en-US" sz="1600" kern="1200" baseline="0" dirty="0">
                <a:effectLst/>
              </a:rPr>
              <a:t> </a:t>
            </a:r>
            <a:r>
              <a:rPr lang="en-US" sz="1600" kern="1200" dirty="0">
                <a:effectLst/>
              </a:rPr>
              <a:t>experience, respond to</a:t>
            </a:r>
            <a:r>
              <a:rPr lang="en-US" sz="1600" dirty="0"/>
              <a:t>,</a:t>
            </a:r>
            <a:r>
              <a:rPr lang="en-US" sz="1600" kern="1200" dirty="0">
                <a:effectLst/>
              </a:rPr>
              <a:t> and describe pain.</a:t>
            </a:r>
            <a:r>
              <a:rPr lang="en-US" sz="1600" dirty="0"/>
              <a:t> </a:t>
            </a:r>
            <a:endParaRPr lang="en-US" sz="1600" dirty="0">
              <a:latin typeface="Calibri"/>
            </a:endParaRPr>
          </a:p>
          <a:p>
            <a:r>
              <a:rPr lang="en-US" sz="1600" dirty="0"/>
              <a:t>Psychological factors</a:t>
            </a:r>
            <a:r>
              <a:rPr lang="en-US" sz="1600" baseline="0" dirty="0"/>
              <a:t> like personality, mood, and learned behaviors such as coping strategies can also influence how children experience pain and its impact on quality of life.</a:t>
            </a:r>
          </a:p>
          <a:p>
            <a:r>
              <a:rPr lang="en-US" sz="1600" baseline="0" dirty="0"/>
              <a:t>Mechanisms of action for treatments will be emphasized but sociocultural factors such as ethnicity, culture, and family history and psychological factors such as mood, coping strategies and social learning will also be discussed.</a:t>
            </a:r>
          </a:p>
          <a:p>
            <a:pPr marL="0" indent="0">
              <a:lnSpc>
                <a:spcPct val="103000"/>
              </a:lnSpc>
              <a:spcBef>
                <a:spcPts val="600"/>
              </a:spcBef>
              <a:spcAft>
                <a:spcPts val="600"/>
              </a:spcAft>
              <a:buNone/>
            </a:pPr>
            <a:r>
              <a:rPr lang="en-US" sz="1800" b="1" u="sng" dirty="0"/>
              <a:t>ASK</a:t>
            </a:r>
            <a:r>
              <a:rPr lang="en-US" sz="1800" b="1" dirty="0"/>
              <a:t>:  </a:t>
            </a:r>
            <a:r>
              <a:rPr lang="en-US" sz="1800" dirty="0"/>
              <a:t>Are there any questions?</a:t>
            </a:r>
            <a:endParaRPr lang="en-US" sz="1800" dirty="0">
              <a:cs typeface="Microsoft New Tai Lue"/>
            </a:endParaRPr>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0" kern="1200" baseline="0" dirty="0">
                <a:solidFill>
                  <a:schemeClr val="tx1"/>
                </a:solidFill>
                <a:effectLst/>
              </a:rPr>
              <a:t>. </a:t>
            </a:r>
            <a:r>
              <a:rPr lang="en-US" sz="1800" b="1" i="1" baseline="0" dirty="0"/>
              <a:t>Session ends when 30 minutes of session have elapsed.</a:t>
            </a:r>
            <a:endParaRPr lang="en-US" sz="1800" b="1" kern="1200" baseline="0" dirty="0">
              <a:solidFill>
                <a:schemeClr val="tx1"/>
              </a:solidFill>
              <a:effectLst/>
            </a:endParaRPr>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endParaRPr lang="en-US" sz="1200" b="1" kern="1200" baseline="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7</a:t>
            </a:fld>
            <a:endParaRPr lang="en-US" dirty="0"/>
          </a:p>
        </p:txBody>
      </p:sp>
      <p:sp>
        <p:nvSpPr>
          <p:cNvPr id="6" name="Header Placeholder 5">
            <a:extLst>
              <a:ext uri="{FF2B5EF4-FFF2-40B4-BE49-F238E27FC236}">
                <a16:creationId xmlns:a16="http://schemas.microsoft.com/office/drawing/2014/main" id="{F0ACFCD7-BBB3-4320-9764-700522367354}"/>
              </a:ext>
            </a:extLst>
          </p:cNvPr>
          <p:cNvSpPr>
            <a:spLocks noGrp="1"/>
          </p:cNvSpPr>
          <p:nvPr>
            <p:ph type="hdr" sz="quarter" idx="12"/>
          </p:nvPr>
        </p:nvSpPr>
        <p:spPr/>
        <p:txBody>
          <a:bodyPr/>
          <a:lstStyle/>
          <a:p>
            <a:r>
              <a:rPr lang="en-US" dirty="0"/>
              <a:t>PRN Program: Theories</a:t>
            </a:r>
          </a:p>
        </p:txBody>
      </p:sp>
      <p:sp>
        <p:nvSpPr>
          <p:cNvPr id="7" name="Slide Number Placeholder 3"/>
          <p:cNvSpPr txBox="1">
            <a:spLocks/>
          </p:cNvSpPr>
          <p:nvPr/>
        </p:nvSpPr>
        <p:spPr>
          <a:xfrm>
            <a:off x="3629623" y="8500541"/>
            <a:ext cx="3169920" cy="480060"/>
          </a:xfrm>
          <a:prstGeom prst="rect">
            <a:avLst/>
          </a:prstGeom>
        </p:spPr>
        <p:txBody>
          <a:bodyPr vert="horz" lIns="91440" tIns="45720" rIns="91440" bIns="45720"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   All rights reserved. Version 2019                    </a:t>
            </a:r>
            <a:r>
              <a:rPr lang="en-US" dirty="0"/>
              <a:t> 	</a:t>
            </a:r>
          </a:p>
        </p:txBody>
      </p:sp>
    </p:spTree>
    <p:extLst>
      <p:ext uri="{BB962C8B-B14F-4D97-AF65-F5344CB8AC3E}">
        <p14:creationId xmlns:p14="http://schemas.microsoft.com/office/powerpoint/2010/main" val="313875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4866908"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Text Placeholder 59"/>
          <p:cNvSpPr>
            <a:spLocks noGrp="1"/>
          </p:cNvSpPr>
          <p:nvPr>
            <p:ph type="body" sz="quarter" idx="12"/>
          </p:nvPr>
        </p:nvSpPr>
        <p:spPr>
          <a:xfrm>
            <a:off x="7189787" y="5181598"/>
            <a:ext cx="1497013" cy="1022351"/>
          </a:xfrm>
        </p:spPr>
        <p:txBody>
          <a:bodyPr anchor="b"/>
          <a:lstStyle>
            <a:lvl1pPr algn="r">
              <a:lnSpc>
                <a:spcPct val="100000"/>
              </a:lnSpc>
              <a:defRPr sz="1300" b="1">
                <a:solidFill>
                  <a:schemeClr val="bg1"/>
                </a:solidFill>
              </a:defRPr>
            </a:lvl1pPr>
            <a:lvl2pPr>
              <a:defRPr b="1"/>
            </a:lvl2pPr>
          </a:lstStyle>
          <a:p>
            <a:pPr lvl="0"/>
            <a:r>
              <a:rPr lang="en-US" dirty="0"/>
              <a:t>Click to edit Master text styles</a:t>
            </a:r>
          </a:p>
        </p:txBody>
      </p:sp>
      <p:pic>
        <p:nvPicPr>
          <p:cNvPr id="8" name="Picture 29" descr="Lurie_TM_White.png">
            <a:extLst>
              <a:ext uri="{FF2B5EF4-FFF2-40B4-BE49-F238E27FC236}">
                <a16:creationId xmlns:a16="http://schemas.microsoft.com/office/drawing/2014/main" id="{4CBC0937-29DD-41C1-8A86-7456ECB82B0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5002DD7C-BA7D-4FE3-A7A1-3C6630AD614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10" name="TextBox 9">
            <a:extLst>
              <a:ext uri="{FF2B5EF4-FFF2-40B4-BE49-F238E27FC236}">
                <a16:creationId xmlns:a16="http://schemas.microsoft.com/office/drawing/2014/main" id="{7CCDAAF1-2433-4096-9C6A-B19DF3F3973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2"/>
          <p:cNvSpPr>
            <a:spLocks noGrp="1"/>
          </p:cNvSpPr>
          <p:nvPr>
            <p:ph type="body" sz="quarter" idx="11" hasCustomPrompt="1"/>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dirty="0"/>
              <a:t>Click to insert attribution</a:t>
            </a:r>
          </a:p>
        </p:txBody>
      </p:sp>
    </p:spTree>
    <p:extLst>
      <p:ext uri="{BB962C8B-B14F-4D97-AF65-F5344CB8AC3E}">
        <p14:creationId xmlns:p14="http://schemas.microsoft.com/office/powerpoint/2010/main" val="1025450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 id="2147483665" r:id="rId13"/>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hyperlink" Target="https://galter.northwestern.edu/search/results?searchterm=aorn%20journal&amp;searchfield=title&amp;searchtype=contains&amp;engine=primo&amp;page=1&amp;per_page=10"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5712691" cy="2742289"/>
          </a:xfrm>
        </p:spPr>
        <p:txBody>
          <a:bodyPr/>
          <a:lstStyle/>
          <a:p>
            <a:r>
              <a:rPr lang="en-US" dirty="0"/>
              <a:t>How Children Feel Pain</a:t>
            </a:r>
          </a:p>
        </p:txBody>
      </p:sp>
      <p:sp>
        <p:nvSpPr>
          <p:cNvPr id="3" name="Text Placeholder 2"/>
          <p:cNvSpPr>
            <a:spLocks noGrp="1"/>
          </p:cNvSpPr>
          <p:nvPr>
            <p:ph type="body" sz="quarter" idx="10"/>
          </p:nvPr>
        </p:nvSpPr>
        <p:spPr/>
        <p:txBody>
          <a:bodyPr/>
          <a:lstStyle/>
          <a:p>
            <a:r>
              <a:rPr lang="en-US" sz="1400" dirty="0"/>
              <a:t>Pediatric Pain PRN Curriculum</a:t>
            </a:r>
          </a:p>
          <a:p>
            <a:pPr>
              <a:buNone/>
            </a:pPr>
            <a:endParaRPr lang="en-US" dirty="0"/>
          </a:p>
        </p:txBody>
      </p:sp>
      <p:sp>
        <p:nvSpPr>
          <p:cNvPr id="2" name="TextBox 1">
            <a:extLst>
              <a:ext uri="{FF2B5EF4-FFF2-40B4-BE49-F238E27FC236}">
                <a16:creationId xmlns:a16="http://schemas.microsoft.com/office/drawing/2014/main" id="{79906FBF-44ED-805F-9966-151F8868721B}"/>
              </a:ext>
              <a:ext uri="{C183D7F6-B498-43B3-948B-1728B52AA6E4}">
                <adec:decorative xmlns:adec="http://schemas.microsoft.com/office/drawing/2017/decorative" val="1"/>
              </a:ext>
            </a:extLst>
          </p:cNvPr>
          <p:cNvSpPr txBox="1"/>
          <p:nvPr/>
        </p:nvSpPr>
        <p:spPr>
          <a:xfrm>
            <a:off x="6682154" y="3429000"/>
            <a:ext cx="2461846" cy="2580211"/>
          </a:xfrm>
          <a:prstGeom prst="rect">
            <a:avLst/>
          </a:prstGeom>
          <a:solidFill>
            <a:srgbClr val="31CCE8"/>
          </a:solidFill>
        </p:spPr>
        <p:txBody>
          <a:bodyPr wrap="square" rtlCol="0">
            <a:spAutoFit/>
          </a:bodyPr>
          <a:lstStyle/>
          <a:p>
            <a:endParaRPr lang="en-US" dirty="0"/>
          </a:p>
        </p:txBody>
      </p:sp>
      <p:pic>
        <p:nvPicPr>
          <p:cNvPr id="4" name="Picture 3">
            <a:extLst>
              <a:ext uri="{FF2B5EF4-FFF2-40B4-BE49-F238E27FC236}">
                <a16:creationId xmlns:a16="http://schemas.microsoft.com/office/drawing/2014/main" id="{04CE18E6-0905-1524-6D06-905C794F5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744" y="4713536"/>
            <a:ext cx="2008262" cy="1089058"/>
          </a:xfrm>
          <a:prstGeom prst="rect">
            <a:avLst/>
          </a:prstGeom>
        </p:spPr>
      </p:pic>
    </p:spTree>
    <p:extLst>
      <p:ext uri="{BB962C8B-B14F-4D97-AF65-F5344CB8AC3E}">
        <p14:creationId xmlns:p14="http://schemas.microsoft.com/office/powerpoint/2010/main" val="1907083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5F074F1-6684-4030-8EC4-738E92D127E2}"/>
              </a:ext>
            </a:extLst>
          </p:cNvPr>
          <p:cNvSpPr>
            <a:spLocks noGrp="1"/>
          </p:cNvSpPr>
          <p:nvPr>
            <p:ph type="title" idx="4294967295"/>
          </p:nvPr>
        </p:nvSpPr>
        <p:spPr>
          <a:xfrm>
            <a:off x="4075113" y="3128963"/>
            <a:ext cx="4587875" cy="29464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How do you KNOW your experience</a:t>
            </a:r>
            <a:b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b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is pain?</a:t>
            </a:r>
          </a:p>
        </p:txBody>
      </p:sp>
      <p:pic>
        <p:nvPicPr>
          <p:cNvPr id="6" name="Picture 2" descr="Image result for icon for pain">
            <a:extLst>
              <a:ext uri="{FF2B5EF4-FFF2-40B4-BE49-F238E27FC236}">
                <a16:creationId xmlns:a16="http://schemas.microsoft.com/office/drawing/2014/main" id="{0F1832F1-AEE2-4405-A384-C0A06040883C}"/>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66156" y="3616812"/>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687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Cartesian Theory </a:t>
            </a:r>
            <a:br>
              <a:rPr lang="en-US" dirty="0"/>
            </a:br>
            <a:r>
              <a:rPr lang="en-US" dirty="0"/>
              <a:t>of Pain (Descartes)</a:t>
            </a:r>
          </a:p>
        </p:txBody>
      </p:sp>
      <p:pic>
        <p:nvPicPr>
          <p:cNvPr id="12" name="Content Placeholder 2" descr="A drawing of a naked person&#10;&#10;">
            <a:extLst>
              <a:ext uri="{FF2B5EF4-FFF2-40B4-BE49-F238E27FC236}">
                <a16:creationId xmlns:a16="http://schemas.microsoft.com/office/drawing/2014/main" id="{7FDCD3E2-1AC2-4349-8D02-643EB17268CD}"/>
              </a:ext>
            </a:extLst>
          </p:cNvPr>
          <p:cNvPicPr>
            <a:picLocks noGrp="1" noChangeAspect="1"/>
          </p:cNvPicPr>
          <p:nvPr>
            <p:ph idx="13"/>
          </p:nvPr>
        </p:nvPicPr>
        <p:blipFill rotWithShape="1">
          <a:blip r:embed="rId3"/>
          <a:srcRect l="33" r="-332"/>
          <a:stretch/>
        </p:blipFill>
        <p:spPr>
          <a:xfrm>
            <a:off x="1301750" y="3580341"/>
            <a:ext cx="2320925" cy="2446867"/>
          </a:xfrm>
          <a:prstGeom prst="rect">
            <a:avLst/>
          </a:prstGeom>
        </p:spPr>
      </p:pic>
      <p:sp>
        <p:nvSpPr>
          <p:cNvPr id="6" name="Content Placeholder 5">
            <a:extLst>
              <a:ext uri="{FF2B5EF4-FFF2-40B4-BE49-F238E27FC236}">
                <a16:creationId xmlns:a16="http://schemas.microsoft.com/office/drawing/2014/main" id="{86B2CE17-C287-4B23-AFA9-0B4821170479}"/>
              </a:ext>
            </a:extLst>
          </p:cNvPr>
          <p:cNvSpPr>
            <a:spLocks noGrp="1"/>
          </p:cNvSpPr>
          <p:nvPr>
            <p:ph idx="1"/>
          </p:nvPr>
        </p:nvSpPr>
        <p:spPr>
          <a:xfrm>
            <a:off x="3829078" y="685800"/>
            <a:ext cx="4857722" cy="5492750"/>
          </a:xfrm>
        </p:spPr>
        <p:txBody>
          <a:bodyPr/>
          <a:lstStyle/>
          <a:p>
            <a:pPr algn="ctr">
              <a:spcAft>
                <a:spcPts val="0"/>
              </a:spcAft>
            </a:pPr>
            <a:r>
              <a:rPr lang="en-US" sz="3200" b="1" dirty="0"/>
              <a:t>No BRAIN</a:t>
            </a:r>
          </a:p>
          <a:p>
            <a:pPr algn="ctr">
              <a:spcBef>
                <a:spcPts val="0"/>
              </a:spcBef>
              <a:spcAft>
                <a:spcPts val="0"/>
              </a:spcAft>
            </a:pPr>
            <a:r>
              <a:rPr lang="en-US" sz="3200" b="1" dirty="0"/>
              <a:t>No Pain</a:t>
            </a:r>
          </a:p>
        </p:txBody>
      </p:sp>
      <p:grpSp>
        <p:nvGrpSpPr>
          <p:cNvPr id="9" name="Group 8" descr="No sign">
            <a:extLst>
              <a:ext uri="{FF2B5EF4-FFF2-40B4-BE49-F238E27FC236}">
                <a16:creationId xmlns:a16="http://schemas.microsoft.com/office/drawing/2014/main" id="{C24F6FDD-B04C-44F0-8ACB-B5526D3FB235}"/>
              </a:ext>
            </a:extLst>
          </p:cNvPr>
          <p:cNvGrpSpPr/>
          <p:nvPr/>
        </p:nvGrpSpPr>
        <p:grpSpPr>
          <a:xfrm>
            <a:off x="3955753" y="1920908"/>
            <a:ext cx="4604373" cy="4458627"/>
            <a:chOff x="3955753" y="1920908"/>
            <a:chExt cx="4604373" cy="4458627"/>
          </a:xfrm>
        </p:grpSpPr>
        <p:pic>
          <p:nvPicPr>
            <p:cNvPr id="10" name="Picture 9"/>
            <p:cNvPicPr>
              <a:picLocks noChangeAspect="1"/>
            </p:cNvPicPr>
            <p:nvPr/>
          </p:nvPicPr>
          <p:blipFill>
            <a:blip r:embed="rId4">
              <a:alphaModFix amt="65000"/>
            </a:blip>
            <a:stretch>
              <a:fillRect/>
            </a:stretch>
          </p:blipFill>
          <p:spPr>
            <a:xfrm>
              <a:off x="4987939" y="2715121"/>
              <a:ext cx="2540000" cy="2870200"/>
            </a:xfrm>
            <a:prstGeom prst="rect">
              <a:avLst/>
            </a:prstGeom>
          </p:spPr>
        </p:pic>
        <p:sp>
          <p:nvSpPr>
            <p:cNvPr id="4" name="&quot;No&quot; Symbol 3"/>
            <p:cNvSpPr/>
            <p:nvPr/>
          </p:nvSpPr>
          <p:spPr>
            <a:xfrm>
              <a:off x="3955753" y="1920908"/>
              <a:ext cx="4604373" cy="4458627"/>
            </a:xfrm>
            <a:prstGeom prst="noSmoking">
              <a:avLst>
                <a:gd name="adj" fmla="val 14454"/>
              </a:avLst>
            </a:prstGeom>
            <a:solidFill>
              <a:schemeClr val="accent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dirty="0">
                <a:ln w="0"/>
                <a:solidFill>
                  <a:schemeClr val="accent1"/>
                </a:solidFill>
                <a:effectLst>
                  <a:outerShdw blurRad="38100" dist="25400" dir="5400000" algn="ctr" rotWithShape="0">
                    <a:srgbClr val="6E747A">
                      <a:alpha val="43000"/>
                    </a:srgbClr>
                  </a:outerShdw>
                </a:effectLst>
                <a:latin typeface="+mj-lt"/>
              </a:endParaRPr>
            </a:p>
          </p:txBody>
        </p:sp>
      </p:grpSp>
    </p:spTree>
    <p:extLst>
      <p:ext uri="{BB962C8B-B14F-4D97-AF65-F5344CB8AC3E}">
        <p14:creationId xmlns:p14="http://schemas.microsoft.com/office/powerpoint/2010/main" val="1205418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Gate Control Theory</a:t>
            </a:r>
          </a:p>
        </p:txBody>
      </p:sp>
      <p:graphicFrame>
        <p:nvGraphicFramePr>
          <p:cNvPr id="10" name="Content Placeholder 9">
            <a:extLst>
              <a:ext uri="{FF2B5EF4-FFF2-40B4-BE49-F238E27FC236}">
                <a16:creationId xmlns:a16="http://schemas.microsoft.com/office/drawing/2014/main" id="{7F628D8A-DFA3-4B83-9046-934FC173BBAE}"/>
              </a:ext>
            </a:extLst>
          </p:cNvPr>
          <p:cNvGraphicFramePr>
            <a:graphicFrameLocks noGrp="1"/>
          </p:cNvGraphicFramePr>
          <p:nvPr>
            <p:ph idx="11"/>
            <p:extLst>
              <p:ext uri="{D42A27DB-BD31-4B8C-83A1-F6EECF244321}">
                <p14:modId xmlns:p14="http://schemas.microsoft.com/office/powerpoint/2010/main" val="4010816056"/>
              </p:ext>
            </p:extLst>
          </p:nvPr>
        </p:nvGraphicFramePr>
        <p:xfrm>
          <a:off x="1301750" y="2974976"/>
          <a:ext cx="7385052" cy="3200400"/>
        </p:xfrm>
        <a:graphic>
          <a:graphicData uri="http://schemas.openxmlformats.org/drawingml/2006/table">
            <a:tbl>
              <a:tblPr firstRow="1" bandRow="1">
                <a:tableStyleId>{5C22544A-7EE6-4342-B048-85BDC9FD1C3A}</a:tableStyleId>
              </a:tblPr>
              <a:tblGrid>
                <a:gridCol w="1403350">
                  <a:extLst>
                    <a:ext uri="{9D8B030D-6E8A-4147-A177-3AD203B41FA5}">
                      <a16:colId xmlns:a16="http://schemas.microsoft.com/office/drawing/2014/main" val="2125265701"/>
                    </a:ext>
                  </a:extLst>
                </a:gridCol>
                <a:gridCol w="2289176">
                  <a:extLst>
                    <a:ext uri="{9D8B030D-6E8A-4147-A177-3AD203B41FA5}">
                      <a16:colId xmlns:a16="http://schemas.microsoft.com/office/drawing/2014/main" val="3414227453"/>
                    </a:ext>
                  </a:extLst>
                </a:gridCol>
                <a:gridCol w="1846263">
                  <a:extLst>
                    <a:ext uri="{9D8B030D-6E8A-4147-A177-3AD203B41FA5}">
                      <a16:colId xmlns:a16="http://schemas.microsoft.com/office/drawing/2014/main" val="3440646211"/>
                    </a:ext>
                  </a:extLst>
                </a:gridCol>
                <a:gridCol w="1846263">
                  <a:extLst>
                    <a:ext uri="{9D8B030D-6E8A-4147-A177-3AD203B41FA5}">
                      <a16:colId xmlns:a16="http://schemas.microsoft.com/office/drawing/2014/main" val="4096346976"/>
                    </a:ext>
                  </a:extLst>
                </a:gridCol>
              </a:tblGrid>
              <a:tr h="914400">
                <a:tc>
                  <a:txBody>
                    <a:bodyPr/>
                    <a:lstStyle/>
                    <a:p>
                      <a:r>
                        <a:rPr lang="en-US" dirty="0"/>
                        <a:t>PAINFUL stimulus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n-US" sz="1500" b="0" dirty="0">
                          <a:solidFill>
                            <a:schemeClr val="tx1"/>
                          </a:solidFill>
                        </a:rPr>
                        <a:t>A-delta and C fibers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lnSpc>
                          <a:spcPct val="150000"/>
                        </a:lnSpc>
                        <a:spcBef>
                          <a:spcPts val="1200"/>
                        </a:spcBef>
                      </a:pPr>
                      <a:r>
                        <a:rPr lang="en-US" sz="1600" b="0" dirty="0">
                          <a:solidFill>
                            <a:srgbClr val="C00000"/>
                          </a:solidFill>
                        </a:rPr>
                        <a:t>OPEN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rowSpan="3">
                  <a:txBody>
                    <a:bodyPr/>
                    <a:lstStyle/>
                    <a:p>
                      <a:pPr algn="ctr"/>
                      <a:r>
                        <a:rPr lang="en-US" sz="8800" dirty="0">
                          <a:solidFill>
                            <a:schemeClr val="tx1"/>
                          </a:solidFill>
                          <a:sym typeface="Wingdings" panose="05000000000000000000" pitchFamily="2" charset="2"/>
                        </a:rPr>
                        <a:t></a:t>
                      </a:r>
                      <a:br>
                        <a:rPr lang="en-US" sz="5400" dirty="0">
                          <a:solidFill>
                            <a:schemeClr val="tx1"/>
                          </a:solidFill>
                          <a:sym typeface="Wingdings" panose="05000000000000000000" pitchFamily="2" charset="2"/>
                        </a:rPr>
                      </a:br>
                      <a:r>
                        <a:rPr lang="en-US" dirty="0">
                          <a:solidFill>
                            <a:schemeClr val="tx1"/>
                          </a:solidFill>
                        </a:rPr>
                        <a:t>Transmission of pain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46006232"/>
                  </a:ext>
                </a:extLst>
              </a:tr>
              <a:tr h="1371600">
                <a:tc>
                  <a:txBody>
                    <a:bodyPr/>
                    <a:lstStyle/>
                    <a:p>
                      <a:endParaRPr lang="en-US"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en-US" sz="1500"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endParaRPr lang="en-US" sz="16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vMerge="1">
                  <a:txBody>
                    <a:bodyPr/>
                    <a:lstStyle/>
                    <a:p>
                      <a:endParaRPr lang="en-US"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57827995"/>
                  </a:ext>
                </a:extLst>
              </a:tr>
              <a:tr h="914400">
                <a:tc>
                  <a:txBody>
                    <a:bodyPr/>
                    <a:lstStyle/>
                    <a:p>
                      <a:r>
                        <a:rPr lang="en-US" b="1" dirty="0"/>
                        <a:t>Nonpainful stimulus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500" dirty="0"/>
                        <a:t>A-beta fibers</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lnSpc>
                          <a:spcPct val="200000"/>
                        </a:lnSpc>
                        <a:spcAft>
                          <a:spcPts val="1200"/>
                        </a:spcAft>
                      </a:pPr>
                      <a:r>
                        <a:rPr lang="en-US" sz="1600" dirty="0">
                          <a:solidFill>
                            <a:schemeClr val="tx1"/>
                          </a:solidFill>
                        </a:rPr>
                        <a:t>CLOSE</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vMerge="1">
                  <a:txBody>
                    <a:bodyPr/>
                    <a:lstStyle/>
                    <a:p>
                      <a:endParaRPr lang="en-US"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82411387"/>
                  </a:ext>
                </a:extLst>
              </a:tr>
            </a:tbl>
          </a:graphicData>
        </a:graphic>
      </p:graphicFrame>
      <p:pic>
        <p:nvPicPr>
          <p:cNvPr id="1026" name="Picture 2" descr="Image result for gate">
            <a:extLst>
              <a:ext uri="{FF2B5EF4-FFF2-40B4-BE49-F238E27FC236}">
                <a16:creationId xmlns:a16="http://schemas.microsoft.com/office/drawing/2014/main" id="{351324E8-7733-43F5-A05E-E1902A2F36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2329" y="3386456"/>
            <a:ext cx="1515618" cy="2377440"/>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Arrow Connector 13">
            <a:extLst>
              <a:ext uri="{FF2B5EF4-FFF2-40B4-BE49-F238E27FC236}">
                <a16:creationId xmlns:a16="http://schemas.microsoft.com/office/drawing/2014/main" id="{68316AFA-B393-49F2-9D92-687F6DC3B5A0}"/>
              </a:ext>
              <a:ext uri="{C183D7F6-B498-43B3-948B-1728B52AA6E4}">
                <adec:decorative xmlns:adec="http://schemas.microsoft.com/office/drawing/2017/decorative" val="1"/>
              </a:ext>
            </a:extLst>
          </p:cNvPr>
          <p:cNvCxnSpPr/>
          <p:nvPr/>
        </p:nvCxnSpPr>
        <p:spPr>
          <a:xfrm>
            <a:off x="2692400" y="3297556"/>
            <a:ext cx="23018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F21B32C-B5E9-486C-B3A1-28AC9026E558}"/>
              </a:ext>
              <a:ext uri="{C183D7F6-B498-43B3-948B-1728B52AA6E4}">
                <adec:decorative xmlns:adec="http://schemas.microsoft.com/office/drawing/2017/decorative" val="1"/>
              </a:ext>
            </a:extLst>
          </p:cNvPr>
          <p:cNvCxnSpPr/>
          <p:nvPr/>
        </p:nvCxnSpPr>
        <p:spPr>
          <a:xfrm>
            <a:off x="2692400" y="5865496"/>
            <a:ext cx="230187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154E86D8-ABEF-46A5-8610-E897EE7E972E}"/>
              </a:ext>
            </a:extLst>
          </p:cNvPr>
          <p:cNvSpPr/>
          <p:nvPr/>
        </p:nvSpPr>
        <p:spPr>
          <a:xfrm>
            <a:off x="5121276" y="2451100"/>
            <a:ext cx="2117724" cy="365760"/>
          </a:xfrm>
          <a:prstGeom prst="rect">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1600" b="1" dirty="0">
                <a:solidFill>
                  <a:schemeClr val="tx2"/>
                </a:solidFill>
                <a:latin typeface="+mj-lt"/>
              </a:rPr>
              <a:t>The Pain Gate</a:t>
            </a:r>
          </a:p>
        </p:txBody>
      </p:sp>
    </p:spTree>
    <p:extLst>
      <p:ext uri="{BB962C8B-B14F-4D97-AF65-F5344CB8AC3E}">
        <p14:creationId xmlns:p14="http://schemas.microsoft.com/office/powerpoint/2010/main" val="1075845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Multimodal Analgesia:</a:t>
            </a:r>
            <a:br>
              <a:rPr lang="en-US" dirty="0"/>
            </a:br>
            <a:r>
              <a:rPr lang="en-US" dirty="0"/>
              <a:t>Many Gates? </a:t>
            </a:r>
          </a:p>
        </p:txBody>
      </p:sp>
      <p:pic>
        <p:nvPicPr>
          <p:cNvPr id="7" name="Picture 6" descr="Pictorial representation of Multimodal Analgesia"/>
          <p:cNvPicPr>
            <a:picLocks noChangeAspect="1"/>
          </p:cNvPicPr>
          <p:nvPr/>
        </p:nvPicPr>
        <p:blipFill>
          <a:blip r:embed="rId3"/>
          <a:stretch>
            <a:fillRect/>
          </a:stretch>
        </p:blipFill>
        <p:spPr>
          <a:xfrm>
            <a:off x="3788928" y="182880"/>
            <a:ext cx="5111533" cy="6492240"/>
          </a:xfrm>
          <a:prstGeom prst="rect">
            <a:avLst/>
          </a:prstGeom>
        </p:spPr>
      </p:pic>
      <p:sp>
        <p:nvSpPr>
          <p:cNvPr id="3" name="Rectangle 2"/>
          <p:cNvSpPr/>
          <p:nvPr/>
        </p:nvSpPr>
        <p:spPr>
          <a:xfrm>
            <a:off x="6737684" y="5865136"/>
            <a:ext cx="2162777" cy="830997"/>
          </a:xfrm>
          <a:prstGeom prst="rect">
            <a:avLst/>
          </a:prstGeom>
          <a:solidFill>
            <a:schemeClr val="bg1"/>
          </a:solidFill>
        </p:spPr>
        <p:txBody>
          <a:bodyPr wrap="square">
            <a:spAutoFit/>
          </a:bodyPr>
          <a:lstStyle/>
          <a:p>
            <a:r>
              <a:rPr lang="en-US" sz="800" dirty="0">
                <a:latin typeface="Corbel" panose="020B0503020204020204" pitchFamily="34" charset="0"/>
              </a:rPr>
              <a:t>Reprinted from:</a:t>
            </a:r>
          </a:p>
          <a:p>
            <a:r>
              <a:rPr lang="en-US" sz="800" dirty="0">
                <a:latin typeface="Corbel" panose="020B0503020204020204" pitchFamily="34" charset="0"/>
              </a:rPr>
              <a:t> </a:t>
            </a:r>
            <a:r>
              <a:rPr lang="en-US" sz="800" dirty="0">
                <a:latin typeface="Corbel" panose="020B0503020204020204" pitchFamily="34" charset="0"/>
                <a:hlinkClick r:id="rId4" invalidUrl="https://galter.northwestern.edu/search/results?searchterm=aorn journal&amp;searchfield=title&amp;searchtype=contains&amp;engine=primo&amp;page=1&amp;per_page=10"/>
              </a:rPr>
              <a:t>AORN Journal, Vol.101(3),307-318. </a:t>
            </a:r>
            <a:endParaRPr lang="en-US" sz="800" dirty="0">
              <a:latin typeface="Corbel" panose="020B0503020204020204" pitchFamily="34" charset="0"/>
            </a:endParaRPr>
          </a:p>
          <a:p>
            <a:r>
              <a:rPr lang="en-US" sz="800" dirty="0">
                <a:latin typeface="Corbel" panose="020B0503020204020204" pitchFamily="34" charset="0"/>
              </a:rPr>
              <a:t>Manworren, RCB, Multimodal Pain Management and the Future of a Personalized Medicine Approach to Pain.  Copyright (2015) with permission from Elsevier.</a:t>
            </a:r>
          </a:p>
        </p:txBody>
      </p:sp>
    </p:spTree>
    <p:extLst>
      <p:ext uri="{BB962C8B-B14F-4D97-AF65-F5344CB8AC3E}">
        <p14:creationId xmlns:p14="http://schemas.microsoft.com/office/powerpoint/2010/main" val="1961278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7EAD4-454E-D39D-443C-2C51DD006CBC}"/>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Questions</a:t>
            </a:r>
          </a:p>
        </p:txBody>
      </p:sp>
      <p:sp>
        <p:nvSpPr>
          <p:cNvPr id="5" name="Oval 4">
            <a:extLst>
              <a:ext uri="{FF2B5EF4-FFF2-40B4-BE49-F238E27FC236}">
                <a16:creationId xmlns:a16="http://schemas.microsoft.com/office/drawing/2014/main" id="{DF431585-23A6-4F4A-8B67-A92B2B07A7D5}"/>
              </a:ext>
            </a:extLst>
          </p:cNvPr>
          <p:cNvSpPr/>
          <p:nvPr/>
        </p:nvSpPr>
        <p:spPr>
          <a:xfrm>
            <a:off x="966156" y="3688252"/>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9600" b="1" dirty="0">
                <a:solidFill>
                  <a:schemeClr val="tx2"/>
                </a:solidFill>
                <a:latin typeface="+mj-lt"/>
              </a:rPr>
              <a:t>?</a:t>
            </a:r>
          </a:p>
        </p:txBody>
      </p:sp>
      <p:sp>
        <p:nvSpPr>
          <p:cNvPr id="3" name="Text Placeholder 2">
            <a:extLst>
              <a:ext uri="{FF2B5EF4-FFF2-40B4-BE49-F238E27FC236}">
                <a16:creationId xmlns:a16="http://schemas.microsoft.com/office/drawing/2014/main" id="{3DC2DC56-E5ED-4599-9C38-EDFBC596E244}"/>
              </a:ext>
            </a:extLst>
          </p:cNvPr>
          <p:cNvSpPr>
            <a:spLocks noGrp="1"/>
          </p:cNvSpPr>
          <p:nvPr>
            <p:ph type="body" sz="quarter" idx="11"/>
          </p:nvPr>
        </p:nvSpPr>
        <p:spPr>
          <a:xfrm>
            <a:off x="4075029" y="3129537"/>
            <a:ext cx="4587802" cy="2946231"/>
          </a:xfrm>
        </p:spPr>
        <p:txBody>
          <a:bodyPr anchor="ctr"/>
          <a:lstStyle/>
          <a:p>
            <a:pPr lvl="2" algn="l"/>
            <a:r>
              <a:rPr lang="en-US" sz="2000" dirty="0"/>
              <a:t>How do the interventions listed that DO NOT have a mechanism of action work?</a:t>
            </a:r>
          </a:p>
        </p:txBody>
      </p:sp>
    </p:spTree>
    <p:extLst>
      <p:ext uri="{BB962C8B-B14F-4D97-AF65-F5344CB8AC3E}">
        <p14:creationId xmlns:p14="http://schemas.microsoft.com/office/powerpoint/2010/main" val="92468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Biopsychosocial Model of Pain</a:t>
            </a:r>
          </a:p>
        </p:txBody>
      </p:sp>
      <p:graphicFrame>
        <p:nvGraphicFramePr>
          <p:cNvPr id="23" name="Content Placeholder 22" descr="Biopsychosocial Model of Pain ">
            <a:extLst>
              <a:ext uri="{FF2B5EF4-FFF2-40B4-BE49-F238E27FC236}">
                <a16:creationId xmlns:a16="http://schemas.microsoft.com/office/drawing/2014/main" id="{D032433F-3795-4092-BD55-05E6CA706B3B}"/>
              </a:ext>
            </a:extLst>
          </p:cNvPr>
          <p:cNvGraphicFramePr>
            <a:graphicFrameLocks noGrp="1"/>
          </p:cNvGraphicFramePr>
          <p:nvPr>
            <p:ph idx="4294967295"/>
            <p:extLst>
              <p:ext uri="{D42A27DB-BD31-4B8C-83A1-F6EECF244321}">
                <p14:modId xmlns:p14="http://schemas.microsoft.com/office/powerpoint/2010/main" val="1847158717"/>
              </p:ext>
            </p:extLst>
          </p:nvPr>
        </p:nvGraphicFramePr>
        <p:xfrm>
          <a:off x="0" y="2286000"/>
          <a:ext cx="9144000" cy="347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9074389"/>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1630</TotalTime>
  <Words>1183</Words>
  <Application>Microsoft Macintosh PowerPoint</Application>
  <PresentationFormat>On-screen Show (4:3)</PresentationFormat>
  <Paragraphs>122</Paragraphs>
  <Slides>7</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Calibri</vt:lpstr>
      <vt:lpstr>Corbel</vt:lpstr>
      <vt:lpstr>Franklin Gothic Demi Cond</vt:lpstr>
      <vt:lpstr>Microsoft New Tai Lue</vt:lpstr>
      <vt:lpstr>msgothic</vt:lpstr>
      <vt:lpstr>Wingdings</vt:lpstr>
      <vt:lpstr>Modern Swiss</vt:lpstr>
      <vt:lpstr>How Children Feel Pain</vt:lpstr>
      <vt:lpstr>How do you KNOW your experience is pain?</vt:lpstr>
      <vt:lpstr>Cartesian Theory  of Pain (Descartes)</vt:lpstr>
      <vt:lpstr>Gate Control Theory</vt:lpstr>
      <vt:lpstr>Multimodal Analgesia: Many Gates? </vt:lpstr>
      <vt:lpstr>Questions</vt:lpstr>
      <vt:lpstr>Biopsychosocial Model of Pain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Duarte;Inc. 2014</dc:creator>
  <cp:lastModifiedBy>Yumkhaibam, Budhachandra Singh</cp:lastModifiedBy>
  <cp:revision>272</cp:revision>
  <cp:lastPrinted>2019-04-06T21:37:25Z</cp:lastPrinted>
  <dcterms:created xsi:type="dcterms:W3CDTF">2014-02-07T03:47:22Z</dcterms:created>
  <dcterms:modified xsi:type="dcterms:W3CDTF">2026-05-29T18:12:34Z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