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355" r:id="rId2"/>
    <p:sldId id="278" r:id="rId3"/>
    <p:sldId id="360" r:id="rId4"/>
    <p:sldId id="362" r:id="rId5"/>
    <p:sldId id="363" r:id="rId6"/>
    <p:sldId id="395" r:id="rId7"/>
    <p:sldId id="396" r:id="rId8"/>
    <p:sldId id="370" r:id="rId9"/>
    <p:sldId id="371" r:id="rId10"/>
    <p:sldId id="372" r:id="rId11"/>
    <p:sldId id="398" r:id="rId12"/>
    <p:sldId id="397" r:id="rId13"/>
    <p:sldId id="376" r:id="rId14"/>
    <p:sldId id="400" r:id="rId1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278"/>
            <p14:sldId id="360"/>
            <p14:sldId id="362"/>
            <p14:sldId id="363"/>
            <p14:sldId id="395"/>
            <p14:sldId id="396"/>
            <p14:sldId id="370"/>
            <p14:sldId id="371"/>
            <p14:sldId id="372"/>
            <p14:sldId id="398"/>
            <p14:sldId id="397"/>
            <p14:sldId id="376"/>
            <p14:sldId id="400"/>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t Wyman" initials="BW" lastIdx="1" clrIdx="0"/>
  <p:cmAuthor id="2" name="Bart Wyman" initials="BW [2]" lastIdx="1" clrIdx="1"/>
  <p:cmAuthor id="3" name="Bart Wyman" initials="BW [3]" lastIdx="1" clrIdx="2"/>
  <p:cmAuthor id="4" name="Bart Wyman" initials="BW [4]" lastIdx="1" clrIdx="3"/>
  <p:cmAuthor id="5" name="Bart Wyman" initials="BW [5]" lastIdx="1" clrIdx="4"/>
  <p:cmAuthor id="6" name="Bart Wyman" initials="BW [6]" lastIdx="1" clrIdx="5"/>
  <p:cmAuthor id="7" name="Bart Wyman" initials="BW [7]" lastIdx="1" clrIdx="6"/>
  <p:cmAuthor id="8" name="Bart Wyman" initials="BW [8]" lastIdx="1" clrIdx="7"/>
  <p:cmAuthor id="9" name="Bart Wyman" initials="BW [9]" lastIdx="1" clrIdx="8"/>
  <p:cmAuthor id="10" name="Bart Wyman" initials="BW [10]" lastIdx="1" clrIdx="9"/>
  <p:cmAuthor id="11" name="Bart Wyman" initials="BW [11]" lastIdx="1" clrIdx="10"/>
  <p:cmAuthor id="12" name="Bart Wyman" initials="BW [12]" lastIdx="1" clrIdx="11"/>
  <p:cmAuthor id="13" name="Bart Wyman" initials="BW [40]" lastIdx="1" clrIdx="1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F7FC"/>
    <a:srgbClr val="CDECF7"/>
    <a:srgbClr val="36D1F0"/>
    <a:srgbClr val="ADB3B4"/>
    <a:srgbClr val="118497"/>
    <a:srgbClr val="F3F9FA"/>
    <a:srgbClr val="E7F3F4"/>
    <a:srgbClr val="17B1CB"/>
    <a:srgbClr val="31CCE8"/>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94" autoAdjust="0"/>
    <p:restoredTop sz="70753" autoAdjust="0"/>
  </p:normalViewPr>
  <p:slideViewPr>
    <p:cSldViewPr snapToGrid="0" snapToObjects="1">
      <p:cViewPr varScale="1">
        <p:scale>
          <a:sx n="88" d="100"/>
          <a:sy n="88" d="100"/>
        </p:scale>
        <p:origin x="2440" y="176"/>
      </p:cViewPr>
      <p:guideLst>
        <p:guide orient="horz" pos="2516"/>
        <p:guide pos="2880"/>
      </p:guideLst>
    </p:cSldViewPr>
  </p:slideViewPr>
  <p:notesTextViewPr>
    <p:cViewPr>
      <p:scale>
        <a:sx n="1" d="1"/>
        <a:sy n="1" d="1"/>
      </p:scale>
      <p:origin x="0" y="0"/>
    </p:cViewPr>
  </p:notesTextViewPr>
  <p:sorterViewPr>
    <p:cViewPr>
      <p:scale>
        <a:sx n="100" d="100"/>
        <a:sy n="100" d="100"/>
      </p:scale>
      <p:origin x="0" y="-2484"/>
    </p:cViewPr>
  </p:sorterViewPr>
  <p:notesViewPr>
    <p:cSldViewPr snapToGrid="0" snapToObjects="1">
      <p:cViewPr varScale="1">
        <p:scale>
          <a:sx n="85" d="100"/>
          <a:sy n="85" d="100"/>
        </p:scale>
        <p:origin x="3888" y="17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B74ACF-7151-46D5-9777-FFC138E9F117}" type="doc">
      <dgm:prSet loTypeId="urn:microsoft.com/office/officeart/2005/8/layout/radial1" loCatId="cycle" qsTypeId="urn:microsoft.com/office/officeart/2005/8/quickstyle/simple2" qsCatId="simple" csTypeId="urn:microsoft.com/office/officeart/2005/8/colors/accent1_2" csCatId="accent1" phldr="1"/>
      <dgm:spPr/>
      <dgm:t>
        <a:bodyPr/>
        <a:lstStyle/>
        <a:p>
          <a:endParaRPr lang="en-US"/>
        </a:p>
      </dgm:t>
    </dgm:pt>
    <dgm:pt modelId="{9F2DADE5-5497-462A-B948-506B171C64DF}">
      <dgm:prSet phldrT="[Text]" custT="1"/>
      <dgm:spPr/>
      <dgm:t>
        <a:bodyPr lIns="0" rIns="0"/>
        <a:lstStyle/>
        <a:p>
          <a:r>
            <a:rPr lang="en-US" sz="1600" b="1" dirty="0"/>
            <a:t>Procedural Pain Management</a:t>
          </a:r>
        </a:p>
      </dgm:t>
    </dgm:pt>
    <dgm:pt modelId="{D759F473-DFBC-4B94-A8BF-F237CA78EA85}" type="parTrans" cxnId="{084A844D-562D-449A-956C-391CFF606E74}">
      <dgm:prSet/>
      <dgm:spPr/>
      <dgm:t>
        <a:bodyPr/>
        <a:lstStyle/>
        <a:p>
          <a:endParaRPr lang="en-US" sz="1000" b="1"/>
        </a:p>
      </dgm:t>
    </dgm:pt>
    <dgm:pt modelId="{4E137255-CF83-4CF9-8635-AAEAFA7F90DA}" type="sibTrans" cxnId="{084A844D-562D-449A-956C-391CFF606E74}">
      <dgm:prSet/>
      <dgm:spPr/>
      <dgm:t>
        <a:bodyPr/>
        <a:lstStyle/>
        <a:p>
          <a:endParaRPr lang="en-US" sz="1000" b="1"/>
        </a:p>
      </dgm:t>
    </dgm:pt>
    <dgm:pt modelId="{17D99F16-F7AD-4717-9004-CDF1EAB346C4}">
      <dgm:prSet phldrT="[Text]" custT="1"/>
      <dgm:spPr/>
      <dgm:t>
        <a:bodyPr lIns="0" rIns="0"/>
        <a:lstStyle/>
        <a:p>
          <a:r>
            <a:rPr lang="en-US" sz="1400" b="1" dirty="0"/>
            <a:t>Presence</a:t>
          </a:r>
        </a:p>
      </dgm:t>
    </dgm:pt>
    <dgm:pt modelId="{002F5F96-88D4-4283-81CF-DE54D556FD42}" type="parTrans" cxnId="{03E163F2-4DA9-4835-B50C-D6887C09FE95}">
      <dgm:prSet custT="1"/>
      <dgm:spPr/>
      <dgm:t>
        <a:bodyPr/>
        <a:lstStyle/>
        <a:p>
          <a:endParaRPr lang="en-US" sz="1000" b="1" dirty="0"/>
        </a:p>
      </dgm:t>
    </dgm:pt>
    <dgm:pt modelId="{A350397E-CF09-4518-AC5C-BE04FB0DA182}" type="sibTrans" cxnId="{03E163F2-4DA9-4835-B50C-D6887C09FE95}">
      <dgm:prSet/>
      <dgm:spPr/>
      <dgm:t>
        <a:bodyPr/>
        <a:lstStyle/>
        <a:p>
          <a:endParaRPr lang="en-US" sz="1000" b="1"/>
        </a:p>
      </dgm:t>
    </dgm:pt>
    <dgm:pt modelId="{CA6A55AB-5C0E-4164-B01A-453515614F13}">
      <dgm:prSet phldrT="[Text]" custT="1"/>
      <dgm:spPr>
        <a:solidFill>
          <a:schemeClr val="accent1"/>
        </a:solidFill>
      </dgm:spPr>
      <dgm:t>
        <a:bodyPr lIns="0" rIns="0"/>
        <a:lstStyle/>
        <a:p>
          <a:r>
            <a:rPr lang="en-US" sz="1400" b="1" dirty="0"/>
            <a:t>Preparation</a:t>
          </a:r>
        </a:p>
      </dgm:t>
    </dgm:pt>
    <dgm:pt modelId="{CDAE0B80-7260-4B9F-A42D-CA97124FD58E}" type="parTrans" cxnId="{28049A90-303D-4F61-8D3A-C62811CB647A}">
      <dgm:prSet custT="1"/>
      <dgm:spPr/>
      <dgm:t>
        <a:bodyPr/>
        <a:lstStyle/>
        <a:p>
          <a:endParaRPr lang="en-US" sz="1000" b="1" dirty="0"/>
        </a:p>
      </dgm:t>
    </dgm:pt>
    <dgm:pt modelId="{118B7738-4AA5-4EB7-9E0A-55869746F141}" type="sibTrans" cxnId="{28049A90-303D-4F61-8D3A-C62811CB647A}">
      <dgm:prSet/>
      <dgm:spPr/>
      <dgm:t>
        <a:bodyPr/>
        <a:lstStyle/>
        <a:p>
          <a:endParaRPr lang="en-US" sz="1000" b="1"/>
        </a:p>
      </dgm:t>
    </dgm:pt>
    <dgm:pt modelId="{0AECD70B-36EC-4D6C-971E-F04347734CFD}">
      <dgm:prSet phldrT="[Text]" custT="1"/>
      <dgm:spPr>
        <a:solidFill>
          <a:schemeClr val="accent1"/>
        </a:solidFill>
      </dgm:spPr>
      <dgm:t>
        <a:bodyPr lIns="0" rIns="0"/>
        <a:lstStyle/>
        <a:p>
          <a:r>
            <a:rPr lang="en-US" sz="1400" b="1" dirty="0"/>
            <a:t>Positioning</a:t>
          </a:r>
        </a:p>
      </dgm:t>
    </dgm:pt>
    <dgm:pt modelId="{8BDAF5F9-B997-4B6D-87D5-4B7AF2B49972}" type="parTrans" cxnId="{0FCF7031-1FEF-4C20-B589-0376B42FE297}">
      <dgm:prSet custT="1"/>
      <dgm:spPr/>
      <dgm:t>
        <a:bodyPr/>
        <a:lstStyle/>
        <a:p>
          <a:endParaRPr lang="en-US" sz="1000" b="1" dirty="0"/>
        </a:p>
      </dgm:t>
    </dgm:pt>
    <dgm:pt modelId="{5A648E92-4D64-423F-BDB0-AA83624F2190}" type="sibTrans" cxnId="{0FCF7031-1FEF-4C20-B589-0376B42FE297}">
      <dgm:prSet/>
      <dgm:spPr/>
      <dgm:t>
        <a:bodyPr/>
        <a:lstStyle/>
        <a:p>
          <a:endParaRPr lang="en-US" sz="1000" b="1"/>
        </a:p>
      </dgm:t>
    </dgm:pt>
    <dgm:pt modelId="{3560BEB2-234F-4567-B00E-20DDFB27B7FE}">
      <dgm:prSet phldrT="[Text]" custT="1"/>
      <dgm:spPr>
        <a:solidFill>
          <a:schemeClr val="accent1"/>
        </a:solidFill>
      </dgm:spPr>
      <dgm:t>
        <a:bodyPr lIns="0" rIns="0"/>
        <a:lstStyle/>
        <a:p>
          <a:r>
            <a:rPr lang="en-US" sz="1400" b="1" dirty="0"/>
            <a:t>Positive reinforce-ment</a:t>
          </a:r>
        </a:p>
      </dgm:t>
    </dgm:pt>
    <dgm:pt modelId="{A2C296F3-C19E-4A08-AE33-F51B19031CD3}" type="parTrans" cxnId="{27FC8299-77EB-4243-95F8-F35B767C770D}">
      <dgm:prSet custT="1"/>
      <dgm:spPr/>
      <dgm:t>
        <a:bodyPr/>
        <a:lstStyle/>
        <a:p>
          <a:endParaRPr lang="en-US" sz="1000" b="1" dirty="0"/>
        </a:p>
      </dgm:t>
    </dgm:pt>
    <dgm:pt modelId="{5BCA1CAB-077C-4572-AAC3-D26F80D0B1C1}" type="sibTrans" cxnId="{27FC8299-77EB-4243-95F8-F35B767C770D}">
      <dgm:prSet/>
      <dgm:spPr/>
      <dgm:t>
        <a:bodyPr/>
        <a:lstStyle/>
        <a:p>
          <a:endParaRPr lang="en-US" sz="1000" b="1"/>
        </a:p>
      </dgm:t>
    </dgm:pt>
    <dgm:pt modelId="{BC67BA21-F48F-4278-A557-2DA390AB9A19}">
      <dgm:prSet phldrT="[Text]" custT="1"/>
      <dgm:spPr>
        <a:solidFill>
          <a:schemeClr val="accent1"/>
        </a:solidFill>
      </dgm:spPr>
      <dgm:t>
        <a:bodyPr lIns="0" rIns="0"/>
        <a:lstStyle/>
        <a:p>
          <a:r>
            <a:rPr lang="en-US" sz="1400" b="1" dirty="0"/>
            <a:t>Play</a:t>
          </a:r>
        </a:p>
      </dgm:t>
    </dgm:pt>
    <dgm:pt modelId="{23221F3E-BF81-4306-B32E-89F23A8ADDA4}" type="parTrans" cxnId="{F50C3283-B13D-4512-A766-3A7890758616}">
      <dgm:prSet custT="1"/>
      <dgm:spPr/>
      <dgm:t>
        <a:bodyPr/>
        <a:lstStyle/>
        <a:p>
          <a:endParaRPr lang="en-US" sz="1000" b="1" dirty="0"/>
        </a:p>
      </dgm:t>
    </dgm:pt>
    <dgm:pt modelId="{4C240F91-DC07-4658-95D8-DBD0DAC0471C}" type="sibTrans" cxnId="{F50C3283-B13D-4512-A766-3A7890758616}">
      <dgm:prSet/>
      <dgm:spPr/>
      <dgm:t>
        <a:bodyPr/>
        <a:lstStyle/>
        <a:p>
          <a:endParaRPr lang="en-US" sz="1000" b="1"/>
        </a:p>
      </dgm:t>
    </dgm:pt>
    <dgm:pt modelId="{E48E3EB0-6E8C-4326-801A-4ECF52EFF7EF}" type="pres">
      <dgm:prSet presAssocID="{B0B74ACF-7151-46D5-9777-FFC138E9F117}" presName="cycle" presStyleCnt="0">
        <dgm:presLayoutVars>
          <dgm:chMax val="1"/>
          <dgm:dir/>
          <dgm:animLvl val="ctr"/>
          <dgm:resizeHandles val="exact"/>
        </dgm:presLayoutVars>
      </dgm:prSet>
      <dgm:spPr/>
    </dgm:pt>
    <dgm:pt modelId="{7236DFB3-C816-42E2-B51B-1A38E5DC65E9}" type="pres">
      <dgm:prSet presAssocID="{9F2DADE5-5497-462A-B948-506B171C64DF}" presName="centerShape" presStyleLbl="node0" presStyleIdx="0" presStyleCnt="1" custScaleX="130166" custScaleY="130166"/>
      <dgm:spPr/>
    </dgm:pt>
    <dgm:pt modelId="{9C4E0687-7D41-43C1-A154-1743601A2776}" type="pres">
      <dgm:prSet presAssocID="{002F5F96-88D4-4283-81CF-DE54D556FD42}" presName="Name9" presStyleLbl="parChTrans1D2" presStyleIdx="0" presStyleCnt="5"/>
      <dgm:spPr/>
    </dgm:pt>
    <dgm:pt modelId="{8C82F94F-FCC0-40C3-AC69-0632B97452F4}" type="pres">
      <dgm:prSet presAssocID="{002F5F96-88D4-4283-81CF-DE54D556FD42}" presName="connTx" presStyleLbl="parChTrans1D2" presStyleIdx="0" presStyleCnt="5"/>
      <dgm:spPr/>
    </dgm:pt>
    <dgm:pt modelId="{72317F46-DB80-4D8E-BCB5-B8C65563B46E}" type="pres">
      <dgm:prSet presAssocID="{17D99F16-F7AD-4717-9004-CDF1EAB346C4}" presName="node" presStyleLbl="node1" presStyleIdx="0" presStyleCnt="5">
        <dgm:presLayoutVars>
          <dgm:bulletEnabled val="1"/>
        </dgm:presLayoutVars>
      </dgm:prSet>
      <dgm:spPr/>
    </dgm:pt>
    <dgm:pt modelId="{DAA2D145-4718-4E62-8466-464042D06908}" type="pres">
      <dgm:prSet presAssocID="{CDAE0B80-7260-4B9F-A42D-CA97124FD58E}" presName="Name9" presStyleLbl="parChTrans1D2" presStyleIdx="1" presStyleCnt="5"/>
      <dgm:spPr/>
    </dgm:pt>
    <dgm:pt modelId="{E27AFABB-9FC5-497C-894A-505CFC71EF13}" type="pres">
      <dgm:prSet presAssocID="{CDAE0B80-7260-4B9F-A42D-CA97124FD58E}" presName="connTx" presStyleLbl="parChTrans1D2" presStyleIdx="1" presStyleCnt="5"/>
      <dgm:spPr/>
    </dgm:pt>
    <dgm:pt modelId="{3DFD1E63-3E47-46AB-87CF-4824316ACCF3}" type="pres">
      <dgm:prSet presAssocID="{CA6A55AB-5C0E-4164-B01A-453515614F13}" presName="node" presStyleLbl="node1" presStyleIdx="1" presStyleCnt="5">
        <dgm:presLayoutVars>
          <dgm:bulletEnabled val="1"/>
        </dgm:presLayoutVars>
      </dgm:prSet>
      <dgm:spPr/>
    </dgm:pt>
    <dgm:pt modelId="{AB6F036E-589A-4979-BB0F-84D4877DFB0B}" type="pres">
      <dgm:prSet presAssocID="{8BDAF5F9-B997-4B6D-87D5-4B7AF2B49972}" presName="Name9" presStyleLbl="parChTrans1D2" presStyleIdx="2" presStyleCnt="5"/>
      <dgm:spPr/>
    </dgm:pt>
    <dgm:pt modelId="{5AB0268B-EB59-40EE-8137-9CF494E4BD30}" type="pres">
      <dgm:prSet presAssocID="{8BDAF5F9-B997-4B6D-87D5-4B7AF2B49972}" presName="connTx" presStyleLbl="parChTrans1D2" presStyleIdx="2" presStyleCnt="5"/>
      <dgm:spPr/>
    </dgm:pt>
    <dgm:pt modelId="{0A298297-3E54-4AD3-B7FB-C713CD871C87}" type="pres">
      <dgm:prSet presAssocID="{0AECD70B-36EC-4D6C-971E-F04347734CFD}" presName="node" presStyleLbl="node1" presStyleIdx="2" presStyleCnt="5">
        <dgm:presLayoutVars>
          <dgm:bulletEnabled val="1"/>
        </dgm:presLayoutVars>
      </dgm:prSet>
      <dgm:spPr/>
    </dgm:pt>
    <dgm:pt modelId="{28AAB333-8C15-47A3-BEFA-407038526EB7}" type="pres">
      <dgm:prSet presAssocID="{A2C296F3-C19E-4A08-AE33-F51B19031CD3}" presName="Name9" presStyleLbl="parChTrans1D2" presStyleIdx="3" presStyleCnt="5"/>
      <dgm:spPr/>
    </dgm:pt>
    <dgm:pt modelId="{2EAB2CF4-86CC-4DFA-A1FD-9D22D01B8E49}" type="pres">
      <dgm:prSet presAssocID="{A2C296F3-C19E-4A08-AE33-F51B19031CD3}" presName="connTx" presStyleLbl="parChTrans1D2" presStyleIdx="3" presStyleCnt="5"/>
      <dgm:spPr/>
    </dgm:pt>
    <dgm:pt modelId="{63AD53A6-5774-4EBD-9C57-02115DE9FB7C}" type="pres">
      <dgm:prSet presAssocID="{3560BEB2-234F-4567-B00E-20DDFB27B7FE}" presName="node" presStyleLbl="node1" presStyleIdx="3" presStyleCnt="5">
        <dgm:presLayoutVars>
          <dgm:bulletEnabled val="1"/>
        </dgm:presLayoutVars>
      </dgm:prSet>
      <dgm:spPr/>
    </dgm:pt>
    <dgm:pt modelId="{1FC87ADC-6E31-4BE5-89EA-2ADE130A7CB9}" type="pres">
      <dgm:prSet presAssocID="{23221F3E-BF81-4306-B32E-89F23A8ADDA4}" presName="Name9" presStyleLbl="parChTrans1D2" presStyleIdx="4" presStyleCnt="5"/>
      <dgm:spPr/>
    </dgm:pt>
    <dgm:pt modelId="{C626E4C4-B41B-4DDF-9D00-C6C2BC449963}" type="pres">
      <dgm:prSet presAssocID="{23221F3E-BF81-4306-B32E-89F23A8ADDA4}" presName="connTx" presStyleLbl="parChTrans1D2" presStyleIdx="4" presStyleCnt="5"/>
      <dgm:spPr/>
    </dgm:pt>
    <dgm:pt modelId="{FA365F97-82A6-46FD-BDA4-40570AC8DB9F}" type="pres">
      <dgm:prSet presAssocID="{BC67BA21-F48F-4278-A557-2DA390AB9A19}" presName="node" presStyleLbl="node1" presStyleIdx="4" presStyleCnt="5">
        <dgm:presLayoutVars>
          <dgm:bulletEnabled val="1"/>
        </dgm:presLayoutVars>
      </dgm:prSet>
      <dgm:spPr/>
    </dgm:pt>
  </dgm:ptLst>
  <dgm:cxnLst>
    <dgm:cxn modelId="{E1FFEF1F-1B03-4B90-A763-72411AD24D37}" type="presOf" srcId="{23221F3E-BF81-4306-B32E-89F23A8ADDA4}" destId="{1FC87ADC-6E31-4BE5-89EA-2ADE130A7CB9}" srcOrd="0" destOrd="0" presId="urn:microsoft.com/office/officeart/2005/8/layout/radial1"/>
    <dgm:cxn modelId="{25C9F523-787D-4525-AD63-39D105F98B37}" type="presOf" srcId="{002F5F96-88D4-4283-81CF-DE54D556FD42}" destId="{8C82F94F-FCC0-40C3-AC69-0632B97452F4}" srcOrd="1" destOrd="0" presId="urn:microsoft.com/office/officeart/2005/8/layout/radial1"/>
    <dgm:cxn modelId="{0FCF7031-1FEF-4C20-B589-0376B42FE297}" srcId="{9F2DADE5-5497-462A-B948-506B171C64DF}" destId="{0AECD70B-36EC-4D6C-971E-F04347734CFD}" srcOrd="2" destOrd="0" parTransId="{8BDAF5F9-B997-4B6D-87D5-4B7AF2B49972}" sibTransId="{5A648E92-4D64-423F-BDB0-AA83624F2190}"/>
    <dgm:cxn modelId="{E6831133-5578-4F90-8BBA-2C28A4352800}" type="presOf" srcId="{BC67BA21-F48F-4278-A557-2DA390AB9A19}" destId="{FA365F97-82A6-46FD-BDA4-40570AC8DB9F}" srcOrd="0" destOrd="0" presId="urn:microsoft.com/office/officeart/2005/8/layout/radial1"/>
    <dgm:cxn modelId="{084A844D-562D-449A-956C-391CFF606E74}" srcId="{B0B74ACF-7151-46D5-9777-FFC138E9F117}" destId="{9F2DADE5-5497-462A-B948-506B171C64DF}" srcOrd="0" destOrd="0" parTransId="{D759F473-DFBC-4B94-A8BF-F237CA78EA85}" sibTransId="{4E137255-CF83-4CF9-8635-AAEAFA7F90DA}"/>
    <dgm:cxn modelId="{583FD253-1839-46E5-B5F2-52C75494DE46}" type="presOf" srcId="{3560BEB2-234F-4567-B00E-20DDFB27B7FE}" destId="{63AD53A6-5774-4EBD-9C57-02115DE9FB7C}" srcOrd="0" destOrd="0" presId="urn:microsoft.com/office/officeart/2005/8/layout/radial1"/>
    <dgm:cxn modelId="{4D55AF6E-5018-45F8-BA14-06B86F4F9E25}" type="presOf" srcId="{A2C296F3-C19E-4A08-AE33-F51B19031CD3}" destId="{2EAB2CF4-86CC-4DFA-A1FD-9D22D01B8E49}" srcOrd="1" destOrd="0" presId="urn:microsoft.com/office/officeart/2005/8/layout/radial1"/>
    <dgm:cxn modelId="{2CA98F7B-44D9-429A-B23D-8A76A6CAE7ED}" type="presOf" srcId="{002F5F96-88D4-4283-81CF-DE54D556FD42}" destId="{9C4E0687-7D41-43C1-A154-1743601A2776}" srcOrd="0" destOrd="0" presId="urn:microsoft.com/office/officeart/2005/8/layout/radial1"/>
    <dgm:cxn modelId="{DF471D7D-B5E3-435A-8141-1BFA3F9A48D8}" type="presOf" srcId="{0AECD70B-36EC-4D6C-971E-F04347734CFD}" destId="{0A298297-3E54-4AD3-B7FB-C713CD871C87}" srcOrd="0" destOrd="0" presId="urn:microsoft.com/office/officeart/2005/8/layout/radial1"/>
    <dgm:cxn modelId="{F50C3283-B13D-4512-A766-3A7890758616}" srcId="{9F2DADE5-5497-462A-B948-506B171C64DF}" destId="{BC67BA21-F48F-4278-A557-2DA390AB9A19}" srcOrd="4" destOrd="0" parTransId="{23221F3E-BF81-4306-B32E-89F23A8ADDA4}" sibTransId="{4C240F91-DC07-4658-95D8-DBD0DAC0471C}"/>
    <dgm:cxn modelId="{A6E0D384-A0D0-4A93-959F-0287341B3794}" type="presOf" srcId="{8BDAF5F9-B997-4B6D-87D5-4B7AF2B49972}" destId="{5AB0268B-EB59-40EE-8137-9CF494E4BD30}" srcOrd="1" destOrd="0" presId="urn:microsoft.com/office/officeart/2005/8/layout/radial1"/>
    <dgm:cxn modelId="{28049A90-303D-4F61-8D3A-C62811CB647A}" srcId="{9F2DADE5-5497-462A-B948-506B171C64DF}" destId="{CA6A55AB-5C0E-4164-B01A-453515614F13}" srcOrd="1" destOrd="0" parTransId="{CDAE0B80-7260-4B9F-A42D-CA97124FD58E}" sibTransId="{118B7738-4AA5-4EB7-9E0A-55869746F141}"/>
    <dgm:cxn modelId="{27FC8299-77EB-4243-95F8-F35B767C770D}" srcId="{9F2DADE5-5497-462A-B948-506B171C64DF}" destId="{3560BEB2-234F-4567-B00E-20DDFB27B7FE}" srcOrd="3" destOrd="0" parTransId="{A2C296F3-C19E-4A08-AE33-F51B19031CD3}" sibTransId="{5BCA1CAB-077C-4572-AAC3-D26F80D0B1C1}"/>
    <dgm:cxn modelId="{BE59C5A5-C342-4802-9237-589AC7DE9F43}" type="presOf" srcId="{A2C296F3-C19E-4A08-AE33-F51B19031CD3}" destId="{28AAB333-8C15-47A3-BEFA-407038526EB7}" srcOrd="0" destOrd="0" presId="urn:microsoft.com/office/officeart/2005/8/layout/radial1"/>
    <dgm:cxn modelId="{DB7BE6A5-E1D8-4F40-ABEC-5CA055557EA2}" type="presOf" srcId="{CDAE0B80-7260-4B9F-A42D-CA97124FD58E}" destId="{E27AFABB-9FC5-497C-894A-505CFC71EF13}" srcOrd="1" destOrd="0" presId="urn:microsoft.com/office/officeart/2005/8/layout/radial1"/>
    <dgm:cxn modelId="{1B00FAAD-C651-4B38-A291-6E78D964AD30}" type="presOf" srcId="{23221F3E-BF81-4306-B32E-89F23A8ADDA4}" destId="{C626E4C4-B41B-4DDF-9D00-C6C2BC449963}" srcOrd="1" destOrd="0" presId="urn:microsoft.com/office/officeart/2005/8/layout/radial1"/>
    <dgm:cxn modelId="{69E5A5AE-1E84-48EA-8E61-7CDF8648BAEF}" type="presOf" srcId="{9F2DADE5-5497-462A-B948-506B171C64DF}" destId="{7236DFB3-C816-42E2-B51B-1A38E5DC65E9}" srcOrd="0" destOrd="0" presId="urn:microsoft.com/office/officeart/2005/8/layout/radial1"/>
    <dgm:cxn modelId="{30134AB4-3233-4E8C-B331-33371D3F2FAA}" type="presOf" srcId="{8BDAF5F9-B997-4B6D-87D5-4B7AF2B49972}" destId="{AB6F036E-589A-4979-BB0F-84D4877DFB0B}" srcOrd="0" destOrd="0" presId="urn:microsoft.com/office/officeart/2005/8/layout/radial1"/>
    <dgm:cxn modelId="{0108F5C7-68AF-4C8E-8927-C598DBB9938A}" type="presOf" srcId="{B0B74ACF-7151-46D5-9777-FFC138E9F117}" destId="{E48E3EB0-6E8C-4326-801A-4ECF52EFF7EF}" srcOrd="0" destOrd="0" presId="urn:microsoft.com/office/officeart/2005/8/layout/radial1"/>
    <dgm:cxn modelId="{5198F6DD-756A-41EA-BFA6-8934CF53B82E}" type="presOf" srcId="{17D99F16-F7AD-4717-9004-CDF1EAB346C4}" destId="{72317F46-DB80-4D8E-BCB5-B8C65563B46E}" srcOrd="0" destOrd="0" presId="urn:microsoft.com/office/officeart/2005/8/layout/radial1"/>
    <dgm:cxn modelId="{8A1932ED-B18F-44E8-BFEC-422725BAF248}" type="presOf" srcId="{CA6A55AB-5C0E-4164-B01A-453515614F13}" destId="{3DFD1E63-3E47-46AB-87CF-4824316ACCF3}" srcOrd="0" destOrd="0" presId="urn:microsoft.com/office/officeart/2005/8/layout/radial1"/>
    <dgm:cxn modelId="{03E163F2-4DA9-4835-B50C-D6887C09FE95}" srcId="{9F2DADE5-5497-462A-B948-506B171C64DF}" destId="{17D99F16-F7AD-4717-9004-CDF1EAB346C4}" srcOrd="0" destOrd="0" parTransId="{002F5F96-88D4-4283-81CF-DE54D556FD42}" sibTransId="{A350397E-CF09-4518-AC5C-BE04FB0DA182}"/>
    <dgm:cxn modelId="{30C7D6F3-F304-4328-8CB1-FCDBDD9DA256}" type="presOf" srcId="{CDAE0B80-7260-4B9F-A42D-CA97124FD58E}" destId="{DAA2D145-4718-4E62-8466-464042D06908}" srcOrd="0" destOrd="0" presId="urn:microsoft.com/office/officeart/2005/8/layout/radial1"/>
    <dgm:cxn modelId="{07C2A119-FD4A-47AB-AA45-823D01E65B37}" type="presParOf" srcId="{E48E3EB0-6E8C-4326-801A-4ECF52EFF7EF}" destId="{7236DFB3-C816-42E2-B51B-1A38E5DC65E9}" srcOrd="0" destOrd="0" presId="urn:microsoft.com/office/officeart/2005/8/layout/radial1"/>
    <dgm:cxn modelId="{43BCA875-4135-4933-9869-A8FEA7032CFA}" type="presParOf" srcId="{E48E3EB0-6E8C-4326-801A-4ECF52EFF7EF}" destId="{9C4E0687-7D41-43C1-A154-1743601A2776}" srcOrd="1" destOrd="0" presId="urn:microsoft.com/office/officeart/2005/8/layout/radial1"/>
    <dgm:cxn modelId="{7AE67891-0B14-4C42-8496-BBC1D2B287CA}" type="presParOf" srcId="{9C4E0687-7D41-43C1-A154-1743601A2776}" destId="{8C82F94F-FCC0-40C3-AC69-0632B97452F4}" srcOrd="0" destOrd="0" presId="urn:microsoft.com/office/officeart/2005/8/layout/radial1"/>
    <dgm:cxn modelId="{724321B9-F96B-4A06-A4FD-71CA5DCE48BC}" type="presParOf" srcId="{E48E3EB0-6E8C-4326-801A-4ECF52EFF7EF}" destId="{72317F46-DB80-4D8E-BCB5-B8C65563B46E}" srcOrd="2" destOrd="0" presId="urn:microsoft.com/office/officeart/2005/8/layout/radial1"/>
    <dgm:cxn modelId="{10E63062-8E13-454C-BAD1-5C4309F0B690}" type="presParOf" srcId="{E48E3EB0-6E8C-4326-801A-4ECF52EFF7EF}" destId="{DAA2D145-4718-4E62-8466-464042D06908}" srcOrd="3" destOrd="0" presId="urn:microsoft.com/office/officeart/2005/8/layout/radial1"/>
    <dgm:cxn modelId="{534B3AA7-CA4D-4CF3-8540-A6C6DF91BBC2}" type="presParOf" srcId="{DAA2D145-4718-4E62-8466-464042D06908}" destId="{E27AFABB-9FC5-497C-894A-505CFC71EF13}" srcOrd="0" destOrd="0" presId="urn:microsoft.com/office/officeart/2005/8/layout/radial1"/>
    <dgm:cxn modelId="{D1DF7B59-0F29-4DD1-8431-0628E5D45C2B}" type="presParOf" srcId="{E48E3EB0-6E8C-4326-801A-4ECF52EFF7EF}" destId="{3DFD1E63-3E47-46AB-87CF-4824316ACCF3}" srcOrd="4" destOrd="0" presId="urn:microsoft.com/office/officeart/2005/8/layout/radial1"/>
    <dgm:cxn modelId="{9532F726-670D-4390-AB26-ADC932DB9F1E}" type="presParOf" srcId="{E48E3EB0-6E8C-4326-801A-4ECF52EFF7EF}" destId="{AB6F036E-589A-4979-BB0F-84D4877DFB0B}" srcOrd="5" destOrd="0" presId="urn:microsoft.com/office/officeart/2005/8/layout/radial1"/>
    <dgm:cxn modelId="{6E8CC6A9-F46C-4333-8EE9-0A4343A8926F}" type="presParOf" srcId="{AB6F036E-589A-4979-BB0F-84D4877DFB0B}" destId="{5AB0268B-EB59-40EE-8137-9CF494E4BD30}" srcOrd="0" destOrd="0" presId="urn:microsoft.com/office/officeart/2005/8/layout/radial1"/>
    <dgm:cxn modelId="{0F84EA7F-0EC4-4048-B6A0-E67CEBBFCA0C}" type="presParOf" srcId="{E48E3EB0-6E8C-4326-801A-4ECF52EFF7EF}" destId="{0A298297-3E54-4AD3-B7FB-C713CD871C87}" srcOrd="6" destOrd="0" presId="urn:microsoft.com/office/officeart/2005/8/layout/radial1"/>
    <dgm:cxn modelId="{188513BD-3CBB-483F-91F0-3580EA008881}" type="presParOf" srcId="{E48E3EB0-6E8C-4326-801A-4ECF52EFF7EF}" destId="{28AAB333-8C15-47A3-BEFA-407038526EB7}" srcOrd="7" destOrd="0" presId="urn:microsoft.com/office/officeart/2005/8/layout/radial1"/>
    <dgm:cxn modelId="{3EF67FF4-54BC-4209-92E6-9ECA33E15032}" type="presParOf" srcId="{28AAB333-8C15-47A3-BEFA-407038526EB7}" destId="{2EAB2CF4-86CC-4DFA-A1FD-9D22D01B8E49}" srcOrd="0" destOrd="0" presId="urn:microsoft.com/office/officeart/2005/8/layout/radial1"/>
    <dgm:cxn modelId="{CB6C8E9F-68BE-4974-A0E5-F19549CACB6A}" type="presParOf" srcId="{E48E3EB0-6E8C-4326-801A-4ECF52EFF7EF}" destId="{63AD53A6-5774-4EBD-9C57-02115DE9FB7C}" srcOrd="8" destOrd="0" presId="urn:microsoft.com/office/officeart/2005/8/layout/radial1"/>
    <dgm:cxn modelId="{CD13A4CA-58FD-465E-AE16-CBA37384D53C}" type="presParOf" srcId="{E48E3EB0-6E8C-4326-801A-4ECF52EFF7EF}" destId="{1FC87ADC-6E31-4BE5-89EA-2ADE130A7CB9}" srcOrd="9" destOrd="0" presId="urn:microsoft.com/office/officeart/2005/8/layout/radial1"/>
    <dgm:cxn modelId="{3046B881-97BF-49EA-BA29-74C4522FC51A}" type="presParOf" srcId="{1FC87ADC-6E31-4BE5-89EA-2ADE130A7CB9}" destId="{C626E4C4-B41B-4DDF-9D00-C6C2BC449963}" srcOrd="0" destOrd="0" presId="urn:microsoft.com/office/officeart/2005/8/layout/radial1"/>
    <dgm:cxn modelId="{2E37F43D-3A0D-4C3D-A0B5-F7A06B103262}" type="presParOf" srcId="{E48E3EB0-6E8C-4326-801A-4ECF52EFF7EF}" destId="{FA365F97-82A6-46FD-BDA4-40570AC8DB9F}"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36DFB3-C816-42E2-B51B-1A38E5DC65E9}">
      <dsp:nvSpPr>
        <dsp:cNvPr id="0" name=""/>
        <dsp:cNvSpPr/>
      </dsp:nvSpPr>
      <dsp:spPr>
        <a:xfrm>
          <a:off x="1551864" y="2004591"/>
          <a:ext cx="1834030" cy="1834030"/>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10160" rIns="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t>Procedural Pain Management</a:t>
          </a:r>
        </a:p>
      </dsp:txBody>
      <dsp:txXfrm>
        <a:off x="1820451" y="2273178"/>
        <a:ext cx="1296856" cy="1296856"/>
      </dsp:txXfrm>
    </dsp:sp>
    <dsp:sp modelId="{9C4E0687-7D41-43C1-A154-1743601A2776}">
      <dsp:nvSpPr>
        <dsp:cNvPr id="0" name=""/>
        <dsp:cNvSpPr/>
      </dsp:nvSpPr>
      <dsp:spPr>
        <a:xfrm rot="16200000">
          <a:off x="2362110" y="1872140"/>
          <a:ext cx="213538" cy="51363"/>
        </a:xfrm>
        <a:custGeom>
          <a:avLst/>
          <a:gdLst/>
          <a:ahLst/>
          <a:cxnLst/>
          <a:rect l="0" t="0" r="0" b="0"/>
          <a:pathLst>
            <a:path>
              <a:moveTo>
                <a:pt x="0" y="25681"/>
              </a:moveTo>
              <a:lnTo>
                <a:pt x="213538" y="256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b="1" kern="1200" dirty="0"/>
        </a:p>
      </dsp:txBody>
      <dsp:txXfrm>
        <a:off x="2463541" y="1892483"/>
        <a:ext cx="10676" cy="10676"/>
      </dsp:txXfrm>
    </dsp:sp>
    <dsp:sp modelId="{72317F46-DB80-4D8E-BCB5-B8C65563B46E}">
      <dsp:nvSpPr>
        <dsp:cNvPr id="0" name=""/>
        <dsp:cNvSpPr/>
      </dsp:nvSpPr>
      <dsp:spPr>
        <a:xfrm>
          <a:off x="1764383" y="382059"/>
          <a:ext cx="1408993" cy="1408993"/>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8890" rIns="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Presence</a:t>
          </a:r>
        </a:p>
      </dsp:txBody>
      <dsp:txXfrm>
        <a:off x="1970725" y="588401"/>
        <a:ext cx="996309" cy="996309"/>
      </dsp:txXfrm>
    </dsp:sp>
    <dsp:sp modelId="{DAA2D145-4718-4E62-8466-464042D06908}">
      <dsp:nvSpPr>
        <dsp:cNvPr id="0" name=""/>
        <dsp:cNvSpPr/>
      </dsp:nvSpPr>
      <dsp:spPr>
        <a:xfrm rot="20520000">
          <a:off x="3335787" y="2579558"/>
          <a:ext cx="213538" cy="51363"/>
        </a:xfrm>
        <a:custGeom>
          <a:avLst/>
          <a:gdLst/>
          <a:ahLst/>
          <a:cxnLst/>
          <a:rect l="0" t="0" r="0" b="0"/>
          <a:pathLst>
            <a:path>
              <a:moveTo>
                <a:pt x="0" y="25681"/>
              </a:moveTo>
              <a:lnTo>
                <a:pt x="213538" y="256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b="1" kern="1200" dirty="0"/>
        </a:p>
      </dsp:txBody>
      <dsp:txXfrm>
        <a:off x="3437218" y="2599901"/>
        <a:ext cx="10676" cy="10676"/>
      </dsp:txXfrm>
    </dsp:sp>
    <dsp:sp modelId="{3DFD1E63-3E47-46AB-87CF-4824316ACCF3}">
      <dsp:nvSpPr>
        <dsp:cNvPr id="0" name=""/>
        <dsp:cNvSpPr/>
      </dsp:nvSpPr>
      <dsp:spPr>
        <a:xfrm>
          <a:off x="3509619" y="1650048"/>
          <a:ext cx="1408993" cy="1408993"/>
        </a:xfrm>
        <a:prstGeom prst="ellipse">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8890" rIns="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Preparation</a:t>
          </a:r>
        </a:p>
      </dsp:txBody>
      <dsp:txXfrm>
        <a:off x="3715961" y="1856390"/>
        <a:ext cx="996309" cy="996309"/>
      </dsp:txXfrm>
    </dsp:sp>
    <dsp:sp modelId="{AB6F036E-589A-4979-BB0F-84D4877DFB0B}">
      <dsp:nvSpPr>
        <dsp:cNvPr id="0" name=""/>
        <dsp:cNvSpPr/>
      </dsp:nvSpPr>
      <dsp:spPr>
        <a:xfrm rot="3240000">
          <a:off x="2963876" y="3724184"/>
          <a:ext cx="213538" cy="51363"/>
        </a:xfrm>
        <a:custGeom>
          <a:avLst/>
          <a:gdLst/>
          <a:ahLst/>
          <a:cxnLst/>
          <a:rect l="0" t="0" r="0" b="0"/>
          <a:pathLst>
            <a:path>
              <a:moveTo>
                <a:pt x="0" y="25681"/>
              </a:moveTo>
              <a:lnTo>
                <a:pt x="213538" y="256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b="1" kern="1200" dirty="0"/>
        </a:p>
      </dsp:txBody>
      <dsp:txXfrm>
        <a:off x="3065307" y="3744527"/>
        <a:ext cx="10676" cy="10676"/>
      </dsp:txXfrm>
    </dsp:sp>
    <dsp:sp modelId="{0A298297-3E54-4AD3-B7FB-C713CD871C87}">
      <dsp:nvSpPr>
        <dsp:cNvPr id="0" name=""/>
        <dsp:cNvSpPr/>
      </dsp:nvSpPr>
      <dsp:spPr>
        <a:xfrm>
          <a:off x="2842998" y="3701696"/>
          <a:ext cx="1408993" cy="1408993"/>
        </a:xfrm>
        <a:prstGeom prst="ellipse">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8890" rIns="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Positioning</a:t>
          </a:r>
        </a:p>
      </dsp:txBody>
      <dsp:txXfrm>
        <a:off x="3049340" y="3908038"/>
        <a:ext cx="996309" cy="996309"/>
      </dsp:txXfrm>
    </dsp:sp>
    <dsp:sp modelId="{28AAB333-8C15-47A3-BEFA-407038526EB7}">
      <dsp:nvSpPr>
        <dsp:cNvPr id="0" name=""/>
        <dsp:cNvSpPr/>
      </dsp:nvSpPr>
      <dsp:spPr>
        <a:xfrm rot="7560000">
          <a:off x="1760345" y="3724184"/>
          <a:ext cx="213538" cy="51363"/>
        </a:xfrm>
        <a:custGeom>
          <a:avLst/>
          <a:gdLst/>
          <a:ahLst/>
          <a:cxnLst/>
          <a:rect l="0" t="0" r="0" b="0"/>
          <a:pathLst>
            <a:path>
              <a:moveTo>
                <a:pt x="0" y="25681"/>
              </a:moveTo>
              <a:lnTo>
                <a:pt x="213538" y="256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b="1" kern="1200" dirty="0"/>
        </a:p>
      </dsp:txBody>
      <dsp:txXfrm rot="10800000">
        <a:off x="1861776" y="3744527"/>
        <a:ext cx="10676" cy="10676"/>
      </dsp:txXfrm>
    </dsp:sp>
    <dsp:sp modelId="{63AD53A6-5774-4EBD-9C57-02115DE9FB7C}">
      <dsp:nvSpPr>
        <dsp:cNvPr id="0" name=""/>
        <dsp:cNvSpPr/>
      </dsp:nvSpPr>
      <dsp:spPr>
        <a:xfrm>
          <a:off x="685767" y="3701696"/>
          <a:ext cx="1408993" cy="1408993"/>
        </a:xfrm>
        <a:prstGeom prst="ellipse">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8890" rIns="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Positive reinforce-ment</a:t>
          </a:r>
        </a:p>
      </dsp:txBody>
      <dsp:txXfrm>
        <a:off x="892109" y="3908038"/>
        <a:ext cx="996309" cy="996309"/>
      </dsp:txXfrm>
    </dsp:sp>
    <dsp:sp modelId="{1FC87ADC-6E31-4BE5-89EA-2ADE130A7CB9}">
      <dsp:nvSpPr>
        <dsp:cNvPr id="0" name=""/>
        <dsp:cNvSpPr/>
      </dsp:nvSpPr>
      <dsp:spPr>
        <a:xfrm rot="11880000">
          <a:off x="1388433" y="2579558"/>
          <a:ext cx="213538" cy="51363"/>
        </a:xfrm>
        <a:custGeom>
          <a:avLst/>
          <a:gdLst/>
          <a:ahLst/>
          <a:cxnLst/>
          <a:rect l="0" t="0" r="0" b="0"/>
          <a:pathLst>
            <a:path>
              <a:moveTo>
                <a:pt x="0" y="25681"/>
              </a:moveTo>
              <a:lnTo>
                <a:pt x="213538" y="256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b="1" kern="1200" dirty="0"/>
        </a:p>
      </dsp:txBody>
      <dsp:txXfrm rot="10800000">
        <a:off x="1489864" y="2599901"/>
        <a:ext cx="10676" cy="10676"/>
      </dsp:txXfrm>
    </dsp:sp>
    <dsp:sp modelId="{FA365F97-82A6-46FD-BDA4-40570AC8DB9F}">
      <dsp:nvSpPr>
        <dsp:cNvPr id="0" name=""/>
        <dsp:cNvSpPr/>
      </dsp:nvSpPr>
      <dsp:spPr>
        <a:xfrm>
          <a:off x="19146" y="1650048"/>
          <a:ext cx="1408993" cy="1408993"/>
        </a:xfrm>
        <a:prstGeom prst="ellipse">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8890" rIns="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Play</a:t>
          </a:r>
        </a:p>
      </dsp:txBody>
      <dsp:txXfrm>
        <a:off x="225488" y="1856390"/>
        <a:ext cx="996309" cy="99630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r>
              <a:rPr lang="en-US"/>
              <a:t>PRN Program: Procedural Pain</a:t>
            </a:r>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2" tIns="46586" rIns="93172" bIns="46586" rtlCol="0"/>
          <a:lstStyle>
            <a:lvl1pPr algn="r">
              <a:defRPr sz="1300"/>
            </a:lvl1pPr>
          </a:lstStyle>
          <a:p>
            <a:fld id="{58B8EB65-FCB1-492D-96F1-1EEFDB36395A}" type="datetimeFigureOut">
              <a:rPr lang="en-US" smtClean="0"/>
              <a:t>5/29/26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a:defRPr sz="1300"/>
            </a:lvl1pPr>
          </a:lstStyle>
          <a:p>
            <a:r>
              <a:rPr lang="en-US"/>
              <a:t>Version: 09/04/17</a:t>
            </a:r>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a:defRPr sz="13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3"/>
            <a:ext cx="70104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3172" tIns="46586" rIns="93172" bIns="46586" rtlCol="0" anchor="ctr"/>
          <a:lstStyle/>
          <a:p>
            <a:pPr algn="ctr"/>
            <a:endParaRPr lang="en-US" sz="2000" b="1" dirty="0">
              <a:solidFill>
                <a:schemeClr val="tx1"/>
              </a:solidFill>
            </a:endParaRPr>
          </a:p>
        </p:txBody>
      </p:sp>
      <p:sp>
        <p:nvSpPr>
          <p:cNvPr id="4" name="Slide Image Placeholder 3"/>
          <p:cNvSpPr>
            <a:spLocks noGrp="1" noRot="1" noChangeAspect="1"/>
          </p:cNvSpPr>
          <p:nvPr>
            <p:ph type="sldImg" idx="2"/>
          </p:nvPr>
        </p:nvSpPr>
        <p:spPr>
          <a:xfrm>
            <a:off x="2609850" y="463550"/>
            <a:ext cx="3811588" cy="2860675"/>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657225" y="3762829"/>
            <a:ext cx="5695950" cy="4426857"/>
          </a:xfrm>
          <a:prstGeom prst="rect">
            <a:avLst/>
          </a:prstGeom>
        </p:spPr>
        <p:txBody>
          <a:bodyPr vert="horz" lIns="93172" tIns="46586" rIns="93172" bIns="46586"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r>
              <a:rPr lang="en-US"/>
              <a:t>Version: 09/04/17</a:t>
            </a: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F19303DE-3E45-4DD3-9505-92EF4803EF97}" type="slidenum">
              <a:rPr lang="en-US" smtClean="0"/>
              <a:t>‹#›</a:t>
            </a:fld>
            <a:endParaRPr lang="en-US" dirty="0"/>
          </a:p>
        </p:txBody>
      </p:sp>
      <p:sp>
        <p:nvSpPr>
          <p:cNvPr id="3" name="Header Placeholder 2">
            <a:extLst>
              <a:ext uri="{FF2B5EF4-FFF2-40B4-BE49-F238E27FC236}">
                <a16:creationId xmlns:a16="http://schemas.microsoft.com/office/drawing/2014/main" id="{2F571E0C-0D9F-4034-90FC-5FB35E29C5D4}"/>
              </a:ext>
            </a:extLst>
          </p:cNvPr>
          <p:cNvSpPr>
            <a:spLocks noGrp="1"/>
          </p:cNvSpPr>
          <p:nvPr>
            <p:ph type="hdr" sz="quarter"/>
          </p:nvPr>
        </p:nvSpPr>
        <p:spPr>
          <a:xfrm>
            <a:off x="0" y="0"/>
            <a:ext cx="3038145" cy="465743"/>
          </a:xfrm>
          <a:prstGeom prst="rect">
            <a:avLst/>
          </a:prstGeom>
        </p:spPr>
        <p:txBody>
          <a:bodyPr vert="horz" lIns="88139" tIns="44070" rIns="88139" bIns="44070" rtlCol="0"/>
          <a:lstStyle>
            <a:lvl1pPr algn="l">
              <a:defRPr sz="1200"/>
            </a:lvl1pPr>
          </a:lstStyle>
          <a:p>
            <a:endParaRPr lang="en-US"/>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330689AA-E895-4630-AD51-770A305848AC}"/>
              </a:ext>
            </a:extLst>
          </p:cNvPr>
          <p:cNvSpPr>
            <a:spLocks noGrp="1"/>
          </p:cNvSpPr>
          <p:nvPr>
            <p:ph type="hdr" sz="quarter" idx="12"/>
          </p:nvPr>
        </p:nvSpPr>
        <p:spPr>
          <a:xfrm>
            <a:off x="315468" y="442686"/>
            <a:ext cx="2217039" cy="2877457"/>
          </a:xfrm>
          <a:prstGeom prst="rect">
            <a:avLst/>
          </a:prstGeom>
        </p:spPr>
        <p:txBody>
          <a:bodyPr/>
          <a:lstStyle/>
          <a:p>
            <a:endParaRPr lang="en-US" sz="2000" b="1" dirty="0"/>
          </a:p>
          <a:p>
            <a:endParaRPr lang="en-US" sz="2000" b="1" dirty="0"/>
          </a:p>
          <a:p>
            <a:endParaRPr lang="en-US" sz="2000" b="1"/>
          </a:p>
          <a:p>
            <a:r>
              <a:rPr lang="en-US" sz="2000" b="1"/>
              <a:t>PRN </a:t>
            </a:r>
            <a:r>
              <a:rPr lang="en-US" sz="2000" b="1" dirty="0"/>
              <a:t>Program: Procedural Pain</a:t>
            </a:r>
          </a:p>
        </p:txBody>
      </p:sp>
      <p:sp>
        <p:nvSpPr>
          <p:cNvPr id="3" name="Notes Placeholder 2"/>
          <p:cNvSpPr>
            <a:spLocks noGrp="1"/>
          </p:cNvSpPr>
          <p:nvPr>
            <p:ph type="body" idx="1"/>
          </p:nvPr>
        </p:nvSpPr>
        <p:spPr>
          <a:xfrm>
            <a:off x="315468" y="3740694"/>
            <a:ext cx="6087912" cy="5279028"/>
          </a:xfrm>
        </p:spPr>
        <p:txBody>
          <a:bodyPr/>
          <a:lstStyle/>
          <a:p>
            <a:pPr marL="0" indent="0">
              <a:lnSpc>
                <a:spcPct val="100000"/>
              </a:lnSpc>
              <a:spcBef>
                <a:spcPts val="0"/>
              </a:spcBef>
              <a:buNone/>
            </a:pPr>
            <a:r>
              <a:rPr lang="en-US" sz="1300" b="1" u="sng" dirty="0"/>
              <a:t>Materials</a:t>
            </a:r>
            <a:r>
              <a:rPr lang="en-US" sz="1300" b="1" dirty="0"/>
              <a:t>: </a:t>
            </a:r>
            <a:r>
              <a:rPr lang="en-US" sz="1300" dirty="0"/>
              <a:t>Flip chart or whiteboard and Markers</a:t>
            </a:r>
          </a:p>
          <a:p>
            <a:pPr marL="0" indent="0">
              <a:lnSpc>
                <a:spcPct val="100000"/>
              </a:lnSpc>
              <a:spcBef>
                <a:spcPts val="0"/>
              </a:spcBef>
              <a:buNone/>
            </a:pPr>
            <a:r>
              <a:rPr lang="en-US" sz="1300" dirty="0"/>
              <a:t>Provide participant guide at least one week in advance</a:t>
            </a:r>
          </a:p>
          <a:p>
            <a:pPr marL="0" indent="0">
              <a:lnSpc>
                <a:spcPct val="100000"/>
              </a:lnSpc>
              <a:spcBef>
                <a:spcPts val="0"/>
              </a:spcBef>
              <a:buNone/>
            </a:pPr>
            <a:r>
              <a:rPr lang="en-US" sz="1300" b="1" u="sng" dirty="0"/>
              <a:t>Room Setup</a:t>
            </a:r>
            <a:r>
              <a:rPr lang="en-US" sz="1300" b="1" dirty="0"/>
              <a:t>: </a:t>
            </a:r>
            <a:r>
              <a:rPr lang="en-US" sz="1300" dirty="0"/>
              <a:t>In tables of 4 or 6-8 depending on number of participants</a:t>
            </a:r>
          </a:p>
          <a:p>
            <a:pPr>
              <a:lnSpc>
                <a:spcPct val="100000"/>
              </a:lnSpc>
              <a:spcBef>
                <a:spcPts val="0"/>
              </a:spcBef>
            </a:pPr>
            <a:r>
              <a:rPr lang="en-US" sz="1300" dirty="0"/>
              <a:t>Display slide as participants walk in</a:t>
            </a:r>
          </a:p>
          <a:p>
            <a:pPr>
              <a:lnSpc>
                <a:spcPct val="100000"/>
              </a:lnSpc>
              <a:spcBef>
                <a:spcPts val="0"/>
              </a:spcBef>
            </a:pPr>
            <a:r>
              <a:rPr lang="en-US" sz="1300" dirty="0"/>
              <a:t>This session is </a:t>
            </a:r>
            <a:r>
              <a:rPr lang="en-US" sz="1300" b="1" dirty="0"/>
              <a:t>45 minutes</a:t>
            </a:r>
          </a:p>
          <a:p>
            <a:pPr marL="0" indent="0">
              <a:lnSpc>
                <a:spcPct val="100000"/>
              </a:lnSpc>
              <a:spcBef>
                <a:spcPts val="578"/>
              </a:spcBef>
              <a:buNone/>
            </a:pPr>
            <a:r>
              <a:rPr lang="en-US" sz="1300" b="1" u="sng" dirty="0"/>
              <a:t>Welcome and Introductions</a:t>
            </a:r>
            <a:r>
              <a:rPr lang="en-US" sz="1300" b="1" dirty="0"/>
              <a:t>: </a:t>
            </a:r>
            <a:r>
              <a:rPr lang="en-US" sz="1300" i="1" dirty="0"/>
              <a:t>Introduce facilitator if necessary</a:t>
            </a:r>
          </a:p>
          <a:p>
            <a:pPr marL="0" indent="0">
              <a:buNone/>
            </a:pPr>
            <a:r>
              <a:rPr lang="en-US" sz="1700" b="1" u="sng" dirty="0"/>
              <a:t>READ</a:t>
            </a:r>
            <a:r>
              <a:rPr lang="en-US" sz="1700" b="1" dirty="0"/>
              <a:t>: </a:t>
            </a:r>
            <a:r>
              <a:rPr lang="en-US" sz="1700" dirty="0"/>
              <a:t>The learning objectives for this content are to:</a:t>
            </a:r>
          </a:p>
          <a:p>
            <a:pPr marL="165261" indent="-165261">
              <a:lnSpc>
                <a:spcPct val="100000"/>
              </a:lnSpc>
              <a:spcBef>
                <a:spcPts val="0"/>
              </a:spcBef>
            </a:pPr>
            <a:r>
              <a:rPr lang="en-US" sz="1700" dirty="0"/>
              <a:t>Compare your organization’s approach to painful medical procedures performed on pediatric patients to the guidelines established by national professional societies, such as the American Academy of Pediatrics, American Society for Pain Management Nursing, and others. </a:t>
            </a:r>
          </a:p>
          <a:p>
            <a:pPr marL="165261" indent="-165261">
              <a:lnSpc>
                <a:spcPct val="100000"/>
              </a:lnSpc>
              <a:spcBef>
                <a:spcPts val="0"/>
              </a:spcBef>
            </a:pPr>
            <a:r>
              <a:rPr lang="en-US" sz="1700" dirty="0"/>
              <a:t>Formulate processes and policies to ensure the organization’s approach to painful medical procedures acknowledges the need to be sensitive to children’s pain and optimize pain and anxiety treatment with the first and every procedure</a:t>
            </a:r>
          </a:p>
          <a:p>
            <a:pPr marL="165261" indent="-165261">
              <a:lnSpc>
                <a:spcPct val="100000"/>
              </a:lnSpc>
              <a:spcBef>
                <a:spcPts val="0"/>
              </a:spcBef>
            </a:pPr>
            <a:r>
              <a:rPr lang="en-US" sz="1700" dirty="0"/>
              <a:t>Engage in developmentally-appropriate evidence-based strategies to ease anxiety and pain of common medical procedurals performed on pediatric patients</a:t>
            </a:r>
          </a:p>
        </p:txBody>
      </p:sp>
      <p:sp>
        <p:nvSpPr>
          <p:cNvPr id="9" name="Slide Number Placeholder 3"/>
          <p:cNvSpPr txBox="1">
            <a:spLocks/>
          </p:cNvSpPr>
          <p:nvPr/>
        </p:nvSpPr>
        <p:spPr>
          <a:xfrm>
            <a:off x="3970938" y="8829967"/>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fld id="{F19303DE-3E45-4DD3-9505-92EF4803EF97}" type="slidenum">
              <a:rPr lang="en-US" smtClean="0"/>
              <a:pPr/>
              <a:t>1</a:t>
            </a:fld>
            <a:endParaRPr lang="en-US" dirty="0"/>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087912" cy="4426857"/>
          </a:xfrm>
        </p:spPr>
        <p:txBody>
          <a:bodyPr/>
          <a:lstStyle/>
          <a:p>
            <a:pPr marL="0" indent="0">
              <a:buNone/>
            </a:pPr>
            <a:r>
              <a:rPr lang="en-US" sz="1700" b="1" u="sng" dirty="0"/>
              <a:t>READ</a:t>
            </a:r>
            <a:r>
              <a:rPr lang="en-US" sz="1700" b="1" dirty="0"/>
              <a:t>: </a:t>
            </a:r>
            <a:r>
              <a:rPr lang="en-US" sz="1700" dirty="0"/>
              <a:t>Pair up for this “Pair and share activity.” </a:t>
            </a:r>
          </a:p>
          <a:p>
            <a:pPr marL="0" indent="0" defTabSz="881390">
              <a:spcBef>
                <a:spcPts val="289"/>
              </a:spcBef>
              <a:buNone/>
              <a:defRPr/>
            </a:pPr>
            <a:r>
              <a:rPr lang="en-US" sz="1700" dirty="0"/>
              <a:t>You have 2 minutes to list common sources of pain that are unique to neonates.</a:t>
            </a:r>
          </a:p>
          <a:p>
            <a:pPr marL="0" indent="0" algn="ctr" defTabSz="881390">
              <a:spcBef>
                <a:spcPts val="289"/>
              </a:spcBef>
              <a:buNone/>
              <a:defRPr/>
            </a:pPr>
            <a:r>
              <a:rPr lang="en-US" sz="1700" dirty="0"/>
              <a:t> </a:t>
            </a:r>
            <a:r>
              <a:rPr lang="en-US" sz="1700" b="1" i="1" dirty="0"/>
              <a:t>[Limit discussion to 2 minutes]</a:t>
            </a:r>
            <a:r>
              <a:rPr lang="en-US" sz="1700" i="1" dirty="0"/>
              <a:t> </a:t>
            </a:r>
          </a:p>
          <a:p>
            <a:pPr marL="0" indent="0" defTabSz="881390">
              <a:spcBef>
                <a:spcPts val="289"/>
              </a:spcBef>
              <a:buNone/>
              <a:defRPr/>
            </a:pPr>
            <a:endParaRPr lang="en-US" sz="1700" i="1" dirty="0"/>
          </a:p>
          <a:p>
            <a:pPr marL="0" indent="0" algn="ctr">
              <a:spcBef>
                <a:spcPts val="578"/>
              </a:spcBef>
              <a:spcAft>
                <a:spcPts val="578"/>
              </a:spcAft>
              <a:buNone/>
              <a:defRPr/>
            </a:pPr>
            <a:r>
              <a:rPr lang="en-US" sz="1500" i="1" dirty="0"/>
              <a:t>Select participants from each group willing to share their answers 	</a:t>
            </a:r>
          </a:p>
          <a:p>
            <a:pPr marL="0" indent="0" algn="ctr" defTabSz="881390">
              <a:spcBef>
                <a:spcPts val="0"/>
              </a:spcBef>
              <a:buNone/>
              <a:defRPr/>
            </a:pPr>
            <a:r>
              <a:rPr lang="en-US" sz="1700" i="1" dirty="0"/>
              <a:t>Write on flipchart or whiteboard </a:t>
            </a:r>
          </a:p>
          <a:p>
            <a:pPr marL="0" indent="0" algn="ctr" defTabSz="881390">
              <a:spcBef>
                <a:spcPts val="0"/>
              </a:spcBef>
              <a:buNone/>
              <a:defRPr/>
            </a:pPr>
            <a:r>
              <a:rPr lang="en-US" sz="1700" b="1" i="1" dirty="0"/>
              <a:t>[Limit discussion to 2 minutes]</a:t>
            </a:r>
            <a:r>
              <a:rPr lang="en-US" sz="1700" i="1" dirty="0"/>
              <a:t> </a:t>
            </a:r>
            <a:endParaRPr lang="en-US" sz="1700" dirty="0"/>
          </a:p>
          <a:p>
            <a:pPr marL="0" indent="0" algn="ctr" defTabSz="881390">
              <a:spcBef>
                <a:spcPts val="0"/>
              </a:spcBef>
              <a:buNone/>
              <a:defRPr/>
            </a:pPr>
            <a:r>
              <a:rPr lang="en-US" sz="1700" i="1" dirty="0"/>
              <a:t>Place a </a:t>
            </a:r>
            <a:r>
              <a:rPr lang="en-US" sz="1700" b="1" i="1" dirty="0">
                <a:sym typeface="Wingdings" panose="05000000000000000000" pitchFamily="2" charset="2"/>
              </a:rPr>
              <a:t></a:t>
            </a:r>
            <a:r>
              <a:rPr lang="en-US" sz="1700" b="1" i="1" dirty="0"/>
              <a:t>  </a:t>
            </a:r>
            <a:r>
              <a:rPr lang="en-US" sz="1700" i="1" dirty="0"/>
              <a:t>by those items that are repeated by the groups.</a:t>
            </a:r>
          </a:p>
          <a:p>
            <a:pPr marL="0" indent="0" defTabSz="881390">
              <a:spcBef>
                <a:spcPts val="0"/>
              </a:spcBef>
              <a:buNone/>
              <a:defRPr/>
            </a:pPr>
            <a:endParaRPr lang="en-US" sz="1700" i="1" dirty="0"/>
          </a:p>
          <a:p>
            <a:pPr marL="0" indent="0" algn="ctr">
              <a:buNone/>
            </a:pPr>
            <a:r>
              <a:rPr lang="en-US" sz="1700" b="1" i="1" cap="all" dirty="0"/>
              <a:t>[5 minutes </a:t>
            </a:r>
            <a:r>
              <a:rPr lang="en-US" sz="1700" b="1" i="1" dirty="0"/>
              <a:t>of 45 minute session is complete]</a:t>
            </a:r>
          </a:p>
          <a:p>
            <a:pPr marL="0" indent="0">
              <a:buNone/>
            </a:pPr>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2</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a:xfrm>
            <a:off x="315468" y="442686"/>
            <a:ext cx="2217039" cy="2877457"/>
          </a:xfrm>
          <a:prstGeom prst="rect">
            <a:avLst/>
          </a:prstGeom>
        </p:spPr>
        <p:txBody>
          <a:bodyPr/>
          <a:lstStyle/>
          <a:p>
            <a:endParaRPr lang="en-US" sz="2000" b="1" dirty="0"/>
          </a:p>
          <a:p>
            <a:endParaRPr lang="en-US" sz="2000" b="1" dirty="0"/>
          </a:p>
          <a:p>
            <a:endParaRPr lang="en-US" sz="2000" b="1" dirty="0"/>
          </a:p>
          <a:p>
            <a:r>
              <a:rPr lang="en-US" sz="2000" b="1" dirty="0"/>
              <a:t>PRN Program: Procedural Pain</a:t>
            </a:r>
          </a:p>
        </p:txBody>
      </p:sp>
      <p:sp>
        <p:nvSpPr>
          <p:cNvPr id="7" name="Slide Number Placeholder 3"/>
          <p:cNvSpPr txBox="1">
            <a:spLocks/>
          </p:cNvSpPr>
          <p:nvPr/>
        </p:nvSpPr>
        <p:spPr>
          <a:xfrm>
            <a:off x="4171756" y="8739969"/>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538019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p:txBody>
          <a:bodyPr/>
          <a:lstStyle/>
          <a:p>
            <a:pPr marL="0" indent="0" defTabSz="881390">
              <a:spcBef>
                <a:spcPts val="289"/>
              </a:spcBef>
              <a:buNone/>
              <a:defRPr/>
            </a:pPr>
            <a:r>
              <a:rPr lang="en-US" altLang="en-US" sz="1900" b="1" u="sng" dirty="0"/>
              <a:t>READ</a:t>
            </a:r>
            <a:r>
              <a:rPr lang="en-US" altLang="en-US" sz="1900" b="1" dirty="0"/>
              <a:t>: </a:t>
            </a:r>
            <a:r>
              <a:rPr lang="en-US" sz="1900" dirty="0"/>
              <a:t>TJC standards and </a:t>
            </a:r>
            <a:r>
              <a:rPr lang="en-US" sz="1900" dirty="0">
                <a:latin typeface="Calibri Light" panose="020F0302020204030204" pitchFamily="34" charset="0"/>
              </a:rPr>
              <a:t>guidelines established by national professional societies, such as the American Academy of Pediatrics, American Society for Pain Management Nursing, and others, inform the scope of pediatric procedural pain</a:t>
            </a:r>
            <a:r>
              <a:rPr lang="en-US" sz="1700" dirty="0">
                <a:latin typeface="Calibri Light" panose="020F0302020204030204" pitchFamily="34" charset="0"/>
              </a:rPr>
              <a:t>.</a:t>
            </a:r>
            <a:endParaRPr lang="en-US" sz="1700" dirty="0"/>
          </a:p>
          <a:p>
            <a:endParaRPr lang="en-US" dirty="0"/>
          </a:p>
        </p:txBody>
      </p:sp>
      <p:sp>
        <p:nvSpPr>
          <p:cNvPr id="4" name="Header Placeholder 3"/>
          <p:cNvSpPr>
            <a:spLocks noGrp="1"/>
          </p:cNvSpPr>
          <p:nvPr>
            <p:ph type="hdr" sz="quarter" idx="10"/>
          </p:nvPr>
        </p:nvSpPr>
        <p:spPr>
          <a:xfrm>
            <a:off x="315468" y="442686"/>
            <a:ext cx="2217039" cy="2877457"/>
          </a:xfrm>
          <a:prstGeom prst="rect">
            <a:avLst/>
          </a:prstGeom>
        </p:spPr>
        <p:txBody>
          <a:bodyPr/>
          <a:lstStyle/>
          <a:p>
            <a:endParaRPr lang="en-US" sz="2000" b="1" dirty="0"/>
          </a:p>
          <a:p>
            <a:endParaRPr lang="en-US" sz="2000" b="1" dirty="0"/>
          </a:p>
          <a:p>
            <a:endParaRPr lang="en-US" sz="2000" b="1" dirty="0"/>
          </a:p>
          <a:p>
            <a:r>
              <a:rPr lang="en-US" sz="2000" b="1" dirty="0"/>
              <a:t>PRN Program: Procedural Pain</a:t>
            </a:r>
          </a:p>
        </p:txBody>
      </p:sp>
      <p:sp>
        <p:nvSpPr>
          <p:cNvPr id="6" name="Slide Number Placeholder 5"/>
          <p:cNvSpPr>
            <a:spLocks noGrp="1"/>
          </p:cNvSpPr>
          <p:nvPr>
            <p:ph type="sldNum" sz="quarter" idx="12"/>
          </p:nvPr>
        </p:nvSpPr>
        <p:spPr/>
        <p:txBody>
          <a:bodyPr/>
          <a:lstStyle/>
          <a:p>
            <a:fld id="{F19303DE-3E45-4DD3-9505-92EF4803EF97}" type="slidenum">
              <a:rPr lang="en-US" smtClean="0"/>
              <a:t>3</a:t>
            </a:fld>
            <a:endParaRPr lang="en-US" dirty="0"/>
          </a:p>
        </p:txBody>
      </p:sp>
      <p:sp>
        <p:nvSpPr>
          <p:cNvPr id="7" name="Slide Number Placeholder 3"/>
          <p:cNvSpPr txBox="1">
            <a:spLocks/>
          </p:cNvSpPr>
          <p:nvPr/>
        </p:nvSpPr>
        <p:spPr>
          <a:xfrm>
            <a:off x="4171756" y="8739969"/>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693041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037707" cy="5067138"/>
          </a:xfrm>
        </p:spPr>
        <p:txBody>
          <a:bodyPr/>
          <a:lstStyle/>
          <a:p>
            <a:pPr marL="0" indent="0" defTabSz="881390">
              <a:spcBef>
                <a:spcPts val="289"/>
              </a:spcBef>
              <a:buNone/>
              <a:defRPr/>
            </a:pPr>
            <a:r>
              <a:rPr lang="en-US" altLang="en-US" sz="1700" b="1" u="sng" dirty="0"/>
              <a:t>READ</a:t>
            </a:r>
            <a:r>
              <a:rPr lang="en-US" altLang="en-US" sz="1700" b="1" dirty="0"/>
              <a:t>: </a:t>
            </a:r>
            <a:r>
              <a:rPr lang="en-US" sz="1700" dirty="0"/>
              <a:t>Children receive up to 20 immunizations by their 2nd birthday</a:t>
            </a:r>
          </a:p>
          <a:p>
            <a:pPr marL="111704" indent="-111704">
              <a:spcBef>
                <a:spcPts val="578"/>
              </a:spcBef>
              <a:spcAft>
                <a:spcPts val="578"/>
              </a:spcAft>
            </a:pPr>
            <a:r>
              <a:rPr lang="en-US" sz="1700" dirty="0"/>
              <a:t>In NICU, babies experience an average of 7.5-17.3 painful procedures per day. Common procedures include heel lance, suctioning, and venipuncture. </a:t>
            </a:r>
          </a:p>
          <a:p>
            <a:pPr marL="111704" lvl="3" indent="-111704" defTabSz="881390">
              <a:lnSpc>
                <a:spcPct val="110000"/>
              </a:lnSpc>
              <a:spcBef>
                <a:spcPts val="578"/>
              </a:spcBef>
              <a:spcAft>
                <a:spcPts val="578"/>
              </a:spcAft>
              <a:defRPr/>
            </a:pPr>
            <a:r>
              <a:rPr lang="en-US" sz="1700" dirty="0"/>
              <a:t>In the PICU, children experience about 6 times more painful procedures per day than children in general medical-surgical units (Stevens, et al, 2011); a mean of 9.7, and a range of 0 to 71 </a:t>
            </a:r>
            <a:r>
              <a:rPr lang="en-US" sz="1700" dirty="0">
                <a:solidFill>
                  <a:srgbClr val="ADB3B4"/>
                </a:solidFill>
              </a:rPr>
              <a:t>(</a:t>
            </a:r>
            <a:r>
              <a:rPr lang="en-US" sz="1700" dirty="0" err="1">
                <a:solidFill>
                  <a:srgbClr val="ADB3B4"/>
                </a:solidFill>
              </a:rPr>
              <a:t>LaFond</a:t>
            </a:r>
            <a:r>
              <a:rPr lang="en-US" sz="1700" dirty="0">
                <a:solidFill>
                  <a:srgbClr val="ADB3B4"/>
                </a:solidFill>
              </a:rPr>
              <a:t>, Hanrahan, Peirce, </a:t>
            </a:r>
            <a:r>
              <a:rPr lang="en-US" sz="1700" dirty="0" err="1">
                <a:solidFill>
                  <a:srgbClr val="ADB3B4"/>
                </a:solidFill>
              </a:rPr>
              <a:t>Perkounkova</a:t>
            </a:r>
            <a:r>
              <a:rPr lang="en-US" sz="1700" dirty="0">
                <a:solidFill>
                  <a:srgbClr val="ADB3B4"/>
                </a:solidFill>
              </a:rPr>
              <a:t>, Weinberg &amp; McCarthy, under review, 2018). </a:t>
            </a:r>
          </a:p>
          <a:p>
            <a:pPr marL="111704" indent="-111704">
              <a:spcBef>
                <a:spcPts val="578"/>
              </a:spcBef>
              <a:spcAft>
                <a:spcPts val="578"/>
              </a:spcAft>
            </a:pPr>
            <a:r>
              <a:rPr lang="en-US" sz="1700" dirty="0"/>
              <a:t>Pediatric patients experience 1 to 50 procedures per day </a:t>
            </a:r>
            <a:r>
              <a:rPr lang="en-US" sz="1700" dirty="0">
                <a:solidFill>
                  <a:srgbClr val="ADB3B4"/>
                </a:solidFill>
              </a:rPr>
              <a:t>(Stevens, et al., 2011); </a:t>
            </a:r>
            <a:r>
              <a:rPr lang="en-US" sz="1700" dirty="0"/>
              <a:t>and a median of 2 procedures per day on general medical-surgical units </a:t>
            </a:r>
            <a:r>
              <a:rPr lang="en-US" sz="1700" dirty="0">
                <a:solidFill>
                  <a:srgbClr val="ADB3B4"/>
                </a:solidFill>
              </a:rPr>
              <a:t>(Cruz, Fernandes &amp; Oliveira, 2016) </a:t>
            </a:r>
          </a:p>
          <a:p>
            <a:pPr marL="111704" indent="-111704"/>
            <a:endParaRPr lang="en-US" sz="1700" dirty="0"/>
          </a:p>
        </p:txBody>
      </p:sp>
      <p:sp>
        <p:nvSpPr>
          <p:cNvPr id="4" name="Header Placeholder 3"/>
          <p:cNvSpPr>
            <a:spLocks noGrp="1"/>
          </p:cNvSpPr>
          <p:nvPr>
            <p:ph type="hdr" sz="quarter" idx="10"/>
          </p:nvPr>
        </p:nvSpPr>
        <p:spPr>
          <a:xfrm>
            <a:off x="315468" y="442686"/>
            <a:ext cx="2217039" cy="2877457"/>
          </a:xfrm>
          <a:prstGeom prst="rect">
            <a:avLst/>
          </a:prstGeom>
        </p:spPr>
        <p:txBody>
          <a:bodyPr/>
          <a:lstStyle/>
          <a:p>
            <a:endParaRPr lang="en-US" sz="2000" b="1" dirty="0"/>
          </a:p>
          <a:p>
            <a:endParaRPr lang="en-US" sz="2000" b="1" dirty="0"/>
          </a:p>
          <a:p>
            <a:endParaRPr lang="en-US" sz="2000" b="1" dirty="0"/>
          </a:p>
          <a:p>
            <a:r>
              <a:rPr lang="en-US" sz="2000" b="1" dirty="0"/>
              <a:t>PRN Program: Procedural Pain</a:t>
            </a:r>
          </a:p>
        </p:txBody>
      </p:sp>
      <p:sp>
        <p:nvSpPr>
          <p:cNvPr id="6" name="Slide Number Placeholder 5"/>
          <p:cNvSpPr>
            <a:spLocks noGrp="1"/>
          </p:cNvSpPr>
          <p:nvPr>
            <p:ph type="sldNum" sz="quarter" idx="12"/>
          </p:nvPr>
        </p:nvSpPr>
        <p:spPr/>
        <p:txBody>
          <a:bodyPr/>
          <a:lstStyle/>
          <a:p>
            <a:fld id="{F19303DE-3E45-4DD3-9505-92EF4803EF97}" type="slidenum">
              <a:rPr lang="en-US" smtClean="0"/>
              <a:t>4</a:t>
            </a:fld>
            <a:endParaRPr lang="en-US" dirty="0"/>
          </a:p>
        </p:txBody>
      </p:sp>
      <p:sp>
        <p:nvSpPr>
          <p:cNvPr id="7" name="Slide Number Placeholder 3"/>
          <p:cNvSpPr txBox="1">
            <a:spLocks/>
          </p:cNvSpPr>
          <p:nvPr/>
        </p:nvSpPr>
        <p:spPr>
          <a:xfrm>
            <a:off x="4171756" y="8739969"/>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2537922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p:txBody>
          <a:bodyPr/>
          <a:lstStyle/>
          <a:p>
            <a:pPr marL="0" indent="0" defTabSz="881390">
              <a:spcBef>
                <a:spcPts val="289"/>
              </a:spcBef>
              <a:buNone/>
              <a:defRPr/>
            </a:pPr>
            <a:r>
              <a:rPr lang="en-US" altLang="en-US" sz="1900" b="1" u="sng" dirty="0"/>
              <a:t>READ</a:t>
            </a:r>
            <a:r>
              <a:rPr lang="en-US" altLang="en-US" sz="1900" b="1" dirty="0"/>
              <a:t>: </a:t>
            </a:r>
            <a:r>
              <a:rPr lang="en-US" sz="1900" dirty="0"/>
              <a:t>There are immediate and long-term consequences of untreated pain. </a:t>
            </a:r>
            <a:r>
              <a:rPr lang="en-US" altLang="en-US" sz="1900" dirty="0">
                <a:ea typeface="Calibri" pitchFamily="34" charset="0"/>
                <a:cs typeface="Times New Roman" pitchFamily="18" charset="0"/>
              </a:rPr>
              <a:t>Pain events can also lead to a more intense pain response to future procedures and an increased need for analgesics for future surgeries.</a:t>
            </a:r>
          </a:p>
          <a:p>
            <a:pPr marL="0" indent="0" defTabSz="881390">
              <a:spcBef>
                <a:spcPts val="289"/>
              </a:spcBef>
              <a:buNone/>
              <a:defRPr/>
            </a:pPr>
            <a:endParaRPr lang="en-US" dirty="0"/>
          </a:p>
          <a:p>
            <a:endParaRPr lang="en-US" dirty="0"/>
          </a:p>
        </p:txBody>
      </p:sp>
      <p:sp>
        <p:nvSpPr>
          <p:cNvPr id="4" name="Header Placeholder 3"/>
          <p:cNvSpPr>
            <a:spLocks noGrp="1"/>
          </p:cNvSpPr>
          <p:nvPr>
            <p:ph type="hdr" sz="quarter" idx="10"/>
          </p:nvPr>
        </p:nvSpPr>
        <p:spPr>
          <a:xfrm>
            <a:off x="315468" y="442686"/>
            <a:ext cx="2217039" cy="2877457"/>
          </a:xfrm>
          <a:prstGeom prst="rect">
            <a:avLst/>
          </a:prstGeom>
        </p:spPr>
        <p:txBody>
          <a:bodyPr/>
          <a:lstStyle/>
          <a:p>
            <a:endParaRPr lang="en-US" sz="2000" b="1" dirty="0"/>
          </a:p>
          <a:p>
            <a:endParaRPr lang="en-US" sz="2000" b="1" dirty="0"/>
          </a:p>
          <a:p>
            <a:endParaRPr lang="en-US" sz="2000" b="1" dirty="0"/>
          </a:p>
          <a:p>
            <a:r>
              <a:rPr lang="en-US" sz="2000" b="1" dirty="0"/>
              <a:t>PRN Program: Procedural Pain</a:t>
            </a:r>
          </a:p>
        </p:txBody>
      </p:sp>
      <p:sp>
        <p:nvSpPr>
          <p:cNvPr id="6" name="Slide Number Placeholder 5"/>
          <p:cNvSpPr>
            <a:spLocks noGrp="1"/>
          </p:cNvSpPr>
          <p:nvPr>
            <p:ph type="sldNum" sz="quarter" idx="12"/>
          </p:nvPr>
        </p:nvSpPr>
        <p:spPr/>
        <p:txBody>
          <a:bodyPr/>
          <a:lstStyle/>
          <a:p>
            <a:fld id="{F19303DE-3E45-4DD3-9505-92EF4803EF97}" type="slidenum">
              <a:rPr lang="en-US" smtClean="0"/>
              <a:t>5</a:t>
            </a:fld>
            <a:endParaRPr lang="en-US" dirty="0"/>
          </a:p>
        </p:txBody>
      </p:sp>
      <p:sp>
        <p:nvSpPr>
          <p:cNvPr id="7" name="Slide Number Placeholder 3"/>
          <p:cNvSpPr txBox="1">
            <a:spLocks/>
          </p:cNvSpPr>
          <p:nvPr/>
        </p:nvSpPr>
        <p:spPr>
          <a:xfrm>
            <a:off x="4171756" y="8739969"/>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601330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8"/>
            <a:ext cx="6275038" cy="5064064"/>
          </a:xfrm>
        </p:spPr>
        <p:txBody>
          <a:bodyPr/>
          <a:lstStyle/>
          <a:p>
            <a:pPr marL="0" indent="0">
              <a:buNone/>
              <a:defRPr/>
            </a:pPr>
            <a:r>
              <a:rPr lang="en-US" sz="1700" b="1" u="sng" dirty="0"/>
              <a:t>ASK</a:t>
            </a:r>
            <a:r>
              <a:rPr lang="en-US" sz="1700" b="1" dirty="0"/>
              <a:t>: </a:t>
            </a:r>
            <a:r>
              <a:rPr lang="en-US" sz="1700" dirty="0"/>
              <a:t>Why are we not preventing the pain of procedures?</a:t>
            </a:r>
          </a:p>
          <a:p>
            <a:pPr marL="0" indent="0" algn="ctr">
              <a:lnSpc>
                <a:spcPct val="100000"/>
              </a:lnSpc>
              <a:spcBef>
                <a:spcPts val="578"/>
              </a:spcBef>
              <a:buNone/>
              <a:defRPr/>
            </a:pPr>
            <a:r>
              <a:rPr lang="en-US" sz="1500" i="1" dirty="0"/>
              <a:t>Select participants willing to share their answers to this question. </a:t>
            </a:r>
          </a:p>
          <a:p>
            <a:pPr marL="0" indent="0" algn="ctr">
              <a:lnSpc>
                <a:spcPct val="100000"/>
              </a:lnSpc>
              <a:spcBef>
                <a:spcPts val="578"/>
              </a:spcBef>
              <a:buNone/>
              <a:defRPr/>
            </a:pPr>
            <a:r>
              <a:rPr lang="en-US" sz="1500" i="1" dirty="0"/>
              <a:t>Write on flipchart or whiteboard </a:t>
            </a:r>
            <a:r>
              <a:rPr lang="en-US" sz="1500" b="1" i="1" dirty="0"/>
              <a:t>[Limit discussion to 5 minutes]</a:t>
            </a:r>
          </a:p>
          <a:p>
            <a:pPr marL="0" indent="0">
              <a:lnSpc>
                <a:spcPct val="103000"/>
              </a:lnSpc>
              <a:spcBef>
                <a:spcPts val="578"/>
              </a:spcBef>
              <a:buNone/>
            </a:pPr>
            <a:r>
              <a:rPr lang="en-US" sz="1500" b="1" i="1" u="sng" dirty="0"/>
              <a:t>READ</a:t>
            </a:r>
            <a:r>
              <a:rPr lang="en-US" sz="1500" b="1" i="1" dirty="0"/>
              <a:t>: </a:t>
            </a:r>
            <a:r>
              <a:rPr lang="en-US" sz="1500" i="1" dirty="0"/>
              <a:t>these Key points (</a:t>
            </a:r>
            <a:r>
              <a:rPr lang="en-US" sz="1500" b="1" i="1" dirty="0"/>
              <a:t>if not included by participants)</a:t>
            </a:r>
            <a:r>
              <a:rPr lang="en-US" sz="1500" i="1" dirty="0"/>
              <a:t>:</a:t>
            </a:r>
          </a:p>
          <a:p>
            <a:pPr marL="330521" lvl="1" indent="-330521">
              <a:lnSpc>
                <a:spcPct val="103000"/>
              </a:lnSpc>
              <a:spcBef>
                <a:spcPts val="0"/>
              </a:spcBef>
            </a:pPr>
            <a:r>
              <a:rPr lang="en-US" sz="1500" dirty="0"/>
              <a:t>Lack of awareness of policies, procedures, guidelines</a:t>
            </a:r>
          </a:p>
          <a:p>
            <a:pPr marL="330521" lvl="1" indent="-330521">
              <a:lnSpc>
                <a:spcPct val="103000"/>
              </a:lnSpc>
              <a:spcBef>
                <a:spcPts val="0"/>
              </a:spcBef>
            </a:pPr>
            <a:r>
              <a:rPr lang="en-US" sz="1500" dirty="0"/>
              <a:t>Failure to realize there is a “better way”</a:t>
            </a:r>
          </a:p>
          <a:p>
            <a:pPr marL="330521" lvl="1" indent="-330521">
              <a:lnSpc>
                <a:spcPct val="103000"/>
              </a:lnSpc>
              <a:spcBef>
                <a:spcPts val="0"/>
              </a:spcBef>
            </a:pPr>
            <a:r>
              <a:rPr lang="en-US" sz="1500" dirty="0"/>
              <a:t>Failure to recognize some common procedures as painful (such as removal of adhesive, suctioning, repositioning, and other less invasive procedures)</a:t>
            </a:r>
          </a:p>
          <a:p>
            <a:pPr marL="330521" lvl="1" indent="-330521">
              <a:lnSpc>
                <a:spcPct val="103000"/>
              </a:lnSpc>
              <a:spcBef>
                <a:spcPts val="0"/>
              </a:spcBef>
            </a:pPr>
            <a:r>
              <a:rPr lang="en-US" sz="1500" dirty="0"/>
              <a:t>Poor team communication</a:t>
            </a:r>
          </a:p>
          <a:p>
            <a:pPr marL="330521" lvl="1" indent="-330521">
              <a:lnSpc>
                <a:spcPct val="103000"/>
              </a:lnSpc>
              <a:spcBef>
                <a:spcPts val="0"/>
              </a:spcBef>
            </a:pPr>
            <a:r>
              <a:rPr lang="en-US" sz="1500" dirty="0"/>
              <a:t>Lack of input from patients and families </a:t>
            </a:r>
          </a:p>
          <a:p>
            <a:pPr marL="330521" lvl="1" indent="-330521">
              <a:lnSpc>
                <a:spcPct val="103000"/>
              </a:lnSpc>
              <a:spcBef>
                <a:spcPts val="0"/>
              </a:spcBef>
            </a:pPr>
            <a:r>
              <a:rPr lang="en-US" sz="1500" dirty="0"/>
              <a:t>Inconvenience  of topical anesthetics</a:t>
            </a:r>
          </a:p>
          <a:p>
            <a:pPr marL="330521" lvl="1" indent="-330521">
              <a:lnSpc>
                <a:spcPct val="103000"/>
              </a:lnSpc>
              <a:spcBef>
                <a:spcPts val="0"/>
              </a:spcBef>
            </a:pPr>
            <a:r>
              <a:rPr lang="en-US" sz="1500" dirty="0"/>
              <a:t>Lack of time, bad timing</a:t>
            </a:r>
          </a:p>
          <a:p>
            <a:pPr marL="330521" lvl="1" indent="-330521">
              <a:lnSpc>
                <a:spcPct val="103000"/>
              </a:lnSpc>
              <a:spcBef>
                <a:spcPts val="0"/>
              </a:spcBef>
            </a:pPr>
            <a:r>
              <a:rPr lang="en-US" sz="1500" dirty="0"/>
              <a:t>Lack of medication orders when needed </a:t>
            </a:r>
          </a:p>
          <a:p>
            <a:pPr marL="330521" lvl="1" indent="-330521" defTabSz="881390">
              <a:lnSpc>
                <a:spcPct val="103000"/>
              </a:lnSpc>
              <a:spcBef>
                <a:spcPts val="0"/>
              </a:spcBef>
              <a:defRPr/>
            </a:pPr>
            <a:r>
              <a:rPr lang="en-US" sz="1500" b="1" dirty="0"/>
              <a:t>If healthcare providers fail to acknowledge that pain exists during or after medical procedures, they cannot anticipate, prevent, and manage pain. </a:t>
            </a:r>
            <a:endParaRPr lang="en-US" sz="1500" dirty="0"/>
          </a:p>
          <a:p>
            <a:pPr marL="0" indent="0" algn="ctr" defTabSz="881390">
              <a:spcBef>
                <a:spcPts val="578"/>
              </a:spcBef>
              <a:buNone/>
              <a:defRPr/>
            </a:pPr>
            <a:r>
              <a:rPr lang="en-US" sz="1500" b="1" i="1" cap="all" dirty="0"/>
              <a:t>[15 minutes </a:t>
            </a:r>
            <a:r>
              <a:rPr lang="en-US" sz="1500" b="1" i="1" dirty="0"/>
              <a:t>of 45 minute session is complete]</a:t>
            </a:r>
          </a:p>
          <a:p>
            <a:pPr marL="0" indent="0">
              <a:buNone/>
            </a:pPr>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6</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a:xfrm>
            <a:off x="315468" y="442686"/>
            <a:ext cx="2217039" cy="2877457"/>
          </a:xfrm>
          <a:prstGeom prst="rect">
            <a:avLst/>
          </a:prstGeom>
        </p:spPr>
        <p:txBody>
          <a:bodyPr/>
          <a:lstStyle/>
          <a:p>
            <a:endParaRPr lang="en-US" sz="2000" b="1" dirty="0"/>
          </a:p>
          <a:p>
            <a:endParaRPr lang="en-US" sz="2000" b="1" dirty="0"/>
          </a:p>
          <a:p>
            <a:endParaRPr lang="en-US" sz="2000" b="1" dirty="0"/>
          </a:p>
          <a:p>
            <a:r>
              <a:rPr lang="en-US" sz="2000" b="1" dirty="0"/>
              <a:t>PRN Program: Procedural Pain</a:t>
            </a:r>
          </a:p>
        </p:txBody>
      </p:sp>
      <p:sp>
        <p:nvSpPr>
          <p:cNvPr id="7" name="Slide Number Placeholder 3"/>
          <p:cNvSpPr txBox="1">
            <a:spLocks/>
          </p:cNvSpPr>
          <p:nvPr/>
        </p:nvSpPr>
        <p:spPr>
          <a:xfrm>
            <a:off x="4171756" y="8739969"/>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044802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311551" cy="5201557"/>
          </a:xfrm>
        </p:spPr>
        <p:txBody>
          <a:bodyPr/>
          <a:lstStyle/>
          <a:p>
            <a:pPr marL="0" indent="0">
              <a:buNone/>
              <a:defRPr/>
            </a:pPr>
            <a:r>
              <a:rPr lang="en-US" sz="1700" b="1" u="sng" dirty="0"/>
              <a:t>ASK</a:t>
            </a:r>
            <a:r>
              <a:rPr lang="en-US" sz="1700" b="1" dirty="0"/>
              <a:t>: </a:t>
            </a:r>
            <a:r>
              <a:rPr lang="en-US" sz="1700" dirty="0"/>
              <a:t>Who are key individuals for optimal pediatric procedural pain management? </a:t>
            </a:r>
          </a:p>
          <a:p>
            <a:pPr marL="0" indent="0" algn="ctr">
              <a:lnSpc>
                <a:spcPct val="100000"/>
              </a:lnSpc>
              <a:spcBef>
                <a:spcPts val="578"/>
              </a:spcBef>
              <a:spcAft>
                <a:spcPts val="578"/>
              </a:spcAft>
              <a:buNone/>
              <a:defRPr/>
            </a:pPr>
            <a:r>
              <a:rPr lang="en-US" sz="1500" i="1" dirty="0"/>
              <a:t>Select participants willing to share their answers to this question. </a:t>
            </a:r>
          </a:p>
          <a:p>
            <a:pPr marL="0" indent="0" algn="ctr">
              <a:lnSpc>
                <a:spcPct val="100000"/>
              </a:lnSpc>
              <a:spcBef>
                <a:spcPts val="578"/>
              </a:spcBef>
              <a:spcAft>
                <a:spcPts val="578"/>
              </a:spcAft>
              <a:buNone/>
              <a:defRPr/>
            </a:pPr>
            <a:r>
              <a:rPr lang="en-US" sz="1500" i="1" dirty="0"/>
              <a:t>Write on flip-sheets and pass 1 to each table until each table has one (4 tables- 4 individuals)  </a:t>
            </a:r>
            <a:r>
              <a:rPr lang="en-US" sz="1500" b="1" i="1" dirty="0"/>
              <a:t>[Limit discussion to 2 minutes]</a:t>
            </a:r>
          </a:p>
          <a:p>
            <a:pPr marL="0" lvl="3" indent="0" defTabSz="881390">
              <a:lnSpc>
                <a:spcPct val="110000"/>
              </a:lnSpc>
              <a:spcBef>
                <a:spcPts val="289"/>
              </a:spcBef>
              <a:buNone/>
              <a:defRPr/>
            </a:pPr>
            <a:r>
              <a:rPr lang="en-US" sz="1700" b="1" u="sng" dirty="0"/>
              <a:t>READ</a:t>
            </a:r>
            <a:r>
              <a:rPr lang="en-US" sz="1700" b="1" dirty="0"/>
              <a:t>: </a:t>
            </a:r>
            <a:r>
              <a:rPr lang="en-US" sz="1700" dirty="0"/>
              <a:t>Each table should write roles and responsibilities for their individual on the sheet. </a:t>
            </a:r>
            <a:r>
              <a:rPr lang="en-US" sz="1700" b="1" i="1" dirty="0"/>
              <a:t>[Limit discussion to 3 minutes]</a:t>
            </a:r>
            <a:r>
              <a:rPr lang="en-US" sz="1700" i="1" dirty="0"/>
              <a:t> </a:t>
            </a:r>
          </a:p>
          <a:p>
            <a:pPr marL="0" lvl="3" indent="0" algn="ctr" defTabSz="881390">
              <a:lnSpc>
                <a:spcPct val="100000"/>
              </a:lnSpc>
              <a:spcBef>
                <a:spcPts val="578"/>
              </a:spcBef>
              <a:spcAft>
                <a:spcPts val="578"/>
              </a:spcAft>
              <a:buNone/>
              <a:defRPr/>
            </a:pPr>
            <a:r>
              <a:rPr lang="en-US" sz="1700" i="1" dirty="0"/>
              <a:t>Walk and eavesdrop on each table and coach– do not discuss, just post these at the start of the next activity.</a:t>
            </a:r>
          </a:p>
          <a:p>
            <a:pPr marL="0" lvl="3" indent="0" defTabSz="881390">
              <a:lnSpc>
                <a:spcPct val="110000"/>
              </a:lnSpc>
              <a:spcBef>
                <a:spcPts val="0"/>
              </a:spcBef>
              <a:buNone/>
              <a:defRPr/>
            </a:pPr>
            <a:r>
              <a:rPr lang="en-US" sz="1500" i="1" u="sng" dirty="0"/>
              <a:t>Note to facilitators: This content for each role is detailed in the participant guide.</a:t>
            </a:r>
            <a:endParaRPr lang="en-US" sz="1500" u="sng" dirty="0"/>
          </a:p>
          <a:p>
            <a:pPr marL="0" lvl="3" indent="0">
              <a:lnSpc>
                <a:spcPct val="110000"/>
              </a:lnSpc>
              <a:spcBef>
                <a:spcPts val="0"/>
              </a:spcBef>
              <a:buNone/>
              <a:defRPr/>
            </a:pPr>
            <a:r>
              <a:rPr lang="en-US" sz="1500" i="1" dirty="0"/>
              <a:t>Role of </a:t>
            </a:r>
            <a:r>
              <a:rPr lang="en-US" sz="1500" b="1" i="1" dirty="0"/>
              <a:t>Nurse</a:t>
            </a:r>
            <a:r>
              <a:rPr lang="en-US" sz="1500" i="1" dirty="0"/>
              <a:t> in procedural comfort management:</a:t>
            </a:r>
          </a:p>
          <a:p>
            <a:pPr marL="0" lvl="3" indent="0">
              <a:lnSpc>
                <a:spcPct val="110000"/>
              </a:lnSpc>
              <a:spcBef>
                <a:spcPts val="0"/>
              </a:spcBef>
              <a:buNone/>
              <a:defRPr/>
            </a:pPr>
            <a:r>
              <a:rPr lang="en-US" sz="1500" i="1" dirty="0"/>
              <a:t>Role of </a:t>
            </a:r>
            <a:r>
              <a:rPr lang="en-US" sz="1500" b="1" i="1" dirty="0"/>
              <a:t>Parent</a:t>
            </a:r>
            <a:r>
              <a:rPr lang="en-US" sz="1500" i="1" dirty="0"/>
              <a:t> in procedural comfort management:</a:t>
            </a:r>
            <a:endParaRPr lang="en-US" sz="1500" dirty="0"/>
          </a:p>
          <a:p>
            <a:pPr marL="0" lvl="3" indent="0">
              <a:lnSpc>
                <a:spcPct val="110000"/>
              </a:lnSpc>
              <a:spcBef>
                <a:spcPts val="0"/>
              </a:spcBef>
              <a:buNone/>
              <a:defRPr/>
            </a:pPr>
            <a:r>
              <a:rPr lang="en-US" sz="1500" i="1" dirty="0"/>
              <a:t>Role of </a:t>
            </a:r>
            <a:r>
              <a:rPr lang="en-US" sz="1500" b="1" i="1" dirty="0"/>
              <a:t>Prescriber</a:t>
            </a:r>
            <a:r>
              <a:rPr lang="en-US" sz="1500" i="1" dirty="0"/>
              <a:t> in procedural comfort management:</a:t>
            </a:r>
          </a:p>
          <a:p>
            <a:pPr marL="0" lvl="3" indent="0">
              <a:lnSpc>
                <a:spcPct val="110000"/>
              </a:lnSpc>
              <a:spcBef>
                <a:spcPts val="0"/>
              </a:spcBef>
              <a:buNone/>
              <a:defRPr/>
            </a:pPr>
            <a:r>
              <a:rPr lang="en-US" sz="1500" i="1" dirty="0"/>
              <a:t>Role of </a:t>
            </a:r>
            <a:r>
              <a:rPr lang="en-US" sz="1500" b="1" i="1" dirty="0"/>
              <a:t>Health Care Organization </a:t>
            </a:r>
            <a:r>
              <a:rPr lang="en-US" sz="1500" i="1" dirty="0"/>
              <a:t>in procedural comfort management</a:t>
            </a:r>
            <a:endParaRPr lang="en-US" sz="1500" dirty="0"/>
          </a:p>
          <a:p>
            <a:pPr marL="0" lvl="3" indent="0">
              <a:lnSpc>
                <a:spcPct val="110000"/>
              </a:lnSpc>
              <a:spcBef>
                <a:spcPts val="0"/>
              </a:spcBef>
              <a:buNone/>
              <a:defRPr/>
            </a:pPr>
            <a:r>
              <a:rPr lang="en-US" sz="1500" i="1" dirty="0"/>
              <a:t>Role of </a:t>
            </a:r>
            <a:r>
              <a:rPr lang="en-US" sz="1500" b="1" i="1" dirty="0"/>
              <a:t>Others?</a:t>
            </a:r>
          </a:p>
          <a:p>
            <a:pPr marL="0" lvl="3" indent="0" algn="ctr" defTabSz="881390">
              <a:lnSpc>
                <a:spcPct val="110000"/>
              </a:lnSpc>
              <a:spcBef>
                <a:spcPts val="0"/>
              </a:spcBef>
              <a:buNone/>
              <a:defRPr/>
            </a:pPr>
            <a:r>
              <a:rPr lang="en-US" sz="1500" b="1" i="1" cap="all" dirty="0"/>
              <a:t>[20 minutes </a:t>
            </a:r>
            <a:r>
              <a:rPr lang="en-US" sz="1500" b="1" i="1" dirty="0"/>
              <a:t>of 45 minute session is complete]</a:t>
            </a:r>
          </a:p>
          <a:p>
            <a:pPr marL="0" lvl="3" indent="0">
              <a:lnSpc>
                <a:spcPct val="110000"/>
              </a:lnSpc>
              <a:spcBef>
                <a:spcPts val="0"/>
              </a:spcBef>
              <a:buNone/>
              <a:defRPr/>
            </a:pPr>
            <a:endParaRPr lang="en-US" sz="1500" b="1" i="1" dirty="0"/>
          </a:p>
          <a:p>
            <a:pPr marL="0" lvl="3" indent="0">
              <a:lnSpc>
                <a:spcPct val="110000"/>
              </a:lnSpc>
              <a:buNone/>
              <a:defRPr/>
            </a:pPr>
            <a:endParaRPr lang="en-US" sz="1700" b="1" i="1" dirty="0"/>
          </a:p>
        </p:txBody>
      </p:sp>
      <p:sp>
        <p:nvSpPr>
          <p:cNvPr id="4" name="Slide Number Placeholder 3"/>
          <p:cNvSpPr>
            <a:spLocks noGrp="1"/>
          </p:cNvSpPr>
          <p:nvPr>
            <p:ph type="sldNum" sz="quarter" idx="10"/>
          </p:nvPr>
        </p:nvSpPr>
        <p:spPr/>
        <p:txBody>
          <a:bodyPr/>
          <a:lstStyle/>
          <a:p>
            <a:fld id="{F19303DE-3E45-4DD3-9505-92EF4803EF97}" type="slidenum">
              <a:rPr lang="en-US" smtClean="0"/>
              <a:t>7</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a:xfrm>
            <a:off x="315468" y="442686"/>
            <a:ext cx="2217039" cy="2877457"/>
          </a:xfrm>
          <a:prstGeom prst="rect">
            <a:avLst/>
          </a:prstGeom>
        </p:spPr>
        <p:txBody>
          <a:bodyPr/>
          <a:lstStyle/>
          <a:p>
            <a:endParaRPr lang="en-US" sz="2000" b="1" dirty="0"/>
          </a:p>
          <a:p>
            <a:endParaRPr lang="en-US" sz="2000" b="1" dirty="0"/>
          </a:p>
          <a:p>
            <a:endParaRPr lang="en-US" sz="2000" b="1" dirty="0"/>
          </a:p>
          <a:p>
            <a:r>
              <a:rPr lang="en-US" sz="2000" b="1" dirty="0"/>
              <a:t>PRN Program: Procedural Pain</a:t>
            </a:r>
          </a:p>
        </p:txBody>
      </p:sp>
      <p:sp>
        <p:nvSpPr>
          <p:cNvPr id="7" name="Slide Number Placeholder 3"/>
          <p:cNvSpPr txBox="1">
            <a:spLocks/>
          </p:cNvSpPr>
          <p:nvPr/>
        </p:nvSpPr>
        <p:spPr>
          <a:xfrm>
            <a:off x="4171756" y="8739969"/>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786221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087912" cy="4426857"/>
          </a:xfrm>
        </p:spPr>
        <p:txBody>
          <a:bodyPr/>
          <a:lstStyle/>
          <a:p>
            <a:pPr marL="0" indent="0">
              <a:buNone/>
            </a:pPr>
            <a:r>
              <a:rPr lang="en-US" sz="1900" b="1" u="sng" dirty="0"/>
              <a:t>READ</a:t>
            </a:r>
            <a:r>
              <a:rPr lang="en-US" sz="1900" b="1" dirty="0"/>
              <a:t>: </a:t>
            </a:r>
            <a:r>
              <a:rPr lang="en-US" sz="1900" dirty="0"/>
              <a:t>Optimal comfort and management of pain and anxiety with the first procedure is critical for positive long-term healthcare  utilization</a:t>
            </a:r>
          </a:p>
          <a:p>
            <a:pPr marL="220348" lvl="3" indent="-220348">
              <a:buFont typeface="+mj-lt"/>
              <a:buAutoNum type="arabicPeriod"/>
            </a:pPr>
            <a:r>
              <a:rPr lang="en-US" sz="1900" dirty="0"/>
              <a:t>Create an individualized comfort management plan before a procedure begins</a:t>
            </a:r>
          </a:p>
          <a:p>
            <a:pPr marL="220348" lvl="3" indent="-220348">
              <a:buFont typeface="+mj-lt"/>
              <a:buAutoNum type="arabicPeriod" startAt="2"/>
            </a:pPr>
            <a:r>
              <a:rPr lang="en-US" sz="1900" dirty="0"/>
              <a:t>Promote a family-centered approach</a:t>
            </a:r>
          </a:p>
          <a:p>
            <a:endParaRPr lang="en-US" dirty="0"/>
          </a:p>
        </p:txBody>
      </p:sp>
      <p:sp>
        <p:nvSpPr>
          <p:cNvPr id="4" name="Header Placeholder 3"/>
          <p:cNvSpPr>
            <a:spLocks noGrp="1"/>
          </p:cNvSpPr>
          <p:nvPr>
            <p:ph type="hdr" sz="quarter" idx="10"/>
          </p:nvPr>
        </p:nvSpPr>
        <p:spPr>
          <a:xfrm>
            <a:off x="315468" y="442686"/>
            <a:ext cx="2217039" cy="2877457"/>
          </a:xfrm>
          <a:prstGeom prst="rect">
            <a:avLst/>
          </a:prstGeom>
        </p:spPr>
        <p:txBody>
          <a:bodyPr/>
          <a:lstStyle/>
          <a:p>
            <a:endParaRPr lang="en-US" sz="2000" b="1" dirty="0"/>
          </a:p>
          <a:p>
            <a:endParaRPr lang="en-US" sz="2000" b="1" dirty="0"/>
          </a:p>
          <a:p>
            <a:r>
              <a:rPr lang="en-US" sz="2000" b="1" dirty="0"/>
              <a:t>PRN Program: Procedural Pain</a:t>
            </a:r>
          </a:p>
        </p:txBody>
      </p:sp>
      <p:sp>
        <p:nvSpPr>
          <p:cNvPr id="6" name="Slide Number Placeholder 5"/>
          <p:cNvSpPr>
            <a:spLocks noGrp="1"/>
          </p:cNvSpPr>
          <p:nvPr>
            <p:ph type="sldNum" sz="quarter" idx="12"/>
          </p:nvPr>
        </p:nvSpPr>
        <p:spPr/>
        <p:txBody>
          <a:bodyPr/>
          <a:lstStyle/>
          <a:p>
            <a:fld id="{F19303DE-3E45-4DD3-9505-92EF4803EF97}" type="slidenum">
              <a:rPr lang="en-US" smtClean="0"/>
              <a:t>8</a:t>
            </a:fld>
            <a:endParaRPr lang="en-US" dirty="0"/>
          </a:p>
        </p:txBody>
      </p:sp>
      <p:sp>
        <p:nvSpPr>
          <p:cNvPr id="7" name="Slide Number Placeholder 3"/>
          <p:cNvSpPr txBox="1">
            <a:spLocks/>
          </p:cNvSpPr>
          <p:nvPr/>
        </p:nvSpPr>
        <p:spPr>
          <a:xfrm>
            <a:off x="4171756" y="8739969"/>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891187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8"/>
            <a:ext cx="6359652" cy="4887142"/>
          </a:xfrm>
        </p:spPr>
        <p:txBody>
          <a:bodyPr/>
          <a:lstStyle/>
          <a:p>
            <a:pPr marL="0" indent="0" defTabSz="881390">
              <a:lnSpc>
                <a:spcPct val="103000"/>
              </a:lnSpc>
              <a:spcBef>
                <a:spcPts val="0"/>
              </a:spcBef>
              <a:spcAft>
                <a:spcPts val="578"/>
              </a:spcAft>
              <a:buNone/>
              <a:defRPr/>
            </a:pPr>
            <a:r>
              <a:rPr lang="en-US" sz="1900" b="1" u="sng" dirty="0"/>
              <a:t>READ</a:t>
            </a:r>
            <a:r>
              <a:rPr lang="en-US" sz="1900" b="1" dirty="0"/>
              <a:t>:</a:t>
            </a:r>
            <a:r>
              <a:rPr lang="en-US" sz="1900" dirty="0"/>
              <a:t> ONE VOICE is an acronym for an approach to provide procedural pain management. The one voice can be a parent or healthcare provider. </a:t>
            </a:r>
          </a:p>
          <a:p>
            <a:pPr marL="0" indent="0">
              <a:lnSpc>
                <a:spcPct val="103000"/>
              </a:lnSpc>
              <a:spcBef>
                <a:spcPts val="0"/>
              </a:spcBef>
              <a:buNone/>
            </a:pPr>
            <a:r>
              <a:rPr lang="en-US" sz="1900" b="1" dirty="0"/>
              <a:t>O</a:t>
            </a:r>
            <a:r>
              <a:rPr lang="en-US" sz="1900" dirty="0"/>
              <a:t>ne voice or one person coaching and giving the child information during the procedure</a:t>
            </a:r>
          </a:p>
          <a:p>
            <a:pPr marL="0" indent="0" fontAlgn="ctr">
              <a:lnSpc>
                <a:spcPct val="103000"/>
              </a:lnSpc>
              <a:spcBef>
                <a:spcPts val="0"/>
              </a:spcBef>
              <a:buNone/>
            </a:pPr>
            <a:r>
              <a:rPr lang="en-US" sz="1900" b="1" dirty="0"/>
              <a:t>N</a:t>
            </a:r>
            <a:r>
              <a:rPr lang="en-US" sz="1900" dirty="0"/>
              <a:t>eed parent involvement</a:t>
            </a:r>
          </a:p>
          <a:p>
            <a:pPr marL="0" indent="0" fontAlgn="ctr">
              <a:lnSpc>
                <a:spcPct val="103000"/>
              </a:lnSpc>
              <a:spcBef>
                <a:spcPts val="0"/>
              </a:spcBef>
              <a:buNone/>
            </a:pPr>
            <a:r>
              <a:rPr lang="en-US" sz="1900" b="1" dirty="0"/>
              <a:t>E</a:t>
            </a:r>
            <a:r>
              <a:rPr lang="en-US" sz="1900" dirty="0"/>
              <a:t>ducate patient before the procedure about what is going to happen</a:t>
            </a:r>
          </a:p>
          <a:p>
            <a:pPr marL="0" indent="0" fontAlgn="ctr">
              <a:lnSpc>
                <a:spcPct val="103000"/>
              </a:lnSpc>
              <a:spcBef>
                <a:spcPts val="0"/>
              </a:spcBef>
              <a:buNone/>
            </a:pPr>
            <a:r>
              <a:rPr lang="en-US" sz="1900" b="1" dirty="0"/>
              <a:t>V</a:t>
            </a:r>
            <a:r>
              <a:rPr lang="en-US" sz="1900" dirty="0"/>
              <a:t>alidate the child with words</a:t>
            </a:r>
          </a:p>
          <a:p>
            <a:pPr marL="0" indent="0" fontAlgn="ctr">
              <a:lnSpc>
                <a:spcPct val="103000"/>
              </a:lnSpc>
              <a:spcBef>
                <a:spcPts val="0"/>
              </a:spcBef>
              <a:buNone/>
            </a:pPr>
            <a:r>
              <a:rPr lang="en-US" sz="1900" b="1" dirty="0"/>
              <a:t>O</a:t>
            </a:r>
            <a:r>
              <a:rPr lang="en-US" sz="1900" dirty="0"/>
              <a:t>ffer the most comfortable, non-threatening position</a:t>
            </a:r>
          </a:p>
          <a:p>
            <a:pPr marL="0" indent="0" fontAlgn="ctr">
              <a:lnSpc>
                <a:spcPct val="103000"/>
              </a:lnSpc>
              <a:spcBef>
                <a:spcPts val="0"/>
              </a:spcBef>
              <a:buNone/>
            </a:pPr>
            <a:r>
              <a:rPr lang="en-US" sz="1900" b="1" dirty="0"/>
              <a:t>I</a:t>
            </a:r>
            <a:r>
              <a:rPr lang="en-US" sz="1900" dirty="0"/>
              <a:t>ndividualize the game plan</a:t>
            </a:r>
          </a:p>
          <a:p>
            <a:pPr marL="0" indent="0" fontAlgn="ctr">
              <a:lnSpc>
                <a:spcPct val="103000"/>
              </a:lnSpc>
              <a:spcBef>
                <a:spcPts val="0"/>
              </a:spcBef>
              <a:buNone/>
            </a:pPr>
            <a:r>
              <a:rPr lang="en-US" sz="1900" b="1" dirty="0"/>
              <a:t>C</a:t>
            </a:r>
            <a:r>
              <a:rPr lang="en-US" sz="1900" dirty="0"/>
              <a:t>hoose appropriate distraction to be used</a:t>
            </a:r>
          </a:p>
          <a:p>
            <a:pPr marL="0" indent="0" fontAlgn="ctr">
              <a:lnSpc>
                <a:spcPct val="103000"/>
              </a:lnSpc>
              <a:spcBef>
                <a:spcPts val="0"/>
              </a:spcBef>
              <a:buNone/>
            </a:pPr>
            <a:r>
              <a:rPr lang="en-US" sz="1900" b="1" dirty="0"/>
              <a:t>E</a:t>
            </a:r>
            <a:r>
              <a:rPr lang="en-US" sz="1900" dirty="0"/>
              <a:t>liminate unnecessary people not actively involved in the procedure</a:t>
            </a:r>
          </a:p>
          <a:p>
            <a:pPr marL="0" indent="0">
              <a:lnSpc>
                <a:spcPct val="103000"/>
              </a:lnSpc>
              <a:spcBef>
                <a:spcPts val="578"/>
              </a:spcBef>
              <a:buNone/>
            </a:pPr>
            <a:r>
              <a:rPr lang="en-US" sz="1900" b="1" u="sng" dirty="0"/>
              <a:t>ASK</a:t>
            </a:r>
            <a:r>
              <a:rPr lang="en-US" sz="1900" b="1" dirty="0"/>
              <a:t>:</a:t>
            </a:r>
            <a:r>
              <a:rPr lang="en-US" sz="1900" dirty="0"/>
              <a:t> Have any of you used this approach? </a:t>
            </a:r>
            <a:r>
              <a:rPr lang="en-US" sz="1900" i="1" dirty="0"/>
              <a:t>[</a:t>
            </a:r>
            <a:r>
              <a:rPr lang="en-US" sz="1800" i="1" dirty="0"/>
              <a:t>Raise Hands]</a:t>
            </a:r>
            <a:endParaRPr lang="en-US" sz="1800" dirty="0"/>
          </a:p>
          <a:p>
            <a:pPr marL="0" indent="0">
              <a:lnSpc>
                <a:spcPct val="103000"/>
              </a:lnSpc>
              <a:spcBef>
                <a:spcPts val="578"/>
              </a:spcBef>
              <a:buNone/>
            </a:pPr>
            <a:endParaRPr lang="en-US" sz="1700" dirty="0"/>
          </a:p>
        </p:txBody>
      </p:sp>
      <p:sp>
        <p:nvSpPr>
          <p:cNvPr id="4" name="Header Placeholder 3"/>
          <p:cNvSpPr>
            <a:spLocks noGrp="1"/>
          </p:cNvSpPr>
          <p:nvPr>
            <p:ph type="hdr" sz="quarter" idx="10"/>
          </p:nvPr>
        </p:nvSpPr>
        <p:spPr>
          <a:xfrm>
            <a:off x="315468" y="442686"/>
            <a:ext cx="2217039" cy="2877457"/>
          </a:xfrm>
          <a:prstGeom prst="rect">
            <a:avLst/>
          </a:prstGeom>
        </p:spPr>
        <p:txBody>
          <a:bodyPr/>
          <a:lstStyle/>
          <a:p>
            <a:endParaRPr lang="en-US" sz="2000" b="1" dirty="0"/>
          </a:p>
          <a:p>
            <a:endParaRPr lang="en-US" sz="2000" b="1" dirty="0"/>
          </a:p>
          <a:p>
            <a:r>
              <a:rPr lang="en-US" sz="2000" b="1" dirty="0"/>
              <a:t>PRN Program: Procedural Pain</a:t>
            </a:r>
          </a:p>
        </p:txBody>
      </p:sp>
      <p:sp>
        <p:nvSpPr>
          <p:cNvPr id="6" name="Slide Number Placeholder 5"/>
          <p:cNvSpPr>
            <a:spLocks noGrp="1"/>
          </p:cNvSpPr>
          <p:nvPr>
            <p:ph type="sldNum" sz="quarter" idx="12"/>
          </p:nvPr>
        </p:nvSpPr>
        <p:spPr/>
        <p:txBody>
          <a:bodyPr/>
          <a:lstStyle/>
          <a:p>
            <a:fld id="{F19303DE-3E45-4DD3-9505-92EF4803EF97}" type="slidenum">
              <a:rPr lang="en-US" smtClean="0"/>
              <a:t>9</a:t>
            </a:fld>
            <a:endParaRPr lang="en-US" dirty="0"/>
          </a:p>
        </p:txBody>
      </p:sp>
      <p:sp>
        <p:nvSpPr>
          <p:cNvPr id="7" name="Slide Number Placeholder 3"/>
          <p:cNvSpPr txBox="1">
            <a:spLocks/>
          </p:cNvSpPr>
          <p:nvPr/>
        </p:nvSpPr>
        <p:spPr>
          <a:xfrm>
            <a:off x="4171756" y="8739969"/>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36876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087912" cy="4906433"/>
          </a:xfrm>
        </p:spPr>
        <p:txBody>
          <a:bodyPr/>
          <a:lstStyle/>
          <a:p>
            <a:pPr marL="0" indent="0">
              <a:lnSpc>
                <a:spcPct val="103000"/>
              </a:lnSpc>
              <a:spcBef>
                <a:spcPts val="0"/>
              </a:spcBef>
              <a:buNone/>
            </a:pPr>
            <a:r>
              <a:rPr lang="en-US" sz="1900" b="1" u="sng" dirty="0"/>
              <a:t>READ</a:t>
            </a:r>
            <a:r>
              <a:rPr lang="en-US" sz="1900" b="1" dirty="0"/>
              <a:t>:</a:t>
            </a:r>
            <a:r>
              <a:rPr lang="en-US" sz="1900" dirty="0"/>
              <a:t> The 5P’s:</a:t>
            </a:r>
          </a:p>
          <a:p>
            <a:pPr marL="110174" indent="-110174" defTabSz="881390">
              <a:lnSpc>
                <a:spcPct val="103000"/>
              </a:lnSpc>
              <a:spcBef>
                <a:spcPts val="0"/>
              </a:spcBef>
              <a:defRPr/>
            </a:pPr>
            <a:r>
              <a:rPr lang="en-US" sz="1900" b="1" dirty="0"/>
              <a:t>Parental Presence</a:t>
            </a:r>
            <a:r>
              <a:rPr lang="en-US" sz="1900" dirty="0"/>
              <a:t>/Familiar Person </a:t>
            </a:r>
          </a:p>
          <a:p>
            <a:pPr marL="110174" indent="-110174" defTabSz="881390">
              <a:lnSpc>
                <a:spcPct val="103000"/>
              </a:lnSpc>
              <a:spcBef>
                <a:spcPts val="0"/>
              </a:spcBef>
              <a:defRPr/>
            </a:pPr>
            <a:r>
              <a:rPr lang="en-US" sz="1900" dirty="0"/>
              <a:t>Provide developmentally appropriate </a:t>
            </a:r>
            <a:r>
              <a:rPr lang="en-US" sz="1900" b="1" dirty="0"/>
              <a:t>preparation</a:t>
            </a:r>
            <a:r>
              <a:rPr lang="en-US" sz="1900" dirty="0"/>
              <a:t> before the procedure</a:t>
            </a:r>
          </a:p>
          <a:p>
            <a:pPr marL="110174" indent="-110174" defTabSz="881390">
              <a:lnSpc>
                <a:spcPct val="103000"/>
              </a:lnSpc>
              <a:spcBef>
                <a:spcPts val="0"/>
              </a:spcBef>
              <a:defRPr/>
            </a:pPr>
            <a:r>
              <a:rPr lang="en-US" altLang="en-US" sz="1900" b="1" dirty="0"/>
              <a:t>Comfort Positions  </a:t>
            </a:r>
            <a:r>
              <a:rPr lang="en-US" altLang="en-US" sz="1900" dirty="0"/>
              <a:t>reduce “fight or flight” stress and promote a developmentally appropriate parent-child interaction </a:t>
            </a:r>
          </a:p>
          <a:p>
            <a:pPr marL="110174" indent="-110174" defTabSz="881390">
              <a:lnSpc>
                <a:spcPct val="103000"/>
              </a:lnSpc>
              <a:spcBef>
                <a:spcPts val="0"/>
              </a:spcBef>
              <a:defRPr/>
            </a:pPr>
            <a:r>
              <a:rPr lang="en-US" sz="1900" b="1" dirty="0"/>
              <a:t>Positive Reinforcement </a:t>
            </a:r>
            <a:r>
              <a:rPr lang="en-US" sz="1900" dirty="0"/>
              <a:t>supports developmental needs using principles of operant conditioning</a:t>
            </a:r>
          </a:p>
          <a:p>
            <a:pPr marL="110174" indent="-110174" defTabSz="881390">
              <a:lnSpc>
                <a:spcPct val="103000"/>
              </a:lnSpc>
              <a:spcBef>
                <a:spcPts val="0"/>
              </a:spcBef>
              <a:defRPr/>
            </a:pPr>
            <a:r>
              <a:rPr lang="en-US" sz="1900" b="1" dirty="0"/>
              <a:t>Play Opportunities </a:t>
            </a:r>
            <a:r>
              <a:rPr lang="en-US" sz="1900" dirty="0"/>
              <a:t>before and after the procedure help children to process information, allow healthcare professionals to clarify misconceptions, and allow children to  act out and verbalize their fears and pain. </a:t>
            </a:r>
          </a:p>
          <a:p>
            <a:pPr marL="0" indent="0">
              <a:lnSpc>
                <a:spcPct val="103000"/>
              </a:lnSpc>
              <a:spcBef>
                <a:spcPts val="578"/>
              </a:spcBef>
              <a:spcAft>
                <a:spcPts val="578"/>
              </a:spcAft>
              <a:buNone/>
              <a:defRPr/>
            </a:pPr>
            <a:r>
              <a:rPr lang="en-US" sz="1700" dirty="0"/>
              <a:t>The content for each “p” is included in the participant guide.</a:t>
            </a:r>
            <a:endParaRPr lang="en-US" sz="1700" u="sng" dirty="0"/>
          </a:p>
          <a:p>
            <a:pPr marL="0" indent="0">
              <a:buNone/>
            </a:pPr>
            <a:endParaRPr lang="en-US" dirty="0"/>
          </a:p>
          <a:p>
            <a:pPr marL="0" indent="0">
              <a:buNone/>
            </a:pPr>
            <a:endParaRPr lang="en-US" dirty="0"/>
          </a:p>
        </p:txBody>
      </p:sp>
      <p:sp>
        <p:nvSpPr>
          <p:cNvPr id="4" name="Header Placeholder 3"/>
          <p:cNvSpPr>
            <a:spLocks noGrp="1"/>
          </p:cNvSpPr>
          <p:nvPr>
            <p:ph type="hdr" sz="quarter" idx="10"/>
          </p:nvPr>
        </p:nvSpPr>
        <p:spPr>
          <a:xfrm>
            <a:off x="315468" y="442686"/>
            <a:ext cx="2217039" cy="2877457"/>
          </a:xfrm>
          <a:prstGeom prst="rect">
            <a:avLst/>
          </a:prstGeom>
        </p:spPr>
        <p:txBody>
          <a:bodyPr/>
          <a:lstStyle/>
          <a:p>
            <a:endParaRPr lang="en-US" sz="2000" b="1" dirty="0"/>
          </a:p>
          <a:p>
            <a:endParaRPr lang="en-US" sz="2000" b="1" dirty="0"/>
          </a:p>
          <a:p>
            <a:r>
              <a:rPr lang="en-US" sz="2000" b="1" dirty="0"/>
              <a:t>PRN Program: Procedural Pain</a:t>
            </a:r>
          </a:p>
        </p:txBody>
      </p:sp>
      <p:sp>
        <p:nvSpPr>
          <p:cNvPr id="6" name="Slide Number Placeholder 5"/>
          <p:cNvSpPr>
            <a:spLocks noGrp="1"/>
          </p:cNvSpPr>
          <p:nvPr>
            <p:ph type="sldNum" sz="quarter" idx="12"/>
          </p:nvPr>
        </p:nvSpPr>
        <p:spPr/>
        <p:txBody>
          <a:bodyPr/>
          <a:lstStyle/>
          <a:p>
            <a:fld id="{F19303DE-3E45-4DD3-9505-92EF4803EF97}" type="slidenum">
              <a:rPr lang="en-US" smtClean="0"/>
              <a:t>10</a:t>
            </a:fld>
            <a:endParaRPr lang="en-US" dirty="0"/>
          </a:p>
        </p:txBody>
      </p:sp>
      <p:sp>
        <p:nvSpPr>
          <p:cNvPr id="7" name="Slide Number Placeholder 3"/>
          <p:cNvSpPr txBox="1">
            <a:spLocks/>
          </p:cNvSpPr>
          <p:nvPr/>
        </p:nvSpPr>
        <p:spPr>
          <a:xfrm>
            <a:off x="4171756" y="8739969"/>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50190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087912" cy="5533571"/>
          </a:xfrm>
        </p:spPr>
        <p:txBody>
          <a:bodyPr/>
          <a:lstStyle/>
          <a:p>
            <a:pPr marL="0" indent="0" algn="ctr" defTabSz="881390">
              <a:spcBef>
                <a:spcPts val="578"/>
              </a:spcBef>
              <a:spcAft>
                <a:spcPts val="578"/>
              </a:spcAft>
              <a:buNone/>
              <a:defRPr/>
            </a:pPr>
            <a:r>
              <a:rPr lang="en-US" sz="1700" b="1" u="sng" dirty="0"/>
              <a:t>READ</a:t>
            </a:r>
            <a:r>
              <a:rPr lang="en-US" sz="1700" b="1" dirty="0"/>
              <a:t>: </a:t>
            </a:r>
            <a:r>
              <a:rPr lang="en-US" sz="1700" dirty="0"/>
              <a:t>Take a minute to talk at your table and select a different procedure and a different developmental level. </a:t>
            </a:r>
            <a:r>
              <a:rPr lang="en-US" sz="1700" b="1" i="1" dirty="0"/>
              <a:t>[Limit discussion to 1 minute]</a:t>
            </a:r>
            <a:r>
              <a:rPr lang="en-US" sz="1700" i="1" dirty="0"/>
              <a:t> </a:t>
            </a:r>
          </a:p>
          <a:p>
            <a:pPr marL="0" indent="0" defTabSz="881390">
              <a:spcBef>
                <a:spcPts val="0"/>
              </a:spcBef>
              <a:spcAft>
                <a:spcPts val="578"/>
              </a:spcAft>
              <a:buNone/>
              <a:defRPr/>
            </a:pPr>
            <a:r>
              <a:rPr lang="en-US" sz="1700" u="sng" dirty="0"/>
              <a:t>Possible Procedures:</a:t>
            </a:r>
          </a:p>
          <a:p>
            <a:pPr marL="0" indent="0" defTabSz="881390">
              <a:spcBef>
                <a:spcPts val="0"/>
              </a:spcBef>
              <a:spcAft>
                <a:spcPts val="578"/>
              </a:spcAft>
              <a:buNone/>
              <a:defRPr/>
            </a:pPr>
            <a:r>
              <a:rPr lang="en-US" sz="1700" i="1" dirty="0"/>
              <a:t>Heel lance</a:t>
            </a:r>
          </a:p>
          <a:p>
            <a:pPr marL="0" indent="0" defTabSz="881390">
              <a:spcBef>
                <a:spcPts val="0"/>
              </a:spcBef>
              <a:spcAft>
                <a:spcPts val="578"/>
              </a:spcAft>
              <a:buNone/>
              <a:defRPr/>
            </a:pPr>
            <a:r>
              <a:rPr lang="en-US" sz="1700" i="1" dirty="0"/>
              <a:t>IV start</a:t>
            </a:r>
          </a:p>
          <a:p>
            <a:pPr marL="0" indent="0" defTabSz="881390">
              <a:spcBef>
                <a:spcPts val="0"/>
              </a:spcBef>
              <a:spcAft>
                <a:spcPts val="578"/>
              </a:spcAft>
              <a:buNone/>
              <a:defRPr/>
            </a:pPr>
            <a:r>
              <a:rPr lang="en-US" sz="1700" i="1" dirty="0"/>
              <a:t>Suctioning</a:t>
            </a:r>
          </a:p>
          <a:p>
            <a:pPr marL="0" indent="0" defTabSz="881390">
              <a:spcBef>
                <a:spcPts val="0"/>
              </a:spcBef>
              <a:spcAft>
                <a:spcPts val="578"/>
              </a:spcAft>
              <a:buNone/>
              <a:defRPr/>
            </a:pPr>
            <a:r>
              <a:rPr lang="en-US" sz="1700" i="1" dirty="0"/>
              <a:t>Urinary Catheterization</a:t>
            </a:r>
          </a:p>
          <a:p>
            <a:pPr marL="0" indent="0" defTabSz="881390">
              <a:spcBef>
                <a:spcPts val="0"/>
              </a:spcBef>
              <a:spcAft>
                <a:spcPts val="578"/>
              </a:spcAft>
              <a:buNone/>
              <a:defRPr/>
            </a:pPr>
            <a:r>
              <a:rPr lang="en-US" sz="1700" i="1" dirty="0"/>
              <a:t>Dressing Change</a:t>
            </a:r>
          </a:p>
          <a:p>
            <a:pPr marL="0" indent="0" defTabSz="881390">
              <a:spcBef>
                <a:spcPts val="0"/>
              </a:spcBef>
              <a:spcAft>
                <a:spcPts val="578"/>
              </a:spcAft>
              <a:buNone/>
              <a:defRPr/>
            </a:pPr>
            <a:r>
              <a:rPr lang="en-US" sz="1700" i="1" dirty="0"/>
              <a:t>Fracture Reduction</a:t>
            </a:r>
          </a:p>
          <a:p>
            <a:pPr marL="0" indent="0" defTabSz="881390">
              <a:spcBef>
                <a:spcPts val="0"/>
              </a:spcBef>
              <a:spcAft>
                <a:spcPts val="578"/>
              </a:spcAft>
              <a:buNone/>
              <a:defRPr/>
            </a:pPr>
            <a:r>
              <a:rPr lang="en-US" sz="1700" i="1" dirty="0"/>
              <a:t>Laceration Repair</a:t>
            </a:r>
          </a:p>
          <a:p>
            <a:pPr marL="0" indent="0" defTabSz="881390">
              <a:spcBef>
                <a:spcPts val="0"/>
              </a:spcBef>
              <a:spcAft>
                <a:spcPts val="578"/>
              </a:spcAft>
              <a:buNone/>
              <a:defRPr/>
            </a:pPr>
            <a:r>
              <a:rPr lang="en-US" sz="1700" i="1" dirty="0"/>
              <a:t>Arterial Stick</a:t>
            </a:r>
          </a:p>
          <a:p>
            <a:pPr marL="0" indent="0" defTabSz="881390">
              <a:spcBef>
                <a:spcPts val="0"/>
              </a:spcBef>
              <a:spcAft>
                <a:spcPts val="578"/>
              </a:spcAft>
              <a:buNone/>
              <a:defRPr/>
            </a:pPr>
            <a:r>
              <a:rPr lang="en-US" sz="1700" i="1" dirty="0"/>
              <a:t>NG tube placement</a:t>
            </a:r>
          </a:p>
          <a:p>
            <a:pPr marL="0" indent="0" defTabSz="881390">
              <a:spcBef>
                <a:spcPts val="0"/>
              </a:spcBef>
              <a:spcAft>
                <a:spcPts val="578"/>
              </a:spcAft>
              <a:buNone/>
              <a:defRPr/>
            </a:pPr>
            <a:r>
              <a:rPr lang="en-US" sz="1700" i="1" dirty="0"/>
              <a:t>Others?</a:t>
            </a:r>
          </a:p>
          <a:p>
            <a:pPr marL="0" indent="0" algn="ctr" defTabSz="881390">
              <a:spcBef>
                <a:spcPts val="578"/>
              </a:spcBef>
              <a:spcAft>
                <a:spcPts val="578"/>
              </a:spcAft>
              <a:buNone/>
              <a:defRPr/>
            </a:pPr>
            <a:endParaRPr lang="en-US" sz="1500" i="1" dirty="0"/>
          </a:p>
          <a:p>
            <a:pPr marL="0" indent="0" algn="ctr" defTabSz="881390">
              <a:spcBef>
                <a:spcPts val="578"/>
              </a:spcBef>
              <a:spcAft>
                <a:spcPts val="578"/>
              </a:spcAft>
              <a:buNone/>
              <a:defRPr/>
            </a:pPr>
            <a:endParaRPr lang="en-US" sz="1500" dirty="0"/>
          </a:p>
          <a:p>
            <a:pPr marL="0" indent="0">
              <a:spcBef>
                <a:spcPts val="578"/>
              </a:spcBef>
              <a:spcAft>
                <a:spcPts val="578"/>
              </a:spcAft>
              <a:buNone/>
              <a:defRPr/>
            </a:pPr>
            <a:endParaRPr lang="en-US" sz="1500" i="1" dirty="0"/>
          </a:p>
        </p:txBody>
      </p:sp>
      <p:sp>
        <p:nvSpPr>
          <p:cNvPr id="4" name="Header Placeholder 3"/>
          <p:cNvSpPr>
            <a:spLocks noGrp="1"/>
          </p:cNvSpPr>
          <p:nvPr>
            <p:ph type="hdr" sz="quarter" idx="10"/>
          </p:nvPr>
        </p:nvSpPr>
        <p:spPr>
          <a:xfrm>
            <a:off x="315468" y="442686"/>
            <a:ext cx="2217039" cy="2877457"/>
          </a:xfrm>
          <a:prstGeom prst="rect">
            <a:avLst/>
          </a:prstGeom>
        </p:spPr>
        <p:txBody>
          <a:bodyPr/>
          <a:lstStyle/>
          <a:p>
            <a:endParaRPr lang="en-US" sz="2000" b="1" dirty="0"/>
          </a:p>
          <a:p>
            <a:endParaRPr lang="en-US" sz="2000" b="1" dirty="0"/>
          </a:p>
          <a:p>
            <a:r>
              <a:rPr lang="en-US" sz="2000" b="1" dirty="0"/>
              <a:t>PRN Program: Procedural Pain</a:t>
            </a:r>
          </a:p>
        </p:txBody>
      </p:sp>
      <p:sp>
        <p:nvSpPr>
          <p:cNvPr id="6" name="Slide Number Placeholder 5"/>
          <p:cNvSpPr>
            <a:spLocks noGrp="1"/>
          </p:cNvSpPr>
          <p:nvPr>
            <p:ph type="sldNum" sz="quarter" idx="12"/>
          </p:nvPr>
        </p:nvSpPr>
        <p:spPr/>
        <p:txBody>
          <a:bodyPr/>
          <a:lstStyle/>
          <a:p>
            <a:fld id="{F19303DE-3E45-4DD3-9505-92EF4803EF97}" type="slidenum">
              <a:rPr lang="en-US" smtClean="0"/>
              <a:t>11</a:t>
            </a:fld>
            <a:endParaRPr lang="en-US" dirty="0"/>
          </a:p>
        </p:txBody>
      </p:sp>
      <p:sp>
        <p:nvSpPr>
          <p:cNvPr id="7" name="Slide Number Placeholder 3"/>
          <p:cNvSpPr txBox="1">
            <a:spLocks/>
          </p:cNvSpPr>
          <p:nvPr/>
        </p:nvSpPr>
        <p:spPr>
          <a:xfrm>
            <a:off x="4171756" y="8739969"/>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                    </a:t>
            </a:r>
            <a:endParaRPr lang="en-US" dirty="0"/>
          </a:p>
        </p:txBody>
      </p:sp>
      <p:sp>
        <p:nvSpPr>
          <p:cNvPr id="8" name="Notes Placeholder 2"/>
          <p:cNvSpPr txBox="1">
            <a:spLocks/>
          </p:cNvSpPr>
          <p:nvPr/>
        </p:nvSpPr>
        <p:spPr>
          <a:xfrm>
            <a:off x="3492056" y="4758872"/>
            <a:ext cx="2623788" cy="3981097"/>
          </a:xfrm>
          <a:prstGeom prst="rect">
            <a:avLst/>
          </a:prstGeom>
        </p:spPr>
        <p:txBody>
          <a:bodyPr vert="horz" lIns="93172" tIns="46586" rIns="93172" bIns="46586" rtlCol="0"/>
          <a:lst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indent="0">
              <a:spcBef>
                <a:spcPts val="0"/>
              </a:spcBef>
              <a:spcAft>
                <a:spcPts val="578"/>
              </a:spcAft>
              <a:buNone/>
              <a:defRPr/>
            </a:pPr>
            <a:r>
              <a:rPr lang="en-US" sz="1700" u="sng" dirty="0"/>
              <a:t>Developmental Levels:</a:t>
            </a:r>
          </a:p>
          <a:p>
            <a:pPr marL="0" indent="0">
              <a:spcBef>
                <a:spcPts val="0"/>
              </a:spcBef>
              <a:spcAft>
                <a:spcPts val="578"/>
              </a:spcAft>
              <a:buNone/>
              <a:defRPr/>
            </a:pPr>
            <a:r>
              <a:rPr lang="en-US" sz="1700" i="1" dirty="0"/>
              <a:t>Pre-mature Infant</a:t>
            </a:r>
          </a:p>
          <a:p>
            <a:pPr marL="0" indent="0">
              <a:spcBef>
                <a:spcPts val="0"/>
              </a:spcBef>
              <a:spcAft>
                <a:spcPts val="578"/>
              </a:spcAft>
              <a:buNone/>
              <a:defRPr/>
            </a:pPr>
            <a:r>
              <a:rPr lang="en-US" sz="1700" i="1" dirty="0"/>
              <a:t>Infant</a:t>
            </a:r>
          </a:p>
          <a:p>
            <a:pPr marL="0" indent="0">
              <a:spcBef>
                <a:spcPts val="0"/>
              </a:spcBef>
              <a:spcAft>
                <a:spcPts val="578"/>
              </a:spcAft>
              <a:buNone/>
              <a:defRPr/>
            </a:pPr>
            <a:r>
              <a:rPr lang="en-US" sz="1700" i="1" dirty="0"/>
              <a:t>Toddler</a:t>
            </a:r>
          </a:p>
          <a:p>
            <a:pPr marL="0" indent="0">
              <a:spcBef>
                <a:spcPts val="0"/>
              </a:spcBef>
              <a:spcAft>
                <a:spcPts val="578"/>
              </a:spcAft>
              <a:buNone/>
              <a:defRPr/>
            </a:pPr>
            <a:r>
              <a:rPr lang="en-US" sz="1700" i="1" dirty="0"/>
              <a:t>Pre-schooler</a:t>
            </a:r>
          </a:p>
          <a:p>
            <a:pPr marL="0" indent="0">
              <a:spcBef>
                <a:spcPts val="0"/>
              </a:spcBef>
              <a:spcAft>
                <a:spcPts val="578"/>
              </a:spcAft>
              <a:buNone/>
              <a:defRPr/>
            </a:pPr>
            <a:r>
              <a:rPr lang="en-US" sz="1700" i="1" dirty="0"/>
              <a:t>School Aged</a:t>
            </a:r>
          </a:p>
          <a:p>
            <a:pPr marL="0" indent="0">
              <a:spcBef>
                <a:spcPts val="0"/>
              </a:spcBef>
              <a:spcAft>
                <a:spcPts val="578"/>
              </a:spcAft>
              <a:buNone/>
              <a:defRPr/>
            </a:pPr>
            <a:r>
              <a:rPr lang="en-US" sz="1700" i="1" dirty="0"/>
              <a:t>Adolescent</a:t>
            </a:r>
          </a:p>
          <a:p>
            <a:pPr marL="0" indent="0">
              <a:spcBef>
                <a:spcPts val="0"/>
              </a:spcBef>
              <a:spcAft>
                <a:spcPts val="578"/>
              </a:spcAft>
              <a:buNone/>
              <a:defRPr/>
            </a:pPr>
            <a:r>
              <a:rPr lang="en-US" sz="1700" i="1" dirty="0"/>
              <a:t>Young Adult</a:t>
            </a:r>
          </a:p>
        </p:txBody>
      </p:sp>
    </p:spTree>
    <p:extLst>
      <p:ext uri="{BB962C8B-B14F-4D97-AF65-F5344CB8AC3E}">
        <p14:creationId xmlns:p14="http://schemas.microsoft.com/office/powerpoint/2010/main" val="125386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8" y="3762829"/>
            <a:ext cx="6366320" cy="5067138"/>
          </a:xfrm>
        </p:spPr>
        <p:txBody>
          <a:bodyPr/>
          <a:lstStyle/>
          <a:p>
            <a:pPr marL="0" indent="0" defTabSz="881390">
              <a:spcBef>
                <a:spcPts val="0"/>
              </a:spcBef>
              <a:buNone/>
              <a:defRPr/>
            </a:pPr>
            <a:r>
              <a:rPr lang="en-US" sz="1800" i="1" dirty="0"/>
              <a:t>Select participants from each group willing to share their answers. </a:t>
            </a:r>
          </a:p>
          <a:p>
            <a:pPr marL="0" indent="0" algn="ctr" defTabSz="881390">
              <a:spcBef>
                <a:spcPts val="578"/>
              </a:spcBef>
              <a:spcAft>
                <a:spcPts val="578"/>
              </a:spcAft>
              <a:buNone/>
              <a:defRPr/>
            </a:pPr>
            <a:r>
              <a:rPr lang="en-US" sz="1800" b="1" i="1" dirty="0"/>
              <a:t>[Make sure each has a different developmental group &amp; procedure]</a:t>
            </a:r>
          </a:p>
          <a:p>
            <a:pPr marL="0" indent="0" algn="ctr" defTabSz="881390">
              <a:spcBef>
                <a:spcPts val="0"/>
              </a:spcBef>
              <a:buNone/>
              <a:defRPr/>
            </a:pPr>
            <a:r>
              <a:rPr lang="en-US" sz="1800" i="1" dirty="0"/>
              <a:t>Write on flipchart or whiteboard: </a:t>
            </a:r>
          </a:p>
          <a:p>
            <a:pPr marL="0" indent="0" algn="ctr" defTabSz="881390">
              <a:spcBef>
                <a:spcPts val="0"/>
              </a:spcBef>
              <a:buNone/>
              <a:defRPr/>
            </a:pPr>
            <a:r>
              <a:rPr lang="en-US" sz="1800" u="sng" dirty="0"/>
              <a:t>Table</a:t>
            </a:r>
            <a:r>
              <a:rPr lang="en-US" sz="1800" i="1" dirty="0"/>
              <a:t>, </a:t>
            </a:r>
            <a:r>
              <a:rPr lang="en-US" sz="1800" u="sng" dirty="0"/>
              <a:t>Procedure</a:t>
            </a:r>
            <a:r>
              <a:rPr lang="en-US" sz="1800" dirty="0"/>
              <a:t> &amp; </a:t>
            </a:r>
            <a:r>
              <a:rPr lang="en-US" sz="1800" u="sng" dirty="0"/>
              <a:t>Developmental Level </a:t>
            </a:r>
          </a:p>
          <a:p>
            <a:pPr marL="0" indent="0" algn="ctr" defTabSz="881390">
              <a:spcBef>
                <a:spcPts val="0"/>
              </a:spcBef>
              <a:buNone/>
              <a:defRPr/>
            </a:pPr>
            <a:r>
              <a:rPr lang="en-US" sz="1800" b="1" i="1" dirty="0"/>
              <a:t>[Limit reporting of selection to 1 minute]</a:t>
            </a:r>
            <a:r>
              <a:rPr lang="en-US" sz="1800" i="1" dirty="0"/>
              <a:t> </a:t>
            </a:r>
            <a:endParaRPr lang="en-US" sz="1800" dirty="0"/>
          </a:p>
          <a:p>
            <a:pPr marL="0" indent="0" defTabSz="881390">
              <a:spcBef>
                <a:spcPts val="578"/>
              </a:spcBef>
              <a:buNone/>
              <a:defRPr/>
            </a:pPr>
            <a:r>
              <a:rPr lang="en-US" sz="1800" b="1" u="sng" dirty="0"/>
              <a:t>READ</a:t>
            </a:r>
            <a:r>
              <a:rPr lang="en-US" sz="1800" b="1" dirty="0"/>
              <a:t>: </a:t>
            </a:r>
            <a:r>
              <a:rPr lang="en-US" sz="1800" dirty="0"/>
              <a:t>You have 5 minutes to formulate a procedural pain and anxiety management plan for the developmental group you selected that can be used for the first &amp; every one of the procedures you selected. Choose a table representative willing to share your plan with the other groups </a:t>
            </a:r>
          </a:p>
          <a:p>
            <a:pPr marL="0" indent="0" algn="ctr" defTabSz="881390">
              <a:spcBef>
                <a:spcPts val="578"/>
              </a:spcBef>
              <a:buNone/>
              <a:defRPr/>
            </a:pPr>
            <a:r>
              <a:rPr lang="en-US" sz="1800" b="1" i="1" dirty="0"/>
              <a:t>[Limit discussion to 5 minutes]</a:t>
            </a:r>
            <a:r>
              <a:rPr lang="en-US" sz="1800" i="1" dirty="0"/>
              <a:t> </a:t>
            </a:r>
          </a:p>
          <a:p>
            <a:pPr marL="0" indent="0" algn="ctr" defTabSz="881390">
              <a:spcBef>
                <a:spcPts val="289"/>
              </a:spcBef>
              <a:buNone/>
              <a:defRPr/>
            </a:pPr>
            <a:r>
              <a:rPr lang="en-US" sz="1700" i="1" dirty="0"/>
              <a:t>Walk and eavesdrop on each table and coach </a:t>
            </a:r>
          </a:p>
          <a:p>
            <a:pPr marL="0" indent="0" algn="ctr" defTabSz="881390">
              <a:spcBef>
                <a:spcPts val="289"/>
              </a:spcBef>
              <a:buNone/>
              <a:defRPr/>
            </a:pPr>
            <a:r>
              <a:rPr lang="en-US" sz="1700" b="1" i="1" dirty="0"/>
              <a:t>[35 MINUTES of 45 minute session is complete]</a:t>
            </a:r>
          </a:p>
          <a:p>
            <a:pPr marL="0" indent="0" algn="ctr" defTabSz="881390">
              <a:spcBef>
                <a:spcPts val="289"/>
              </a:spcBef>
              <a:buNone/>
              <a:defRPr/>
            </a:pPr>
            <a:endParaRPr lang="en-US" sz="1700" b="1" i="1" dirty="0"/>
          </a:p>
        </p:txBody>
      </p:sp>
      <p:sp>
        <p:nvSpPr>
          <p:cNvPr id="4" name="Slide Number Placeholder 3"/>
          <p:cNvSpPr>
            <a:spLocks noGrp="1"/>
          </p:cNvSpPr>
          <p:nvPr>
            <p:ph type="sldNum" sz="quarter" idx="10"/>
          </p:nvPr>
        </p:nvSpPr>
        <p:spPr/>
        <p:txBody>
          <a:bodyPr/>
          <a:lstStyle/>
          <a:p>
            <a:fld id="{F19303DE-3E45-4DD3-9505-92EF4803EF97}" type="slidenum">
              <a:rPr lang="en-US" smtClean="0"/>
              <a:t>12</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a:xfrm>
            <a:off x="315468" y="442686"/>
            <a:ext cx="2217039" cy="2877457"/>
          </a:xfrm>
          <a:prstGeom prst="rect">
            <a:avLst/>
          </a:prstGeom>
        </p:spPr>
        <p:txBody>
          <a:bodyPr/>
          <a:lstStyle/>
          <a:p>
            <a:endParaRPr lang="en-US" sz="2000" b="1" dirty="0"/>
          </a:p>
          <a:p>
            <a:endParaRPr lang="en-US" sz="2000" b="1" dirty="0"/>
          </a:p>
          <a:p>
            <a:r>
              <a:rPr lang="en-US" sz="2000" b="1" dirty="0"/>
              <a:t>PRN Program: Procedural Pain</a:t>
            </a:r>
          </a:p>
        </p:txBody>
      </p:sp>
      <p:sp>
        <p:nvSpPr>
          <p:cNvPr id="7" name="Slide Number Placeholder 3"/>
          <p:cNvSpPr txBox="1">
            <a:spLocks/>
          </p:cNvSpPr>
          <p:nvPr/>
        </p:nvSpPr>
        <p:spPr>
          <a:xfrm>
            <a:off x="4171756" y="8739969"/>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79086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a:xfrm>
            <a:off x="315467" y="3661229"/>
            <a:ext cx="6469381" cy="5633557"/>
          </a:xfrm>
        </p:spPr>
        <p:txBody>
          <a:bodyPr/>
          <a:lstStyle/>
          <a:p>
            <a:pPr marL="0" indent="0" defTabSz="881390">
              <a:lnSpc>
                <a:spcPct val="102000"/>
              </a:lnSpc>
              <a:spcBef>
                <a:spcPts val="0"/>
              </a:spcBef>
              <a:buNone/>
              <a:defRPr/>
            </a:pPr>
            <a:r>
              <a:rPr lang="en-US" sz="1500" b="1" u="sng" dirty="0"/>
              <a:t>READ</a:t>
            </a:r>
            <a:r>
              <a:rPr lang="en-US" sz="1500" b="1" dirty="0"/>
              <a:t>: </a:t>
            </a:r>
            <a:r>
              <a:rPr lang="en-US" sz="1500" dirty="0"/>
              <a:t>Each table will report in Before, During &amp; After format       </a:t>
            </a:r>
          </a:p>
          <a:p>
            <a:pPr marL="0" indent="0" defTabSz="881390">
              <a:lnSpc>
                <a:spcPct val="102000"/>
              </a:lnSpc>
              <a:spcBef>
                <a:spcPts val="0"/>
              </a:spcBef>
              <a:buNone/>
              <a:defRPr/>
            </a:pPr>
            <a:r>
              <a:rPr lang="en-US" sz="1300" dirty="0"/>
              <a:t>[</a:t>
            </a:r>
            <a:r>
              <a:rPr lang="en-US" sz="1300" i="1" dirty="0"/>
              <a:t>CLICK TO REVEAL EACH STEP-then go back to before procedure slide for next group</a:t>
            </a:r>
            <a:r>
              <a:rPr lang="en-US" sz="1300" dirty="0"/>
              <a:t>].</a:t>
            </a:r>
            <a:r>
              <a:rPr lang="en-US" sz="1300" b="1" i="1" dirty="0"/>
              <a:t> [Limit discussion to 9 minutes]</a:t>
            </a:r>
            <a:r>
              <a:rPr lang="en-US" sz="1300" i="1" dirty="0"/>
              <a:t> (Allow others to comment or ask questions).</a:t>
            </a:r>
          </a:p>
          <a:p>
            <a:pPr marL="0" indent="0" algn="ctr" defTabSz="881390">
              <a:lnSpc>
                <a:spcPct val="102000"/>
              </a:lnSpc>
              <a:spcBef>
                <a:spcPts val="0"/>
              </a:spcBef>
              <a:buNone/>
              <a:defRPr/>
            </a:pPr>
            <a:r>
              <a:rPr lang="en-US" sz="1300" b="1" i="1" cap="all" dirty="0"/>
              <a:t>[44 minutes </a:t>
            </a:r>
            <a:r>
              <a:rPr lang="en-US" sz="1300" b="1" i="1" dirty="0"/>
              <a:t>of 45 minute session is complete]</a:t>
            </a:r>
          </a:p>
          <a:p>
            <a:pPr marL="0" indent="0" defTabSz="881390">
              <a:lnSpc>
                <a:spcPct val="95000"/>
              </a:lnSpc>
              <a:spcBef>
                <a:spcPts val="0"/>
              </a:spcBef>
              <a:buNone/>
              <a:defRPr/>
            </a:pPr>
            <a:r>
              <a:rPr lang="en-US" sz="1100" b="1" i="1" u="sng" dirty="0"/>
              <a:t>READ</a:t>
            </a:r>
            <a:r>
              <a:rPr lang="en-US" sz="1100" b="1" i="1" dirty="0"/>
              <a:t>: </a:t>
            </a:r>
            <a:r>
              <a:rPr lang="en-US" sz="1100" i="1" dirty="0"/>
              <a:t>these Key points (</a:t>
            </a:r>
            <a:r>
              <a:rPr lang="en-US" sz="1100" b="1" i="1" dirty="0"/>
              <a:t>if not included by participants)</a:t>
            </a:r>
            <a:r>
              <a:rPr lang="en-US" sz="1100" i="1" dirty="0"/>
              <a:t>:</a:t>
            </a:r>
          </a:p>
          <a:p>
            <a:pPr marL="0" indent="0">
              <a:lnSpc>
                <a:spcPct val="95000"/>
              </a:lnSpc>
              <a:spcBef>
                <a:spcPts val="0"/>
              </a:spcBef>
              <a:buNone/>
            </a:pPr>
            <a:r>
              <a:rPr lang="en-US" sz="1100" dirty="0"/>
              <a:t>BEFORE THE PROCEDURE-Establish a plan</a:t>
            </a:r>
          </a:p>
          <a:p>
            <a:pPr marL="110174" lvl="1">
              <a:lnSpc>
                <a:spcPct val="95000"/>
              </a:lnSpc>
              <a:spcBef>
                <a:spcPts val="0"/>
              </a:spcBef>
            </a:pPr>
            <a:r>
              <a:rPr lang="en-US" dirty="0"/>
              <a:t>Select multimodal interventions, </a:t>
            </a:r>
          </a:p>
          <a:p>
            <a:pPr marL="110174" lvl="1">
              <a:lnSpc>
                <a:spcPct val="95000"/>
              </a:lnSpc>
              <a:spcBef>
                <a:spcPts val="0"/>
              </a:spcBef>
            </a:pPr>
            <a:r>
              <a:rPr lang="en-US" dirty="0"/>
              <a:t>Choose interventions based on individual patient, procedure and situation.</a:t>
            </a:r>
          </a:p>
          <a:p>
            <a:pPr marL="110174" lvl="1">
              <a:lnSpc>
                <a:spcPct val="95000"/>
              </a:lnSpc>
              <a:spcBef>
                <a:spcPts val="0"/>
              </a:spcBef>
            </a:pPr>
            <a:r>
              <a:rPr lang="en-US" dirty="0"/>
              <a:t>Engage </a:t>
            </a:r>
            <a:r>
              <a:rPr lang="en-US" dirty="0">
                <a:solidFill>
                  <a:schemeClr val="tx1"/>
                </a:solidFill>
              </a:rPr>
              <a:t>patients &amp; families in decisions.</a:t>
            </a:r>
          </a:p>
          <a:p>
            <a:pPr marL="0" indent="0">
              <a:lnSpc>
                <a:spcPct val="95000"/>
              </a:lnSpc>
              <a:spcBef>
                <a:spcPts val="0"/>
              </a:spcBef>
              <a:buNone/>
            </a:pPr>
            <a:r>
              <a:rPr lang="en-US" sz="1100" dirty="0"/>
              <a:t>PREPARE-</a:t>
            </a:r>
          </a:p>
          <a:p>
            <a:pPr>
              <a:lnSpc>
                <a:spcPct val="95000"/>
              </a:lnSpc>
              <a:spcBef>
                <a:spcPts val="0"/>
              </a:spcBef>
            </a:pPr>
            <a:r>
              <a:rPr lang="en-US" sz="1100" dirty="0"/>
              <a:t>Patient &amp; family with education and training specific to the procedure, plan, and patient and family needs.  </a:t>
            </a:r>
          </a:p>
          <a:p>
            <a:pPr>
              <a:lnSpc>
                <a:spcPct val="95000"/>
              </a:lnSpc>
              <a:spcBef>
                <a:spcPts val="0"/>
              </a:spcBef>
            </a:pPr>
            <a:r>
              <a:rPr lang="en-US" sz="1100" dirty="0"/>
              <a:t>Patient, family and staff for their roles </a:t>
            </a:r>
          </a:p>
          <a:p>
            <a:pPr>
              <a:lnSpc>
                <a:spcPct val="95000"/>
              </a:lnSpc>
              <a:spcBef>
                <a:spcPts val="0"/>
              </a:spcBef>
            </a:pPr>
            <a:r>
              <a:rPr lang="en-US" sz="1100" dirty="0"/>
              <a:t>For positioning of patient and family</a:t>
            </a:r>
          </a:p>
          <a:p>
            <a:pPr>
              <a:lnSpc>
                <a:spcPct val="95000"/>
              </a:lnSpc>
              <a:spcBef>
                <a:spcPts val="0"/>
              </a:spcBef>
            </a:pPr>
            <a:r>
              <a:rPr lang="en-US" sz="1100" dirty="0"/>
              <a:t>Timing and location of procedure to ensure adequate space, privacy, lighting, supplies and access to medications </a:t>
            </a:r>
          </a:p>
          <a:p>
            <a:pPr>
              <a:lnSpc>
                <a:spcPct val="95000"/>
              </a:lnSpc>
              <a:spcBef>
                <a:spcPts val="0"/>
              </a:spcBef>
            </a:pPr>
            <a:r>
              <a:rPr lang="en-US" sz="1100" dirty="0"/>
              <a:t>Medications and monitoring: analgesics, topical anesthetics, anxiolytics, sedation as needed  </a:t>
            </a:r>
          </a:p>
          <a:p>
            <a:pPr>
              <a:lnSpc>
                <a:spcPct val="95000"/>
              </a:lnSpc>
              <a:spcBef>
                <a:spcPts val="0"/>
              </a:spcBef>
            </a:pPr>
            <a:r>
              <a:rPr lang="en-US" sz="1100" dirty="0"/>
              <a:t>Materials for interventions : music, distraction supports, other comfort items</a:t>
            </a:r>
          </a:p>
          <a:p>
            <a:pPr marL="110174" lvl="1">
              <a:lnSpc>
                <a:spcPct val="95000"/>
              </a:lnSpc>
              <a:spcBef>
                <a:spcPts val="0"/>
              </a:spcBef>
            </a:pPr>
            <a:r>
              <a:rPr lang="en-US" dirty="0"/>
              <a:t>Healthcare team: Discuss what will be done, anticipated distress, parent and staff roles, comfort plan and goal.</a:t>
            </a:r>
          </a:p>
          <a:p>
            <a:pPr marL="0" indent="0">
              <a:lnSpc>
                <a:spcPct val="95000"/>
              </a:lnSpc>
              <a:spcBef>
                <a:spcPts val="0"/>
              </a:spcBef>
              <a:buNone/>
            </a:pPr>
            <a:r>
              <a:rPr lang="en-US" sz="1100" dirty="0"/>
              <a:t>DURING THE PROCEDURE</a:t>
            </a:r>
          </a:p>
          <a:p>
            <a:pPr marL="110174" lvl="1">
              <a:lnSpc>
                <a:spcPct val="95000"/>
              </a:lnSpc>
              <a:spcBef>
                <a:spcPts val="0"/>
              </a:spcBef>
            </a:pPr>
            <a:r>
              <a:rPr lang="en-US" dirty="0"/>
              <a:t>Time out for safety: assure you have the right patient, right procedure, right plan</a:t>
            </a:r>
          </a:p>
          <a:p>
            <a:pPr marL="110174" lvl="1">
              <a:lnSpc>
                <a:spcPct val="95000"/>
              </a:lnSpc>
              <a:spcBef>
                <a:spcPts val="0"/>
              </a:spcBef>
            </a:pPr>
            <a:r>
              <a:rPr lang="en-US" dirty="0"/>
              <a:t>Initiate comfort plan interventions before beginning the procedure</a:t>
            </a:r>
          </a:p>
          <a:p>
            <a:pPr marL="110174" lvl="1">
              <a:lnSpc>
                <a:spcPct val="95000"/>
              </a:lnSpc>
              <a:spcBef>
                <a:spcPts val="0"/>
              </a:spcBef>
            </a:pPr>
            <a:r>
              <a:rPr lang="en-US" dirty="0"/>
              <a:t>Maintain roles</a:t>
            </a:r>
          </a:p>
          <a:p>
            <a:pPr marL="110174" lvl="1">
              <a:lnSpc>
                <a:spcPct val="95000"/>
              </a:lnSpc>
              <a:spcBef>
                <a:spcPts val="0"/>
              </a:spcBef>
            </a:pPr>
            <a:r>
              <a:rPr lang="en-US" dirty="0"/>
              <a:t>Coach as needed: </a:t>
            </a:r>
          </a:p>
          <a:p>
            <a:pPr marL="110174" lvl="1">
              <a:lnSpc>
                <a:spcPct val="95000"/>
              </a:lnSpc>
              <a:spcBef>
                <a:spcPts val="0"/>
              </a:spcBef>
            </a:pPr>
            <a:r>
              <a:rPr lang="en-US" dirty="0"/>
              <a:t>Perform procedure competently and efficiently</a:t>
            </a:r>
          </a:p>
          <a:p>
            <a:pPr marL="110174" lvl="1">
              <a:lnSpc>
                <a:spcPct val="95000"/>
              </a:lnSpc>
              <a:spcBef>
                <a:spcPts val="0"/>
              </a:spcBef>
            </a:pPr>
            <a:r>
              <a:rPr lang="en-US" dirty="0"/>
              <a:t>Assess pain and anxiety, procedural tolerance</a:t>
            </a:r>
          </a:p>
          <a:p>
            <a:pPr marL="110174" lvl="1">
              <a:lnSpc>
                <a:spcPct val="95000"/>
              </a:lnSpc>
              <a:spcBef>
                <a:spcPts val="0"/>
              </a:spcBef>
            </a:pPr>
            <a:r>
              <a:rPr lang="en-US" dirty="0"/>
              <a:t>Maintain calming environment</a:t>
            </a:r>
          </a:p>
          <a:p>
            <a:pPr marL="0" indent="0" defTabSz="881390">
              <a:lnSpc>
                <a:spcPct val="95000"/>
              </a:lnSpc>
              <a:spcBef>
                <a:spcPts val="0"/>
              </a:spcBef>
              <a:buNone/>
              <a:defRPr/>
            </a:pPr>
            <a:r>
              <a:rPr lang="en-US" sz="1100" dirty="0"/>
              <a:t>AFTER THE PROCEDURE</a:t>
            </a:r>
          </a:p>
          <a:p>
            <a:pPr marL="110174" lvl="1">
              <a:lnSpc>
                <a:spcPct val="95000"/>
              </a:lnSpc>
              <a:spcBef>
                <a:spcPts val="0"/>
              </a:spcBef>
            </a:pPr>
            <a:r>
              <a:rPr lang="en-US" dirty="0"/>
              <a:t>Discuss and de-brief as needed</a:t>
            </a:r>
          </a:p>
          <a:p>
            <a:pPr marL="110174" lvl="1">
              <a:lnSpc>
                <a:spcPct val="95000"/>
              </a:lnSpc>
              <a:spcBef>
                <a:spcPts val="0"/>
              </a:spcBef>
            </a:pPr>
            <a:r>
              <a:rPr lang="en-US" dirty="0"/>
              <a:t>Document the procedure and patient’ subjective and objective responses and behaviors</a:t>
            </a:r>
          </a:p>
          <a:p>
            <a:pPr marL="110174" lvl="1">
              <a:lnSpc>
                <a:spcPct val="95000"/>
              </a:lnSpc>
              <a:spcBef>
                <a:spcPts val="0"/>
              </a:spcBef>
            </a:pPr>
            <a:r>
              <a:rPr lang="en-US" dirty="0"/>
              <a:t>Continue post-procedural comfort management plan </a:t>
            </a:r>
          </a:p>
          <a:p>
            <a:pPr marL="110174" lvl="1">
              <a:lnSpc>
                <a:spcPct val="95000"/>
              </a:lnSpc>
              <a:spcBef>
                <a:spcPts val="0"/>
              </a:spcBef>
            </a:pPr>
            <a:r>
              <a:rPr lang="en-US" dirty="0"/>
              <a:t>Modify procedural plan as needed for future procedures</a:t>
            </a:r>
          </a:p>
        </p:txBody>
      </p:sp>
      <p:sp>
        <p:nvSpPr>
          <p:cNvPr id="4" name="Header Placeholder 3"/>
          <p:cNvSpPr>
            <a:spLocks noGrp="1"/>
          </p:cNvSpPr>
          <p:nvPr>
            <p:ph type="hdr" sz="quarter" idx="10"/>
          </p:nvPr>
        </p:nvSpPr>
        <p:spPr>
          <a:xfrm>
            <a:off x="315468" y="442686"/>
            <a:ext cx="2217039" cy="2877457"/>
          </a:xfrm>
          <a:prstGeom prst="rect">
            <a:avLst/>
          </a:prstGeom>
        </p:spPr>
        <p:txBody>
          <a:bodyPr/>
          <a:lstStyle/>
          <a:p>
            <a:endParaRPr lang="en-US" sz="1800" b="1" dirty="0"/>
          </a:p>
          <a:p>
            <a:endParaRPr lang="en-US" sz="1800" b="1" dirty="0"/>
          </a:p>
          <a:p>
            <a:r>
              <a:rPr lang="en-US" sz="1800" b="1" dirty="0"/>
              <a:t>PRN Program: Procedural Pain</a:t>
            </a:r>
          </a:p>
        </p:txBody>
      </p:sp>
      <p:sp>
        <p:nvSpPr>
          <p:cNvPr id="6" name="Slide Number Placeholder 5"/>
          <p:cNvSpPr>
            <a:spLocks noGrp="1"/>
          </p:cNvSpPr>
          <p:nvPr>
            <p:ph type="sldNum" sz="quarter" idx="12"/>
          </p:nvPr>
        </p:nvSpPr>
        <p:spPr/>
        <p:txBody>
          <a:bodyPr/>
          <a:lstStyle/>
          <a:p>
            <a:fld id="{F19303DE-3E45-4DD3-9505-92EF4803EF97}" type="slidenum">
              <a:rPr lang="en-US" smtClean="0"/>
              <a:t>13</a:t>
            </a:fld>
            <a:endParaRPr lang="en-US" dirty="0"/>
          </a:p>
        </p:txBody>
      </p:sp>
      <p:sp>
        <p:nvSpPr>
          <p:cNvPr id="7" name="Slide Number Placeholder 3"/>
          <p:cNvSpPr txBox="1">
            <a:spLocks/>
          </p:cNvSpPr>
          <p:nvPr/>
        </p:nvSpPr>
        <p:spPr>
          <a:xfrm>
            <a:off x="4171756" y="8739969"/>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984581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1438" y="463550"/>
            <a:ext cx="3810000" cy="2859088"/>
          </a:xfrm>
        </p:spPr>
      </p:sp>
      <p:sp>
        <p:nvSpPr>
          <p:cNvPr id="3" name="Notes Placeholder 2"/>
          <p:cNvSpPr>
            <a:spLocks noGrp="1"/>
          </p:cNvSpPr>
          <p:nvPr>
            <p:ph type="body" idx="1"/>
          </p:nvPr>
        </p:nvSpPr>
        <p:spPr/>
        <p:txBody>
          <a:bodyPr/>
          <a:lstStyle/>
          <a:p>
            <a:pPr marL="0" indent="0" defTabSz="881390">
              <a:spcBef>
                <a:spcPts val="289"/>
              </a:spcBef>
              <a:buNone/>
              <a:defRPr/>
            </a:pPr>
            <a:r>
              <a:rPr lang="en-US" sz="1700" b="1" u="sng" dirty="0"/>
              <a:t>ASK</a:t>
            </a:r>
            <a:r>
              <a:rPr lang="en-US" sz="1700" b="1" dirty="0"/>
              <a:t>:  </a:t>
            </a:r>
            <a:r>
              <a:rPr lang="en-US" sz="1700" dirty="0"/>
              <a:t>Are there any questions?</a:t>
            </a:r>
          </a:p>
          <a:p>
            <a:pPr marL="0" indent="0" defTabSz="881390">
              <a:spcBef>
                <a:spcPts val="289"/>
              </a:spcBef>
              <a:buNone/>
              <a:defRPr/>
            </a:pPr>
            <a:endParaRPr lang="en-US" sz="1700" dirty="0"/>
          </a:p>
          <a:p>
            <a:pPr marL="0" lvl="1" indent="0" algn="ctr">
              <a:spcBef>
                <a:spcPts val="0"/>
              </a:spcBef>
              <a:buNone/>
            </a:pPr>
            <a:r>
              <a:rPr lang="en-US" sz="1700" b="1" i="1" cap="all" dirty="0"/>
              <a:t>[45 minute </a:t>
            </a:r>
            <a:r>
              <a:rPr lang="en-US" sz="1700" b="1" i="1" dirty="0"/>
              <a:t>SESSION COMPLETE]</a:t>
            </a:r>
          </a:p>
          <a:p>
            <a:endParaRPr lang="en-US" dirty="0"/>
          </a:p>
        </p:txBody>
      </p:sp>
      <p:sp>
        <p:nvSpPr>
          <p:cNvPr id="4" name="Header Placeholder 3"/>
          <p:cNvSpPr>
            <a:spLocks noGrp="1"/>
          </p:cNvSpPr>
          <p:nvPr>
            <p:ph type="hdr" sz="quarter" idx="10"/>
          </p:nvPr>
        </p:nvSpPr>
        <p:spPr>
          <a:xfrm>
            <a:off x="315468" y="442686"/>
            <a:ext cx="2217039" cy="2877457"/>
          </a:xfrm>
          <a:prstGeom prst="rect">
            <a:avLst/>
          </a:prstGeom>
        </p:spPr>
        <p:txBody>
          <a:bodyPr/>
          <a:lstStyle/>
          <a:p>
            <a:endParaRPr lang="en-US" sz="1800" b="1" dirty="0"/>
          </a:p>
          <a:p>
            <a:endParaRPr lang="en-US" sz="1800" b="1" dirty="0"/>
          </a:p>
          <a:p>
            <a:r>
              <a:rPr lang="en-US" sz="1800" b="1" dirty="0"/>
              <a:t>PRN Program: Procedural Pain</a:t>
            </a:r>
          </a:p>
        </p:txBody>
      </p:sp>
      <p:sp>
        <p:nvSpPr>
          <p:cNvPr id="6" name="Slide Number Placeholder 5"/>
          <p:cNvSpPr>
            <a:spLocks noGrp="1"/>
          </p:cNvSpPr>
          <p:nvPr>
            <p:ph type="sldNum" sz="quarter" idx="12"/>
          </p:nvPr>
        </p:nvSpPr>
        <p:spPr/>
        <p:txBody>
          <a:bodyPr/>
          <a:lstStyle/>
          <a:p>
            <a:fld id="{F19303DE-3E45-4DD3-9505-92EF4803EF97}" type="slidenum">
              <a:rPr lang="en-US" smtClean="0"/>
              <a:t>14</a:t>
            </a:fld>
            <a:endParaRPr lang="en-US" dirty="0"/>
          </a:p>
        </p:txBody>
      </p:sp>
      <p:sp>
        <p:nvSpPr>
          <p:cNvPr id="7" name="Slide Number Placeholder 3"/>
          <p:cNvSpPr txBox="1">
            <a:spLocks/>
          </p:cNvSpPr>
          <p:nvPr/>
        </p:nvSpPr>
        <p:spPr>
          <a:xfrm>
            <a:off x="4171756" y="8739969"/>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6076740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8" name="TextBox 7">
            <a:extLst>
              <a:ext uri="{FF2B5EF4-FFF2-40B4-BE49-F238E27FC236}">
                <a16:creationId xmlns:a16="http://schemas.microsoft.com/office/drawing/2014/main" id="{39F15D68-A918-4116-A5B7-57FF152F800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Manworren, PhD, APRN, FAAN and Ann and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Lst>
  <p:hf hdr="0" ftr="0" dt="0"/>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8263720" cy="2742289"/>
          </a:xfrm>
        </p:spPr>
        <p:txBody>
          <a:bodyPr/>
          <a:lstStyle/>
          <a:p>
            <a:r>
              <a:rPr lang="en-US" sz="6000" dirty="0"/>
              <a:t>Easing Anxiety and Pain of Pediatric</a:t>
            </a:r>
            <a:br>
              <a:rPr lang="en-US" sz="6000" dirty="0"/>
            </a:br>
            <a:r>
              <a:rPr lang="en-US" sz="6000" dirty="0"/>
              <a:t>Procedures</a:t>
            </a:r>
          </a:p>
        </p:txBody>
      </p:sp>
      <p:sp>
        <p:nvSpPr>
          <p:cNvPr id="3" name="Text Placeholder 2"/>
          <p:cNvSpPr>
            <a:spLocks noGrp="1"/>
          </p:cNvSpPr>
          <p:nvPr>
            <p:ph type="body" sz="quarter" idx="10"/>
          </p:nvPr>
        </p:nvSpPr>
        <p:spPr/>
        <p:txBody>
          <a:bodyPr/>
          <a:lstStyle/>
          <a:p>
            <a:r>
              <a:rPr lang="en-US" sz="1400" dirty="0"/>
              <a:t>Pediatric Pain PRN Curriculum</a:t>
            </a:r>
          </a:p>
          <a:p>
            <a:endParaRPr lang="en-US" dirty="0"/>
          </a:p>
        </p:txBody>
      </p:sp>
      <p:sp>
        <p:nvSpPr>
          <p:cNvPr id="4" name="TextBox 3">
            <a:extLst>
              <a:ext uri="{FF2B5EF4-FFF2-40B4-BE49-F238E27FC236}">
                <a16:creationId xmlns:a16="http://schemas.microsoft.com/office/drawing/2014/main" id="{B72B4FA8-F7DA-EDAA-D2ED-F6285218CD8B}"/>
              </a:ext>
              <a:ext uri="{C183D7F6-B498-43B3-948B-1728B52AA6E4}">
                <adec:decorative xmlns:adec="http://schemas.microsoft.com/office/drawing/2017/decorative" val="1"/>
              </a:ext>
            </a:extLst>
          </p:cNvPr>
          <p:cNvSpPr txBox="1"/>
          <p:nvPr/>
        </p:nvSpPr>
        <p:spPr>
          <a:xfrm>
            <a:off x="6805914" y="3935392"/>
            <a:ext cx="2338086" cy="1944547"/>
          </a:xfrm>
          <a:prstGeom prst="rect">
            <a:avLst/>
          </a:prstGeom>
          <a:solidFill>
            <a:srgbClr val="36D1F0"/>
          </a:solidFill>
        </p:spPr>
        <p:txBody>
          <a:bodyPr wrap="square" rtlCol="0">
            <a:spAutoFit/>
          </a:bodyPr>
          <a:lstStyle/>
          <a:p>
            <a:endParaRPr lang="en-US" dirty="0"/>
          </a:p>
        </p:txBody>
      </p:sp>
      <p:pic>
        <p:nvPicPr>
          <p:cNvPr id="2" name="Picture 1">
            <a:extLst>
              <a:ext uri="{FF2B5EF4-FFF2-40B4-BE49-F238E27FC236}">
                <a16:creationId xmlns:a16="http://schemas.microsoft.com/office/drawing/2014/main" id="{8C5E7C22-0E99-1F09-97C0-9EA767803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744" y="4713536"/>
            <a:ext cx="2008262" cy="1089058"/>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A5B2ACE2-0216-43EB-BCAF-61D506AB8608}"/>
              </a:ext>
            </a:extLst>
          </p:cNvPr>
          <p:cNvSpPr>
            <a:spLocks noGrp="1"/>
          </p:cNvSpPr>
          <p:nvPr>
            <p:ph type="title" idx="4294967295"/>
          </p:nvPr>
        </p:nvSpPr>
        <p:spPr>
          <a:xfrm>
            <a:off x="4075113" y="3057525"/>
            <a:ext cx="4587875" cy="29464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procedures are performed in your clinical unit or in your specialty area on any given day?</a:t>
            </a:r>
          </a:p>
          <a:p>
            <a:pPr marL="0" marR="0" lvl="0" indent="0" algn="l"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chemeClr val="tx2"/>
              </a:solidFill>
              <a:effectLst/>
              <a:uLnTx/>
              <a:uFillTx/>
              <a:latin typeface="+mn-lt"/>
              <a:ea typeface="+mn-ea"/>
              <a:cs typeface="+mn-cs"/>
            </a:endParaRPr>
          </a:p>
        </p:txBody>
      </p:sp>
      <p:pic>
        <p:nvPicPr>
          <p:cNvPr id="4" name="Picture 2" descr="Image result for icon for surgery">
            <a:extLst>
              <a:ext uri="{FF2B5EF4-FFF2-40B4-BE49-F238E27FC236}">
                <a16:creationId xmlns:a16="http://schemas.microsoft.com/office/drawing/2014/main" id="{8FA04CE4-2FA9-494A-99B4-086434EBDADA}"/>
              </a:ext>
            </a:extLst>
          </p:cNvPr>
          <p:cNvPicPr>
            <a:picLocks noChangeAspect="1" noChangeArrowheads="1"/>
          </p:cNvPicPr>
          <p:nvPr/>
        </p:nvPicPr>
        <p:blipFill rotWithShape="1">
          <a:blip r:embed="rId3">
            <a:duotone>
              <a:prstClr val="black"/>
              <a:srgbClr val="118497">
                <a:tint val="45000"/>
                <a:satMod val="400000"/>
              </a:srgbClr>
            </a:duotone>
            <a:extLst>
              <a:ext uri="{28A0092B-C50C-407E-A947-70E740481C1C}">
                <a14:useLocalDpi xmlns:a14="http://schemas.microsoft.com/office/drawing/2010/main" val="0"/>
              </a:ext>
            </a:extLst>
          </a:blip>
          <a:srcRect l="13895" r="14300"/>
          <a:stretch/>
        </p:blipFill>
        <p:spPr bwMode="auto">
          <a:xfrm>
            <a:off x="1081019" y="3481774"/>
            <a:ext cx="1860331" cy="1838325"/>
          </a:xfrm>
          <a:prstGeom prst="ellipse">
            <a:avLst/>
          </a:prstGeom>
          <a:noFill/>
          <a:extLst>
            <a:ext uri="{909E8E84-426E-40DD-AFC4-6F175D3DCCD1}">
              <a14:hiddenFill xmlns:a14="http://schemas.microsoft.com/office/drawing/2010/main">
                <a:solidFill>
                  <a:srgbClr val="FFFFFF"/>
                </a:solidFill>
              </a14:hiddenFill>
            </a:ext>
          </a:extLst>
        </p:spPr>
      </p:pic>
      <p:sp>
        <p:nvSpPr>
          <p:cNvPr id="5" name="Text Placeholder 4">
            <a:extLst>
              <a:ext uri="{FF2B5EF4-FFF2-40B4-BE49-F238E27FC236}">
                <a16:creationId xmlns:a16="http://schemas.microsoft.com/office/drawing/2014/main" id="{E11F0112-DFAD-42C7-A5A3-C7B8458D96E0}"/>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196687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98B812-115E-48F2-B737-628B9B95A806}"/>
              </a:ext>
            </a:extLst>
          </p:cNvPr>
          <p:cNvSpPr>
            <a:spLocks noGrp="1"/>
          </p:cNvSpPr>
          <p:nvPr>
            <p:ph type="title"/>
          </p:nvPr>
        </p:nvSpPr>
        <p:spPr/>
        <p:txBody>
          <a:bodyPr/>
          <a:lstStyle/>
          <a:p>
            <a:r>
              <a:rPr lang="en-US" dirty="0"/>
              <a:t>Scope of pediatric procedural pain</a:t>
            </a:r>
          </a:p>
        </p:txBody>
      </p:sp>
      <p:pic>
        <p:nvPicPr>
          <p:cNvPr id="6" name="Picture 5" descr="A group of people in a circle&#10;&#10;">
            <a:extLst>
              <a:ext uri="{FF2B5EF4-FFF2-40B4-BE49-F238E27FC236}">
                <a16:creationId xmlns:a16="http://schemas.microsoft.com/office/drawing/2014/main" id="{23F63F0A-1247-4CF2-87A3-C3DCFAAD2019}"/>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806650" y="1757520"/>
            <a:ext cx="2036558" cy="2036558"/>
          </a:xfrm>
          <a:prstGeom prst="rect">
            <a:avLst/>
          </a:prstGeom>
        </p:spPr>
      </p:pic>
      <p:sp>
        <p:nvSpPr>
          <p:cNvPr id="5" name="Content Placeholder 4">
            <a:extLst>
              <a:ext uri="{FF2B5EF4-FFF2-40B4-BE49-F238E27FC236}">
                <a16:creationId xmlns:a16="http://schemas.microsoft.com/office/drawing/2014/main" id="{C81026AE-79BA-40DD-AB47-224ECB20EE3C}"/>
              </a:ext>
            </a:extLst>
          </p:cNvPr>
          <p:cNvSpPr>
            <a:spLocks noGrp="1"/>
          </p:cNvSpPr>
          <p:nvPr>
            <p:ph idx="1"/>
          </p:nvPr>
        </p:nvSpPr>
        <p:spPr/>
        <p:txBody>
          <a:bodyPr/>
          <a:lstStyle/>
          <a:p>
            <a:pPr lvl="3"/>
            <a:r>
              <a:rPr lang="en-US" sz="2000" b="1" dirty="0">
                <a:solidFill>
                  <a:srgbClr val="118497"/>
                </a:solidFill>
              </a:rPr>
              <a:t>The American Society for Pain Management Nursing (ASPMN) </a:t>
            </a:r>
          </a:p>
          <a:p>
            <a:pPr lvl="3"/>
            <a:r>
              <a:rPr lang="en-US" sz="2000" b="1" dirty="0">
                <a:solidFill>
                  <a:srgbClr val="118497"/>
                </a:solidFill>
              </a:rPr>
              <a:t>The Joint Commission (TJC)</a:t>
            </a:r>
          </a:p>
          <a:p>
            <a:pPr lvl="3"/>
            <a:r>
              <a:rPr lang="en-US" sz="2000" b="1" dirty="0">
                <a:solidFill>
                  <a:srgbClr val="118497"/>
                </a:solidFill>
              </a:rPr>
              <a:t>American Academy of Pediatrics/Canadian Paediatric Society</a:t>
            </a:r>
          </a:p>
          <a:p>
            <a:pPr lvl="3"/>
            <a:r>
              <a:rPr lang="en-US" sz="2000" b="1" dirty="0">
                <a:solidFill>
                  <a:srgbClr val="118497"/>
                </a:solidFill>
              </a:rPr>
              <a:t>American Academy of Pediatrics, American Academy of Pediatric Dentistry</a:t>
            </a:r>
          </a:p>
          <a:p>
            <a:endParaRPr lang="en-US" sz="2000" dirty="0"/>
          </a:p>
        </p:txBody>
      </p:sp>
    </p:spTree>
    <p:extLst>
      <p:ext uri="{BB962C8B-B14F-4D97-AF65-F5344CB8AC3E}">
        <p14:creationId xmlns:p14="http://schemas.microsoft.com/office/powerpoint/2010/main" val="2777229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9E6206-57AC-457A-AF65-92FC728E9FCF}"/>
              </a:ext>
            </a:extLst>
          </p:cNvPr>
          <p:cNvSpPr>
            <a:spLocks noGrp="1"/>
          </p:cNvSpPr>
          <p:nvPr>
            <p:ph type="title"/>
          </p:nvPr>
        </p:nvSpPr>
        <p:spPr/>
        <p:txBody>
          <a:bodyPr/>
          <a:lstStyle/>
          <a:p>
            <a:r>
              <a:rPr lang="en-US" dirty="0"/>
              <a:t>Pediatric procedural pain prevalence</a:t>
            </a:r>
          </a:p>
        </p:txBody>
      </p:sp>
      <p:sp>
        <p:nvSpPr>
          <p:cNvPr id="5" name="Content Placeholder 4">
            <a:extLst>
              <a:ext uri="{FF2B5EF4-FFF2-40B4-BE49-F238E27FC236}">
                <a16:creationId xmlns:a16="http://schemas.microsoft.com/office/drawing/2014/main" id="{73CC3A8C-779A-FA7A-38D8-4A53EC5EE58B}"/>
              </a:ext>
            </a:extLst>
          </p:cNvPr>
          <p:cNvSpPr>
            <a:spLocks noGrp="1"/>
          </p:cNvSpPr>
          <p:nvPr>
            <p:ph idx="13"/>
          </p:nvPr>
        </p:nvSpPr>
        <p:spPr/>
        <p:txBody>
          <a:bodyPr/>
          <a:lstStyle/>
          <a:p>
            <a:endParaRPr lang="en-US"/>
          </a:p>
        </p:txBody>
      </p:sp>
      <p:sp>
        <p:nvSpPr>
          <p:cNvPr id="4" name="Content Placeholder 3">
            <a:extLst>
              <a:ext uri="{FF2B5EF4-FFF2-40B4-BE49-F238E27FC236}">
                <a16:creationId xmlns:a16="http://schemas.microsoft.com/office/drawing/2014/main" id="{D41791EF-DA5E-4927-BA34-47AFC6448C1D}"/>
              </a:ext>
            </a:extLst>
          </p:cNvPr>
          <p:cNvSpPr>
            <a:spLocks noGrp="1"/>
          </p:cNvSpPr>
          <p:nvPr>
            <p:ph idx="1"/>
          </p:nvPr>
        </p:nvSpPr>
        <p:spPr/>
        <p:txBody>
          <a:bodyPr/>
          <a:lstStyle/>
          <a:p>
            <a:pPr>
              <a:defRPr/>
            </a:pPr>
            <a:r>
              <a:rPr lang="en-US" sz="2000" dirty="0"/>
              <a:t>Painful procedures are plentiful in all healthcare settings</a:t>
            </a:r>
          </a:p>
          <a:p>
            <a:pPr>
              <a:buNone/>
            </a:pPr>
            <a:r>
              <a:rPr lang="en-US" sz="2000" b="1" dirty="0"/>
              <a:t>20: </a:t>
            </a:r>
            <a:r>
              <a:rPr lang="en-US" sz="2000" dirty="0">
                <a:solidFill>
                  <a:schemeClr val="tx1"/>
                </a:solidFill>
              </a:rPr>
              <a:t>Number of  immunizations before 2nd birthday</a:t>
            </a:r>
          </a:p>
          <a:p>
            <a:pPr>
              <a:buNone/>
            </a:pPr>
            <a:r>
              <a:rPr lang="en-US" sz="2000" b="1" dirty="0"/>
              <a:t>7.5 to 17.3: </a:t>
            </a:r>
            <a:r>
              <a:rPr lang="en-US" sz="2000" dirty="0">
                <a:solidFill>
                  <a:schemeClr val="tx1"/>
                </a:solidFill>
              </a:rPr>
              <a:t>Mean number of painful procedures/ day in NICU.</a:t>
            </a:r>
          </a:p>
          <a:p>
            <a:pPr>
              <a:buNone/>
            </a:pPr>
            <a:r>
              <a:rPr lang="en-US" sz="2000" b="1" dirty="0"/>
              <a:t>9.7: </a:t>
            </a:r>
            <a:r>
              <a:rPr lang="en-US" sz="2000" dirty="0">
                <a:solidFill>
                  <a:schemeClr val="tx1"/>
                </a:solidFill>
              </a:rPr>
              <a:t>Mean number of painful procedures/ day in PICU </a:t>
            </a:r>
          </a:p>
          <a:p>
            <a:pPr>
              <a:buNone/>
            </a:pPr>
            <a:r>
              <a:rPr lang="en-US" sz="2000" b="1" dirty="0"/>
              <a:t>0 to 71:</a:t>
            </a:r>
            <a:r>
              <a:rPr lang="en-US" sz="2000" dirty="0">
                <a:solidFill>
                  <a:schemeClr val="tx1"/>
                </a:solidFill>
              </a:rPr>
              <a:t> number of painful procedures/ day in PICU </a:t>
            </a:r>
          </a:p>
          <a:p>
            <a:pPr>
              <a:buNone/>
            </a:pPr>
            <a:r>
              <a:rPr lang="en-US" sz="2000" b="1" dirty="0"/>
              <a:t>1 to 50: </a:t>
            </a:r>
            <a:r>
              <a:rPr lang="en-US" sz="2000" dirty="0">
                <a:solidFill>
                  <a:schemeClr val="tx1"/>
                </a:solidFill>
              </a:rPr>
              <a:t>number of painful procedures/ day/hospitalized child</a:t>
            </a:r>
            <a:endParaRPr lang="en-US" sz="2000" dirty="0"/>
          </a:p>
          <a:p>
            <a:endParaRPr lang="en-US" sz="2000" dirty="0"/>
          </a:p>
        </p:txBody>
      </p:sp>
    </p:spTree>
    <p:extLst>
      <p:ext uri="{BB962C8B-B14F-4D97-AF65-F5344CB8AC3E}">
        <p14:creationId xmlns:p14="http://schemas.microsoft.com/office/powerpoint/2010/main" val="716926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9E6206-57AC-457A-AF65-92FC728E9FCF}"/>
              </a:ext>
            </a:extLst>
          </p:cNvPr>
          <p:cNvSpPr>
            <a:spLocks noGrp="1"/>
          </p:cNvSpPr>
          <p:nvPr>
            <p:ph type="title"/>
          </p:nvPr>
        </p:nvSpPr>
        <p:spPr/>
        <p:txBody>
          <a:bodyPr/>
          <a:lstStyle/>
          <a:p>
            <a:r>
              <a:rPr lang="en-US" dirty="0"/>
              <a:t>Scope of pediatric procedural pain </a:t>
            </a:r>
          </a:p>
        </p:txBody>
      </p:sp>
      <p:sp>
        <p:nvSpPr>
          <p:cNvPr id="11" name="Content Placeholder 10">
            <a:extLst>
              <a:ext uri="{FF2B5EF4-FFF2-40B4-BE49-F238E27FC236}">
                <a16:creationId xmlns:a16="http://schemas.microsoft.com/office/drawing/2014/main" id="{E7E1638C-F72B-4A92-8DB1-6677DF137A1E}"/>
              </a:ext>
            </a:extLst>
          </p:cNvPr>
          <p:cNvSpPr>
            <a:spLocks noGrp="1"/>
          </p:cNvSpPr>
          <p:nvPr>
            <p:ph idx="11"/>
          </p:nvPr>
        </p:nvSpPr>
        <p:spPr/>
        <p:txBody>
          <a:bodyPr/>
          <a:lstStyle/>
          <a:p>
            <a:r>
              <a:rPr lang="en-US" altLang="en-US" sz="1800" dirty="0">
                <a:ea typeface="Calibri" pitchFamily="34" charset="0"/>
                <a:cs typeface="Times New Roman" pitchFamily="18" charset="0"/>
              </a:rPr>
              <a:t>Pain events can also lead to a more intense pain response to future procedures and an increased need for analgesics for future surgeries.</a:t>
            </a:r>
          </a:p>
          <a:p>
            <a:endParaRPr lang="en-US" dirty="0"/>
          </a:p>
        </p:txBody>
      </p:sp>
      <p:graphicFrame>
        <p:nvGraphicFramePr>
          <p:cNvPr id="12" name="Content Placeholder 11">
            <a:extLst>
              <a:ext uri="{FF2B5EF4-FFF2-40B4-BE49-F238E27FC236}">
                <a16:creationId xmlns:a16="http://schemas.microsoft.com/office/drawing/2014/main" id="{04619AEF-965B-4055-82EE-B2301833A7F3}"/>
              </a:ext>
            </a:extLst>
          </p:cNvPr>
          <p:cNvGraphicFramePr>
            <a:graphicFrameLocks noGrp="1"/>
          </p:cNvGraphicFramePr>
          <p:nvPr>
            <p:ph idx="1"/>
            <p:extLst>
              <p:ext uri="{D42A27DB-BD31-4B8C-83A1-F6EECF244321}">
                <p14:modId xmlns:p14="http://schemas.microsoft.com/office/powerpoint/2010/main" val="4176473995"/>
              </p:ext>
            </p:extLst>
          </p:nvPr>
        </p:nvGraphicFramePr>
        <p:xfrm>
          <a:off x="3827463" y="685800"/>
          <a:ext cx="4846321" cy="5013802"/>
        </p:xfrm>
        <a:graphic>
          <a:graphicData uri="http://schemas.openxmlformats.org/drawingml/2006/table">
            <a:tbl>
              <a:tblPr firstRow="1"/>
              <a:tblGrid>
                <a:gridCol w="1466431">
                  <a:extLst>
                    <a:ext uri="{9D8B030D-6E8A-4147-A177-3AD203B41FA5}">
                      <a16:colId xmlns:a16="http://schemas.microsoft.com/office/drawing/2014/main" val="2504943988"/>
                    </a:ext>
                  </a:extLst>
                </a:gridCol>
                <a:gridCol w="3379890">
                  <a:extLst>
                    <a:ext uri="{9D8B030D-6E8A-4147-A177-3AD203B41FA5}">
                      <a16:colId xmlns:a16="http://schemas.microsoft.com/office/drawing/2014/main" val="3222814956"/>
                    </a:ext>
                  </a:extLst>
                </a:gridCol>
              </a:tblGrid>
              <a:tr h="739127">
                <a:tc gridSpan="2">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The Problems with Untreated Pain</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endParaRP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998266026"/>
                  </a:ext>
                </a:extLst>
              </a:tr>
              <a:tr h="1714355">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2" indent="0" algn="l" defTabSz="914400" rtl="0" eaLnBrk="1" fontAlgn="base" latinLnBrk="0" hangingPunct="1">
                        <a:lnSpc>
                          <a:spcPct val="110000"/>
                        </a:lnSpc>
                        <a:spcBef>
                          <a:spcPts val="600"/>
                        </a:spcBef>
                        <a:spcAft>
                          <a:spcPts val="0"/>
                        </a:spcAft>
                        <a:buClrTx/>
                        <a:buSzTx/>
                        <a:buFont typeface="Arial" panose="020B0604020202020204" pitchFamily="34" charset="0"/>
                        <a:buChar char="​"/>
                        <a:tabLst/>
                      </a:pPr>
                      <a:r>
                        <a:rPr lang="en-US" altLang="en-US" sz="1800" b="1" kern="1200" dirty="0">
                          <a:solidFill>
                            <a:schemeClr val="accent4"/>
                          </a:solidFill>
                          <a:latin typeface="Microsoft New Tai Lue" panose="020B0502040204020203" pitchFamily="34" charset="0"/>
                          <a:ea typeface="+mn-ea"/>
                          <a:cs typeface="Microsoft New Tai Lue" panose="020B0502040204020203" pitchFamily="34" charset="0"/>
                        </a:rPr>
                        <a:t>Immediate</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pPr>
                      <a:r>
                        <a:rPr kumimoji="0" lang="en-US" altLang="en-US" sz="1800" b="0" i="0" u="none" strike="noStrike" kern="1200" cap="none" normalizeH="0" baseline="0" dirty="0">
                          <a:ln>
                            <a:noFill/>
                          </a:ln>
                          <a:solidFill>
                            <a:srgbClr val="000000"/>
                          </a:solidFill>
                          <a:effectLst/>
                          <a:latin typeface="+mn-lt"/>
                          <a:ea typeface="MS PGothic" panose="020B0600070205080204" pitchFamily="34" charset="-128"/>
                          <a:cs typeface="+mn-cs"/>
                        </a:rPr>
                        <a:t>Physiologic responses </a:t>
                      </a:r>
                    </a:p>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pPr>
                      <a:r>
                        <a:rPr kumimoji="0" lang="en-US" altLang="en-US" sz="1800" b="0" i="0" u="none" strike="noStrike" kern="1200" cap="none" normalizeH="0" baseline="0" dirty="0">
                          <a:ln>
                            <a:noFill/>
                          </a:ln>
                          <a:solidFill>
                            <a:srgbClr val="000000"/>
                          </a:solidFill>
                          <a:effectLst/>
                          <a:latin typeface="+mn-lt"/>
                          <a:ea typeface="MS PGothic" panose="020B0600070205080204" pitchFamily="34" charset="-128"/>
                          <a:cs typeface="+mn-cs"/>
                        </a:rPr>
                        <a:t>Behavioral and emotional distress. Behavioral distress can make the procedure more difficult and last longer.</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3873753"/>
                  </a:ext>
                </a:extLst>
              </a:tr>
              <a:tr h="2560320">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2" indent="0" algn="l" defTabSz="914400" rtl="0" eaLnBrk="1" fontAlgn="base" latinLnBrk="0" hangingPunct="1">
                        <a:lnSpc>
                          <a:spcPct val="110000"/>
                        </a:lnSpc>
                        <a:spcBef>
                          <a:spcPts val="600"/>
                        </a:spcBef>
                        <a:spcAft>
                          <a:spcPts val="0"/>
                        </a:spcAft>
                        <a:buClrTx/>
                        <a:buSzTx/>
                        <a:buFont typeface="Arial" panose="020B0604020202020204" pitchFamily="34" charset="0"/>
                        <a:buChar char="​"/>
                        <a:tabLst/>
                      </a:pPr>
                      <a:r>
                        <a:rPr lang="en-US" altLang="en-US" sz="1800" b="1" kern="1200" dirty="0">
                          <a:solidFill>
                            <a:schemeClr val="accent4"/>
                          </a:solidFill>
                          <a:latin typeface="Microsoft New Tai Lue" panose="020B0502040204020203" pitchFamily="34" charset="0"/>
                          <a:ea typeface="+mn-ea"/>
                          <a:cs typeface="Microsoft New Tai Lue" panose="020B0502040204020203" pitchFamily="34" charset="0"/>
                        </a:rPr>
                        <a:t>Long-term</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pPr>
                      <a:r>
                        <a:rPr kumimoji="0" lang="en-US" altLang="en-US" sz="1800" b="0" i="0" u="none" strike="noStrike" kern="1200" cap="none" normalizeH="0" baseline="0" dirty="0">
                          <a:ln>
                            <a:noFill/>
                          </a:ln>
                          <a:solidFill>
                            <a:srgbClr val="000000"/>
                          </a:solidFill>
                          <a:effectLst/>
                          <a:latin typeface="+mn-lt"/>
                          <a:ea typeface="MS PGothic" panose="020B0600070205080204" pitchFamily="34" charset="-128"/>
                          <a:cs typeface="+mn-cs"/>
                        </a:rPr>
                        <a:t>Increased pain sensitivity</a:t>
                      </a:r>
                    </a:p>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pPr>
                      <a:r>
                        <a:rPr kumimoji="0" lang="en-US" altLang="en-US" sz="1800" b="0" i="0" u="none" strike="noStrike" kern="1200" cap="none" normalizeH="0" baseline="0" dirty="0">
                          <a:ln>
                            <a:noFill/>
                          </a:ln>
                          <a:solidFill>
                            <a:srgbClr val="000000"/>
                          </a:solidFill>
                          <a:effectLst/>
                          <a:latin typeface="+mn-lt"/>
                          <a:ea typeface="MS PGothic" panose="020B0600070205080204" pitchFamily="34" charset="-128"/>
                          <a:cs typeface="+mn-cs"/>
                        </a:rPr>
                        <a:t>Increased need for analgesics for future surgeries.</a:t>
                      </a:r>
                    </a:p>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pPr>
                      <a:r>
                        <a:rPr kumimoji="0" lang="en-US" altLang="en-US" sz="1800" b="0" i="0" u="none" strike="noStrike" kern="1200" cap="none" normalizeH="0" baseline="0" dirty="0">
                          <a:ln>
                            <a:noFill/>
                          </a:ln>
                          <a:solidFill>
                            <a:srgbClr val="000000"/>
                          </a:solidFill>
                          <a:effectLst/>
                          <a:latin typeface="+mn-lt"/>
                          <a:ea typeface="MS PGothic" panose="020B0600070205080204" pitchFamily="34" charset="-128"/>
                          <a:cs typeface="+mn-cs"/>
                        </a:rPr>
                        <a:t>Increased avoidance behavior</a:t>
                      </a:r>
                    </a:p>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pPr>
                      <a:r>
                        <a:rPr kumimoji="0" lang="en-US" altLang="en-US" sz="1800" b="0" i="0" u="none" strike="noStrike" kern="1200" cap="none" normalizeH="0" baseline="0" dirty="0">
                          <a:ln>
                            <a:noFill/>
                          </a:ln>
                          <a:solidFill>
                            <a:srgbClr val="000000"/>
                          </a:solidFill>
                          <a:effectLst/>
                          <a:latin typeface="+mn-lt"/>
                          <a:ea typeface="MS PGothic" panose="020B0600070205080204" pitchFamily="34" charset="-128"/>
                          <a:cs typeface="+mn-cs"/>
                        </a:rPr>
                        <a:t>Social hypervigilance</a:t>
                      </a:r>
                    </a:p>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pPr>
                      <a:r>
                        <a:rPr kumimoji="0" lang="en-US" altLang="en-US" sz="1800" b="0" i="0" u="none" strike="noStrike" kern="1200" cap="none" normalizeH="0" baseline="0" dirty="0">
                          <a:ln>
                            <a:noFill/>
                          </a:ln>
                          <a:solidFill>
                            <a:srgbClr val="000000"/>
                          </a:solidFill>
                          <a:effectLst/>
                          <a:latin typeface="+mn-lt"/>
                          <a:ea typeface="MS PGothic" panose="020B0600070205080204" pitchFamily="34" charset="-128"/>
                          <a:cs typeface="+mn-cs"/>
                        </a:rPr>
                        <a:t>Higher anxiety with subsequent painful procedures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2990273763"/>
                  </a:ext>
                </a:extLst>
              </a:tr>
            </a:tbl>
          </a:graphicData>
        </a:graphic>
      </p:graphicFrame>
    </p:spTree>
    <p:extLst>
      <p:ext uri="{BB962C8B-B14F-4D97-AF65-F5344CB8AC3E}">
        <p14:creationId xmlns:p14="http://schemas.microsoft.com/office/powerpoint/2010/main" val="1895433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DED345AE-BF8D-4B30-89A6-B84AE693ED72}"/>
              </a:ext>
            </a:extLst>
          </p:cNvPr>
          <p:cNvSpPr txBox="1">
            <a:spLocks noGrp="1"/>
          </p:cNvSpPr>
          <p:nvPr>
            <p:ph type="title" idx="4294967295"/>
          </p:nvPr>
        </p:nvSpPr>
        <p:spPr>
          <a:xfrm>
            <a:off x="4075029" y="3058097"/>
            <a:ext cx="4587802" cy="294623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Why are painful procedures performed in your clinical unit or in your specialty area on any given day?</a:t>
            </a:r>
          </a:p>
          <a:p>
            <a:pPr marL="0" marR="0" lvl="0" indent="0" algn="l"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chemeClr val="tx2"/>
              </a:solidFill>
              <a:effectLst/>
              <a:uLnTx/>
              <a:uFillTx/>
              <a:latin typeface="+mn-lt"/>
              <a:ea typeface="+mn-ea"/>
              <a:cs typeface="+mn-cs"/>
            </a:endParaRPr>
          </a:p>
        </p:txBody>
      </p:sp>
      <p:grpSp>
        <p:nvGrpSpPr>
          <p:cNvPr id="7" name="Group 6" descr="An icon of a thought cloud">
            <a:extLst>
              <a:ext uri="{FF2B5EF4-FFF2-40B4-BE49-F238E27FC236}">
                <a16:creationId xmlns:a16="http://schemas.microsoft.com/office/drawing/2014/main" id="{E3EDBAC7-3ECB-4409-90E9-195E45685E90}"/>
              </a:ext>
            </a:extLst>
          </p:cNvPr>
          <p:cNvGrpSpPr/>
          <p:nvPr/>
        </p:nvGrpSpPr>
        <p:grpSpPr>
          <a:xfrm>
            <a:off x="1172984" y="3616812"/>
            <a:ext cx="1828800" cy="1828800"/>
            <a:chOff x="4340771" y="1040524"/>
            <a:chExt cx="1828800" cy="1828800"/>
          </a:xfrm>
        </p:grpSpPr>
        <p:sp>
          <p:nvSpPr>
            <p:cNvPr id="8" name="Oval 7">
              <a:extLst>
                <a:ext uri="{FF2B5EF4-FFF2-40B4-BE49-F238E27FC236}">
                  <a16:creationId xmlns:a16="http://schemas.microsoft.com/office/drawing/2014/main" id="{699A596A-2FC0-4ABE-B919-C0F106DF5868}"/>
                </a:ext>
              </a:extLst>
            </p:cNvPr>
            <p:cNvSpPr/>
            <p:nvPr/>
          </p:nvSpPr>
          <p:spPr>
            <a:xfrm>
              <a:off x="4340771" y="1040524"/>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9" name="Picture 2" descr="Image result for image for thinking cloud">
              <a:extLst>
                <a:ext uri="{FF2B5EF4-FFF2-40B4-BE49-F238E27FC236}">
                  <a16:creationId xmlns:a16="http://schemas.microsoft.com/office/drawing/2014/main" id="{56DFD771-EB64-4557-9CC3-63A082A9699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5849" y="1269124"/>
              <a:ext cx="1258645" cy="13716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02559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DED345AE-BF8D-4B30-89A6-B84AE693ED72}"/>
              </a:ext>
            </a:extLst>
          </p:cNvPr>
          <p:cNvSpPr txBox="1">
            <a:spLocks noGrp="1"/>
          </p:cNvSpPr>
          <p:nvPr>
            <p:ph type="title" idx="4294967295"/>
          </p:nvPr>
        </p:nvSpPr>
        <p:spPr>
          <a:xfrm>
            <a:off x="4075029" y="3058097"/>
            <a:ext cx="4587802" cy="294623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Who are key individuals for optimal pediatric procedural pain management?</a:t>
            </a:r>
          </a:p>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endParaRPr>
          </a:p>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are their roles and responsibilities?</a:t>
            </a:r>
          </a:p>
          <a:p>
            <a:pPr marL="0" marR="0" lvl="0" indent="0" algn="l"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chemeClr val="tx2"/>
              </a:solidFill>
              <a:effectLst/>
              <a:uLnTx/>
              <a:uFillTx/>
              <a:latin typeface="+mn-lt"/>
              <a:ea typeface="+mn-ea"/>
              <a:cs typeface="+mn-cs"/>
            </a:endParaRPr>
          </a:p>
        </p:txBody>
      </p:sp>
      <p:pic>
        <p:nvPicPr>
          <p:cNvPr id="6" name="Content Placeholder 8" descr="A black and white circle with a person and check mark&#10;&#10;">
            <a:extLst>
              <a:ext uri="{FF2B5EF4-FFF2-40B4-BE49-F238E27FC236}">
                <a16:creationId xmlns:a16="http://schemas.microsoft.com/office/drawing/2014/main" id="{3D780E5C-4A2D-405E-9949-84BA960CAC4B}"/>
              </a:ext>
            </a:extLst>
          </p:cNvPr>
          <p:cNvPicPr>
            <a:picLocks noChangeAspect="1"/>
          </p:cNvPicPr>
          <p:nvPr/>
        </p:nvPicPr>
        <p:blipFill>
          <a:blip r:embed="rId3">
            <a:duotone>
              <a:srgbClr val="31CCE8">
                <a:shade val="45000"/>
                <a:satMod val="135000"/>
              </a:srgbClr>
              <a:prstClr val="white"/>
            </a:duotone>
            <a:extLst>
              <a:ext uri="{28A0092B-C50C-407E-A947-70E740481C1C}">
                <a14:useLocalDpi xmlns:a14="http://schemas.microsoft.com/office/drawing/2010/main" val="0"/>
              </a:ext>
            </a:extLst>
          </a:blip>
          <a:stretch>
            <a:fillRect/>
          </a:stretch>
        </p:blipFill>
        <p:spPr>
          <a:xfrm>
            <a:off x="1113793" y="3459649"/>
            <a:ext cx="2143125" cy="2143125"/>
          </a:xfrm>
          <a:prstGeom prst="ellipse">
            <a:avLst/>
          </a:prstGeom>
        </p:spPr>
      </p:pic>
    </p:spTree>
    <p:extLst>
      <p:ext uri="{BB962C8B-B14F-4D97-AF65-F5344CB8AC3E}">
        <p14:creationId xmlns:p14="http://schemas.microsoft.com/office/powerpoint/2010/main" val="3963887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6EFA2B-CB19-454C-93FB-6E127E742B26}"/>
              </a:ext>
            </a:extLst>
          </p:cNvPr>
          <p:cNvSpPr>
            <a:spLocks noGrp="1"/>
          </p:cNvSpPr>
          <p:nvPr>
            <p:ph type="title"/>
          </p:nvPr>
        </p:nvSpPr>
        <p:spPr/>
        <p:txBody>
          <a:bodyPr/>
          <a:lstStyle/>
          <a:p>
            <a:r>
              <a:rPr lang="en-US" dirty="0"/>
              <a:t>Every procedure, every time</a:t>
            </a:r>
          </a:p>
        </p:txBody>
      </p:sp>
      <p:sp>
        <p:nvSpPr>
          <p:cNvPr id="5" name="Content Placeholder 4">
            <a:extLst>
              <a:ext uri="{FF2B5EF4-FFF2-40B4-BE49-F238E27FC236}">
                <a16:creationId xmlns:a16="http://schemas.microsoft.com/office/drawing/2014/main" id="{A9BAD016-DB0B-48A0-ABF2-742CDC2BAFBD}"/>
              </a:ext>
            </a:extLst>
          </p:cNvPr>
          <p:cNvSpPr>
            <a:spLocks noGrp="1"/>
          </p:cNvSpPr>
          <p:nvPr>
            <p:ph idx="13"/>
          </p:nvPr>
        </p:nvSpPr>
        <p:spPr/>
        <p:txBody>
          <a:bodyPr/>
          <a:lstStyle/>
          <a:p>
            <a:r>
              <a:rPr lang="en-US" sz="1800" dirty="0"/>
              <a:t>Optimal comfort and management of pain and anxiety with the first procedure is critical for positive long-term healthcare  utilization</a:t>
            </a:r>
          </a:p>
          <a:p>
            <a:endParaRPr lang="en-US" sz="1800" dirty="0"/>
          </a:p>
        </p:txBody>
      </p:sp>
      <p:sp>
        <p:nvSpPr>
          <p:cNvPr id="4" name="Content Placeholder 3">
            <a:extLst>
              <a:ext uri="{FF2B5EF4-FFF2-40B4-BE49-F238E27FC236}">
                <a16:creationId xmlns:a16="http://schemas.microsoft.com/office/drawing/2014/main" id="{9C556642-7C7F-4393-9A30-83E95C0966C6}"/>
              </a:ext>
            </a:extLst>
          </p:cNvPr>
          <p:cNvSpPr>
            <a:spLocks noGrp="1"/>
          </p:cNvSpPr>
          <p:nvPr>
            <p:ph idx="1"/>
          </p:nvPr>
        </p:nvSpPr>
        <p:spPr/>
        <p:txBody>
          <a:bodyPr/>
          <a:lstStyle/>
          <a:p>
            <a:pPr lvl="2">
              <a:spcAft>
                <a:spcPts val="600"/>
              </a:spcAft>
              <a:buNone/>
            </a:pPr>
            <a:r>
              <a:rPr lang="en-US" sz="2000" dirty="0"/>
              <a:t>American Society for Pain Management Nursing (ASPMN) Clinical Practice Guideline Recommendations</a:t>
            </a:r>
          </a:p>
          <a:p>
            <a:pPr marL="228600" lvl="3" indent="-228600">
              <a:buFont typeface="+mj-lt"/>
              <a:buAutoNum type="arabicPeriod"/>
            </a:pPr>
            <a:r>
              <a:rPr lang="en-US" sz="2000" dirty="0"/>
              <a:t>Create an individualized comfort management plan before a procedure begins</a:t>
            </a:r>
          </a:p>
          <a:p>
            <a:pPr marL="228600" lvl="3" indent="-228600">
              <a:buFont typeface="+mj-lt"/>
              <a:buAutoNum type="arabicPeriod" startAt="2"/>
            </a:pPr>
            <a:r>
              <a:rPr lang="en-US" sz="2000" dirty="0"/>
              <a:t>Promote a family-centered approach</a:t>
            </a:r>
          </a:p>
          <a:p>
            <a:endParaRPr lang="en-US" sz="2000" dirty="0"/>
          </a:p>
        </p:txBody>
      </p:sp>
    </p:spTree>
    <p:extLst>
      <p:ext uri="{BB962C8B-B14F-4D97-AF65-F5344CB8AC3E}">
        <p14:creationId xmlns:p14="http://schemas.microsoft.com/office/powerpoint/2010/main" val="280204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8F2B1-8D0B-4B7B-8739-01331A8DC470}"/>
              </a:ext>
            </a:extLst>
          </p:cNvPr>
          <p:cNvSpPr>
            <a:spLocks noGrp="1"/>
          </p:cNvSpPr>
          <p:nvPr>
            <p:ph type="title"/>
          </p:nvPr>
        </p:nvSpPr>
        <p:spPr/>
        <p:txBody>
          <a:bodyPr/>
          <a:lstStyle/>
          <a:p>
            <a:r>
              <a:rPr lang="en-US" dirty="0"/>
              <a:t>One voice</a:t>
            </a:r>
          </a:p>
        </p:txBody>
      </p:sp>
      <p:sp>
        <p:nvSpPr>
          <p:cNvPr id="7" name="Content Placeholder 4">
            <a:extLst>
              <a:ext uri="{FF2B5EF4-FFF2-40B4-BE49-F238E27FC236}">
                <a16:creationId xmlns:a16="http://schemas.microsoft.com/office/drawing/2014/main" id="{E67A5CB8-EB04-4FA2-978A-72E8649FA5CF}"/>
              </a:ext>
            </a:extLst>
          </p:cNvPr>
          <p:cNvSpPr txBox="1">
            <a:spLocks/>
          </p:cNvSpPr>
          <p:nvPr/>
        </p:nvSpPr>
        <p:spPr>
          <a:xfrm>
            <a:off x="1317497" y="1550536"/>
            <a:ext cx="2321755" cy="2749550"/>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sz="2000" dirty="0"/>
              <a:t>The ONE VOICE can be a parent or healthcare provider </a:t>
            </a:r>
          </a:p>
          <a:p>
            <a:r>
              <a:rPr lang="en-US" sz="2000" dirty="0"/>
              <a:t>ONE VOICE includes a number of strategies </a:t>
            </a:r>
          </a:p>
          <a:p>
            <a:r>
              <a:rPr lang="en-US" sz="2000" dirty="0"/>
              <a:t>One voice or one person coaching and giving the child information during the procedure </a:t>
            </a:r>
          </a:p>
          <a:p>
            <a:endParaRPr lang="en-US" sz="2000" dirty="0"/>
          </a:p>
          <a:p>
            <a:endParaRPr lang="en-US" sz="2000" dirty="0"/>
          </a:p>
          <a:p>
            <a:endParaRPr lang="en-US" dirty="0"/>
          </a:p>
        </p:txBody>
      </p:sp>
      <p:graphicFrame>
        <p:nvGraphicFramePr>
          <p:cNvPr id="6" name="Content Placeholder 5">
            <a:extLst>
              <a:ext uri="{FF2B5EF4-FFF2-40B4-BE49-F238E27FC236}">
                <a16:creationId xmlns:a16="http://schemas.microsoft.com/office/drawing/2014/main" id="{82960D3D-00FB-4840-AD43-131F222893FB}"/>
              </a:ext>
            </a:extLst>
          </p:cNvPr>
          <p:cNvGraphicFramePr>
            <a:graphicFrameLocks noGrp="1"/>
          </p:cNvGraphicFramePr>
          <p:nvPr>
            <p:ph idx="1"/>
            <p:extLst>
              <p:ext uri="{D42A27DB-BD31-4B8C-83A1-F6EECF244321}">
                <p14:modId xmlns:p14="http://schemas.microsoft.com/office/powerpoint/2010/main" val="973614074"/>
              </p:ext>
            </p:extLst>
          </p:nvPr>
        </p:nvGraphicFramePr>
        <p:xfrm>
          <a:off x="3829050" y="685800"/>
          <a:ext cx="4857750" cy="5943600"/>
        </p:xfrm>
        <a:graphic>
          <a:graphicData uri="http://schemas.openxmlformats.org/drawingml/2006/table">
            <a:tbl>
              <a:tblPr firstRow="1" bandRow="1">
                <a:tableStyleId>{21E4AEA4-8DFA-4A89-87EB-49C32662AFE0}</a:tableStyleId>
              </a:tblPr>
              <a:tblGrid>
                <a:gridCol w="688359">
                  <a:extLst>
                    <a:ext uri="{9D8B030D-6E8A-4147-A177-3AD203B41FA5}">
                      <a16:colId xmlns:a16="http://schemas.microsoft.com/office/drawing/2014/main" val="984451790"/>
                    </a:ext>
                  </a:extLst>
                </a:gridCol>
                <a:gridCol w="4169391">
                  <a:extLst>
                    <a:ext uri="{9D8B030D-6E8A-4147-A177-3AD203B41FA5}">
                      <a16:colId xmlns:a16="http://schemas.microsoft.com/office/drawing/2014/main" val="1326605599"/>
                    </a:ext>
                  </a:extLst>
                </a:gridCol>
              </a:tblGrid>
              <a:tr h="1005840">
                <a:tc>
                  <a:txBody>
                    <a:bodyPr/>
                    <a:lstStyle/>
                    <a:p>
                      <a:pPr algn="ctr"/>
                      <a:r>
                        <a:rPr lang="en-US" sz="2400" b="1" dirty="0">
                          <a:solidFill>
                            <a:schemeClr val="tx1"/>
                          </a:solidFill>
                        </a:rPr>
                        <a:t>O</a:t>
                      </a:r>
                    </a:p>
                  </a:txBody>
                  <a:tcPr>
                    <a:solidFill>
                      <a:srgbClr val="E8F7F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One voice or one person coaching and giving the child information during the procedure</a:t>
                      </a:r>
                    </a:p>
                  </a:txBody>
                  <a:tcPr anchor="ctr">
                    <a:solidFill>
                      <a:srgbClr val="E8F7FC"/>
                    </a:solidFill>
                  </a:tcPr>
                </a:tc>
                <a:extLst>
                  <a:ext uri="{0D108BD9-81ED-4DB2-BD59-A6C34878D82A}">
                    <a16:rowId xmlns:a16="http://schemas.microsoft.com/office/drawing/2014/main" val="2608673659"/>
                  </a:ext>
                </a:extLst>
              </a:tr>
              <a:tr h="640080">
                <a:tc>
                  <a:txBody>
                    <a:bodyPr/>
                    <a:lstStyle/>
                    <a:p>
                      <a:pPr algn="ctr"/>
                      <a:r>
                        <a:rPr lang="en-US" sz="2400" b="1" dirty="0"/>
                        <a:t>N</a:t>
                      </a:r>
                    </a:p>
                  </a:txBody>
                  <a:tcPr/>
                </a:tc>
                <a:tc>
                  <a:txBody>
                    <a:bodyPr/>
                    <a:lstStyle/>
                    <a:p>
                      <a:r>
                        <a:rPr lang="en-US" sz="1600" dirty="0"/>
                        <a:t>Need parent involvement</a:t>
                      </a:r>
                    </a:p>
                  </a:txBody>
                  <a:tcPr anchor="ctr"/>
                </a:tc>
                <a:extLst>
                  <a:ext uri="{0D108BD9-81ED-4DB2-BD59-A6C34878D82A}">
                    <a16:rowId xmlns:a16="http://schemas.microsoft.com/office/drawing/2014/main" val="2683560943"/>
                  </a:ext>
                </a:extLst>
              </a:tr>
              <a:tr h="640080">
                <a:tc>
                  <a:txBody>
                    <a:bodyPr/>
                    <a:lstStyle/>
                    <a:p>
                      <a:pPr algn="ctr"/>
                      <a:r>
                        <a:rPr lang="en-US" sz="2400" b="1" dirty="0"/>
                        <a:t>E</a:t>
                      </a:r>
                    </a:p>
                  </a:txBody>
                  <a:tcPr/>
                </a:tc>
                <a:tc>
                  <a:txBody>
                    <a:bodyPr/>
                    <a:lstStyle/>
                    <a:p>
                      <a:r>
                        <a:rPr lang="en-US" sz="1600" dirty="0"/>
                        <a:t>Educate patient before the procedure about what is going to happen</a:t>
                      </a:r>
                    </a:p>
                  </a:txBody>
                  <a:tcPr anchor="ctr"/>
                </a:tc>
                <a:extLst>
                  <a:ext uri="{0D108BD9-81ED-4DB2-BD59-A6C34878D82A}">
                    <a16:rowId xmlns:a16="http://schemas.microsoft.com/office/drawing/2014/main" val="1713317946"/>
                  </a:ext>
                </a:extLst>
              </a:tr>
              <a:tr h="365760">
                <a:tc>
                  <a:txBody>
                    <a:bodyPr/>
                    <a:lstStyle/>
                    <a:p>
                      <a:pPr algn="ctr"/>
                      <a:endParaRPr lang="en-US" sz="2400" b="1" dirty="0"/>
                    </a:p>
                  </a:txBody>
                  <a:tcPr/>
                </a:tc>
                <a:tc>
                  <a:txBody>
                    <a:bodyPr/>
                    <a:lstStyle/>
                    <a:p>
                      <a:endParaRPr lang="en-US" sz="1600" dirty="0"/>
                    </a:p>
                  </a:txBody>
                  <a:tcPr anchor="ctr"/>
                </a:tc>
                <a:extLst>
                  <a:ext uri="{0D108BD9-81ED-4DB2-BD59-A6C34878D82A}">
                    <a16:rowId xmlns:a16="http://schemas.microsoft.com/office/drawing/2014/main" val="2089402649"/>
                  </a:ext>
                </a:extLst>
              </a:tr>
              <a:tr h="640080">
                <a:tc>
                  <a:txBody>
                    <a:bodyPr/>
                    <a:lstStyle/>
                    <a:p>
                      <a:pPr algn="ctr"/>
                      <a:r>
                        <a:rPr lang="en-US" sz="2400" b="1" dirty="0"/>
                        <a:t>V</a:t>
                      </a:r>
                    </a:p>
                  </a:txBody>
                  <a:tcPr/>
                </a:tc>
                <a:tc>
                  <a:txBody>
                    <a:bodyPr/>
                    <a:lstStyle/>
                    <a:p>
                      <a:r>
                        <a:rPr lang="en-US" sz="1600" dirty="0"/>
                        <a:t>Validate the child with words</a:t>
                      </a:r>
                    </a:p>
                  </a:txBody>
                  <a:tcPr anchor="ctr"/>
                </a:tc>
                <a:extLst>
                  <a:ext uri="{0D108BD9-81ED-4DB2-BD59-A6C34878D82A}">
                    <a16:rowId xmlns:a16="http://schemas.microsoft.com/office/drawing/2014/main" val="1854852128"/>
                  </a:ext>
                </a:extLst>
              </a:tr>
              <a:tr h="640080">
                <a:tc>
                  <a:txBody>
                    <a:bodyPr/>
                    <a:lstStyle/>
                    <a:p>
                      <a:pPr algn="ctr"/>
                      <a:r>
                        <a:rPr lang="en-US" sz="2400" b="1" dirty="0"/>
                        <a:t>O</a:t>
                      </a:r>
                    </a:p>
                  </a:txBody>
                  <a:tcPr/>
                </a:tc>
                <a:tc>
                  <a:txBody>
                    <a:bodyPr/>
                    <a:lstStyle/>
                    <a:p>
                      <a:r>
                        <a:rPr lang="en-US" sz="1600" dirty="0"/>
                        <a:t>Offer the most comfortable, non-threatening position</a:t>
                      </a:r>
                    </a:p>
                  </a:txBody>
                  <a:tcPr anchor="ctr"/>
                </a:tc>
                <a:extLst>
                  <a:ext uri="{0D108BD9-81ED-4DB2-BD59-A6C34878D82A}">
                    <a16:rowId xmlns:a16="http://schemas.microsoft.com/office/drawing/2014/main" val="1913458193"/>
                  </a:ext>
                </a:extLst>
              </a:tr>
              <a:tr h="640080">
                <a:tc>
                  <a:txBody>
                    <a:bodyPr/>
                    <a:lstStyle/>
                    <a:p>
                      <a:pPr algn="ctr"/>
                      <a:r>
                        <a:rPr lang="en-US" sz="2400" b="1" dirty="0"/>
                        <a:t>I</a:t>
                      </a:r>
                    </a:p>
                  </a:txBody>
                  <a:tcPr/>
                </a:tc>
                <a:tc>
                  <a:txBody>
                    <a:bodyPr/>
                    <a:lstStyle/>
                    <a:p>
                      <a:r>
                        <a:rPr lang="en-US" sz="1600" dirty="0"/>
                        <a:t>Individualize the game plan</a:t>
                      </a:r>
                    </a:p>
                  </a:txBody>
                  <a:tcPr anchor="ctr"/>
                </a:tc>
                <a:extLst>
                  <a:ext uri="{0D108BD9-81ED-4DB2-BD59-A6C34878D82A}">
                    <a16:rowId xmlns:a16="http://schemas.microsoft.com/office/drawing/2014/main" val="1410389564"/>
                  </a:ext>
                </a:extLst>
              </a:tr>
              <a:tr h="640080">
                <a:tc>
                  <a:txBody>
                    <a:bodyPr/>
                    <a:lstStyle/>
                    <a:p>
                      <a:pPr algn="ctr"/>
                      <a:r>
                        <a:rPr lang="en-US" sz="2400" b="1" dirty="0"/>
                        <a:t>C</a:t>
                      </a:r>
                    </a:p>
                  </a:txBody>
                  <a:tcPr/>
                </a:tc>
                <a:tc>
                  <a:txBody>
                    <a:bodyPr/>
                    <a:lstStyle/>
                    <a:p>
                      <a:r>
                        <a:rPr lang="en-US" sz="1600" dirty="0"/>
                        <a:t>Choose appropriate distraction to be used</a:t>
                      </a:r>
                    </a:p>
                  </a:txBody>
                  <a:tcPr anchor="ctr"/>
                </a:tc>
                <a:extLst>
                  <a:ext uri="{0D108BD9-81ED-4DB2-BD59-A6C34878D82A}">
                    <a16:rowId xmlns:a16="http://schemas.microsoft.com/office/drawing/2014/main" val="4087375470"/>
                  </a:ext>
                </a:extLst>
              </a:tr>
              <a:tr h="640080">
                <a:tc>
                  <a:txBody>
                    <a:bodyPr/>
                    <a:lstStyle/>
                    <a:p>
                      <a:pPr algn="ctr"/>
                      <a:r>
                        <a:rPr lang="en-US" sz="2400" b="1" dirty="0"/>
                        <a:t>E</a:t>
                      </a:r>
                    </a:p>
                  </a:txBody>
                  <a:tcPr/>
                </a:tc>
                <a:tc>
                  <a:txBody>
                    <a:bodyPr/>
                    <a:lstStyle/>
                    <a:p>
                      <a:r>
                        <a:rPr lang="en-US" sz="1600" dirty="0"/>
                        <a:t>Eliminate unnecessary people not actively involved in the procedure</a:t>
                      </a:r>
                    </a:p>
                  </a:txBody>
                  <a:tcPr anchor="ctr"/>
                </a:tc>
                <a:extLst>
                  <a:ext uri="{0D108BD9-81ED-4DB2-BD59-A6C34878D82A}">
                    <a16:rowId xmlns:a16="http://schemas.microsoft.com/office/drawing/2014/main" val="2958378531"/>
                  </a:ext>
                </a:extLst>
              </a:tr>
            </a:tbl>
          </a:graphicData>
        </a:graphic>
      </p:graphicFrame>
    </p:spTree>
    <p:extLst>
      <p:ext uri="{BB962C8B-B14F-4D97-AF65-F5344CB8AC3E}">
        <p14:creationId xmlns:p14="http://schemas.microsoft.com/office/powerpoint/2010/main" val="2089454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F15BD-1D6F-4670-87D7-60F1F11FE00D}"/>
              </a:ext>
            </a:extLst>
          </p:cNvPr>
          <p:cNvSpPr>
            <a:spLocks noGrp="1"/>
          </p:cNvSpPr>
          <p:nvPr>
            <p:ph type="title"/>
          </p:nvPr>
        </p:nvSpPr>
        <p:spPr/>
        <p:txBody>
          <a:bodyPr/>
          <a:lstStyle/>
          <a:p>
            <a:r>
              <a:rPr lang="en-US" dirty="0"/>
              <a:t>5 P’s of procedural pain management</a:t>
            </a:r>
          </a:p>
        </p:txBody>
      </p:sp>
      <p:sp>
        <p:nvSpPr>
          <p:cNvPr id="4" name="Content Placeholder 3">
            <a:extLst>
              <a:ext uri="{FF2B5EF4-FFF2-40B4-BE49-F238E27FC236}">
                <a16:creationId xmlns:a16="http://schemas.microsoft.com/office/drawing/2014/main" id="{6BF6BB14-55F8-78AE-7FA1-5B0F5D766FC1}"/>
              </a:ext>
            </a:extLst>
          </p:cNvPr>
          <p:cNvSpPr>
            <a:spLocks noGrp="1"/>
          </p:cNvSpPr>
          <p:nvPr>
            <p:ph idx="13"/>
          </p:nvPr>
        </p:nvSpPr>
        <p:spPr/>
        <p:txBody>
          <a:bodyPr/>
          <a:lstStyle/>
          <a:p>
            <a:endParaRPr lang="en-US"/>
          </a:p>
        </p:txBody>
      </p:sp>
      <p:graphicFrame>
        <p:nvGraphicFramePr>
          <p:cNvPr id="10" name="Content Placeholder 4" descr="5 P’s of procedural pain management">
            <a:extLst>
              <a:ext uri="{FF2B5EF4-FFF2-40B4-BE49-F238E27FC236}">
                <a16:creationId xmlns:a16="http://schemas.microsoft.com/office/drawing/2014/main" id="{873DD13F-6397-44A5-90B7-7421A4F6654E}"/>
              </a:ext>
            </a:extLst>
          </p:cNvPr>
          <p:cNvGraphicFramePr>
            <a:graphicFrameLocks noGrp="1"/>
          </p:cNvGraphicFramePr>
          <p:nvPr>
            <p:ph idx="1"/>
            <p:extLst>
              <p:ext uri="{D42A27DB-BD31-4B8C-83A1-F6EECF244321}">
                <p14:modId xmlns:p14="http://schemas.microsoft.com/office/powerpoint/2010/main" val="1288948786"/>
              </p:ext>
            </p:extLst>
          </p:nvPr>
        </p:nvGraphicFramePr>
        <p:xfrm>
          <a:off x="3829050" y="685800"/>
          <a:ext cx="4937760" cy="549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3333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25509-96BA-405E-9772-2BFC37AC01FB}"/>
              </a:ext>
            </a:extLst>
          </p:cNvPr>
          <p:cNvSpPr>
            <a:spLocks noGrp="1"/>
          </p:cNvSpPr>
          <p:nvPr>
            <p:ph type="title"/>
          </p:nvPr>
        </p:nvSpPr>
        <p:spPr>
          <a:xfrm>
            <a:off x="457199" y="3848100"/>
            <a:ext cx="6607629" cy="3391698"/>
          </a:xfrm>
        </p:spPr>
        <p:txBody>
          <a:bodyPr/>
          <a:lstStyle/>
          <a:p>
            <a:r>
              <a:rPr lang="en-US" dirty="0"/>
              <a:t>Procedure-specific Recommendations</a:t>
            </a:r>
          </a:p>
        </p:txBody>
      </p:sp>
    </p:spTree>
    <p:extLst>
      <p:ext uri="{BB962C8B-B14F-4D97-AF65-F5344CB8AC3E}">
        <p14:creationId xmlns:p14="http://schemas.microsoft.com/office/powerpoint/2010/main" val="3447738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641B5CC-704D-401C-B4B5-FDC12F7C1D70}"/>
              </a:ext>
            </a:extLst>
          </p:cNvPr>
          <p:cNvSpPr txBox="1">
            <a:spLocks noGrp="1"/>
          </p:cNvSpPr>
          <p:nvPr>
            <p:ph type="title" idx="4294967295"/>
          </p:nvPr>
        </p:nvSpPr>
        <p:spPr>
          <a:xfrm>
            <a:off x="1648918" y="3417757"/>
            <a:ext cx="2008682" cy="276645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1 common procedure </a:t>
            </a:r>
          </a:p>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endParaRPr>
          </a:p>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1 developmental group</a:t>
            </a:r>
          </a:p>
          <a:p>
            <a:pPr marL="0" marR="0" lvl="0" indent="0" algn="l"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chemeClr val="tx2"/>
              </a:solidFill>
              <a:effectLst/>
              <a:uLnTx/>
              <a:uFillTx/>
              <a:latin typeface="+mn-lt"/>
              <a:ea typeface="+mn-ea"/>
              <a:cs typeface="+mn-cs"/>
            </a:endParaRPr>
          </a:p>
        </p:txBody>
      </p:sp>
      <p:pic>
        <p:nvPicPr>
          <p:cNvPr id="4" name="Picture 2" descr="Image result for icon for plan circle">
            <a:extLst>
              <a:ext uri="{FF2B5EF4-FFF2-40B4-BE49-F238E27FC236}">
                <a16:creationId xmlns:a16="http://schemas.microsoft.com/office/drawing/2014/main" id="{15112498-90D2-4710-B7E2-5893F98BAA42}"/>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194756" y="786780"/>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1">
            <a:extLst>
              <a:ext uri="{FF2B5EF4-FFF2-40B4-BE49-F238E27FC236}">
                <a16:creationId xmlns:a16="http://schemas.microsoft.com/office/drawing/2014/main" id="{A752F7FD-593D-482A-8576-F7E0F9F030EB}"/>
              </a:ext>
            </a:extLst>
          </p:cNvPr>
          <p:cNvSpPr>
            <a:spLocks noGrp="1"/>
          </p:cNvSpPr>
          <p:nvPr>
            <p:ph type="body" sz="quarter" idx="10"/>
          </p:nvPr>
        </p:nvSpPr>
        <p:spPr>
          <a:xfrm>
            <a:off x="3927424" y="3437454"/>
            <a:ext cx="4407108" cy="2746756"/>
          </a:xfrm>
        </p:spPr>
        <p:txBody>
          <a:bodyPr/>
          <a:lstStyle/>
          <a:p>
            <a:pPr lvl="2"/>
            <a:r>
              <a:rPr lang="en-US" sz="1800" dirty="0"/>
              <a:t>Using the 5 P’s,  </a:t>
            </a:r>
          </a:p>
          <a:p>
            <a:pPr lvl="2"/>
            <a:r>
              <a:rPr lang="en-US" sz="1800" dirty="0"/>
              <a:t>formulate a developmentally appropriate procedural pain and anxiety management plan that can be used for the first and every one of these procedures</a:t>
            </a:r>
          </a:p>
          <a:p>
            <a:pPr lvl="2"/>
            <a:endParaRPr lang="en-US" sz="1800" dirty="0"/>
          </a:p>
        </p:txBody>
      </p:sp>
    </p:spTree>
    <p:extLst>
      <p:ext uri="{BB962C8B-B14F-4D97-AF65-F5344CB8AC3E}">
        <p14:creationId xmlns:p14="http://schemas.microsoft.com/office/powerpoint/2010/main" val="3306595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62255-CA6D-46BD-B1EB-0475D4C04149}"/>
              </a:ext>
            </a:extLst>
          </p:cNvPr>
          <p:cNvSpPr>
            <a:spLocks noGrp="1"/>
          </p:cNvSpPr>
          <p:nvPr>
            <p:ph type="title"/>
          </p:nvPr>
        </p:nvSpPr>
        <p:spPr>
          <a:xfrm>
            <a:off x="457200" y="685800"/>
            <a:ext cx="3182052" cy="1228028"/>
          </a:xfrm>
        </p:spPr>
        <p:txBody>
          <a:bodyPr/>
          <a:lstStyle/>
          <a:p>
            <a:r>
              <a:rPr lang="en-US" dirty="0"/>
              <a:t>Before the procedure</a:t>
            </a:r>
          </a:p>
        </p:txBody>
      </p:sp>
      <p:sp>
        <p:nvSpPr>
          <p:cNvPr id="3" name="Content Placeholder 2">
            <a:extLst>
              <a:ext uri="{FF2B5EF4-FFF2-40B4-BE49-F238E27FC236}">
                <a16:creationId xmlns:a16="http://schemas.microsoft.com/office/drawing/2014/main" id="{7EDB2BF1-54C5-4E6E-A022-E853D0FD38DB}"/>
              </a:ext>
            </a:extLst>
          </p:cNvPr>
          <p:cNvSpPr>
            <a:spLocks noGrp="1"/>
          </p:cNvSpPr>
          <p:nvPr>
            <p:ph idx="1"/>
          </p:nvPr>
        </p:nvSpPr>
        <p:spPr>
          <a:xfrm>
            <a:off x="3829078" y="685800"/>
            <a:ext cx="4857722" cy="1338935"/>
          </a:xfrm>
        </p:spPr>
        <p:txBody>
          <a:bodyPr/>
          <a:lstStyle/>
          <a:p>
            <a:r>
              <a:rPr lang="en-US" sz="1800" dirty="0"/>
              <a:t>Huddle: Establish a plan and prepare the team</a:t>
            </a:r>
          </a:p>
          <a:p>
            <a:pPr marL="290513" lvl="3" indent="-174625">
              <a:buFont typeface="Arial" panose="020B0604020202020204" pitchFamily="34" charset="0"/>
              <a:buChar char="•"/>
            </a:pPr>
            <a:r>
              <a:rPr lang="en-US" sz="1600" dirty="0"/>
              <a:t>Establish a plan</a:t>
            </a:r>
          </a:p>
          <a:p>
            <a:pPr marL="290513" lvl="3" indent="-174625">
              <a:buFont typeface="Arial" panose="020B0604020202020204" pitchFamily="34" charset="0"/>
              <a:buChar char="•"/>
            </a:pPr>
            <a:r>
              <a:rPr lang="en-US" sz="1600" dirty="0"/>
              <a:t>Prepare </a:t>
            </a:r>
            <a:endParaRPr lang="en-US" sz="1800" b="0" dirty="0">
              <a:solidFill>
                <a:schemeClr val="accent1"/>
              </a:solidFill>
              <a:latin typeface="Corbel" panose="020B0503020204020204" pitchFamily="34" charset="0"/>
              <a:cs typeface="+mn-cs"/>
            </a:endParaRPr>
          </a:p>
          <a:p>
            <a:endParaRPr lang="en-US" sz="1800" dirty="0"/>
          </a:p>
        </p:txBody>
      </p:sp>
      <p:grpSp>
        <p:nvGrpSpPr>
          <p:cNvPr id="15" name="Group 14">
            <a:extLst>
              <a:ext uri="{FF2B5EF4-FFF2-40B4-BE49-F238E27FC236}">
                <a16:creationId xmlns:a16="http://schemas.microsoft.com/office/drawing/2014/main" id="{C2B5A0E5-2433-429B-8D58-B0DA2432D662}"/>
              </a:ext>
              <a:ext uri="{C183D7F6-B498-43B3-948B-1728B52AA6E4}">
                <adec:decorative xmlns:adec="http://schemas.microsoft.com/office/drawing/2017/decorative" val="1"/>
              </a:ext>
            </a:extLst>
          </p:cNvPr>
          <p:cNvGrpSpPr/>
          <p:nvPr/>
        </p:nvGrpSpPr>
        <p:grpSpPr>
          <a:xfrm>
            <a:off x="457200" y="2111823"/>
            <a:ext cx="8229600" cy="3176448"/>
            <a:chOff x="457200" y="2111823"/>
            <a:chExt cx="8229600" cy="3176448"/>
          </a:xfrm>
        </p:grpSpPr>
        <p:sp>
          <p:nvSpPr>
            <p:cNvPr id="7" name="Title 1">
              <a:extLst>
                <a:ext uri="{FF2B5EF4-FFF2-40B4-BE49-F238E27FC236}">
                  <a16:creationId xmlns:a16="http://schemas.microsoft.com/office/drawing/2014/main" id="{800AD6B3-E3BA-49D4-A05F-84CD2B77F78C}"/>
                </a:ext>
              </a:extLst>
            </p:cNvPr>
            <p:cNvSpPr txBox="1">
              <a:spLocks/>
            </p:cNvSpPr>
            <p:nvPr/>
          </p:nvSpPr>
          <p:spPr>
            <a:xfrm>
              <a:off x="457200" y="2283941"/>
              <a:ext cx="3182052" cy="1228028"/>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a:lstStyle>
            <a:p>
              <a:r>
                <a:rPr lang="en-US" dirty="0"/>
                <a:t>During the procedure</a:t>
              </a:r>
            </a:p>
          </p:txBody>
        </p:sp>
        <p:cxnSp>
          <p:nvCxnSpPr>
            <p:cNvPr id="9" name="Straight Connector 8">
              <a:extLst>
                <a:ext uri="{FF2B5EF4-FFF2-40B4-BE49-F238E27FC236}">
                  <a16:creationId xmlns:a16="http://schemas.microsoft.com/office/drawing/2014/main" id="{C545CFB8-0E88-47A3-97E6-CAB00EB42744}"/>
                </a:ext>
              </a:extLst>
            </p:cNvPr>
            <p:cNvCxnSpPr>
              <a:cxnSpLocks/>
            </p:cNvCxnSpPr>
            <p:nvPr/>
          </p:nvCxnSpPr>
          <p:spPr>
            <a:xfrm>
              <a:off x="457200" y="2111823"/>
              <a:ext cx="82296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83A711D9-9351-4BDC-9225-7F7538E4B204}"/>
                </a:ext>
              </a:extLst>
            </p:cNvPr>
            <p:cNvSpPr txBox="1">
              <a:spLocks/>
            </p:cNvSpPr>
            <p:nvPr/>
          </p:nvSpPr>
          <p:spPr>
            <a:xfrm>
              <a:off x="3829078" y="2283941"/>
              <a:ext cx="4857722" cy="3004330"/>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r>
                <a:rPr lang="en-US" sz="1800" b="0" i="1" dirty="0">
                  <a:solidFill>
                    <a:schemeClr val="accent1"/>
                  </a:solidFill>
                  <a:latin typeface="Corbel" panose="020B0503020204020204" pitchFamily="34" charset="0"/>
                  <a:cs typeface="+mn-cs"/>
                </a:rPr>
                <a:t>Indications to stop and re-set</a:t>
              </a:r>
            </a:p>
            <a:p>
              <a:pPr marL="290513" lvl="3" indent="-174625">
                <a:buFont typeface="Arial" panose="020B0604020202020204" pitchFamily="34" charset="0"/>
                <a:buChar char="•"/>
              </a:pPr>
              <a:r>
                <a:rPr lang="en-US" sz="1600" dirty="0"/>
                <a:t>Raised or strained voices</a:t>
              </a:r>
            </a:p>
            <a:p>
              <a:pPr marL="290513" lvl="3" indent="-174625">
                <a:buFont typeface="Arial" panose="020B0604020202020204" pitchFamily="34" charset="0"/>
                <a:buChar char="•"/>
              </a:pPr>
              <a:r>
                <a:rPr lang="en-US" sz="1600" dirty="0"/>
                <a:t>Confusion, too many people trying to lead</a:t>
              </a:r>
            </a:p>
            <a:p>
              <a:pPr marL="290513" lvl="3" indent="-174625">
                <a:buFont typeface="Arial" panose="020B0604020202020204" pitchFamily="34" charset="0"/>
                <a:buChar char="•"/>
              </a:pPr>
              <a:r>
                <a:rPr lang="en-US" sz="1600" dirty="0"/>
                <a:t>Behavioral distress (screaming, flailing, need for restraint) disrupting procedure</a:t>
              </a:r>
            </a:p>
            <a:p>
              <a:pPr marL="290513" lvl="3" indent="-174625">
                <a:buFont typeface="Arial" panose="020B0604020202020204" pitchFamily="34" charset="0"/>
                <a:buChar char="•"/>
              </a:pPr>
              <a:r>
                <a:rPr lang="en-US" sz="1600" dirty="0"/>
                <a:t>Poor family coping</a:t>
              </a:r>
            </a:p>
            <a:p>
              <a:pPr marL="290513" lvl="3" indent="-174625">
                <a:buFont typeface="Arial" panose="020B0604020202020204" pitchFamily="34" charset="0"/>
                <a:buChar char="•"/>
              </a:pPr>
              <a:r>
                <a:rPr lang="en-US" sz="1600" dirty="0"/>
                <a:t>Urgency to “get it over with” instead of calming performing procedure</a:t>
              </a:r>
              <a:endParaRPr lang="en-US" sz="1800" b="0" i="1" dirty="0">
                <a:solidFill>
                  <a:schemeClr val="accent1"/>
                </a:solidFill>
                <a:latin typeface="Corbel" panose="020B0503020204020204" pitchFamily="34" charset="0"/>
                <a:cs typeface="+mn-cs"/>
              </a:endParaRPr>
            </a:p>
            <a:p>
              <a:endParaRPr lang="en-US" sz="1800" dirty="0"/>
            </a:p>
          </p:txBody>
        </p:sp>
      </p:grpSp>
      <p:grpSp>
        <p:nvGrpSpPr>
          <p:cNvPr id="16" name="Group 15">
            <a:extLst>
              <a:ext uri="{FF2B5EF4-FFF2-40B4-BE49-F238E27FC236}">
                <a16:creationId xmlns:a16="http://schemas.microsoft.com/office/drawing/2014/main" id="{3BD394FF-40C7-4453-B6F8-475AB6902D26}"/>
              </a:ext>
              <a:ext uri="{C183D7F6-B498-43B3-948B-1728B52AA6E4}">
                <adec:decorative xmlns:adec="http://schemas.microsoft.com/office/drawing/2017/decorative" val="1"/>
              </a:ext>
            </a:extLst>
          </p:cNvPr>
          <p:cNvGrpSpPr/>
          <p:nvPr/>
        </p:nvGrpSpPr>
        <p:grpSpPr>
          <a:xfrm>
            <a:off x="457200" y="5344891"/>
            <a:ext cx="8229600" cy="1487233"/>
            <a:chOff x="457200" y="5344891"/>
            <a:chExt cx="8229600" cy="1487233"/>
          </a:xfrm>
        </p:grpSpPr>
        <p:cxnSp>
          <p:nvCxnSpPr>
            <p:cNvPr id="11" name="Straight Connector 10">
              <a:extLst>
                <a:ext uri="{FF2B5EF4-FFF2-40B4-BE49-F238E27FC236}">
                  <a16:creationId xmlns:a16="http://schemas.microsoft.com/office/drawing/2014/main" id="{B83CB211-0A89-4FD5-AF21-86B6D5EFEBEE}"/>
                </a:ext>
              </a:extLst>
            </p:cNvPr>
            <p:cNvCxnSpPr>
              <a:cxnSpLocks/>
            </p:cNvCxnSpPr>
            <p:nvPr/>
          </p:nvCxnSpPr>
          <p:spPr>
            <a:xfrm>
              <a:off x="457200" y="5344891"/>
              <a:ext cx="822960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A9922A13-383B-4113-9430-EE8513428565}"/>
                </a:ext>
              </a:extLst>
            </p:cNvPr>
            <p:cNvSpPr txBox="1">
              <a:spLocks/>
            </p:cNvSpPr>
            <p:nvPr/>
          </p:nvSpPr>
          <p:spPr>
            <a:xfrm>
              <a:off x="457200" y="5604096"/>
              <a:ext cx="3182052" cy="1228028"/>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a:lstStyle>
            <a:p>
              <a:r>
                <a:rPr lang="en-US" dirty="0"/>
                <a:t>After the procedure</a:t>
              </a:r>
            </a:p>
          </p:txBody>
        </p:sp>
        <p:sp>
          <p:nvSpPr>
            <p:cNvPr id="14" name="Content Placeholder 2">
              <a:extLst>
                <a:ext uri="{FF2B5EF4-FFF2-40B4-BE49-F238E27FC236}">
                  <a16:creationId xmlns:a16="http://schemas.microsoft.com/office/drawing/2014/main" id="{A05DA189-465F-4FD9-B629-2EA7F33D9CC4}"/>
                </a:ext>
              </a:extLst>
            </p:cNvPr>
            <p:cNvSpPr txBox="1">
              <a:spLocks/>
            </p:cNvSpPr>
            <p:nvPr/>
          </p:nvSpPr>
          <p:spPr>
            <a:xfrm>
              <a:off x="3829078" y="5604096"/>
              <a:ext cx="4857722" cy="916447"/>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sz="1800" dirty="0"/>
                <a:t>Reward the child for appropriate behaviors</a:t>
              </a:r>
            </a:p>
          </p:txBody>
        </p:sp>
      </p:grpSp>
    </p:spTree>
    <p:extLst>
      <p:ext uri="{BB962C8B-B14F-4D97-AF65-F5344CB8AC3E}">
        <p14:creationId xmlns:p14="http://schemas.microsoft.com/office/powerpoint/2010/main" val="170930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0" dur="500"/>
                                        <p:tgtEl>
                                          <p:spTgt spid="3">
                                            <p:txEl>
                                              <p:pRg st="0" end="0"/>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3" dur="500"/>
                                        <p:tgtEl>
                                          <p:spTgt spid="3">
                                            <p:txEl>
                                              <p:pRg st="1" end="1"/>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randombar(horizontal)">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randombar(horizontal)">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Key Points</a:t>
            </a:r>
          </a:p>
        </p:txBody>
      </p:sp>
      <p:sp>
        <p:nvSpPr>
          <p:cNvPr id="5" name="Content Placeholder 5"/>
          <p:cNvSpPr txBox="1">
            <a:spLocks/>
          </p:cNvSpPr>
          <p:nvPr/>
        </p:nvSpPr>
        <p:spPr>
          <a:xfrm>
            <a:off x="822310" y="1484895"/>
            <a:ext cx="2816942" cy="857865"/>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lvl="5" indent="0">
              <a:spcBef>
                <a:spcPts val="1200"/>
              </a:spcBef>
              <a:spcAft>
                <a:spcPts val="0"/>
              </a:spcAft>
              <a:buFont typeface="Arial" panose="020B0604020202020204" pitchFamily="34" charset="0"/>
              <a:buNone/>
            </a:pPr>
            <a:r>
              <a:rPr lang="en-US" sz="1600" b="1" dirty="0">
                <a:solidFill>
                  <a:schemeClr val="accent4"/>
                </a:solidFill>
                <a:latin typeface="Microsoft New Tai Lue" panose="020B0502040204020203" pitchFamily="34" charset="0"/>
                <a:cs typeface="Microsoft New Tai Lue" panose="020B0502040204020203" pitchFamily="34" charset="0"/>
              </a:rPr>
              <a:t>Having a pain treatment plan allows the team to work together better</a:t>
            </a:r>
            <a:r>
              <a:rPr lang="en-US" sz="1600" i="1" dirty="0">
                <a:solidFill>
                  <a:schemeClr val="accent1"/>
                </a:solidFill>
                <a:latin typeface="Corbel" panose="020B0503020204020204" pitchFamily="34" charset="0"/>
              </a:rPr>
              <a:t>.</a:t>
            </a:r>
            <a:endParaRPr lang="en-US" dirty="0">
              <a:latin typeface="+mn-lt"/>
            </a:endParaRPr>
          </a:p>
        </p:txBody>
      </p:sp>
      <p:pic>
        <p:nvPicPr>
          <p:cNvPr id="8" name="Picture 2" descr="Image result for icon for plan circle">
            <a:extLst>
              <a:ext uri="{FF2B5EF4-FFF2-40B4-BE49-F238E27FC236}">
                <a16:creationId xmlns:a16="http://schemas.microsoft.com/office/drawing/2014/main" id="{15112498-90D2-4710-B7E2-5893F98BAA42}"/>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2267652" y="2027123"/>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idx="1"/>
          </p:nvPr>
        </p:nvSpPr>
        <p:spPr>
          <a:xfrm>
            <a:off x="3829078" y="604686"/>
            <a:ext cx="4857722" cy="5492750"/>
          </a:xfrm>
        </p:spPr>
        <p:txBody>
          <a:bodyPr/>
          <a:lstStyle/>
          <a:p>
            <a:pPr marL="285750" lvl="3" indent="-285750">
              <a:lnSpc>
                <a:spcPct val="104000"/>
              </a:lnSpc>
              <a:spcAft>
                <a:spcPts val="0"/>
              </a:spcAft>
              <a:buFont typeface="Arial" panose="020B0604020202020204" pitchFamily="34" charset="0"/>
              <a:buChar char="•"/>
            </a:pPr>
            <a:r>
              <a:rPr lang="en-US" sz="1400" dirty="0"/>
              <a:t>There are short and long-term effects of unmanaged procedural pain in children.</a:t>
            </a:r>
          </a:p>
          <a:p>
            <a:pPr marL="285750" lvl="3" indent="-285750">
              <a:lnSpc>
                <a:spcPct val="104000"/>
              </a:lnSpc>
              <a:spcAft>
                <a:spcPts val="0"/>
              </a:spcAft>
              <a:buFont typeface="Arial" panose="020B0604020202020204" pitchFamily="34" charset="0"/>
              <a:buChar char="•"/>
            </a:pPr>
            <a:r>
              <a:rPr lang="en-US" sz="1400" dirty="0"/>
              <a:t>Managing procedural pain includes treating pain, anxiety (fear) and behavioral distress .</a:t>
            </a:r>
          </a:p>
          <a:p>
            <a:pPr marL="285750" lvl="3" indent="-285750">
              <a:lnSpc>
                <a:spcPct val="104000"/>
              </a:lnSpc>
              <a:spcAft>
                <a:spcPts val="0"/>
              </a:spcAft>
              <a:buFont typeface="Arial" panose="020B0604020202020204" pitchFamily="34" charset="0"/>
              <a:buChar char="•"/>
            </a:pPr>
            <a:r>
              <a:rPr lang="en-US" sz="1400" dirty="0"/>
              <a:t>Parents want to be involved and have a role in procedural pain management.</a:t>
            </a:r>
          </a:p>
          <a:p>
            <a:pPr marL="285750" lvl="3" indent="-285750">
              <a:lnSpc>
                <a:spcPct val="104000"/>
              </a:lnSpc>
              <a:spcAft>
                <a:spcPts val="0"/>
              </a:spcAft>
              <a:buFont typeface="Arial" panose="020B0604020202020204" pitchFamily="34" charset="0"/>
              <a:buChar char="•"/>
            </a:pPr>
            <a:r>
              <a:rPr lang="en-US" sz="1400" dirty="0"/>
              <a:t>Decreasing child distress can increase procedural success (fewer pokes).</a:t>
            </a:r>
          </a:p>
          <a:p>
            <a:pPr marL="285750" lvl="3" indent="-285750">
              <a:lnSpc>
                <a:spcPct val="104000"/>
              </a:lnSpc>
              <a:spcAft>
                <a:spcPts val="0"/>
              </a:spcAft>
              <a:buFont typeface="Arial" panose="020B0604020202020204" pitchFamily="34" charset="0"/>
              <a:buChar char="•"/>
            </a:pPr>
            <a:r>
              <a:rPr lang="en-US" sz="1400" dirty="0"/>
              <a:t>Consider Nitrous oxide or procedural sedation</a:t>
            </a:r>
          </a:p>
          <a:p>
            <a:pPr marL="171450" lvl="2" indent="-171450">
              <a:lnSpc>
                <a:spcPct val="104000"/>
              </a:lnSpc>
              <a:spcAft>
                <a:spcPts val="600"/>
              </a:spcAft>
              <a:buFont typeface="Arial" panose="020B0604020202020204" pitchFamily="34" charset="0"/>
              <a:buChar char="•"/>
            </a:pPr>
            <a:endParaRPr lang="en-US" dirty="0">
              <a:latin typeface="+mn-lt"/>
            </a:endParaRPr>
          </a:p>
        </p:txBody>
      </p:sp>
    </p:spTree>
    <p:extLst>
      <p:ext uri="{BB962C8B-B14F-4D97-AF65-F5344CB8AC3E}">
        <p14:creationId xmlns:p14="http://schemas.microsoft.com/office/powerpoint/2010/main" val="1149747835"/>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4689</TotalTime>
  <Words>2323</Words>
  <Application>Microsoft Macintosh PowerPoint</Application>
  <PresentationFormat>On-screen Show (4:3)</PresentationFormat>
  <Paragraphs>315</Paragraphs>
  <Slides>14</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Calibri</vt:lpstr>
      <vt:lpstr>Calibri Light</vt:lpstr>
      <vt:lpstr>Corbel</vt:lpstr>
      <vt:lpstr>Franklin Gothic Demi Cond</vt:lpstr>
      <vt:lpstr>Microsoft New Tai Lue</vt:lpstr>
      <vt:lpstr>Tahoma</vt:lpstr>
      <vt:lpstr>Wingdings</vt:lpstr>
      <vt:lpstr>Modern Swiss</vt:lpstr>
      <vt:lpstr>Easing Anxiety and Pain of Pediatric Procedures</vt:lpstr>
      <vt:lpstr>What procedures are performed in your clinical unit or in your specialty area on any given day? </vt:lpstr>
      <vt:lpstr>Scope of pediatric procedural pain</vt:lpstr>
      <vt:lpstr>Pediatric procedural pain prevalence</vt:lpstr>
      <vt:lpstr>Scope of pediatric procedural pain </vt:lpstr>
      <vt:lpstr>Why are painful procedures performed in your clinical unit or in your specialty area on any given day? </vt:lpstr>
      <vt:lpstr>Who are key individuals for optimal pediatric procedural pain management?  What are their roles and responsibilities? </vt:lpstr>
      <vt:lpstr>Every procedure, every time</vt:lpstr>
      <vt:lpstr>One voice</vt:lpstr>
      <vt:lpstr>5 P’s of procedural pain management</vt:lpstr>
      <vt:lpstr>Procedure-specific Recommendations</vt:lpstr>
      <vt:lpstr>1 common procedure   1 developmental group </vt:lpstr>
      <vt:lpstr>Before the procedure</vt:lpstr>
      <vt:lpstr>Key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Yumkhaibam, Budhachandra Singh</cp:lastModifiedBy>
  <cp:revision>542</cp:revision>
  <cp:lastPrinted>2019-06-03T19:15:06Z</cp:lastPrinted>
  <dcterms:created xsi:type="dcterms:W3CDTF">2014-02-07T03:47:22Z</dcterms:created>
  <dcterms:modified xsi:type="dcterms:W3CDTF">2026-05-29T18:54:52Z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