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355" r:id="rId2"/>
    <p:sldId id="369" r:id="rId3"/>
    <p:sldId id="370" r:id="rId4"/>
    <p:sldId id="373" r:id="rId5"/>
    <p:sldId id="376" r:id="rId6"/>
    <p:sldId id="379" r:id="rId7"/>
    <p:sldId id="383" r:id="rId8"/>
    <p:sldId id="396" r:id="rId9"/>
    <p:sldId id="393" r:id="rId10"/>
    <p:sldId id="397" r:id="rId11"/>
    <p:sldId id="402" r:id="rId12"/>
    <p:sldId id="398" r:id="rId13"/>
    <p:sldId id="399" r:id="rId14"/>
    <p:sldId id="400" r:id="rId15"/>
    <p:sldId id="401" r:id="rId16"/>
    <p:sldId id="419" r:id="rId17"/>
    <p:sldId id="408" r:id="rId18"/>
    <p:sldId id="409" r:id="rId19"/>
    <p:sldId id="413" r:id="rId20"/>
    <p:sldId id="421" r:id="rId21"/>
    <p:sldId id="412" r:id="rId22"/>
    <p:sldId id="416" r:id="rId23"/>
    <p:sldId id="360" r:id="rId24"/>
    <p:sldId id="422" r:id="rId25"/>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369"/>
            <p14:sldId id="370"/>
            <p14:sldId id="373"/>
            <p14:sldId id="376"/>
            <p14:sldId id="379"/>
            <p14:sldId id="383"/>
            <p14:sldId id="396"/>
            <p14:sldId id="393"/>
            <p14:sldId id="397"/>
            <p14:sldId id="402"/>
            <p14:sldId id="398"/>
            <p14:sldId id="399"/>
            <p14:sldId id="400"/>
            <p14:sldId id="401"/>
            <p14:sldId id="419"/>
            <p14:sldId id="408"/>
            <p14:sldId id="409"/>
            <p14:sldId id="413"/>
            <p14:sldId id="421"/>
            <p14:sldId id="412"/>
            <p14:sldId id="416"/>
            <p14:sldId id="360"/>
            <p14:sldId id="422"/>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t Wyman" initials="BW" lastIdx="1" clrIdx="0"/>
  <p:cmAuthor id="2" name="Bart Wyman" initials="BW [2]"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9FA"/>
    <a:srgbClr val="E7F3F4"/>
    <a:srgbClr val="17B1CB"/>
    <a:srgbClr val="31CCE8"/>
    <a:srgbClr val="F7F7F7"/>
    <a:srgbClr val="ADB3B4"/>
    <a:srgbClr val="CCCC00"/>
    <a:srgbClr val="118E97"/>
    <a:srgbClr val="118497"/>
    <a:srgbClr val="BC87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583" autoAdjust="0"/>
    <p:restoredTop sz="94434" autoAdjust="0"/>
  </p:normalViewPr>
  <p:slideViewPr>
    <p:cSldViewPr snapToGrid="0" snapToObjects="1">
      <p:cViewPr varScale="1">
        <p:scale>
          <a:sx n="70" d="100"/>
          <a:sy n="70" d="100"/>
        </p:scale>
        <p:origin x="104" y="164"/>
      </p:cViewPr>
      <p:guideLst>
        <p:guide orient="horz" pos="2516"/>
        <p:guide pos="2880"/>
      </p:guideLst>
    </p:cSldViewPr>
  </p:slideViewPr>
  <p:notesTextViewPr>
    <p:cViewPr>
      <p:scale>
        <a:sx n="1" d="1"/>
        <a:sy n="1" d="1"/>
      </p:scale>
      <p:origin x="0" y="0"/>
    </p:cViewPr>
  </p:notesTextViewPr>
  <p:sorterViewPr>
    <p:cViewPr varScale="1">
      <p:scale>
        <a:sx n="100" d="100"/>
        <a:sy n="100" d="100"/>
      </p:scale>
      <p:origin x="0" y="-160"/>
    </p:cViewPr>
  </p:sorterViewPr>
  <p:notesViewPr>
    <p:cSldViewPr snapToGrid="0" snapToObjects="1">
      <p:cViewPr varScale="1">
        <p:scale>
          <a:sx n="53" d="100"/>
          <a:sy n="53" d="100"/>
        </p:scale>
        <p:origin x="2844" y="84"/>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commentAuthors" Target="commentAuthor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n-US" sz="1400" b="1" dirty="0"/>
              <a:t>Outcome of pills prescribed</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2492231798179999"/>
          <c:w val="1"/>
          <c:h val="0.61923828566841599"/>
        </c:manualLayout>
      </c:layout>
      <c:pie3DChart>
        <c:varyColors val="1"/>
        <c:ser>
          <c:idx val="0"/>
          <c:order val="0"/>
          <c:tx>
            <c:strRef>
              <c:f>Sheet1!$B$1</c:f>
              <c:strCache>
                <c:ptCount val="1"/>
                <c:pt idx="0">
                  <c:v>Outcome of pills prescribed</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1DEA-48B1-9B98-9BD3C4E9EA47}"/>
              </c:ext>
            </c:extLst>
          </c:dPt>
          <c:dPt>
            <c:idx val="1"/>
            <c:bubble3D val="0"/>
            <c:explosion val="9"/>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2-1DEA-48B1-9B98-9BD3C4E9EA47}"/>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3-1DEA-48B1-9B98-9BD3C4E9EA47}"/>
              </c:ext>
            </c:extLst>
          </c:dPt>
          <c:dLbls>
            <c:dLbl>
              <c:idx val="0"/>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DEA-48B1-9B98-9BD3C4E9EA47}"/>
                </c:ext>
              </c:extLst>
            </c:dLbl>
            <c:dLbl>
              <c:idx val="1"/>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2-1DEA-48B1-9B98-9BD3C4E9EA47}"/>
                </c:ext>
              </c:extLst>
            </c:dLbl>
            <c:dLbl>
              <c:idx val="2"/>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DEA-48B1-9B98-9BD3C4E9EA4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Unaccounted for by pill count</c:v>
                </c:pt>
                <c:pt idx="1">
                  <c:v>Returned to families for their disposal</c:v>
                </c:pt>
                <c:pt idx="2">
                  <c:v>Used for the reason prescribed</c:v>
                </c:pt>
              </c:strCache>
            </c:strRef>
          </c:cat>
          <c:val>
            <c:numRef>
              <c:f>Sheet1!$B$2:$B$4</c:f>
              <c:numCache>
                <c:formatCode>General</c:formatCode>
                <c:ptCount val="3"/>
                <c:pt idx="0">
                  <c:v>53.5</c:v>
                </c:pt>
                <c:pt idx="1">
                  <c:v>488</c:v>
                </c:pt>
                <c:pt idx="2">
                  <c:v>167.5</c:v>
                </c:pt>
              </c:numCache>
            </c:numRef>
          </c:val>
          <c:extLst>
            <c:ext xmlns:c16="http://schemas.microsoft.com/office/drawing/2014/chart" uri="{C3380CC4-5D6E-409C-BE32-E72D297353CC}">
              <c16:uniqueId val="{00000000-1DEA-48B1-9B98-9BD3C4E9EA47}"/>
            </c:ext>
          </c:extLst>
        </c:ser>
        <c:dLbls>
          <c:showLegendKey val="0"/>
          <c:showVal val="0"/>
          <c:showCatName val="0"/>
          <c:showSerName val="0"/>
          <c:showPercent val="0"/>
          <c:showBubbleSize val="0"/>
          <c:showLeaderLines val="1"/>
        </c:dLbls>
      </c:pie3DChart>
      <c:spPr>
        <a:noFill/>
        <a:ln>
          <a:noFill/>
        </a:ln>
        <a:effectLst/>
      </c:spPr>
    </c:plotArea>
    <c:legend>
      <c:legendPos val="b"/>
      <c:layout>
        <c:manualLayout>
          <c:xMode val="edge"/>
          <c:yMode val="edge"/>
          <c:x val="0.50828748569890303"/>
          <c:y val="0.76685090452664695"/>
          <c:w val="0.491712476912608"/>
          <c:h val="5.00637618448289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27071D-8EEB-474C-AA14-AA518A06AAE4}" type="doc">
      <dgm:prSet loTypeId="urn:microsoft.com/office/officeart/2005/8/layout/list1" loCatId="list" qsTypeId="urn:microsoft.com/office/officeart/2005/8/quickstyle/simple2#1" qsCatId="simple" csTypeId="urn:microsoft.com/office/officeart/2005/8/colors/accent1_2#1" csCatId="accent1" phldr="1"/>
      <dgm:spPr/>
      <dgm:t>
        <a:bodyPr/>
        <a:lstStyle/>
        <a:p>
          <a:endParaRPr lang="en-US"/>
        </a:p>
      </dgm:t>
    </dgm:pt>
    <dgm:pt modelId="{11DA438E-398D-4845-ACC5-3DF3FF6DB97C}">
      <dgm:prSet phldrT="[Text]" custT="1"/>
      <dgm:spPr/>
      <dgm:t>
        <a:bodyPr/>
        <a:lstStyle/>
        <a:p>
          <a:r>
            <a:rPr lang="en-US" sz="1800" b="1" dirty="0">
              <a:latin typeface="+mn-lt"/>
            </a:rPr>
            <a:t>Risk assessment</a:t>
          </a:r>
        </a:p>
      </dgm:t>
    </dgm:pt>
    <dgm:pt modelId="{C56166F9-BB26-4F08-A8A8-1A6F7CCD1F2C}" type="parTrans" cxnId="{C73DB61C-3456-4885-8B2F-C09D606B940D}">
      <dgm:prSet/>
      <dgm:spPr/>
      <dgm:t>
        <a:bodyPr/>
        <a:lstStyle/>
        <a:p>
          <a:endParaRPr lang="en-US" sz="1800" b="1">
            <a:solidFill>
              <a:schemeClr val="bg1">
                <a:lumMod val="95000"/>
              </a:schemeClr>
            </a:solidFill>
            <a:latin typeface="+mn-lt"/>
          </a:endParaRPr>
        </a:p>
      </dgm:t>
    </dgm:pt>
    <dgm:pt modelId="{84084ACC-FA61-44ED-B1FE-26636A5819A3}" type="sibTrans" cxnId="{C73DB61C-3456-4885-8B2F-C09D606B940D}">
      <dgm:prSet/>
      <dgm:spPr/>
      <dgm:t>
        <a:bodyPr/>
        <a:lstStyle/>
        <a:p>
          <a:endParaRPr lang="en-US" sz="1800" b="1">
            <a:solidFill>
              <a:schemeClr val="bg1">
                <a:lumMod val="95000"/>
              </a:schemeClr>
            </a:solidFill>
            <a:latin typeface="+mn-lt"/>
          </a:endParaRPr>
        </a:p>
      </dgm:t>
    </dgm:pt>
    <dgm:pt modelId="{6664B09F-17C0-4721-8869-4CA3F042B4C1}">
      <dgm:prSet custT="1"/>
      <dgm:spPr/>
      <dgm:t>
        <a:bodyPr/>
        <a:lstStyle/>
        <a:p>
          <a:r>
            <a:rPr lang="en-US" sz="1800" b="1" dirty="0">
              <a:latin typeface="+mn-lt"/>
            </a:rPr>
            <a:t>Optimize multimodal for opioid-sparing effect</a:t>
          </a:r>
        </a:p>
      </dgm:t>
    </dgm:pt>
    <dgm:pt modelId="{EFFF1ED8-21E7-4886-8561-D466CE120320}" type="parTrans" cxnId="{A6FD7D32-825A-43DB-908C-96800A1D26E0}">
      <dgm:prSet/>
      <dgm:spPr/>
      <dgm:t>
        <a:bodyPr/>
        <a:lstStyle/>
        <a:p>
          <a:endParaRPr lang="en-US" sz="1800" b="1">
            <a:solidFill>
              <a:schemeClr val="bg1">
                <a:lumMod val="95000"/>
              </a:schemeClr>
            </a:solidFill>
            <a:latin typeface="+mn-lt"/>
          </a:endParaRPr>
        </a:p>
      </dgm:t>
    </dgm:pt>
    <dgm:pt modelId="{36C14E15-B78F-4A22-BE0F-D438D72DCBEE}" type="sibTrans" cxnId="{A6FD7D32-825A-43DB-908C-96800A1D26E0}">
      <dgm:prSet/>
      <dgm:spPr/>
      <dgm:t>
        <a:bodyPr/>
        <a:lstStyle/>
        <a:p>
          <a:endParaRPr lang="en-US" sz="1800" b="1">
            <a:solidFill>
              <a:schemeClr val="bg1">
                <a:lumMod val="95000"/>
              </a:schemeClr>
            </a:solidFill>
            <a:latin typeface="+mn-lt"/>
          </a:endParaRPr>
        </a:p>
      </dgm:t>
    </dgm:pt>
    <dgm:pt modelId="{7381381B-78EC-4303-9C27-EEFBEE251D8A}">
      <dgm:prSet custT="1"/>
      <dgm:spPr/>
      <dgm:t>
        <a:bodyPr/>
        <a:lstStyle/>
        <a:p>
          <a:r>
            <a:rPr lang="en-US" sz="1800" b="1" dirty="0">
              <a:latin typeface="+mn-lt"/>
            </a:rPr>
            <a:t>Start low, go slow</a:t>
          </a:r>
        </a:p>
      </dgm:t>
    </dgm:pt>
    <dgm:pt modelId="{15C326D2-5B9C-4E7E-A0D5-043AE56CC010}" type="parTrans" cxnId="{E4F3F514-6CEE-4C08-8715-C727F5361F92}">
      <dgm:prSet/>
      <dgm:spPr/>
      <dgm:t>
        <a:bodyPr/>
        <a:lstStyle/>
        <a:p>
          <a:endParaRPr lang="en-US" sz="1800" b="1">
            <a:solidFill>
              <a:schemeClr val="bg1">
                <a:lumMod val="95000"/>
              </a:schemeClr>
            </a:solidFill>
            <a:latin typeface="+mn-lt"/>
          </a:endParaRPr>
        </a:p>
      </dgm:t>
    </dgm:pt>
    <dgm:pt modelId="{900A03DB-B862-4C94-B164-43B72FB95034}" type="sibTrans" cxnId="{E4F3F514-6CEE-4C08-8715-C727F5361F92}">
      <dgm:prSet/>
      <dgm:spPr/>
      <dgm:t>
        <a:bodyPr/>
        <a:lstStyle/>
        <a:p>
          <a:endParaRPr lang="en-US" sz="1800" b="1">
            <a:solidFill>
              <a:schemeClr val="bg1">
                <a:lumMod val="95000"/>
              </a:schemeClr>
            </a:solidFill>
            <a:latin typeface="+mn-lt"/>
          </a:endParaRPr>
        </a:p>
      </dgm:t>
    </dgm:pt>
    <dgm:pt modelId="{45E33256-723B-4DDF-A9F4-22FDA02845D3}">
      <dgm:prSet custT="1"/>
      <dgm:spPr/>
      <dgm:t>
        <a:bodyPr/>
        <a:lstStyle/>
        <a:p>
          <a:r>
            <a:rPr lang="en-US" sz="1800" b="1" i="0" dirty="0">
              <a:latin typeface="+mn-lt"/>
              <a:cs typeface="Microsoft New Tai Lue" panose="020B0502040204020203" pitchFamily="34" charset="0"/>
            </a:rPr>
            <a:t>Titrate to effect</a:t>
          </a:r>
        </a:p>
      </dgm:t>
    </dgm:pt>
    <dgm:pt modelId="{1475BB00-FF81-49C4-B672-FEBCB5554E5D}" type="parTrans" cxnId="{A1039FAC-B06D-4ACA-97A2-3566DEC09262}">
      <dgm:prSet/>
      <dgm:spPr/>
      <dgm:t>
        <a:bodyPr/>
        <a:lstStyle/>
        <a:p>
          <a:endParaRPr lang="en-US" sz="1800" b="1">
            <a:solidFill>
              <a:schemeClr val="bg1">
                <a:lumMod val="95000"/>
              </a:schemeClr>
            </a:solidFill>
            <a:latin typeface="+mn-lt"/>
          </a:endParaRPr>
        </a:p>
      </dgm:t>
    </dgm:pt>
    <dgm:pt modelId="{084289FF-C185-47D8-B220-DB664CC80443}" type="sibTrans" cxnId="{A1039FAC-B06D-4ACA-97A2-3566DEC09262}">
      <dgm:prSet/>
      <dgm:spPr/>
      <dgm:t>
        <a:bodyPr/>
        <a:lstStyle/>
        <a:p>
          <a:endParaRPr lang="en-US" sz="1800" b="1">
            <a:solidFill>
              <a:schemeClr val="bg1">
                <a:lumMod val="95000"/>
              </a:schemeClr>
            </a:solidFill>
            <a:latin typeface="+mn-lt"/>
          </a:endParaRPr>
        </a:p>
      </dgm:t>
    </dgm:pt>
    <dgm:pt modelId="{2E1499E7-0F6A-4ACD-A260-D2D2DF6922A9}">
      <dgm:prSet custT="1"/>
      <dgm:spPr/>
      <dgm:t>
        <a:bodyPr/>
        <a:lstStyle/>
        <a:p>
          <a:r>
            <a:rPr lang="en-US" sz="1800" b="1" i="0" dirty="0">
              <a:latin typeface="+mn-lt"/>
              <a:cs typeface="Microsoft New Tai Lue" panose="020B0502040204020203" pitchFamily="34" charset="0"/>
            </a:rPr>
            <a:t>Evaluate efficacy</a:t>
          </a:r>
        </a:p>
      </dgm:t>
    </dgm:pt>
    <dgm:pt modelId="{DA35E32F-E855-44C7-8090-9F639D3EE74B}" type="parTrans" cxnId="{D0652D38-CB6E-402D-8DF4-281C13F02876}">
      <dgm:prSet/>
      <dgm:spPr/>
      <dgm:t>
        <a:bodyPr/>
        <a:lstStyle/>
        <a:p>
          <a:endParaRPr lang="en-US" sz="1800" b="1">
            <a:solidFill>
              <a:schemeClr val="bg1">
                <a:lumMod val="95000"/>
              </a:schemeClr>
            </a:solidFill>
            <a:latin typeface="+mn-lt"/>
          </a:endParaRPr>
        </a:p>
      </dgm:t>
    </dgm:pt>
    <dgm:pt modelId="{2312409D-F0E8-40FB-8295-F5A15B83AE16}" type="sibTrans" cxnId="{D0652D38-CB6E-402D-8DF4-281C13F02876}">
      <dgm:prSet/>
      <dgm:spPr/>
      <dgm:t>
        <a:bodyPr/>
        <a:lstStyle/>
        <a:p>
          <a:endParaRPr lang="en-US" sz="1800" b="1">
            <a:solidFill>
              <a:schemeClr val="bg1">
                <a:lumMod val="95000"/>
              </a:schemeClr>
            </a:solidFill>
            <a:latin typeface="+mn-lt"/>
          </a:endParaRPr>
        </a:p>
      </dgm:t>
    </dgm:pt>
    <dgm:pt modelId="{57B8F317-EEFD-4D8D-A553-EC1DF9AEB618}">
      <dgm:prSet custT="1"/>
      <dgm:spPr/>
      <dgm:t>
        <a:bodyPr/>
        <a:lstStyle/>
        <a:p>
          <a:r>
            <a:rPr lang="en-US" sz="1800" b="1" i="0" dirty="0">
              <a:latin typeface="+mn-lt"/>
              <a:cs typeface="Microsoft New Tai Lue" panose="020B0502040204020203" pitchFamily="34" charset="0"/>
            </a:rPr>
            <a:t>Reevaluate continued need for opioids</a:t>
          </a:r>
        </a:p>
      </dgm:t>
    </dgm:pt>
    <dgm:pt modelId="{A9FBB3A2-0CA7-4FB0-BAA6-79C0BA9C6324}" type="parTrans" cxnId="{7EDF1767-894A-48ED-8771-75545BD39006}">
      <dgm:prSet/>
      <dgm:spPr/>
      <dgm:t>
        <a:bodyPr/>
        <a:lstStyle/>
        <a:p>
          <a:endParaRPr lang="en-US" sz="1800" b="1">
            <a:solidFill>
              <a:schemeClr val="bg1">
                <a:lumMod val="95000"/>
              </a:schemeClr>
            </a:solidFill>
            <a:latin typeface="+mn-lt"/>
          </a:endParaRPr>
        </a:p>
      </dgm:t>
    </dgm:pt>
    <dgm:pt modelId="{C6A7DC28-AE4A-4BD7-A7AE-31BBFC652EFF}" type="sibTrans" cxnId="{7EDF1767-894A-48ED-8771-75545BD39006}">
      <dgm:prSet/>
      <dgm:spPr/>
      <dgm:t>
        <a:bodyPr/>
        <a:lstStyle/>
        <a:p>
          <a:endParaRPr lang="en-US" sz="1800" b="1">
            <a:solidFill>
              <a:schemeClr val="bg1">
                <a:lumMod val="95000"/>
              </a:schemeClr>
            </a:solidFill>
            <a:latin typeface="+mn-lt"/>
          </a:endParaRPr>
        </a:p>
      </dgm:t>
    </dgm:pt>
    <dgm:pt modelId="{21A8788A-EA27-4A64-99FF-E3192611551B}">
      <dgm:prSet custT="1"/>
      <dgm:spPr/>
      <dgm:t>
        <a:bodyPr/>
        <a:lstStyle/>
        <a:p>
          <a:r>
            <a:rPr lang="en-US" sz="1800" b="1" i="0" dirty="0">
              <a:latin typeface="+mn-lt"/>
              <a:cs typeface="Microsoft New Tai Lue" panose="020B0502040204020203" pitchFamily="34" charset="0"/>
            </a:rPr>
            <a:t>Secure, monitor, and dispose</a:t>
          </a:r>
        </a:p>
      </dgm:t>
    </dgm:pt>
    <dgm:pt modelId="{761B679E-12E7-4819-B5AC-3F28ADCA8278}" type="parTrans" cxnId="{A9BE75AB-F993-4294-8038-264556BB26CE}">
      <dgm:prSet/>
      <dgm:spPr/>
      <dgm:t>
        <a:bodyPr/>
        <a:lstStyle/>
        <a:p>
          <a:endParaRPr lang="en-US" sz="1800" b="1">
            <a:solidFill>
              <a:schemeClr val="bg1">
                <a:lumMod val="95000"/>
              </a:schemeClr>
            </a:solidFill>
            <a:latin typeface="+mn-lt"/>
          </a:endParaRPr>
        </a:p>
      </dgm:t>
    </dgm:pt>
    <dgm:pt modelId="{9DB20E5B-9A7F-4F84-9FD9-F21B6F35D962}" type="sibTrans" cxnId="{A9BE75AB-F993-4294-8038-264556BB26CE}">
      <dgm:prSet/>
      <dgm:spPr/>
      <dgm:t>
        <a:bodyPr/>
        <a:lstStyle/>
        <a:p>
          <a:endParaRPr lang="en-US" sz="1800" b="1">
            <a:solidFill>
              <a:schemeClr val="bg1">
                <a:lumMod val="95000"/>
              </a:schemeClr>
            </a:solidFill>
            <a:latin typeface="+mn-lt"/>
          </a:endParaRPr>
        </a:p>
      </dgm:t>
    </dgm:pt>
    <dgm:pt modelId="{A2676F01-D98B-4ADC-8022-FD152DB714D9}" type="pres">
      <dgm:prSet presAssocID="{6D27071D-8EEB-474C-AA14-AA518A06AAE4}" presName="linear" presStyleCnt="0">
        <dgm:presLayoutVars>
          <dgm:dir/>
          <dgm:animLvl val="lvl"/>
          <dgm:resizeHandles val="exact"/>
        </dgm:presLayoutVars>
      </dgm:prSet>
      <dgm:spPr/>
    </dgm:pt>
    <dgm:pt modelId="{D5A73BF9-3B08-448C-8B30-FAF83921A611}" type="pres">
      <dgm:prSet presAssocID="{11DA438E-398D-4845-ACC5-3DF3FF6DB97C}" presName="parentLin" presStyleCnt="0"/>
      <dgm:spPr/>
    </dgm:pt>
    <dgm:pt modelId="{94FA698C-FAE3-4D5C-A9EA-F3CE6862FAAB}" type="pres">
      <dgm:prSet presAssocID="{11DA438E-398D-4845-ACC5-3DF3FF6DB97C}" presName="parentLeftMargin" presStyleLbl="node1" presStyleIdx="0" presStyleCnt="7"/>
      <dgm:spPr/>
    </dgm:pt>
    <dgm:pt modelId="{54C2ABFE-53D9-4FFA-B539-1FCC0C4C94F1}" type="pres">
      <dgm:prSet presAssocID="{11DA438E-398D-4845-ACC5-3DF3FF6DB97C}" presName="parentText" presStyleLbl="node1" presStyleIdx="0" presStyleCnt="7">
        <dgm:presLayoutVars>
          <dgm:chMax val="0"/>
          <dgm:bulletEnabled val="1"/>
        </dgm:presLayoutVars>
      </dgm:prSet>
      <dgm:spPr/>
    </dgm:pt>
    <dgm:pt modelId="{D9B74C91-1C06-45C4-A778-01AB690A35BD}" type="pres">
      <dgm:prSet presAssocID="{11DA438E-398D-4845-ACC5-3DF3FF6DB97C}" presName="negativeSpace" presStyleCnt="0"/>
      <dgm:spPr/>
    </dgm:pt>
    <dgm:pt modelId="{9472B1FF-50AA-4D12-B3EA-EB5AFB0E8BEC}" type="pres">
      <dgm:prSet presAssocID="{11DA438E-398D-4845-ACC5-3DF3FF6DB97C}" presName="childText" presStyleLbl="conFgAcc1" presStyleIdx="0" presStyleCnt="7">
        <dgm:presLayoutVars>
          <dgm:bulletEnabled val="1"/>
        </dgm:presLayoutVars>
      </dgm:prSet>
      <dgm:spPr/>
    </dgm:pt>
    <dgm:pt modelId="{3E039254-E911-449B-8716-B99D625F4C3F}" type="pres">
      <dgm:prSet presAssocID="{84084ACC-FA61-44ED-B1FE-26636A5819A3}" presName="spaceBetweenRectangles" presStyleCnt="0"/>
      <dgm:spPr/>
    </dgm:pt>
    <dgm:pt modelId="{48AE2AA6-5508-4AAA-91B8-96B64D755DB9}" type="pres">
      <dgm:prSet presAssocID="{6664B09F-17C0-4721-8869-4CA3F042B4C1}" presName="parentLin" presStyleCnt="0"/>
      <dgm:spPr/>
    </dgm:pt>
    <dgm:pt modelId="{B1704FEF-E1CE-4A65-8A3D-F42798C6A2C8}" type="pres">
      <dgm:prSet presAssocID="{6664B09F-17C0-4721-8869-4CA3F042B4C1}" presName="parentLeftMargin" presStyleLbl="node1" presStyleIdx="0" presStyleCnt="7"/>
      <dgm:spPr/>
    </dgm:pt>
    <dgm:pt modelId="{57D71EB3-26B3-4DC5-943B-7833A65D90A3}" type="pres">
      <dgm:prSet presAssocID="{6664B09F-17C0-4721-8869-4CA3F042B4C1}" presName="parentText" presStyleLbl="node1" presStyleIdx="1" presStyleCnt="7">
        <dgm:presLayoutVars>
          <dgm:chMax val="0"/>
          <dgm:bulletEnabled val="1"/>
        </dgm:presLayoutVars>
      </dgm:prSet>
      <dgm:spPr/>
    </dgm:pt>
    <dgm:pt modelId="{6A8635AB-C25F-4D7B-B370-40762C054F26}" type="pres">
      <dgm:prSet presAssocID="{6664B09F-17C0-4721-8869-4CA3F042B4C1}" presName="negativeSpace" presStyleCnt="0"/>
      <dgm:spPr/>
    </dgm:pt>
    <dgm:pt modelId="{3F4E67EC-15FC-4D10-A4A7-1DF4DC0ADF6F}" type="pres">
      <dgm:prSet presAssocID="{6664B09F-17C0-4721-8869-4CA3F042B4C1}" presName="childText" presStyleLbl="conFgAcc1" presStyleIdx="1" presStyleCnt="7">
        <dgm:presLayoutVars>
          <dgm:bulletEnabled val="1"/>
        </dgm:presLayoutVars>
      </dgm:prSet>
      <dgm:spPr/>
    </dgm:pt>
    <dgm:pt modelId="{5D69D541-EEFE-49B0-A26B-7F3CEA5F83F0}" type="pres">
      <dgm:prSet presAssocID="{36C14E15-B78F-4A22-BE0F-D438D72DCBEE}" presName="spaceBetweenRectangles" presStyleCnt="0"/>
      <dgm:spPr/>
    </dgm:pt>
    <dgm:pt modelId="{8E3136CF-E1FE-405F-950D-D314D979D00D}" type="pres">
      <dgm:prSet presAssocID="{7381381B-78EC-4303-9C27-EEFBEE251D8A}" presName="parentLin" presStyleCnt="0"/>
      <dgm:spPr/>
    </dgm:pt>
    <dgm:pt modelId="{C713F831-9F34-44F9-8BF0-25CFF4DCFEB3}" type="pres">
      <dgm:prSet presAssocID="{7381381B-78EC-4303-9C27-EEFBEE251D8A}" presName="parentLeftMargin" presStyleLbl="node1" presStyleIdx="1" presStyleCnt="7"/>
      <dgm:spPr/>
    </dgm:pt>
    <dgm:pt modelId="{BB1D12D6-F488-48D4-9053-99612D9A3362}" type="pres">
      <dgm:prSet presAssocID="{7381381B-78EC-4303-9C27-EEFBEE251D8A}" presName="parentText" presStyleLbl="node1" presStyleIdx="2" presStyleCnt="7">
        <dgm:presLayoutVars>
          <dgm:chMax val="0"/>
          <dgm:bulletEnabled val="1"/>
        </dgm:presLayoutVars>
      </dgm:prSet>
      <dgm:spPr/>
    </dgm:pt>
    <dgm:pt modelId="{BCEDE61B-BF1E-49AE-8220-E41C068EE95F}" type="pres">
      <dgm:prSet presAssocID="{7381381B-78EC-4303-9C27-EEFBEE251D8A}" presName="negativeSpace" presStyleCnt="0"/>
      <dgm:spPr/>
    </dgm:pt>
    <dgm:pt modelId="{62F3E7C9-6BAB-460C-8A3D-7E68C0F2DE2C}" type="pres">
      <dgm:prSet presAssocID="{7381381B-78EC-4303-9C27-EEFBEE251D8A}" presName="childText" presStyleLbl="conFgAcc1" presStyleIdx="2" presStyleCnt="7">
        <dgm:presLayoutVars>
          <dgm:bulletEnabled val="1"/>
        </dgm:presLayoutVars>
      </dgm:prSet>
      <dgm:spPr/>
    </dgm:pt>
    <dgm:pt modelId="{6FCE513B-60C9-4A59-A734-7A4611A6A17E}" type="pres">
      <dgm:prSet presAssocID="{900A03DB-B862-4C94-B164-43B72FB95034}" presName="spaceBetweenRectangles" presStyleCnt="0"/>
      <dgm:spPr/>
    </dgm:pt>
    <dgm:pt modelId="{50AA18AF-8432-41B9-9F9A-DE14633AD4C2}" type="pres">
      <dgm:prSet presAssocID="{45E33256-723B-4DDF-A9F4-22FDA02845D3}" presName="parentLin" presStyleCnt="0"/>
      <dgm:spPr/>
    </dgm:pt>
    <dgm:pt modelId="{A6EB0ACD-738A-4380-83BB-7088CE6CDB51}" type="pres">
      <dgm:prSet presAssocID="{45E33256-723B-4DDF-A9F4-22FDA02845D3}" presName="parentLeftMargin" presStyleLbl="node1" presStyleIdx="2" presStyleCnt="7"/>
      <dgm:spPr/>
    </dgm:pt>
    <dgm:pt modelId="{98F4F699-8725-410C-B57E-C405F2840347}" type="pres">
      <dgm:prSet presAssocID="{45E33256-723B-4DDF-A9F4-22FDA02845D3}" presName="parentText" presStyleLbl="node1" presStyleIdx="3" presStyleCnt="7">
        <dgm:presLayoutVars>
          <dgm:chMax val="0"/>
          <dgm:bulletEnabled val="1"/>
        </dgm:presLayoutVars>
      </dgm:prSet>
      <dgm:spPr/>
    </dgm:pt>
    <dgm:pt modelId="{84F24FC3-3A38-4AC8-96E3-22B1E043ACBC}" type="pres">
      <dgm:prSet presAssocID="{45E33256-723B-4DDF-A9F4-22FDA02845D3}" presName="negativeSpace" presStyleCnt="0"/>
      <dgm:spPr/>
    </dgm:pt>
    <dgm:pt modelId="{E022ADDA-9AF3-4063-B435-B12083B2DD1A}" type="pres">
      <dgm:prSet presAssocID="{45E33256-723B-4DDF-A9F4-22FDA02845D3}" presName="childText" presStyleLbl="conFgAcc1" presStyleIdx="3" presStyleCnt="7">
        <dgm:presLayoutVars>
          <dgm:bulletEnabled val="1"/>
        </dgm:presLayoutVars>
      </dgm:prSet>
      <dgm:spPr/>
    </dgm:pt>
    <dgm:pt modelId="{E6A49FD1-2F81-484E-8A14-481ED19AB9A8}" type="pres">
      <dgm:prSet presAssocID="{084289FF-C185-47D8-B220-DB664CC80443}" presName="spaceBetweenRectangles" presStyleCnt="0"/>
      <dgm:spPr/>
    </dgm:pt>
    <dgm:pt modelId="{AC92F43F-82E6-43AD-A916-E426EA3FF45F}" type="pres">
      <dgm:prSet presAssocID="{2E1499E7-0F6A-4ACD-A260-D2D2DF6922A9}" presName="parentLin" presStyleCnt="0"/>
      <dgm:spPr/>
    </dgm:pt>
    <dgm:pt modelId="{D03C88BF-29CE-468B-9CF1-D88F3580EC52}" type="pres">
      <dgm:prSet presAssocID="{2E1499E7-0F6A-4ACD-A260-D2D2DF6922A9}" presName="parentLeftMargin" presStyleLbl="node1" presStyleIdx="3" presStyleCnt="7"/>
      <dgm:spPr/>
    </dgm:pt>
    <dgm:pt modelId="{96D1A7F5-EB6C-473F-B871-DCBFD9FE4C7A}" type="pres">
      <dgm:prSet presAssocID="{2E1499E7-0F6A-4ACD-A260-D2D2DF6922A9}" presName="parentText" presStyleLbl="node1" presStyleIdx="4" presStyleCnt="7">
        <dgm:presLayoutVars>
          <dgm:chMax val="0"/>
          <dgm:bulletEnabled val="1"/>
        </dgm:presLayoutVars>
      </dgm:prSet>
      <dgm:spPr/>
    </dgm:pt>
    <dgm:pt modelId="{CD4C7CFE-6970-43D4-A21F-7F1502616861}" type="pres">
      <dgm:prSet presAssocID="{2E1499E7-0F6A-4ACD-A260-D2D2DF6922A9}" presName="negativeSpace" presStyleCnt="0"/>
      <dgm:spPr/>
    </dgm:pt>
    <dgm:pt modelId="{0E223FA4-5737-44A1-9259-A6BBF19555FB}" type="pres">
      <dgm:prSet presAssocID="{2E1499E7-0F6A-4ACD-A260-D2D2DF6922A9}" presName="childText" presStyleLbl="conFgAcc1" presStyleIdx="4" presStyleCnt="7">
        <dgm:presLayoutVars>
          <dgm:bulletEnabled val="1"/>
        </dgm:presLayoutVars>
      </dgm:prSet>
      <dgm:spPr/>
    </dgm:pt>
    <dgm:pt modelId="{577F8B6A-EB91-4771-965A-337BC50EE635}" type="pres">
      <dgm:prSet presAssocID="{2312409D-F0E8-40FB-8295-F5A15B83AE16}" presName="spaceBetweenRectangles" presStyleCnt="0"/>
      <dgm:spPr/>
    </dgm:pt>
    <dgm:pt modelId="{4B89A5F8-7D6B-450A-8DAA-FA8399138B52}" type="pres">
      <dgm:prSet presAssocID="{57B8F317-EEFD-4D8D-A553-EC1DF9AEB618}" presName="parentLin" presStyleCnt="0"/>
      <dgm:spPr/>
    </dgm:pt>
    <dgm:pt modelId="{C4F9BFB3-6F5B-4494-B4EF-3F166F143337}" type="pres">
      <dgm:prSet presAssocID="{57B8F317-EEFD-4D8D-A553-EC1DF9AEB618}" presName="parentLeftMargin" presStyleLbl="node1" presStyleIdx="4" presStyleCnt="7"/>
      <dgm:spPr/>
    </dgm:pt>
    <dgm:pt modelId="{57865143-C758-43E5-A482-9B7809180E9D}" type="pres">
      <dgm:prSet presAssocID="{57B8F317-EEFD-4D8D-A553-EC1DF9AEB618}" presName="parentText" presStyleLbl="node1" presStyleIdx="5" presStyleCnt="7">
        <dgm:presLayoutVars>
          <dgm:chMax val="0"/>
          <dgm:bulletEnabled val="1"/>
        </dgm:presLayoutVars>
      </dgm:prSet>
      <dgm:spPr/>
    </dgm:pt>
    <dgm:pt modelId="{96FF8EB2-209A-442F-928E-2CEBBC2FF9DF}" type="pres">
      <dgm:prSet presAssocID="{57B8F317-EEFD-4D8D-A553-EC1DF9AEB618}" presName="negativeSpace" presStyleCnt="0"/>
      <dgm:spPr/>
    </dgm:pt>
    <dgm:pt modelId="{917BD13E-B8D0-44E4-8EFF-9A49C75680ED}" type="pres">
      <dgm:prSet presAssocID="{57B8F317-EEFD-4D8D-A553-EC1DF9AEB618}" presName="childText" presStyleLbl="conFgAcc1" presStyleIdx="5" presStyleCnt="7">
        <dgm:presLayoutVars>
          <dgm:bulletEnabled val="1"/>
        </dgm:presLayoutVars>
      </dgm:prSet>
      <dgm:spPr/>
    </dgm:pt>
    <dgm:pt modelId="{485881ED-B4E2-4977-9B4D-572C32D35BBD}" type="pres">
      <dgm:prSet presAssocID="{C6A7DC28-AE4A-4BD7-A7AE-31BBFC652EFF}" presName="spaceBetweenRectangles" presStyleCnt="0"/>
      <dgm:spPr/>
    </dgm:pt>
    <dgm:pt modelId="{AB529141-E35D-40F3-8794-B85B413F5A63}" type="pres">
      <dgm:prSet presAssocID="{21A8788A-EA27-4A64-99FF-E3192611551B}" presName="parentLin" presStyleCnt="0"/>
      <dgm:spPr/>
    </dgm:pt>
    <dgm:pt modelId="{96FE0155-08E1-4DF3-8F14-8B573FEC1E1F}" type="pres">
      <dgm:prSet presAssocID="{21A8788A-EA27-4A64-99FF-E3192611551B}" presName="parentLeftMargin" presStyleLbl="node1" presStyleIdx="5" presStyleCnt="7"/>
      <dgm:spPr/>
    </dgm:pt>
    <dgm:pt modelId="{89390B29-AAFB-4000-9B17-FDEA8CCDA6A2}" type="pres">
      <dgm:prSet presAssocID="{21A8788A-EA27-4A64-99FF-E3192611551B}" presName="parentText" presStyleLbl="node1" presStyleIdx="6" presStyleCnt="7">
        <dgm:presLayoutVars>
          <dgm:chMax val="0"/>
          <dgm:bulletEnabled val="1"/>
        </dgm:presLayoutVars>
      </dgm:prSet>
      <dgm:spPr/>
    </dgm:pt>
    <dgm:pt modelId="{5B116576-5E56-48C4-AE68-9C6BDD40D241}" type="pres">
      <dgm:prSet presAssocID="{21A8788A-EA27-4A64-99FF-E3192611551B}" presName="negativeSpace" presStyleCnt="0"/>
      <dgm:spPr/>
    </dgm:pt>
    <dgm:pt modelId="{AEDDE396-A095-45E4-956B-69E2871A7998}" type="pres">
      <dgm:prSet presAssocID="{21A8788A-EA27-4A64-99FF-E3192611551B}" presName="childText" presStyleLbl="conFgAcc1" presStyleIdx="6" presStyleCnt="7">
        <dgm:presLayoutVars>
          <dgm:bulletEnabled val="1"/>
        </dgm:presLayoutVars>
      </dgm:prSet>
      <dgm:spPr/>
    </dgm:pt>
  </dgm:ptLst>
  <dgm:cxnLst>
    <dgm:cxn modelId="{E4F3F514-6CEE-4C08-8715-C727F5361F92}" srcId="{6D27071D-8EEB-474C-AA14-AA518A06AAE4}" destId="{7381381B-78EC-4303-9C27-EEFBEE251D8A}" srcOrd="2" destOrd="0" parTransId="{15C326D2-5B9C-4E7E-A0D5-043AE56CC010}" sibTransId="{900A03DB-B862-4C94-B164-43B72FB95034}"/>
    <dgm:cxn modelId="{C73DB61C-3456-4885-8B2F-C09D606B940D}" srcId="{6D27071D-8EEB-474C-AA14-AA518A06AAE4}" destId="{11DA438E-398D-4845-ACC5-3DF3FF6DB97C}" srcOrd="0" destOrd="0" parTransId="{C56166F9-BB26-4F08-A8A8-1A6F7CCD1F2C}" sibTransId="{84084ACC-FA61-44ED-B1FE-26636A5819A3}"/>
    <dgm:cxn modelId="{173A0F2A-EF06-4D9D-919A-696A9C625D0B}" type="presOf" srcId="{21A8788A-EA27-4A64-99FF-E3192611551B}" destId="{89390B29-AAFB-4000-9B17-FDEA8CCDA6A2}" srcOrd="1" destOrd="0" presId="urn:microsoft.com/office/officeart/2005/8/layout/list1"/>
    <dgm:cxn modelId="{99DA6C2A-ECC2-4612-B024-2B60AC2B415D}" type="presOf" srcId="{6D27071D-8EEB-474C-AA14-AA518A06AAE4}" destId="{A2676F01-D98B-4ADC-8022-FD152DB714D9}" srcOrd="0" destOrd="0" presId="urn:microsoft.com/office/officeart/2005/8/layout/list1"/>
    <dgm:cxn modelId="{A6FD7D32-825A-43DB-908C-96800A1D26E0}" srcId="{6D27071D-8EEB-474C-AA14-AA518A06AAE4}" destId="{6664B09F-17C0-4721-8869-4CA3F042B4C1}" srcOrd="1" destOrd="0" parTransId="{EFFF1ED8-21E7-4886-8561-D466CE120320}" sibTransId="{36C14E15-B78F-4A22-BE0F-D438D72DCBEE}"/>
    <dgm:cxn modelId="{C4265437-029A-4F42-9070-12BE10903DC3}" type="presOf" srcId="{2E1499E7-0F6A-4ACD-A260-D2D2DF6922A9}" destId="{D03C88BF-29CE-468B-9CF1-D88F3580EC52}" srcOrd="0" destOrd="0" presId="urn:microsoft.com/office/officeart/2005/8/layout/list1"/>
    <dgm:cxn modelId="{D0652D38-CB6E-402D-8DF4-281C13F02876}" srcId="{6D27071D-8EEB-474C-AA14-AA518A06AAE4}" destId="{2E1499E7-0F6A-4ACD-A260-D2D2DF6922A9}" srcOrd="4" destOrd="0" parTransId="{DA35E32F-E855-44C7-8090-9F639D3EE74B}" sibTransId="{2312409D-F0E8-40FB-8295-F5A15B83AE16}"/>
    <dgm:cxn modelId="{1979695E-5A78-49AF-B413-9B642E8856B8}" type="presOf" srcId="{7381381B-78EC-4303-9C27-EEFBEE251D8A}" destId="{C713F831-9F34-44F9-8BF0-25CFF4DCFEB3}" srcOrd="0" destOrd="0" presId="urn:microsoft.com/office/officeart/2005/8/layout/list1"/>
    <dgm:cxn modelId="{7EDF1767-894A-48ED-8771-75545BD39006}" srcId="{6D27071D-8EEB-474C-AA14-AA518A06AAE4}" destId="{57B8F317-EEFD-4D8D-A553-EC1DF9AEB618}" srcOrd="5" destOrd="0" parTransId="{A9FBB3A2-0CA7-4FB0-BAA6-79C0BA9C6324}" sibTransId="{C6A7DC28-AE4A-4BD7-A7AE-31BBFC652EFF}"/>
    <dgm:cxn modelId="{A4A4F147-CFB2-40A5-8E28-1D5BDC53AEA8}" type="presOf" srcId="{6664B09F-17C0-4721-8869-4CA3F042B4C1}" destId="{B1704FEF-E1CE-4A65-8A3D-F42798C6A2C8}" srcOrd="0" destOrd="0" presId="urn:microsoft.com/office/officeart/2005/8/layout/list1"/>
    <dgm:cxn modelId="{D6D43F48-F449-4A6D-AD72-D982DE2D0AE2}" type="presOf" srcId="{21A8788A-EA27-4A64-99FF-E3192611551B}" destId="{96FE0155-08E1-4DF3-8F14-8B573FEC1E1F}" srcOrd="0" destOrd="0" presId="urn:microsoft.com/office/officeart/2005/8/layout/list1"/>
    <dgm:cxn modelId="{D5839870-FA7E-40F0-A343-93FE49058DF8}" type="presOf" srcId="{2E1499E7-0F6A-4ACD-A260-D2D2DF6922A9}" destId="{96D1A7F5-EB6C-473F-B871-DCBFD9FE4C7A}" srcOrd="1" destOrd="0" presId="urn:microsoft.com/office/officeart/2005/8/layout/list1"/>
    <dgm:cxn modelId="{1E248C84-9FE4-4573-97B5-7B65475F598E}" type="presOf" srcId="{45E33256-723B-4DDF-A9F4-22FDA02845D3}" destId="{98F4F699-8725-410C-B57E-C405F2840347}" srcOrd="1" destOrd="0" presId="urn:microsoft.com/office/officeart/2005/8/layout/list1"/>
    <dgm:cxn modelId="{D13CDCA4-8A4E-4504-AFD4-4C15BE04D7D7}" type="presOf" srcId="{11DA438E-398D-4845-ACC5-3DF3FF6DB97C}" destId="{54C2ABFE-53D9-4FFA-B539-1FCC0C4C94F1}" srcOrd="1" destOrd="0" presId="urn:microsoft.com/office/officeart/2005/8/layout/list1"/>
    <dgm:cxn modelId="{A9BE75AB-F993-4294-8038-264556BB26CE}" srcId="{6D27071D-8EEB-474C-AA14-AA518A06AAE4}" destId="{21A8788A-EA27-4A64-99FF-E3192611551B}" srcOrd="6" destOrd="0" parTransId="{761B679E-12E7-4819-B5AC-3F28ADCA8278}" sibTransId="{9DB20E5B-9A7F-4F84-9FD9-F21B6F35D962}"/>
    <dgm:cxn modelId="{A1039FAC-B06D-4ACA-97A2-3566DEC09262}" srcId="{6D27071D-8EEB-474C-AA14-AA518A06AAE4}" destId="{45E33256-723B-4DDF-A9F4-22FDA02845D3}" srcOrd="3" destOrd="0" parTransId="{1475BB00-FF81-49C4-B672-FEBCB5554E5D}" sibTransId="{084289FF-C185-47D8-B220-DB664CC80443}"/>
    <dgm:cxn modelId="{D9D8FEBE-3CDE-47B2-9F32-71664DA4D7C7}" type="presOf" srcId="{57B8F317-EEFD-4D8D-A553-EC1DF9AEB618}" destId="{57865143-C758-43E5-A482-9B7809180E9D}" srcOrd="1" destOrd="0" presId="urn:microsoft.com/office/officeart/2005/8/layout/list1"/>
    <dgm:cxn modelId="{2FF575C5-4E60-4987-9F91-702E5D991F92}" type="presOf" srcId="{11DA438E-398D-4845-ACC5-3DF3FF6DB97C}" destId="{94FA698C-FAE3-4D5C-A9EA-F3CE6862FAAB}" srcOrd="0" destOrd="0" presId="urn:microsoft.com/office/officeart/2005/8/layout/list1"/>
    <dgm:cxn modelId="{21D5B0DC-CD6E-4834-A49C-A12C372C900E}" type="presOf" srcId="{45E33256-723B-4DDF-A9F4-22FDA02845D3}" destId="{A6EB0ACD-738A-4380-83BB-7088CE6CDB51}" srcOrd="0" destOrd="0" presId="urn:microsoft.com/office/officeart/2005/8/layout/list1"/>
    <dgm:cxn modelId="{14F083E3-A8B5-43D2-8F6C-85CB03647265}" type="presOf" srcId="{6664B09F-17C0-4721-8869-4CA3F042B4C1}" destId="{57D71EB3-26B3-4DC5-943B-7833A65D90A3}" srcOrd="1" destOrd="0" presId="urn:microsoft.com/office/officeart/2005/8/layout/list1"/>
    <dgm:cxn modelId="{FD4214E7-256A-44E0-AA24-15AFB498B5AF}" type="presOf" srcId="{57B8F317-EEFD-4D8D-A553-EC1DF9AEB618}" destId="{C4F9BFB3-6F5B-4494-B4EF-3F166F143337}" srcOrd="0" destOrd="0" presId="urn:microsoft.com/office/officeart/2005/8/layout/list1"/>
    <dgm:cxn modelId="{904D4AEB-50D7-41B7-B30E-0272A66F488A}" type="presOf" srcId="{7381381B-78EC-4303-9C27-EEFBEE251D8A}" destId="{BB1D12D6-F488-48D4-9053-99612D9A3362}" srcOrd="1" destOrd="0" presId="urn:microsoft.com/office/officeart/2005/8/layout/list1"/>
    <dgm:cxn modelId="{ED689EFA-FDF0-4E5A-9434-A67BDBCBBB89}" type="presParOf" srcId="{A2676F01-D98B-4ADC-8022-FD152DB714D9}" destId="{D5A73BF9-3B08-448C-8B30-FAF83921A611}" srcOrd="0" destOrd="0" presId="urn:microsoft.com/office/officeart/2005/8/layout/list1"/>
    <dgm:cxn modelId="{4B9F3AFD-4E7C-4CC9-AD94-A7D0DD6F92B1}" type="presParOf" srcId="{D5A73BF9-3B08-448C-8B30-FAF83921A611}" destId="{94FA698C-FAE3-4D5C-A9EA-F3CE6862FAAB}" srcOrd="0" destOrd="0" presId="urn:microsoft.com/office/officeart/2005/8/layout/list1"/>
    <dgm:cxn modelId="{8B80CA58-ACD5-4049-9747-0F19DF80C775}" type="presParOf" srcId="{D5A73BF9-3B08-448C-8B30-FAF83921A611}" destId="{54C2ABFE-53D9-4FFA-B539-1FCC0C4C94F1}" srcOrd="1" destOrd="0" presId="urn:microsoft.com/office/officeart/2005/8/layout/list1"/>
    <dgm:cxn modelId="{B5EA85C9-734A-49F7-A7F2-DFDC66C385D5}" type="presParOf" srcId="{A2676F01-D98B-4ADC-8022-FD152DB714D9}" destId="{D9B74C91-1C06-45C4-A778-01AB690A35BD}" srcOrd="1" destOrd="0" presId="urn:microsoft.com/office/officeart/2005/8/layout/list1"/>
    <dgm:cxn modelId="{0AFBFACC-2A85-49F0-8CAE-4CCFED6ED731}" type="presParOf" srcId="{A2676F01-D98B-4ADC-8022-FD152DB714D9}" destId="{9472B1FF-50AA-4D12-B3EA-EB5AFB0E8BEC}" srcOrd="2" destOrd="0" presId="urn:microsoft.com/office/officeart/2005/8/layout/list1"/>
    <dgm:cxn modelId="{C07FB2B8-E80F-4EEB-A38A-C5B6AEB4FA7C}" type="presParOf" srcId="{A2676F01-D98B-4ADC-8022-FD152DB714D9}" destId="{3E039254-E911-449B-8716-B99D625F4C3F}" srcOrd="3" destOrd="0" presId="urn:microsoft.com/office/officeart/2005/8/layout/list1"/>
    <dgm:cxn modelId="{FE4FBC40-369E-4BED-911F-BC965BF83765}" type="presParOf" srcId="{A2676F01-D98B-4ADC-8022-FD152DB714D9}" destId="{48AE2AA6-5508-4AAA-91B8-96B64D755DB9}" srcOrd="4" destOrd="0" presId="urn:microsoft.com/office/officeart/2005/8/layout/list1"/>
    <dgm:cxn modelId="{C64858EC-26C9-4EDA-BDE5-4D35DACE5292}" type="presParOf" srcId="{48AE2AA6-5508-4AAA-91B8-96B64D755DB9}" destId="{B1704FEF-E1CE-4A65-8A3D-F42798C6A2C8}" srcOrd="0" destOrd="0" presId="urn:microsoft.com/office/officeart/2005/8/layout/list1"/>
    <dgm:cxn modelId="{C9068245-9F3C-4E85-B131-9096F0810224}" type="presParOf" srcId="{48AE2AA6-5508-4AAA-91B8-96B64D755DB9}" destId="{57D71EB3-26B3-4DC5-943B-7833A65D90A3}" srcOrd="1" destOrd="0" presId="urn:microsoft.com/office/officeart/2005/8/layout/list1"/>
    <dgm:cxn modelId="{22046D02-CF68-42D1-868B-ED404618CFB3}" type="presParOf" srcId="{A2676F01-D98B-4ADC-8022-FD152DB714D9}" destId="{6A8635AB-C25F-4D7B-B370-40762C054F26}" srcOrd="5" destOrd="0" presId="urn:microsoft.com/office/officeart/2005/8/layout/list1"/>
    <dgm:cxn modelId="{22AB0FA6-8B3A-4467-8984-BC4E9794580B}" type="presParOf" srcId="{A2676F01-D98B-4ADC-8022-FD152DB714D9}" destId="{3F4E67EC-15FC-4D10-A4A7-1DF4DC0ADF6F}" srcOrd="6" destOrd="0" presId="urn:microsoft.com/office/officeart/2005/8/layout/list1"/>
    <dgm:cxn modelId="{B30A4A4C-5020-48B1-9618-3BE3FC34C9FE}" type="presParOf" srcId="{A2676F01-D98B-4ADC-8022-FD152DB714D9}" destId="{5D69D541-EEFE-49B0-A26B-7F3CEA5F83F0}" srcOrd="7" destOrd="0" presId="urn:microsoft.com/office/officeart/2005/8/layout/list1"/>
    <dgm:cxn modelId="{802F87BE-A00F-43A2-98A6-AF7C349834A1}" type="presParOf" srcId="{A2676F01-D98B-4ADC-8022-FD152DB714D9}" destId="{8E3136CF-E1FE-405F-950D-D314D979D00D}" srcOrd="8" destOrd="0" presId="urn:microsoft.com/office/officeart/2005/8/layout/list1"/>
    <dgm:cxn modelId="{BF3E94A0-B261-4EAB-8BB8-2670FA299CFF}" type="presParOf" srcId="{8E3136CF-E1FE-405F-950D-D314D979D00D}" destId="{C713F831-9F34-44F9-8BF0-25CFF4DCFEB3}" srcOrd="0" destOrd="0" presId="urn:microsoft.com/office/officeart/2005/8/layout/list1"/>
    <dgm:cxn modelId="{6DCEE662-D3B0-45B0-8C62-BF8C39D8A9E6}" type="presParOf" srcId="{8E3136CF-E1FE-405F-950D-D314D979D00D}" destId="{BB1D12D6-F488-48D4-9053-99612D9A3362}" srcOrd="1" destOrd="0" presId="urn:microsoft.com/office/officeart/2005/8/layout/list1"/>
    <dgm:cxn modelId="{123E245A-39E7-4B42-BE5A-F5D62A571CED}" type="presParOf" srcId="{A2676F01-D98B-4ADC-8022-FD152DB714D9}" destId="{BCEDE61B-BF1E-49AE-8220-E41C068EE95F}" srcOrd="9" destOrd="0" presId="urn:microsoft.com/office/officeart/2005/8/layout/list1"/>
    <dgm:cxn modelId="{A8B5A5BC-070E-45D1-94A1-9F9E789C5C63}" type="presParOf" srcId="{A2676F01-D98B-4ADC-8022-FD152DB714D9}" destId="{62F3E7C9-6BAB-460C-8A3D-7E68C0F2DE2C}" srcOrd="10" destOrd="0" presId="urn:microsoft.com/office/officeart/2005/8/layout/list1"/>
    <dgm:cxn modelId="{B35651BF-8782-4C9F-8B86-B52DD9F9C000}" type="presParOf" srcId="{A2676F01-D98B-4ADC-8022-FD152DB714D9}" destId="{6FCE513B-60C9-4A59-A734-7A4611A6A17E}" srcOrd="11" destOrd="0" presId="urn:microsoft.com/office/officeart/2005/8/layout/list1"/>
    <dgm:cxn modelId="{9F2BE05D-3B29-4F8E-A385-2DCC3101890C}" type="presParOf" srcId="{A2676F01-D98B-4ADC-8022-FD152DB714D9}" destId="{50AA18AF-8432-41B9-9F9A-DE14633AD4C2}" srcOrd="12" destOrd="0" presId="urn:microsoft.com/office/officeart/2005/8/layout/list1"/>
    <dgm:cxn modelId="{59C28EB2-7F68-47C8-AE69-69CD64E8A9E8}" type="presParOf" srcId="{50AA18AF-8432-41B9-9F9A-DE14633AD4C2}" destId="{A6EB0ACD-738A-4380-83BB-7088CE6CDB51}" srcOrd="0" destOrd="0" presId="urn:microsoft.com/office/officeart/2005/8/layout/list1"/>
    <dgm:cxn modelId="{8D7CCDE6-02BF-458B-8F22-D8827DAD0239}" type="presParOf" srcId="{50AA18AF-8432-41B9-9F9A-DE14633AD4C2}" destId="{98F4F699-8725-410C-B57E-C405F2840347}" srcOrd="1" destOrd="0" presId="urn:microsoft.com/office/officeart/2005/8/layout/list1"/>
    <dgm:cxn modelId="{6B2E9B1F-B68A-4B51-8F55-68BC52C918D2}" type="presParOf" srcId="{A2676F01-D98B-4ADC-8022-FD152DB714D9}" destId="{84F24FC3-3A38-4AC8-96E3-22B1E043ACBC}" srcOrd="13" destOrd="0" presId="urn:microsoft.com/office/officeart/2005/8/layout/list1"/>
    <dgm:cxn modelId="{96C1CA86-5F83-49EB-B933-EC5AE43B770E}" type="presParOf" srcId="{A2676F01-D98B-4ADC-8022-FD152DB714D9}" destId="{E022ADDA-9AF3-4063-B435-B12083B2DD1A}" srcOrd="14" destOrd="0" presId="urn:microsoft.com/office/officeart/2005/8/layout/list1"/>
    <dgm:cxn modelId="{23BEA693-98B6-460C-B286-352EE5AE4570}" type="presParOf" srcId="{A2676F01-D98B-4ADC-8022-FD152DB714D9}" destId="{E6A49FD1-2F81-484E-8A14-481ED19AB9A8}" srcOrd="15" destOrd="0" presId="urn:microsoft.com/office/officeart/2005/8/layout/list1"/>
    <dgm:cxn modelId="{32F7193A-F3A2-47C3-8D79-BA38188C018A}" type="presParOf" srcId="{A2676F01-D98B-4ADC-8022-FD152DB714D9}" destId="{AC92F43F-82E6-43AD-A916-E426EA3FF45F}" srcOrd="16" destOrd="0" presId="urn:microsoft.com/office/officeart/2005/8/layout/list1"/>
    <dgm:cxn modelId="{09BE8E80-00CF-4D79-9026-B719A748D11B}" type="presParOf" srcId="{AC92F43F-82E6-43AD-A916-E426EA3FF45F}" destId="{D03C88BF-29CE-468B-9CF1-D88F3580EC52}" srcOrd="0" destOrd="0" presId="urn:microsoft.com/office/officeart/2005/8/layout/list1"/>
    <dgm:cxn modelId="{AD1543B1-E83B-4932-A9D9-F17B8F4295AA}" type="presParOf" srcId="{AC92F43F-82E6-43AD-A916-E426EA3FF45F}" destId="{96D1A7F5-EB6C-473F-B871-DCBFD9FE4C7A}" srcOrd="1" destOrd="0" presId="urn:microsoft.com/office/officeart/2005/8/layout/list1"/>
    <dgm:cxn modelId="{FBFCC6E1-C2AA-4068-82B9-59101781A5D6}" type="presParOf" srcId="{A2676F01-D98B-4ADC-8022-FD152DB714D9}" destId="{CD4C7CFE-6970-43D4-A21F-7F1502616861}" srcOrd="17" destOrd="0" presId="urn:microsoft.com/office/officeart/2005/8/layout/list1"/>
    <dgm:cxn modelId="{B4AAC62D-6273-494D-B6BE-DAF9F9EE81FB}" type="presParOf" srcId="{A2676F01-D98B-4ADC-8022-FD152DB714D9}" destId="{0E223FA4-5737-44A1-9259-A6BBF19555FB}" srcOrd="18" destOrd="0" presId="urn:microsoft.com/office/officeart/2005/8/layout/list1"/>
    <dgm:cxn modelId="{70CFB663-CCF3-44A7-851C-1BDD23D319C3}" type="presParOf" srcId="{A2676F01-D98B-4ADC-8022-FD152DB714D9}" destId="{577F8B6A-EB91-4771-965A-337BC50EE635}" srcOrd="19" destOrd="0" presId="urn:microsoft.com/office/officeart/2005/8/layout/list1"/>
    <dgm:cxn modelId="{19776E8F-B793-4401-9BB1-E1409C0BD06F}" type="presParOf" srcId="{A2676F01-D98B-4ADC-8022-FD152DB714D9}" destId="{4B89A5F8-7D6B-450A-8DAA-FA8399138B52}" srcOrd="20" destOrd="0" presId="urn:microsoft.com/office/officeart/2005/8/layout/list1"/>
    <dgm:cxn modelId="{1ADB28F1-65B4-41FC-A3AF-716E6BF9FBD4}" type="presParOf" srcId="{4B89A5F8-7D6B-450A-8DAA-FA8399138B52}" destId="{C4F9BFB3-6F5B-4494-B4EF-3F166F143337}" srcOrd="0" destOrd="0" presId="urn:microsoft.com/office/officeart/2005/8/layout/list1"/>
    <dgm:cxn modelId="{FBA9EF67-0950-446B-AFAC-26C75334D5DF}" type="presParOf" srcId="{4B89A5F8-7D6B-450A-8DAA-FA8399138B52}" destId="{57865143-C758-43E5-A482-9B7809180E9D}" srcOrd="1" destOrd="0" presId="urn:microsoft.com/office/officeart/2005/8/layout/list1"/>
    <dgm:cxn modelId="{1A5E0B84-52FE-4363-B231-14AC399F8011}" type="presParOf" srcId="{A2676F01-D98B-4ADC-8022-FD152DB714D9}" destId="{96FF8EB2-209A-442F-928E-2CEBBC2FF9DF}" srcOrd="21" destOrd="0" presId="urn:microsoft.com/office/officeart/2005/8/layout/list1"/>
    <dgm:cxn modelId="{612D1C47-CE95-4BC4-8DDD-CE986F30260F}" type="presParOf" srcId="{A2676F01-D98B-4ADC-8022-FD152DB714D9}" destId="{917BD13E-B8D0-44E4-8EFF-9A49C75680ED}" srcOrd="22" destOrd="0" presId="urn:microsoft.com/office/officeart/2005/8/layout/list1"/>
    <dgm:cxn modelId="{393561E8-1C1F-42A5-B1A8-360D13E24344}" type="presParOf" srcId="{A2676F01-D98B-4ADC-8022-FD152DB714D9}" destId="{485881ED-B4E2-4977-9B4D-572C32D35BBD}" srcOrd="23" destOrd="0" presId="urn:microsoft.com/office/officeart/2005/8/layout/list1"/>
    <dgm:cxn modelId="{57507601-D777-4842-8E82-7B3FF5ACB4A2}" type="presParOf" srcId="{A2676F01-D98B-4ADC-8022-FD152DB714D9}" destId="{AB529141-E35D-40F3-8794-B85B413F5A63}" srcOrd="24" destOrd="0" presId="urn:microsoft.com/office/officeart/2005/8/layout/list1"/>
    <dgm:cxn modelId="{833D9169-2140-4D78-B6A6-D4D95AC9B923}" type="presParOf" srcId="{AB529141-E35D-40F3-8794-B85B413F5A63}" destId="{96FE0155-08E1-4DF3-8F14-8B573FEC1E1F}" srcOrd="0" destOrd="0" presId="urn:microsoft.com/office/officeart/2005/8/layout/list1"/>
    <dgm:cxn modelId="{4426C9F8-F2DD-4877-8265-1F1CEAF91868}" type="presParOf" srcId="{AB529141-E35D-40F3-8794-B85B413F5A63}" destId="{89390B29-AAFB-4000-9B17-FDEA8CCDA6A2}" srcOrd="1" destOrd="0" presId="urn:microsoft.com/office/officeart/2005/8/layout/list1"/>
    <dgm:cxn modelId="{0EFBB148-D780-4729-B4E9-7897FA3A03B7}" type="presParOf" srcId="{A2676F01-D98B-4ADC-8022-FD152DB714D9}" destId="{5B116576-5E56-48C4-AE68-9C6BDD40D241}" srcOrd="25" destOrd="0" presId="urn:microsoft.com/office/officeart/2005/8/layout/list1"/>
    <dgm:cxn modelId="{16AFC815-3DB4-42B2-AD0A-13B0EBF6D84F}" type="presParOf" srcId="{A2676F01-D98B-4ADC-8022-FD152DB714D9}" destId="{AEDDE396-A095-45E4-956B-69E2871A7998}" srcOrd="2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039F3E-48C2-4B85-AC8A-D09A5C4BAC8C}" type="doc">
      <dgm:prSet loTypeId="urn:microsoft.com/office/officeart/2005/8/layout/process2" loCatId="process" qsTypeId="urn:microsoft.com/office/officeart/2005/8/quickstyle/simple1#1" qsCatId="simple" csTypeId="urn:microsoft.com/office/officeart/2005/8/colors/accent1_2#2" csCatId="accent1" phldr="1"/>
      <dgm:spPr/>
    </dgm:pt>
    <dgm:pt modelId="{D22EEC5C-0C96-411F-8CF1-C15E00A56403}">
      <dgm:prSet phldrT="[Text]"/>
      <dgm:spPr/>
      <dgm:t>
        <a:bodyPr/>
        <a:lstStyle/>
        <a:p>
          <a:r>
            <a:rPr lang="en-US" dirty="0"/>
            <a:t>Monitor</a:t>
          </a:r>
        </a:p>
      </dgm:t>
    </dgm:pt>
    <dgm:pt modelId="{BFB22725-F9BE-46DD-A638-3F505E99A7A7}" type="parTrans" cxnId="{2B9F7788-C296-47CD-B024-F3F59DB7B4FC}">
      <dgm:prSet/>
      <dgm:spPr/>
      <dgm:t>
        <a:bodyPr/>
        <a:lstStyle/>
        <a:p>
          <a:endParaRPr lang="en-US"/>
        </a:p>
      </dgm:t>
    </dgm:pt>
    <dgm:pt modelId="{C6DFABA5-E8BA-4342-9631-87476609DF37}" type="sibTrans" cxnId="{2B9F7788-C296-47CD-B024-F3F59DB7B4FC}">
      <dgm:prSet/>
      <dgm:spPr/>
      <dgm:t>
        <a:bodyPr/>
        <a:lstStyle/>
        <a:p>
          <a:endParaRPr lang="en-US" dirty="0"/>
        </a:p>
      </dgm:t>
    </dgm:pt>
    <dgm:pt modelId="{F83FDB0B-705E-4582-A0DD-C78B8BAE33BD}">
      <dgm:prSet phldrT="[Text]"/>
      <dgm:spPr/>
      <dgm:t>
        <a:bodyPr/>
        <a:lstStyle/>
        <a:p>
          <a:r>
            <a:rPr lang="en-US" dirty="0"/>
            <a:t>Secure</a:t>
          </a:r>
        </a:p>
      </dgm:t>
    </dgm:pt>
    <dgm:pt modelId="{BAEA57EF-3E2B-4C53-9BDA-A79C364D553C}" type="parTrans" cxnId="{AD0E3C07-953D-4397-9F1B-2FF361EE8A15}">
      <dgm:prSet/>
      <dgm:spPr/>
      <dgm:t>
        <a:bodyPr/>
        <a:lstStyle/>
        <a:p>
          <a:endParaRPr lang="en-US"/>
        </a:p>
      </dgm:t>
    </dgm:pt>
    <dgm:pt modelId="{1694ABCC-41C2-4BF8-B63C-8A301474185D}" type="sibTrans" cxnId="{AD0E3C07-953D-4397-9F1B-2FF361EE8A15}">
      <dgm:prSet/>
      <dgm:spPr/>
      <dgm:t>
        <a:bodyPr/>
        <a:lstStyle/>
        <a:p>
          <a:endParaRPr lang="en-US" dirty="0"/>
        </a:p>
      </dgm:t>
    </dgm:pt>
    <dgm:pt modelId="{6F376E9A-AECD-49B6-B7F6-2BF77CB446A9}">
      <dgm:prSet phldrT="[Text]"/>
      <dgm:spPr/>
      <dgm:t>
        <a:bodyPr/>
        <a:lstStyle/>
        <a:p>
          <a:r>
            <a:rPr lang="en-US" dirty="0"/>
            <a:t>Dispose</a:t>
          </a:r>
        </a:p>
      </dgm:t>
    </dgm:pt>
    <dgm:pt modelId="{4A2D47DF-AE04-4329-A9B0-063901C809D4}" type="parTrans" cxnId="{4020622B-1D1C-4376-917F-AA3898830D1F}">
      <dgm:prSet/>
      <dgm:spPr/>
      <dgm:t>
        <a:bodyPr/>
        <a:lstStyle/>
        <a:p>
          <a:endParaRPr lang="en-US"/>
        </a:p>
      </dgm:t>
    </dgm:pt>
    <dgm:pt modelId="{C9A07C23-53D0-4DC3-9781-41CBA54FB5B7}" type="sibTrans" cxnId="{4020622B-1D1C-4376-917F-AA3898830D1F}">
      <dgm:prSet/>
      <dgm:spPr/>
      <dgm:t>
        <a:bodyPr/>
        <a:lstStyle/>
        <a:p>
          <a:endParaRPr lang="en-US"/>
        </a:p>
      </dgm:t>
    </dgm:pt>
    <dgm:pt modelId="{12A99CD7-6A98-43F0-8402-5E7CE16D18E1}" type="pres">
      <dgm:prSet presAssocID="{CB039F3E-48C2-4B85-AC8A-D09A5C4BAC8C}" presName="linearFlow" presStyleCnt="0">
        <dgm:presLayoutVars>
          <dgm:resizeHandles val="exact"/>
        </dgm:presLayoutVars>
      </dgm:prSet>
      <dgm:spPr/>
    </dgm:pt>
    <dgm:pt modelId="{07E2B1F0-09C2-4E8E-ACEF-346FBC55FDAD}" type="pres">
      <dgm:prSet presAssocID="{D22EEC5C-0C96-411F-8CF1-C15E00A56403}" presName="node" presStyleLbl="node1" presStyleIdx="0" presStyleCnt="3">
        <dgm:presLayoutVars>
          <dgm:bulletEnabled val="1"/>
        </dgm:presLayoutVars>
      </dgm:prSet>
      <dgm:spPr/>
    </dgm:pt>
    <dgm:pt modelId="{5505E8EB-5B28-4A4D-926D-776C588EF33C}" type="pres">
      <dgm:prSet presAssocID="{C6DFABA5-E8BA-4342-9631-87476609DF37}" presName="sibTrans" presStyleLbl="sibTrans2D1" presStyleIdx="0" presStyleCnt="2"/>
      <dgm:spPr/>
    </dgm:pt>
    <dgm:pt modelId="{4A1F4F38-810F-49CA-8B27-8F97CC49C6A2}" type="pres">
      <dgm:prSet presAssocID="{C6DFABA5-E8BA-4342-9631-87476609DF37}" presName="connectorText" presStyleLbl="sibTrans2D1" presStyleIdx="0" presStyleCnt="2"/>
      <dgm:spPr/>
    </dgm:pt>
    <dgm:pt modelId="{91AEB192-902B-49E1-A874-18F3100EAA9C}" type="pres">
      <dgm:prSet presAssocID="{F83FDB0B-705E-4582-A0DD-C78B8BAE33BD}" presName="node" presStyleLbl="node1" presStyleIdx="1" presStyleCnt="3">
        <dgm:presLayoutVars>
          <dgm:bulletEnabled val="1"/>
        </dgm:presLayoutVars>
      </dgm:prSet>
      <dgm:spPr/>
    </dgm:pt>
    <dgm:pt modelId="{BA316DDD-DB8D-4C8C-9CF0-E7EE4384996B}" type="pres">
      <dgm:prSet presAssocID="{1694ABCC-41C2-4BF8-B63C-8A301474185D}" presName="sibTrans" presStyleLbl="sibTrans2D1" presStyleIdx="1" presStyleCnt="2"/>
      <dgm:spPr/>
    </dgm:pt>
    <dgm:pt modelId="{27AD0351-E12F-4EC6-95AD-DFC2864C392A}" type="pres">
      <dgm:prSet presAssocID="{1694ABCC-41C2-4BF8-B63C-8A301474185D}" presName="connectorText" presStyleLbl="sibTrans2D1" presStyleIdx="1" presStyleCnt="2"/>
      <dgm:spPr/>
    </dgm:pt>
    <dgm:pt modelId="{958367E0-5FE5-4788-A03B-9DED40C709FD}" type="pres">
      <dgm:prSet presAssocID="{6F376E9A-AECD-49B6-B7F6-2BF77CB446A9}" presName="node" presStyleLbl="node1" presStyleIdx="2" presStyleCnt="3">
        <dgm:presLayoutVars>
          <dgm:bulletEnabled val="1"/>
        </dgm:presLayoutVars>
      </dgm:prSet>
      <dgm:spPr/>
    </dgm:pt>
  </dgm:ptLst>
  <dgm:cxnLst>
    <dgm:cxn modelId="{AD0E3C07-953D-4397-9F1B-2FF361EE8A15}" srcId="{CB039F3E-48C2-4B85-AC8A-D09A5C4BAC8C}" destId="{F83FDB0B-705E-4582-A0DD-C78B8BAE33BD}" srcOrd="1" destOrd="0" parTransId="{BAEA57EF-3E2B-4C53-9BDA-A79C364D553C}" sibTransId="{1694ABCC-41C2-4BF8-B63C-8A301474185D}"/>
    <dgm:cxn modelId="{30908408-6BC4-46D2-9F12-4AC0768CF730}" type="presOf" srcId="{C6DFABA5-E8BA-4342-9631-87476609DF37}" destId="{4A1F4F38-810F-49CA-8B27-8F97CC49C6A2}" srcOrd="1" destOrd="0" presId="urn:microsoft.com/office/officeart/2005/8/layout/process2"/>
    <dgm:cxn modelId="{4020622B-1D1C-4376-917F-AA3898830D1F}" srcId="{CB039F3E-48C2-4B85-AC8A-D09A5C4BAC8C}" destId="{6F376E9A-AECD-49B6-B7F6-2BF77CB446A9}" srcOrd="2" destOrd="0" parTransId="{4A2D47DF-AE04-4329-A9B0-063901C809D4}" sibTransId="{C9A07C23-53D0-4DC3-9781-41CBA54FB5B7}"/>
    <dgm:cxn modelId="{011A964C-A305-49AF-B6D1-872E5702F3C3}" type="presOf" srcId="{6F376E9A-AECD-49B6-B7F6-2BF77CB446A9}" destId="{958367E0-5FE5-4788-A03B-9DED40C709FD}" srcOrd="0" destOrd="0" presId="urn:microsoft.com/office/officeart/2005/8/layout/process2"/>
    <dgm:cxn modelId="{D0EF0F85-751A-473E-801F-473CF00386EB}" type="presOf" srcId="{D22EEC5C-0C96-411F-8CF1-C15E00A56403}" destId="{07E2B1F0-09C2-4E8E-ACEF-346FBC55FDAD}" srcOrd="0" destOrd="0" presId="urn:microsoft.com/office/officeart/2005/8/layout/process2"/>
    <dgm:cxn modelId="{2B9F7788-C296-47CD-B024-F3F59DB7B4FC}" srcId="{CB039F3E-48C2-4B85-AC8A-D09A5C4BAC8C}" destId="{D22EEC5C-0C96-411F-8CF1-C15E00A56403}" srcOrd="0" destOrd="0" parTransId="{BFB22725-F9BE-46DD-A638-3F505E99A7A7}" sibTransId="{C6DFABA5-E8BA-4342-9631-87476609DF37}"/>
    <dgm:cxn modelId="{C84BBF9D-6CCE-4E2E-AB35-7A067E8BA67D}" type="presOf" srcId="{F83FDB0B-705E-4582-A0DD-C78B8BAE33BD}" destId="{91AEB192-902B-49E1-A874-18F3100EAA9C}" srcOrd="0" destOrd="0" presId="urn:microsoft.com/office/officeart/2005/8/layout/process2"/>
    <dgm:cxn modelId="{0FED98B1-A50B-4430-AD60-22F6CD5FDAF2}" type="presOf" srcId="{CB039F3E-48C2-4B85-AC8A-D09A5C4BAC8C}" destId="{12A99CD7-6A98-43F0-8402-5E7CE16D18E1}" srcOrd="0" destOrd="0" presId="urn:microsoft.com/office/officeart/2005/8/layout/process2"/>
    <dgm:cxn modelId="{F33798C7-2907-4673-808A-11A466EF4AA3}" type="presOf" srcId="{C6DFABA5-E8BA-4342-9631-87476609DF37}" destId="{5505E8EB-5B28-4A4D-926D-776C588EF33C}" srcOrd="0" destOrd="0" presId="urn:microsoft.com/office/officeart/2005/8/layout/process2"/>
    <dgm:cxn modelId="{A7DC50D8-1CDC-4750-96B3-8AF081F5B9EB}" type="presOf" srcId="{1694ABCC-41C2-4BF8-B63C-8A301474185D}" destId="{BA316DDD-DB8D-4C8C-9CF0-E7EE4384996B}" srcOrd="0" destOrd="0" presId="urn:microsoft.com/office/officeart/2005/8/layout/process2"/>
    <dgm:cxn modelId="{F852E3D8-8E9D-42B7-B4D0-F900076B1F03}" type="presOf" srcId="{1694ABCC-41C2-4BF8-B63C-8A301474185D}" destId="{27AD0351-E12F-4EC6-95AD-DFC2864C392A}" srcOrd="1" destOrd="0" presId="urn:microsoft.com/office/officeart/2005/8/layout/process2"/>
    <dgm:cxn modelId="{4779312C-E0E7-4D29-9A43-7E3988854918}" type="presParOf" srcId="{12A99CD7-6A98-43F0-8402-5E7CE16D18E1}" destId="{07E2B1F0-09C2-4E8E-ACEF-346FBC55FDAD}" srcOrd="0" destOrd="0" presId="urn:microsoft.com/office/officeart/2005/8/layout/process2"/>
    <dgm:cxn modelId="{E1F34B84-6171-4EAC-8C77-2D1EE02B2FBA}" type="presParOf" srcId="{12A99CD7-6A98-43F0-8402-5E7CE16D18E1}" destId="{5505E8EB-5B28-4A4D-926D-776C588EF33C}" srcOrd="1" destOrd="0" presId="urn:microsoft.com/office/officeart/2005/8/layout/process2"/>
    <dgm:cxn modelId="{1C09052D-6A9B-4B37-9E5F-935F0577F088}" type="presParOf" srcId="{5505E8EB-5B28-4A4D-926D-776C588EF33C}" destId="{4A1F4F38-810F-49CA-8B27-8F97CC49C6A2}" srcOrd="0" destOrd="0" presId="urn:microsoft.com/office/officeart/2005/8/layout/process2"/>
    <dgm:cxn modelId="{749A41F5-0B3E-4B87-BDF7-DE06B3799E44}" type="presParOf" srcId="{12A99CD7-6A98-43F0-8402-5E7CE16D18E1}" destId="{91AEB192-902B-49E1-A874-18F3100EAA9C}" srcOrd="2" destOrd="0" presId="urn:microsoft.com/office/officeart/2005/8/layout/process2"/>
    <dgm:cxn modelId="{ED223905-CE2D-4349-907F-B2D442C5CC79}" type="presParOf" srcId="{12A99CD7-6A98-43F0-8402-5E7CE16D18E1}" destId="{BA316DDD-DB8D-4C8C-9CF0-E7EE4384996B}" srcOrd="3" destOrd="0" presId="urn:microsoft.com/office/officeart/2005/8/layout/process2"/>
    <dgm:cxn modelId="{E0DAFB00-7D3E-4529-9C95-A191D76116B6}" type="presParOf" srcId="{BA316DDD-DB8D-4C8C-9CF0-E7EE4384996B}" destId="{27AD0351-E12F-4EC6-95AD-DFC2864C392A}" srcOrd="0" destOrd="0" presId="urn:microsoft.com/office/officeart/2005/8/layout/process2"/>
    <dgm:cxn modelId="{8E01FEA7-3903-4F70-8B79-4194DD6CEA01}" type="presParOf" srcId="{12A99CD7-6A98-43F0-8402-5E7CE16D18E1}" destId="{958367E0-5FE5-4788-A03B-9DED40C709FD}"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72B1FF-50AA-4D12-B3EA-EB5AFB0E8BEC}">
      <dsp:nvSpPr>
        <dsp:cNvPr id="0" name=""/>
        <dsp:cNvSpPr/>
      </dsp:nvSpPr>
      <dsp:spPr>
        <a:xfrm>
          <a:off x="0" y="300947"/>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C2ABFE-53D9-4FFA-B539-1FCC0C4C94F1}">
      <dsp:nvSpPr>
        <dsp:cNvPr id="0" name=""/>
        <dsp:cNvSpPr/>
      </dsp:nvSpPr>
      <dsp:spPr>
        <a:xfrm>
          <a:off x="411480" y="94307"/>
          <a:ext cx="5760720" cy="4132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mn-lt"/>
            </a:rPr>
            <a:t>Risk assessment</a:t>
          </a:r>
        </a:p>
      </dsp:txBody>
      <dsp:txXfrm>
        <a:off x="431655" y="114482"/>
        <a:ext cx="5720370" cy="372930"/>
      </dsp:txXfrm>
    </dsp:sp>
    <dsp:sp modelId="{3F4E67EC-15FC-4D10-A4A7-1DF4DC0ADF6F}">
      <dsp:nvSpPr>
        <dsp:cNvPr id="0" name=""/>
        <dsp:cNvSpPr/>
      </dsp:nvSpPr>
      <dsp:spPr>
        <a:xfrm>
          <a:off x="0" y="935987"/>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D71EB3-26B3-4DC5-943B-7833A65D90A3}">
      <dsp:nvSpPr>
        <dsp:cNvPr id="0" name=""/>
        <dsp:cNvSpPr/>
      </dsp:nvSpPr>
      <dsp:spPr>
        <a:xfrm>
          <a:off x="411480" y="729347"/>
          <a:ext cx="5760720" cy="4132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mn-lt"/>
            </a:rPr>
            <a:t>Optimize multimodal for opioid-sparing effect</a:t>
          </a:r>
        </a:p>
      </dsp:txBody>
      <dsp:txXfrm>
        <a:off x="431655" y="749522"/>
        <a:ext cx="5720370" cy="372930"/>
      </dsp:txXfrm>
    </dsp:sp>
    <dsp:sp modelId="{62F3E7C9-6BAB-460C-8A3D-7E68C0F2DE2C}">
      <dsp:nvSpPr>
        <dsp:cNvPr id="0" name=""/>
        <dsp:cNvSpPr/>
      </dsp:nvSpPr>
      <dsp:spPr>
        <a:xfrm>
          <a:off x="0" y="1571027"/>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1D12D6-F488-48D4-9053-99612D9A3362}">
      <dsp:nvSpPr>
        <dsp:cNvPr id="0" name=""/>
        <dsp:cNvSpPr/>
      </dsp:nvSpPr>
      <dsp:spPr>
        <a:xfrm>
          <a:off x="411480" y="1364388"/>
          <a:ext cx="5760720" cy="4132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00100">
            <a:lnSpc>
              <a:spcPct val="90000"/>
            </a:lnSpc>
            <a:spcBef>
              <a:spcPct val="0"/>
            </a:spcBef>
            <a:spcAft>
              <a:spcPct val="35000"/>
            </a:spcAft>
            <a:buNone/>
          </a:pPr>
          <a:r>
            <a:rPr lang="en-US" sz="1800" b="1" kern="1200" dirty="0">
              <a:latin typeface="+mn-lt"/>
            </a:rPr>
            <a:t>Start low, go slow</a:t>
          </a:r>
        </a:p>
      </dsp:txBody>
      <dsp:txXfrm>
        <a:off x="431655" y="1384563"/>
        <a:ext cx="5720370" cy="372930"/>
      </dsp:txXfrm>
    </dsp:sp>
    <dsp:sp modelId="{E022ADDA-9AF3-4063-B435-B12083B2DD1A}">
      <dsp:nvSpPr>
        <dsp:cNvPr id="0" name=""/>
        <dsp:cNvSpPr/>
      </dsp:nvSpPr>
      <dsp:spPr>
        <a:xfrm>
          <a:off x="0" y="2206068"/>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8F4F699-8725-410C-B57E-C405F2840347}">
      <dsp:nvSpPr>
        <dsp:cNvPr id="0" name=""/>
        <dsp:cNvSpPr/>
      </dsp:nvSpPr>
      <dsp:spPr>
        <a:xfrm>
          <a:off x="411480" y="1999428"/>
          <a:ext cx="5760720" cy="4132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00100">
            <a:lnSpc>
              <a:spcPct val="90000"/>
            </a:lnSpc>
            <a:spcBef>
              <a:spcPct val="0"/>
            </a:spcBef>
            <a:spcAft>
              <a:spcPct val="35000"/>
            </a:spcAft>
            <a:buNone/>
          </a:pPr>
          <a:r>
            <a:rPr lang="en-US" sz="1800" b="1" i="0" kern="1200" dirty="0">
              <a:latin typeface="+mn-lt"/>
              <a:cs typeface="Microsoft New Tai Lue" panose="020B0502040204020203" pitchFamily="34" charset="0"/>
            </a:rPr>
            <a:t>Titrate to effect</a:t>
          </a:r>
        </a:p>
      </dsp:txBody>
      <dsp:txXfrm>
        <a:off x="431655" y="2019603"/>
        <a:ext cx="5720370" cy="372930"/>
      </dsp:txXfrm>
    </dsp:sp>
    <dsp:sp modelId="{0E223FA4-5737-44A1-9259-A6BBF19555FB}">
      <dsp:nvSpPr>
        <dsp:cNvPr id="0" name=""/>
        <dsp:cNvSpPr/>
      </dsp:nvSpPr>
      <dsp:spPr>
        <a:xfrm>
          <a:off x="0" y="2841108"/>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D1A7F5-EB6C-473F-B871-DCBFD9FE4C7A}">
      <dsp:nvSpPr>
        <dsp:cNvPr id="0" name=""/>
        <dsp:cNvSpPr/>
      </dsp:nvSpPr>
      <dsp:spPr>
        <a:xfrm>
          <a:off x="411480" y="2634468"/>
          <a:ext cx="5760720" cy="4132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00100">
            <a:lnSpc>
              <a:spcPct val="90000"/>
            </a:lnSpc>
            <a:spcBef>
              <a:spcPct val="0"/>
            </a:spcBef>
            <a:spcAft>
              <a:spcPct val="35000"/>
            </a:spcAft>
            <a:buNone/>
          </a:pPr>
          <a:r>
            <a:rPr lang="en-US" sz="1800" b="1" i="0" kern="1200" dirty="0">
              <a:latin typeface="+mn-lt"/>
              <a:cs typeface="Microsoft New Tai Lue" panose="020B0502040204020203" pitchFamily="34" charset="0"/>
            </a:rPr>
            <a:t>Evaluate efficacy</a:t>
          </a:r>
        </a:p>
      </dsp:txBody>
      <dsp:txXfrm>
        <a:off x="431655" y="2654643"/>
        <a:ext cx="5720370" cy="372930"/>
      </dsp:txXfrm>
    </dsp:sp>
    <dsp:sp modelId="{917BD13E-B8D0-44E4-8EFF-9A49C75680ED}">
      <dsp:nvSpPr>
        <dsp:cNvPr id="0" name=""/>
        <dsp:cNvSpPr/>
      </dsp:nvSpPr>
      <dsp:spPr>
        <a:xfrm>
          <a:off x="0" y="3476148"/>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865143-C758-43E5-A482-9B7809180E9D}">
      <dsp:nvSpPr>
        <dsp:cNvPr id="0" name=""/>
        <dsp:cNvSpPr/>
      </dsp:nvSpPr>
      <dsp:spPr>
        <a:xfrm>
          <a:off x="411480" y="3269508"/>
          <a:ext cx="5760720" cy="4132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00100">
            <a:lnSpc>
              <a:spcPct val="90000"/>
            </a:lnSpc>
            <a:spcBef>
              <a:spcPct val="0"/>
            </a:spcBef>
            <a:spcAft>
              <a:spcPct val="35000"/>
            </a:spcAft>
            <a:buNone/>
          </a:pPr>
          <a:r>
            <a:rPr lang="en-US" sz="1800" b="1" i="0" kern="1200" dirty="0">
              <a:latin typeface="+mn-lt"/>
              <a:cs typeface="Microsoft New Tai Lue" panose="020B0502040204020203" pitchFamily="34" charset="0"/>
            </a:rPr>
            <a:t>Reevaluate continued need for opioids</a:t>
          </a:r>
        </a:p>
      </dsp:txBody>
      <dsp:txXfrm>
        <a:off x="431655" y="3289683"/>
        <a:ext cx="5720370" cy="372930"/>
      </dsp:txXfrm>
    </dsp:sp>
    <dsp:sp modelId="{AEDDE396-A095-45E4-956B-69E2871A7998}">
      <dsp:nvSpPr>
        <dsp:cNvPr id="0" name=""/>
        <dsp:cNvSpPr/>
      </dsp:nvSpPr>
      <dsp:spPr>
        <a:xfrm>
          <a:off x="0" y="4111188"/>
          <a:ext cx="82296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390B29-AAFB-4000-9B17-FDEA8CCDA6A2}">
      <dsp:nvSpPr>
        <dsp:cNvPr id="0" name=""/>
        <dsp:cNvSpPr/>
      </dsp:nvSpPr>
      <dsp:spPr>
        <a:xfrm>
          <a:off x="411480" y="3904548"/>
          <a:ext cx="5760720" cy="41328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800100">
            <a:lnSpc>
              <a:spcPct val="90000"/>
            </a:lnSpc>
            <a:spcBef>
              <a:spcPct val="0"/>
            </a:spcBef>
            <a:spcAft>
              <a:spcPct val="35000"/>
            </a:spcAft>
            <a:buNone/>
          </a:pPr>
          <a:r>
            <a:rPr lang="en-US" sz="1800" b="1" i="0" kern="1200" dirty="0">
              <a:latin typeface="+mn-lt"/>
              <a:cs typeface="Microsoft New Tai Lue" panose="020B0502040204020203" pitchFamily="34" charset="0"/>
            </a:rPr>
            <a:t>Secure, monitor, and dispose</a:t>
          </a:r>
        </a:p>
      </dsp:txBody>
      <dsp:txXfrm>
        <a:off x="431655" y="3924723"/>
        <a:ext cx="5720370" cy="372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E2B1F0-09C2-4E8E-ACEF-346FBC55FDAD}">
      <dsp:nvSpPr>
        <dsp:cNvPr id="0" name=""/>
        <dsp:cNvSpPr/>
      </dsp:nvSpPr>
      <dsp:spPr>
        <a:xfrm>
          <a:off x="104734" y="0"/>
          <a:ext cx="1234440" cy="6857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Monitor</a:t>
          </a:r>
        </a:p>
      </dsp:txBody>
      <dsp:txXfrm>
        <a:off x="124820" y="20086"/>
        <a:ext cx="1194268" cy="645627"/>
      </dsp:txXfrm>
    </dsp:sp>
    <dsp:sp modelId="{5505E8EB-5B28-4A4D-926D-776C588EF33C}">
      <dsp:nvSpPr>
        <dsp:cNvPr id="0" name=""/>
        <dsp:cNvSpPr/>
      </dsp:nvSpPr>
      <dsp:spPr>
        <a:xfrm rot="5400000">
          <a:off x="593367" y="702945"/>
          <a:ext cx="257174" cy="3086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p>
      </dsp:txBody>
      <dsp:txXfrm rot="-5400000">
        <a:off x="629371" y="728663"/>
        <a:ext cx="185166" cy="180022"/>
      </dsp:txXfrm>
    </dsp:sp>
    <dsp:sp modelId="{91AEB192-902B-49E1-A874-18F3100EAA9C}">
      <dsp:nvSpPr>
        <dsp:cNvPr id="0" name=""/>
        <dsp:cNvSpPr/>
      </dsp:nvSpPr>
      <dsp:spPr>
        <a:xfrm>
          <a:off x="104734" y="1028700"/>
          <a:ext cx="1234440" cy="6857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Secure</a:t>
          </a:r>
        </a:p>
      </dsp:txBody>
      <dsp:txXfrm>
        <a:off x="124820" y="1048786"/>
        <a:ext cx="1194268" cy="645627"/>
      </dsp:txXfrm>
    </dsp:sp>
    <dsp:sp modelId="{BA316DDD-DB8D-4C8C-9CF0-E7EE4384996B}">
      <dsp:nvSpPr>
        <dsp:cNvPr id="0" name=""/>
        <dsp:cNvSpPr/>
      </dsp:nvSpPr>
      <dsp:spPr>
        <a:xfrm rot="5400000">
          <a:off x="593367" y="1731645"/>
          <a:ext cx="257174" cy="3086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dirty="0"/>
        </a:p>
      </dsp:txBody>
      <dsp:txXfrm rot="-5400000">
        <a:off x="629371" y="1757363"/>
        <a:ext cx="185166" cy="180022"/>
      </dsp:txXfrm>
    </dsp:sp>
    <dsp:sp modelId="{958367E0-5FE5-4788-A03B-9DED40C709FD}">
      <dsp:nvSpPr>
        <dsp:cNvPr id="0" name=""/>
        <dsp:cNvSpPr/>
      </dsp:nvSpPr>
      <dsp:spPr>
        <a:xfrm>
          <a:off x="104734" y="2057400"/>
          <a:ext cx="1234440" cy="6857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Dispose</a:t>
          </a:r>
        </a:p>
      </dsp:txBody>
      <dsp:txXfrm>
        <a:off x="124820" y="2077486"/>
        <a:ext cx="1194268" cy="645627"/>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2" tIns="46151" rIns="92302" bIns="46151" rtlCol="0"/>
          <a:lstStyle>
            <a:lvl1pPr algn="l">
              <a:defRPr sz="1200"/>
            </a:lvl1pPr>
          </a:lstStyle>
          <a:p>
            <a:r>
              <a:rPr lang="en-US" dirty="0"/>
              <a:t>PRN Program: Opioids</a:t>
            </a:r>
          </a:p>
        </p:txBody>
      </p:sp>
      <p:sp>
        <p:nvSpPr>
          <p:cNvPr id="3" name="Date Placeholder 2"/>
          <p:cNvSpPr>
            <a:spLocks noGrp="1"/>
          </p:cNvSpPr>
          <p:nvPr>
            <p:ph type="dt" sz="quarter" idx="1"/>
          </p:nvPr>
        </p:nvSpPr>
        <p:spPr>
          <a:xfrm>
            <a:off x="3884613" y="0"/>
            <a:ext cx="2971800" cy="464820"/>
          </a:xfrm>
          <a:prstGeom prst="rect">
            <a:avLst/>
          </a:prstGeom>
        </p:spPr>
        <p:txBody>
          <a:bodyPr vert="horz" lIns="92302" tIns="46151" rIns="92302" bIns="46151" rtlCol="0"/>
          <a:lstStyle>
            <a:lvl1pPr algn="r">
              <a:defRPr sz="1200"/>
            </a:lvl1pPr>
          </a:lstStyle>
          <a:p>
            <a:fld id="{58B8EB65-FCB1-492D-96F1-1EEFDB36395A}" type="datetimeFigureOut">
              <a:rPr lang="en-US" smtClean="0"/>
              <a:t>8/20/2026</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2302" tIns="46151" rIns="92302" bIns="46151" rtlCol="0" anchor="b"/>
          <a:lstStyle>
            <a:lvl1pPr algn="l">
              <a:defRPr sz="1200"/>
            </a:lvl1pPr>
          </a:lstStyle>
          <a:p>
            <a:r>
              <a:rPr lang="en-US" dirty="0"/>
              <a:t>Version: 09/08/17</a:t>
            </a:r>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2302" tIns="46151" rIns="92302" bIns="46151" rtlCol="0" anchor="b"/>
          <a:lstStyle>
            <a:lvl1pPr algn="r">
              <a:defRPr sz="12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3"/>
            <a:ext cx="68580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2302" tIns="46151" rIns="92302" bIns="46151"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08610" y="442686"/>
            <a:ext cx="2168843" cy="2877457"/>
          </a:xfrm>
          <a:prstGeom prst="rect">
            <a:avLst/>
          </a:prstGeom>
        </p:spPr>
        <p:txBody>
          <a:bodyPr vert="horz" lIns="92302" tIns="46151" rIns="92302" bIns="46151" rtlCol="0" anchor="ctr"/>
          <a:lstStyle>
            <a:lvl1pPr algn="l">
              <a:defRPr sz="2700" b="1">
                <a:solidFill>
                  <a:schemeClr val="tx1"/>
                </a:solidFill>
              </a:defRPr>
            </a:lvl1pPr>
          </a:lstStyle>
          <a:p>
            <a:r>
              <a:rPr lang="en-US" dirty="0"/>
              <a:t>PRN Program: Opioids</a:t>
            </a:r>
          </a:p>
        </p:txBody>
      </p:sp>
      <p:sp>
        <p:nvSpPr>
          <p:cNvPr id="4" name="Slide Image Placeholder 3"/>
          <p:cNvSpPr>
            <a:spLocks noGrp="1" noRot="1" noChangeAspect="1"/>
          </p:cNvSpPr>
          <p:nvPr>
            <p:ph type="sldImg" idx="2"/>
          </p:nvPr>
        </p:nvSpPr>
        <p:spPr>
          <a:xfrm>
            <a:off x="2511425" y="463550"/>
            <a:ext cx="3813175" cy="2860675"/>
          </a:xfrm>
          <a:prstGeom prst="rect">
            <a:avLst/>
          </a:prstGeom>
          <a:noFill/>
          <a:ln w="12700">
            <a:solidFill>
              <a:prstClr val="black"/>
            </a:solidFill>
          </a:ln>
        </p:spPr>
        <p:txBody>
          <a:bodyPr vert="horz" lIns="92302" tIns="46151" rIns="92302" bIns="46151" rtlCol="0" anchor="ctr"/>
          <a:lstStyle/>
          <a:p>
            <a:endParaRPr lang="en-US" dirty="0"/>
          </a:p>
        </p:txBody>
      </p:sp>
      <p:sp>
        <p:nvSpPr>
          <p:cNvPr id="5" name="Notes Placeholder 4"/>
          <p:cNvSpPr>
            <a:spLocks noGrp="1"/>
          </p:cNvSpPr>
          <p:nvPr>
            <p:ph type="body" sz="quarter" idx="3"/>
          </p:nvPr>
        </p:nvSpPr>
        <p:spPr>
          <a:xfrm>
            <a:off x="642938" y="3762829"/>
            <a:ext cx="5572125" cy="4426857"/>
          </a:xfrm>
          <a:prstGeom prst="rect">
            <a:avLst/>
          </a:prstGeom>
        </p:spPr>
        <p:txBody>
          <a:bodyPr vert="horz" lIns="92302" tIns="46151" rIns="92302" bIns="4615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5"/>
          </p:nvPr>
        </p:nvSpPr>
        <p:spPr>
          <a:xfrm>
            <a:off x="3280229" y="8699339"/>
            <a:ext cx="3372984" cy="464820"/>
          </a:xfrm>
          <a:prstGeom prst="rect">
            <a:avLst/>
          </a:prstGeom>
        </p:spPr>
        <p:txBody>
          <a:bodyPr vert="horz" lIns="92302" tIns="46151" rIns="92302" bIns="46151" rtlCol="0" anchor="b"/>
          <a:lstStyle>
            <a:lvl1pPr algn="r">
              <a:defRPr sz="1200"/>
            </a:lvl1pPr>
          </a:lstStyle>
          <a:p>
            <a:r>
              <a:rPr lang="en-US" i="1" dirty="0"/>
              <a:t>© 2017 Manworren &amp; Lurie Children’s Hospital </a:t>
            </a:r>
          </a:p>
          <a:p>
            <a:r>
              <a:rPr lang="en-US" i="1" dirty="0"/>
              <a:t>All rights reserved. Version 2019 </a:t>
            </a:r>
            <a:fld id="{F19303DE-3E45-4DD3-9505-92EF4803EF97}" type="slidenum">
              <a:rPr lang="en-US" smtClean="0"/>
              <a:pPr/>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330689AA-E895-4630-AD51-770A305848AC}"/>
              </a:ext>
            </a:extLst>
          </p:cNvPr>
          <p:cNvSpPr>
            <a:spLocks noGrp="1"/>
          </p:cNvSpPr>
          <p:nvPr>
            <p:ph type="hdr" sz="quarter" idx="12"/>
          </p:nvPr>
        </p:nvSpPr>
        <p:spPr/>
        <p:txBody>
          <a:bodyPr/>
          <a:lstStyle/>
          <a:p>
            <a:r>
              <a:rPr lang="en-US" dirty="0"/>
              <a:t>PRN Program: Opioids</a:t>
            </a:r>
          </a:p>
        </p:txBody>
      </p:sp>
      <p:sp>
        <p:nvSpPr>
          <p:cNvPr id="3" name="Notes Placeholder 2"/>
          <p:cNvSpPr>
            <a:spLocks noGrp="1"/>
          </p:cNvSpPr>
          <p:nvPr>
            <p:ph type="body" idx="1"/>
          </p:nvPr>
        </p:nvSpPr>
        <p:spPr>
          <a:xfrm>
            <a:off x="435429" y="3748314"/>
            <a:ext cx="6008914" cy="5079158"/>
          </a:xfrm>
        </p:spPr>
        <p:txBody>
          <a:bodyPr/>
          <a:lstStyle/>
          <a:p>
            <a:pPr marL="0" indent="0">
              <a:lnSpc>
                <a:spcPct val="100000"/>
              </a:lnSpc>
              <a:spcBef>
                <a:spcPts val="0"/>
              </a:spcBef>
              <a:buNone/>
            </a:pPr>
            <a:r>
              <a:rPr lang="en-US" sz="1400" b="1" u="sng" dirty="0"/>
              <a:t>Materials</a:t>
            </a:r>
            <a:r>
              <a:rPr lang="en-US" sz="1400" b="1" u="none" dirty="0"/>
              <a:t>:</a:t>
            </a:r>
          </a:p>
          <a:p>
            <a:pPr>
              <a:lnSpc>
                <a:spcPct val="100000"/>
              </a:lnSpc>
              <a:spcBef>
                <a:spcPts val="0"/>
              </a:spcBef>
              <a:defRPr/>
            </a:pPr>
            <a:r>
              <a:rPr lang="en-US" sz="1400" dirty="0"/>
              <a:t>Flip chart or whiteboard</a:t>
            </a:r>
          </a:p>
          <a:p>
            <a:pPr>
              <a:lnSpc>
                <a:spcPct val="100000"/>
              </a:lnSpc>
              <a:spcBef>
                <a:spcPts val="0"/>
              </a:spcBef>
              <a:defRPr/>
            </a:pPr>
            <a:r>
              <a:rPr lang="en-US" sz="1400" dirty="0"/>
              <a:t>Markers</a:t>
            </a:r>
          </a:p>
          <a:p>
            <a:pPr marL="0" indent="0">
              <a:lnSpc>
                <a:spcPct val="100000"/>
              </a:lnSpc>
              <a:spcBef>
                <a:spcPts val="0"/>
              </a:spcBef>
              <a:buNone/>
            </a:pPr>
            <a:r>
              <a:rPr lang="en-US" sz="1400" b="1" u="sng" dirty="0"/>
              <a:t>Room Setup</a:t>
            </a:r>
            <a:r>
              <a:rPr lang="en-US" sz="1400" b="1" dirty="0"/>
              <a:t>:</a:t>
            </a:r>
          </a:p>
          <a:p>
            <a:pPr marL="0" indent="0">
              <a:lnSpc>
                <a:spcPct val="100000"/>
              </a:lnSpc>
              <a:spcBef>
                <a:spcPts val="0"/>
              </a:spcBef>
              <a:buNone/>
            </a:pPr>
            <a:r>
              <a:rPr lang="en-US" sz="1400" dirty="0"/>
              <a:t>• In tables of 4 or 6-8 depending</a:t>
            </a:r>
            <a:r>
              <a:rPr lang="en-US" sz="1400" baseline="0" dirty="0"/>
              <a:t> on number of participants</a:t>
            </a:r>
            <a:endParaRPr lang="en-US" sz="1400" dirty="0"/>
          </a:p>
          <a:p>
            <a:pPr>
              <a:lnSpc>
                <a:spcPct val="100000"/>
              </a:lnSpc>
              <a:spcBef>
                <a:spcPts val="0"/>
              </a:spcBef>
            </a:pPr>
            <a:r>
              <a:rPr lang="en-US" sz="1400" dirty="0"/>
              <a:t>Display slide as participants walk in</a:t>
            </a:r>
          </a:p>
          <a:p>
            <a:pPr>
              <a:lnSpc>
                <a:spcPct val="100000"/>
              </a:lnSpc>
              <a:spcBef>
                <a:spcPts val="0"/>
              </a:spcBef>
            </a:pPr>
            <a:r>
              <a:rPr lang="en-US" sz="1400" dirty="0"/>
              <a:t>This session is 45 minutes</a:t>
            </a:r>
            <a:endParaRPr lang="en-US" sz="1400" baseline="0" dirty="0"/>
          </a:p>
          <a:p>
            <a:pPr marL="0" indent="0">
              <a:lnSpc>
                <a:spcPct val="100000"/>
              </a:lnSpc>
              <a:buNone/>
            </a:pPr>
            <a:r>
              <a:rPr lang="en-US" sz="1400" b="1" u="sng" dirty="0"/>
              <a:t>Welcome and Introductions</a:t>
            </a:r>
            <a:r>
              <a:rPr lang="en-US" sz="1400" b="1" u="none" dirty="0"/>
              <a:t>: </a:t>
            </a:r>
            <a:r>
              <a:rPr lang="en-US" sz="1400" i="1" dirty="0"/>
              <a:t>Introduce facilitator</a:t>
            </a:r>
            <a:r>
              <a:rPr lang="en-US" sz="1400" i="1" baseline="0" dirty="0"/>
              <a:t> if necessary</a:t>
            </a:r>
          </a:p>
          <a:p>
            <a:pPr marL="0" indent="0">
              <a:buNone/>
            </a:pPr>
            <a:r>
              <a:rPr lang="en-US" sz="1600" b="1" u="sng" dirty="0"/>
              <a:t>READ</a:t>
            </a:r>
            <a:r>
              <a:rPr lang="en-US" sz="1600" b="1" u="none" dirty="0"/>
              <a:t>:</a:t>
            </a:r>
            <a:r>
              <a:rPr lang="en-US" sz="1600" dirty="0"/>
              <a:t> The learning objectives for this section are</a:t>
            </a:r>
            <a:r>
              <a:rPr lang="en-US" sz="1600" dirty="0">
                <a:cs typeface="Microsoft New Tai Lue"/>
              </a:rPr>
              <a:t>:</a:t>
            </a:r>
          </a:p>
          <a:p>
            <a:pPr marL="228600" indent="-228600">
              <a:lnSpc>
                <a:spcPct val="104000"/>
              </a:lnSpc>
              <a:buFont typeface="+mj-lt"/>
              <a:buAutoNum type="arabicPeriod"/>
            </a:pPr>
            <a:r>
              <a:rPr lang="en-US" sz="1600" dirty="0"/>
              <a:t>Define substance misuse, abuse, addiction, tolerance, physical dependence, and pseudo-addiction</a:t>
            </a:r>
            <a:r>
              <a:rPr lang="en-US" sz="1600" dirty="0">
                <a:cs typeface="Microsoft New Tai Lue"/>
              </a:rPr>
              <a:t>:</a:t>
            </a:r>
          </a:p>
          <a:p>
            <a:pPr marL="228600" indent="-228600">
              <a:lnSpc>
                <a:spcPct val="104000"/>
              </a:lnSpc>
              <a:buFont typeface="+mj-lt"/>
              <a:buAutoNum type="arabicPeriod"/>
            </a:pPr>
            <a:r>
              <a:rPr lang="en-US" sz="1600" dirty="0">
                <a:latin typeface="Calibri Light" panose="020F0302020204030204" pitchFamily="34" charset="0"/>
              </a:rPr>
              <a:t>Develop a plan of care for patients requiring opioids </a:t>
            </a:r>
            <a:r>
              <a:rPr lang="en-US" sz="1600" dirty="0"/>
              <a:t>as a medication in their multimodal pain treatment plan</a:t>
            </a:r>
            <a:r>
              <a:rPr lang="en-US" sz="1600" dirty="0">
                <a:latin typeface="Calibri Light" panose="020F0302020204030204" pitchFamily="34" charset="0"/>
              </a:rPr>
              <a:t>, include: risk assessment, monitoring for misuse, adverse effects, and safe methods to discontinue opioids if ineffective for treating</a:t>
            </a:r>
            <a:r>
              <a:rPr lang="en-US" sz="1600" baseline="0" dirty="0">
                <a:latin typeface="Calibri Light" panose="020F0302020204030204" pitchFamily="34" charset="0"/>
              </a:rPr>
              <a:t> pain </a:t>
            </a:r>
            <a:r>
              <a:rPr lang="en-US" sz="1600" dirty="0">
                <a:latin typeface="Calibri Light" panose="020F0302020204030204" pitchFamily="34" charset="0"/>
              </a:rPr>
              <a:t>or abuse identified.</a:t>
            </a:r>
            <a:endParaRPr lang="en-US" sz="1600" dirty="0"/>
          </a:p>
          <a:p>
            <a:pPr marL="228600" indent="-228600">
              <a:lnSpc>
                <a:spcPct val="104000"/>
              </a:lnSpc>
              <a:buFont typeface="+mj-lt"/>
              <a:buAutoNum type="arabicPeriod"/>
            </a:pPr>
            <a:r>
              <a:rPr lang="en-US" sz="1600" dirty="0"/>
              <a:t>Educate healthcare providers,</a:t>
            </a:r>
            <a:r>
              <a:rPr lang="en-US" sz="1600" baseline="0" dirty="0"/>
              <a:t> </a:t>
            </a:r>
            <a:r>
              <a:rPr lang="en-US" sz="1600" dirty="0"/>
              <a:t> patients, parents/guardians &amp; the public on methods to secure, monitor &amp; dispose of opioids</a:t>
            </a:r>
            <a:r>
              <a:rPr lang="en-US" sz="1600" dirty="0">
                <a:cs typeface="Microsoft New Tai Lue"/>
              </a:rPr>
              <a:t>.</a:t>
            </a:r>
          </a:p>
          <a:p>
            <a:endParaRPr lang="en-US" dirty="0"/>
          </a:p>
        </p:txBody>
      </p:sp>
      <p:sp>
        <p:nvSpPr>
          <p:cNvPr id="9" name="Slide Number Placeholder 6"/>
          <p:cNvSpPr txBox="1">
            <a:spLocks/>
          </p:cNvSpPr>
          <p:nvPr/>
        </p:nvSpPr>
        <p:spPr>
          <a:xfrm>
            <a:off x="3071359" y="8716978"/>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75488" y="3762829"/>
            <a:ext cx="5968855" cy="4426857"/>
          </a:xfrm>
        </p:spPr>
        <p:txBody>
          <a:bodyPr/>
          <a:lstStyle/>
          <a:p>
            <a:pPr marL="0" indent="0" defTabSz="873161">
              <a:spcBef>
                <a:spcPts val="286"/>
              </a:spcBef>
              <a:buNone/>
              <a:defRPr/>
            </a:pPr>
            <a:r>
              <a:rPr lang="en-US" altLang="en-US" sz="1800" b="1" u="sng" dirty="0"/>
              <a:t>READ</a:t>
            </a:r>
            <a:r>
              <a:rPr lang="en-US" sz="1800" b="1" u="sng" dirty="0"/>
              <a:t>:</a:t>
            </a:r>
          </a:p>
          <a:p>
            <a:pPr marL="114300" indent="-114300" defTabSz="873161">
              <a:spcBef>
                <a:spcPts val="286"/>
              </a:spcBef>
              <a:defRPr/>
            </a:pPr>
            <a:r>
              <a:rPr lang="en-US" sz="1800" dirty="0"/>
              <a:t>Healthcare professionals must advocate for appropriate pain assessment</a:t>
            </a:r>
            <a:r>
              <a:rPr lang="en-US" sz="1800" baseline="0" dirty="0"/>
              <a:t> and o</a:t>
            </a:r>
            <a:r>
              <a:rPr lang="en-US" sz="1800" dirty="0"/>
              <a:t>ptimal multimodal pain treatment,</a:t>
            </a:r>
            <a:r>
              <a:rPr lang="en-US" sz="1800" baseline="0" dirty="0"/>
              <a:t> which may include the use of opioids</a:t>
            </a:r>
            <a:r>
              <a:rPr lang="en-US" sz="1800" dirty="0"/>
              <a:t>.</a:t>
            </a:r>
          </a:p>
          <a:p>
            <a:pPr marL="114300" indent="-114300" defTabSz="873161">
              <a:spcBef>
                <a:spcPts val="286"/>
              </a:spcBef>
              <a:defRPr/>
            </a:pPr>
            <a:r>
              <a:rPr lang="en-US" sz="1800" dirty="0"/>
              <a:t>Healthcare</a:t>
            </a:r>
            <a:r>
              <a:rPr lang="en-US" sz="1800" baseline="0" dirty="0"/>
              <a:t> professionals must also </a:t>
            </a:r>
            <a:r>
              <a:rPr lang="en-US" sz="1800" dirty="0"/>
              <a:t>monitor for adverse treatment effects, including adverse effects from opioids, like respiratory depression and opioid use disorder. </a:t>
            </a:r>
          </a:p>
          <a:p>
            <a:pPr marL="114300" indent="-114300" defTabSz="873161">
              <a:spcBef>
                <a:spcPts val="286"/>
              </a:spcBef>
              <a:defRPr/>
            </a:pPr>
            <a:r>
              <a:rPr lang="en-US" sz="1800" dirty="0"/>
              <a:t>Healthcare professionals are critical for providing anticipatory guidance for safe opioid use at home. </a:t>
            </a:r>
          </a:p>
          <a:p>
            <a:pPr marL="114300" indent="-114300" defTabSz="873161">
              <a:spcBef>
                <a:spcPts val="286"/>
              </a:spcBef>
              <a:defRPr/>
            </a:pPr>
            <a:endParaRPr lang="en-US" dirty="0">
              <a:cs typeface="Microsoft New Tai Lue"/>
            </a:endParaRPr>
          </a:p>
          <a:p>
            <a:pPr marL="0" indent="0" defTabSz="873161">
              <a:spcBef>
                <a:spcPts val="286"/>
              </a:spcBef>
              <a:buNone/>
              <a:defRPr/>
            </a:pPr>
            <a:endParaRPr lang="en-US" dirty="0">
              <a:cs typeface="Microsoft New Tai Lue"/>
            </a:endParaRPr>
          </a:p>
        </p:txBody>
      </p:sp>
      <p:sp>
        <p:nvSpPr>
          <p:cNvPr id="4" name="Header Placeholder 3"/>
          <p:cNvSpPr>
            <a:spLocks noGrp="1"/>
          </p:cNvSpPr>
          <p:nvPr>
            <p:ph type="hdr" sz="quarter" idx="10"/>
          </p:nvPr>
        </p:nvSpPr>
        <p:spPr/>
        <p:txBody>
          <a:bodyPr/>
          <a:lstStyle/>
          <a:p>
            <a:r>
              <a:rPr lang="en-US" dirty="0"/>
              <a:t>PRN Program: Opioids</a:t>
            </a:r>
          </a:p>
        </p:txBody>
      </p:sp>
      <p:sp>
        <p:nvSpPr>
          <p:cNvPr id="6" name="Slide Number Placeholder 5"/>
          <p:cNvSpPr>
            <a:spLocks noGrp="1"/>
          </p:cNvSpPr>
          <p:nvPr>
            <p:ph type="sldNum" sz="quarter" idx="12"/>
          </p:nvPr>
        </p:nvSpPr>
        <p:spPr/>
        <p:txBody>
          <a:bodyPr/>
          <a:lstStyle/>
          <a:p>
            <a:fld id="{F19303DE-3E45-4DD3-9505-92EF4803EF97}" type="slidenum">
              <a:rPr lang="en-US" smtClean="0"/>
              <a:t>2</a:t>
            </a:fld>
            <a:endParaRPr lang="en-US" dirty="0"/>
          </a:p>
        </p:txBody>
      </p:sp>
      <p:sp>
        <p:nvSpPr>
          <p:cNvPr id="7" name="Slide Number Placeholder 6"/>
          <p:cNvSpPr txBox="1">
            <a:spLocks/>
          </p:cNvSpPr>
          <p:nvPr/>
        </p:nvSpPr>
        <p:spPr>
          <a:xfrm>
            <a:off x="3071359" y="8716978"/>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314548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35429" y="3762829"/>
            <a:ext cx="5887583" cy="4426857"/>
          </a:xfrm>
        </p:spPr>
        <p:txBody>
          <a:bodyPr/>
          <a:lstStyle/>
          <a:p>
            <a:pPr marL="0" indent="0" defTabSz="873161">
              <a:spcBef>
                <a:spcPts val="286"/>
              </a:spcBef>
              <a:buNone/>
              <a:defRPr/>
            </a:pPr>
            <a:r>
              <a:rPr lang="en-US" altLang="en-US" sz="1800" b="1" u="sng" dirty="0"/>
              <a:t>READ:</a:t>
            </a:r>
            <a:endParaRPr lang="en-US" altLang="en-US" sz="1800" b="1" u="sng" dirty="0">
              <a:cs typeface="Microsoft New Tai Lue"/>
            </a:endParaRPr>
          </a:p>
          <a:p>
            <a:pPr marL="114300" indent="-114300" defTabSz="873161">
              <a:spcBef>
                <a:spcPts val="286"/>
              </a:spcBef>
              <a:defRPr/>
            </a:pPr>
            <a:r>
              <a:rPr lang="en-US" sz="1800" dirty="0"/>
              <a:t>Prescription opioid misuse and opioid</a:t>
            </a:r>
            <a:r>
              <a:rPr lang="en-US" sz="1800" baseline="0" dirty="0"/>
              <a:t> use disorder </a:t>
            </a:r>
            <a:r>
              <a:rPr lang="en-US" sz="1800" dirty="0"/>
              <a:t>are at epidemic levels, and deaths from opioid misuse now outnumber deaths from car crashes.</a:t>
            </a:r>
          </a:p>
          <a:p>
            <a:pPr marL="114300" indent="-114300" defTabSz="873161">
              <a:spcBef>
                <a:spcPts val="286"/>
              </a:spcBef>
              <a:defRPr/>
            </a:pPr>
            <a:r>
              <a:rPr lang="en-US" sz="1800" dirty="0">
                <a:cs typeface="Microsoft New Tai Lue"/>
              </a:rPr>
              <a:t>We were wrong.</a:t>
            </a:r>
            <a:r>
              <a:rPr lang="en-US" sz="1800" baseline="0" dirty="0">
                <a:cs typeface="Microsoft New Tai Lue"/>
              </a:rPr>
              <a:t> Pain does not protect patients from opioid use disorder. In the US, estimates of substance use disorder range from 6 to 15% . Therefore the risk of opioid use disorder in the general population is 6 to 15%; NOT less than 1% as many of us were taught.</a:t>
            </a:r>
            <a:endParaRPr lang="en-US" sz="1800" dirty="0">
              <a:cs typeface="Microsoft New Tai Lue"/>
            </a:endParaRPr>
          </a:p>
          <a:p>
            <a:pPr marL="114300" indent="-114300" defTabSz="873161">
              <a:spcBef>
                <a:spcPts val="286"/>
              </a:spcBef>
              <a:defRPr/>
            </a:pPr>
            <a:r>
              <a:rPr lang="en-US" sz="1800" dirty="0"/>
              <a:t>Healthcare professionals can dramatically curb opioid misuse by communicating the facts, monitoring opioid use, and providing patients and families with evidence-based anticipatory guidance</a:t>
            </a:r>
            <a:endParaRPr lang="en-US" sz="1100" i="1" baseline="30000" dirty="0"/>
          </a:p>
          <a:p>
            <a:endParaRPr lang="en-US" sz="1100" dirty="0"/>
          </a:p>
        </p:txBody>
      </p:sp>
      <p:sp>
        <p:nvSpPr>
          <p:cNvPr id="4" name="Header Placeholder 3"/>
          <p:cNvSpPr>
            <a:spLocks noGrp="1"/>
          </p:cNvSpPr>
          <p:nvPr>
            <p:ph type="hdr" sz="quarter" idx="10"/>
          </p:nvPr>
        </p:nvSpPr>
        <p:spPr/>
        <p:txBody>
          <a:bodyPr/>
          <a:lstStyle/>
          <a:p>
            <a:r>
              <a:rPr lang="en-US" dirty="0"/>
              <a:t>PRN Program: Opioids</a:t>
            </a:r>
          </a:p>
        </p:txBody>
      </p:sp>
      <p:sp>
        <p:nvSpPr>
          <p:cNvPr id="6" name="Slide Number Placeholder 5"/>
          <p:cNvSpPr>
            <a:spLocks noGrp="1"/>
          </p:cNvSpPr>
          <p:nvPr>
            <p:ph type="sldNum" sz="quarter" idx="12"/>
          </p:nvPr>
        </p:nvSpPr>
        <p:spPr/>
        <p:txBody>
          <a:bodyPr/>
          <a:lstStyle/>
          <a:p>
            <a:fld id="{F19303DE-3E45-4DD3-9505-92EF4803EF97}" type="slidenum">
              <a:rPr lang="en-US" smtClean="0"/>
              <a:t>3</a:t>
            </a:fld>
            <a:endParaRPr lang="en-US" dirty="0"/>
          </a:p>
        </p:txBody>
      </p:sp>
      <p:sp>
        <p:nvSpPr>
          <p:cNvPr id="7" name="Slide Number Placeholder 6"/>
          <p:cNvSpPr txBox="1">
            <a:spLocks/>
          </p:cNvSpPr>
          <p:nvPr/>
        </p:nvSpPr>
        <p:spPr>
          <a:xfrm>
            <a:off x="3071359"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1780102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48315"/>
            <a:ext cx="6014403" cy="5177971"/>
          </a:xfrm>
        </p:spPr>
        <p:txBody>
          <a:bodyPr/>
          <a:lstStyle/>
          <a:p>
            <a:pPr marL="0" marR="0" indent="0" algn="l" defTabSz="873161" rtl="0" eaLnBrk="1" fontAlgn="auto" latinLnBrk="0" hangingPunct="1">
              <a:lnSpc>
                <a:spcPct val="104000"/>
              </a:lnSpc>
              <a:spcBef>
                <a:spcPts val="0"/>
              </a:spcBef>
              <a:spcAft>
                <a:spcPts val="0"/>
              </a:spcAft>
              <a:buClrTx/>
              <a:buSzTx/>
              <a:buFont typeface="Arial" panose="020B0604020202020204" pitchFamily="34" charset="0"/>
              <a:buNone/>
              <a:tabLst/>
              <a:defRPr/>
            </a:pPr>
            <a:r>
              <a:rPr lang="en-US" altLang="en-US" sz="1600" b="1" u="sng" dirty="0"/>
              <a:t>READ</a:t>
            </a:r>
            <a:r>
              <a:rPr lang="en-US" altLang="en-US" sz="1600" b="1" u="none" dirty="0"/>
              <a:t>:</a:t>
            </a:r>
            <a:r>
              <a:rPr lang="en-US" altLang="en-US" sz="1600" b="1" u="sng" baseline="0" dirty="0">
                <a:cs typeface="Microsoft New Tai Lue"/>
              </a:rPr>
              <a:t> </a:t>
            </a:r>
            <a:r>
              <a:rPr lang="en-US" sz="1600" dirty="0">
                <a:ea typeface="Calibri" panose="020F0502020204030204" pitchFamily="34" charset="0"/>
              </a:rPr>
              <a:t>These terms are often used interchangeably despite their different definitions, which contributes to confusion among healthcare professionals.</a:t>
            </a:r>
          </a:p>
          <a:p>
            <a:pPr marL="0" indent="0" defTabSz="873161">
              <a:lnSpc>
                <a:spcPct val="104000"/>
              </a:lnSpc>
              <a:buNone/>
              <a:defRPr/>
            </a:pPr>
            <a:r>
              <a:rPr lang="en-US" sz="1600" b="1" u="sng" dirty="0"/>
              <a:t>ASK </a:t>
            </a:r>
            <a:r>
              <a:rPr lang="en-US" sz="1600" b="1" u="none" dirty="0"/>
              <a:t>: </a:t>
            </a:r>
            <a:r>
              <a:rPr lang="en-US" sz="1600" b="0" u="none" dirty="0"/>
              <a:t>W</a:t>
            </a:r>
            <a:r>
              <a:rPr lang="en-US" sz="1600" dirty="0"/>
              <a:t>hat is the difference between </a:t>
            </a:r>
            <a:r>
              <a:rPr lang="en-US" sz="1600" dirty="0">
                <a:cs typeface="Microsoft New Tai Lue"/>
              </a:rPr>
              <a:t>the following terms:</a:t>
            </a:r>
            <a:endParaRPr lang="en-US" sz="1600" dirty="0"/>
          </a:p>
          <a:p>
            <a:pPr marL="109145" indent="-109145" defTabSz="873161">
              <a:lnSpc>
                <a:spcPct val="90000"/>
              </a:lnSpc>
              <a:spcBef>
                <a:spcPts val="0"/>
              </a:spcBef>
              <a:defRPr/>
            </a:pPr>
            <a:r>
              <a:rPr lang="en-US" sz="1600" dirty="0"/>
              <a:t>Drug abuse and Drug misuse			    	</a:t>
            </a:r>
            <a:r>
              <a:rPr lang="en-US" sz="1100" i="1" dirty="0"/>
              <a:t>Select participants willing to share their responses </a:t>
            </a:r>
            <a:r>
              <a:rPr lang="en-US" sz="1100" b="1" i="1" dirty="0"/>
              <a:t>[Limit to 1 minute]</a:t>
            </a:r>
            <a:endParaRPr lang="en-US" sz="1100" dirty="0"/>
          </a:p>
          <a:p>
            <a:pPr marL="109145" indent="-109145" defTabSz="873161">
              <a:lnSpc>
                <a:spcPct val="90000"/>
              </a:lnSpc>
              <a:spcBef>
                <a:spcPts val="0"/>
              </a:spcBef>
              <a:defRPr/>
            </a:pPr>
            <a:r>
              <a:rPr lang="en-US" sz="1600" dirty="0"/>
              <a:t>Nonmedical use and Drug diversion				</a:t>
            </a:r>
            <a:r>
              <a:rPr lang="en-US" sz="1100" i="1" dirty="0"/>
              <a:t>Select participants willing to share their responses </a:t>
            </a:r>
            <a:r>
              <a:rPr lang="en-US" sz="1100" b="1" i="1" dirty="0"/>
              <a:t>[Limit to 1 minute]</a:t>
            </a:r>
            <a:endParaRPr lang="en-US" sz="1600" dirty="0"/>
          </a:p>
          <a:p>
            <a:pPr marL="109145" indent="-109145" defTabSz="873161">
              <a:lnSpc>
                <a:spcPct val="90000"/>
              </a:lnSpc>
              <a:spcBef>
                <a:spcPts val="0"/>
              </a:spcBef>
              <a:defRPr/>
            </a:pPr>
            <a:r>
              <a:rPr lang="en-US" sz="1600" dirty="0"/>
              <a:t>Tolerance, physical dependence and pseudo-addiction 		</a:t>
            </a:r>
            <a:r>
              <a:rPr lang="en-US" sz="1100" i="1" dirty="0"/>
              <a:t>Select participants willing to share their responses </a:t>
            </a:r>
            <a:r>
              <a:rPr lang="en-US" sz="1100" b="1" i="1" dirty="0"/>
              <a:t>[Limit to 1 minute]</a:t>
            </a:r>
            <a:endParaRPr lang="en-US" sz="1600" dirty="0">
              <a:cs typeface="Microsoft New Tai Lue"/>
            </a:endParaRPr>
          </a:p>
          <a:p>
            <a:pPr marL="109145" indent="-109145" defTabSz="873161">
              <a:lnSpc>
                <a:spcPct val="90000"/>
              </a:lnSpc>
              <a:spcBef>
                <a:spcPts val="0"/>
              </a:spcBef>
              <a:defRPr/>
            </a:pPr>
            <a:r>
              <a:rPr lang="en-US" sz="1600" dirty="0"/>
              <a:t>Addiction use and substance use disorder			</a:t>
            </a:r>
            <a:r>
              <a:rPr lang="en-US" sz="1100" i="1" dirty="0"/>
              <a:t>Select participants willing to share their responses </a:t>
            </a:r>
            <a:r>
              <a:rPr lang="en-US" sz="1100" b="1" i="1" dirty="0"/>
              <a:t>[Limit to 1 minute]</a:t>
            </a:r>
          </a:p>
          <a:p>
            <a:pPr marL="0" indent="0" algn="ctr">
              <a:lnSpc>
                <a:spcPct val="100000"/>
              </a:lnSpc>
              <a:spcBef>
                <a:spcPts val="100"/>
              </a:spcBef>
              <a:spcAft>
                <a:spcPts val="100"/>
              </a:spcAft>
              <a:buNone/>
            </a:pPr>
            <a:r>
              <a:rPr lang="en-US" sz="1400" b="1" i="1" cap="all" dirty="0"/>
              <a:t>[10 minutes </a:t>
            </a:r>
            <a:r>
              <a:rPr lang="en-US" sz="1400" b="1" i="1" dirty="0"/>
              <a:t>of 45 minute session is complete]</a:t>
            </a:r>
            <a:endParaRPr lang="en-US" sz="1400" dirty="0"/>
          </a:p>
          <a:p>
            <a:pPr marL="0" indent="0" defTabSz="873161">
              <a:lnSpc>
                <a:spcPct val="90000"/>
              </a:lnSpc>
              <a:spcBef>
                <a:spcPts val="0"/>
              </a:spcBef>
              <a:spcAft>
                <a:spcPts val="100"/>
              </a:spcAft>
              <a:buNone/>
              <a:defRPr/>
            </a:pPr>
            <a:r>
              <a:rPr lang="en-US" sz="800" b="1" i="1" dirty="0"/>
              <a:t>These</a:t>
            </a:r>
            <a:r>
              <a:rPr lang="en-US" sz="800" b="1" i="1" baseline="0" dirty="0"/>
              <a:t> are the specific differences </a:t>
            </a:r>
            <a:r>
              <a:rPr lang="en-US" sz="800" b="1" i="1" dirty="0"/>
              <a:t>If clarification is needed:</a:t>
            </a:r>
            <a:endParaRPr lang="en-US" sz="800" i="1" dirty="0">
              <a:cs typeface="Microsoft New Tai Lue"/>
            </a:endParaRPr>
          </a:p>
          <a:p>
            <a:pPr>
              <a:lnSpc>
                <a:spcPct val="90000"/>
              </a:lnSpc>
              <a:spcBef>
                <a:spcPts val="0"/>
              </a:spcBef>
              <a:spcAft>
                <a:spcPts val="100"/>
              </a:spcAft>
            </a:pPr>
            <a:r>
              <a:rPr lang="en-US" sz="800" b="1" i="1" dirty="0"/>
              <a:t>Abuse</a:t>
            </a:r>
            <a:r>
              <a:rPr lang="en-US" sz="800" i="1" dirty="0"/>
              <a:t> is use of a drug for nontherapeutic, recreational purposes,</a:t>
            </a:r>
            <a:r>
              <a:rPr lang="en-US" sz="800" i="1" baseline="0" dirty="0"/>
              <a:t> </a:t>
            </a:r>
            <a:r>
              <a:rPr lang="en-US" sz="800" i="1" dirty="0"/>
              <a:t>psychotropic, or euphoric effects </a:t>
            </a:r>
            <a:r>
              <a:rPr lang="en-US" sz="800" i="1" baseline="0" dirty="0"/>
              <a:t> w</a:t>
            </a:r>
            <a:r>
              <a:rPr lang="en-US" sz="800" i="1" dirty="0"/>
              <a:t>hereas </a:t>
            </a:r>
            <a:r>
              <a:rPr lang="en-US" sz="800" b="1" i="1" dirty="0"/>
              <a:t>Misuse</a:t>
            </a:r>
            <a:r>
              <a:rPr lang="en-US" sz="800" i="1" dirty="0"/>
              <a:t> </a:t>
            </a:r>
            <a:r>
              <a:rPr lang="en-US" sz="800" i="1" baseline="0" dirty="0"/>
              <a:t> is u</a:t>
            </a:r>
            <a:r>
              <a:rPr lang="en-US" sz="800" i="1" dirty="0"/>
              <a:t>se of a drug prescribed for a medical purpose in a manner inconsistent with its intended purpose or prescribed use.	</a:t>
            </a:r>
          </a:p>
          <a:p>
            <a:pPr>
              <a:lnSpc>
                <a:spcPct val="90000"/>
              </a:lnSpc>
              <a:spcBef>
                <a:spcPts val="0"/>
              </a:spcBef>
              <a:spcAft>
                <a:spcPts val="100"/>
              </a:spcAft>
            </a:pPr>
            <a:r>
              <a:rPr lang="en-US" sz="800" b="1" i="1" dirty="0"/>
              <a:t>Nonmedical use</a:t>
            </a:r>
            <a:r>
              <a:rPr lang="en-US" sz="800" i="1" dirty="0"/>
              <a:t> is</a:t>
            </a:r>
            <a:r>
              <a:rPr lang="en-US" sz="800" i="1" baseline="0" dirty="0"/>
              <a:t> us</a:t>
            </a:r>
            <a:r>
              <a:rPr lang="en-US" sz="800" i="1" dirty="0"/>
              <a:t>e of a prescription drug by someone other than the</a:t>
            </a:r>
            <a:r>
              <a:rPr lang="en-US" sz="800" i="1" baseline="0" dirty="0"/>
              <a:t> person </a:t>
            </a:r>
            <a:r>
              <a:rPr lang="en-US" sz="800" i="1" dirty="0"/>
              <a:t>for whom it was prescribed,</a:t>
            </a:r>
            <a:r>
              <a:rPr lang="en-US" sz="800" i="1" baseline="0" dirty="0"/>
              <a:t> o</a:t>
            </a:r>
            <a:r>
              <a:rPr lang="en-US" sz="800" i="1" dirty="0"/>
              <a:t>r in a manner for which it was not prescribed—for example, to achieve a euphoric effect, increasing dose without prescriber approval, unknowingly taking a larger dose than directed (misuse), or using the drug to attempt suicide or to make a suicidal gesture (suicide</a:t>
            </a:r>
            <a:r>
              <a:rPr lang="en-US" sz="800" i="1" baseline="0" dirty="0"/>
              <a:t> not intended),</a:t>
            </a:r>
            <a:r>
              <a:rPr lang="en-US" sz="800" i="1" dirty="0"/>
              <a:t> whereas </a:t>
            </a:r>
            <a:r>
              <a:rPr lang="en-US" sz="800" b="1" i="1" dirty="0"/>
              <a:t>Drug diversion</a:t>
            </a:r>
            <a:r>
              <a:rPr lang="en-US" sz="800" i="1" dirty="0"/>
              <a:t> is the illicit redirection of legitimately prescribed drugs. </a:t>
            </a:r>
          </a:p>
          <a:p>
            <a:pPr>
              <a:lnSpc>
                <a:spcPct val="90000"/>
              </a:lnSpc>
              <a:spcBef>
                <a:spcPts val="0"/>
              </a:spcBef>
              <a:spcAft>
                <a:spcPts val="100"/>
              </a:spcAft>
            </a:pPr>
            <a:r>
              <a:rPr lang="en-US" sz="800" b="1" i="1" dirty="0"/>
              <a:t>Tolerance </a:t>
            </a:r>
            <a:r>
              <a:rPr lang="en-US" sz="800" i="1" dirty="0"/>
              <a:t>is the need for increased amounts of the drug</a:t>
            </a:r>
            <a:r>
              <a:rPr lang="en-US" sz="800" i="1" baseline="0" dirty="0"/>
              <a:t> in order </a:t>
            </a:r>
            <a:r>
              <a:rPr lang="en-US" sz="800" i="1" dirty="0"/>
              <a:t>to achieve the same therapeutic effects,</a:t>
            </a:r>
            <a:r>
              <a:rPr lang="en-US" sz="800" i="1" baseline="0" dirty="0"/>
              <a:t> w</a:t>
            </a:r>
            <a:r>
              <a:rPr lang="en-US" sz="800" i="1" dirty="0"/>
              <a:t>hereas </a:t>
            </a:r>
            <a:r>
              <a:rPr lang="en-US" sz="800" b="1" i="1" dirty="0"/>
              <a:t>physical dependence </a:t>
            </a:r>
            <a:r>
              <a:rPr lang="en-US" sz="800" i="1" dirty="0"/>
              <a:t>is a</a:t>
            </a:r>
            <a:r>
              <a:rPr lang="en-US" sz="800" i="1" baseline="0" dirty="0"/>
              <a:t> </a:t>
            </a:r>
            <a:r>
              <a:rPr lang="en-US" sz="800" i="1" dirty="0"/>
              <a:t>physiologic and biochemical adaptation of neurons to the drug and </a:t>
            </a:r>
            <a:r>
              <a:rPr lang="en-US" sz="800" b="1" i="1" dirty="0"/>
              <a:t>abstinence</a:t>
            </a:r>
            <a:r>
              <a:rPr lang="en-US" sz="800" i="1" dirty="0"/>
              <a:t> from the drug precipitates symptoms of </a:t>
            </a:r>
            <a:r>
              <a:rPr lang="en-US" sz="800" b="1" i="1" dirty="0"/>
              <a:t>withdrawal.</a:t>
            </a:r>
          </a:p>
          <a:p>
            <a:pPr>
              <a:lnSpc>
                <a:spcPct val="90000"/>
              </a:lnSpc>
              <a:spcBef>
                <a:spcPts val="0"/>
              </a:spcBef>
              <a:spcAft>
                <a:spcPts val="100"/>
              </a:spcAft>
            </a:pPr>
            <a:r>
              <a:rPr lang="en-US" sz="800" b="1" i="1" baseline="0" dirty="0" err="1"/>
              <a:t>P</a:t>
            </a:r>
            <a:r>
              <a:rPr lang="en-US" sz="800" b="1" i="1" dirty="0" err="1"/>
              <a:t>seudoaddiction</a:t>
            </a:r>
            <a:r>
              <a:rPr lang="en-US" sz="800" b="1" i="1" dirty="0"/>
              <a:t> </a:t>
            </a:r>
            <a:r>
              <a:rPr lang="en-US" sz="800" i="1" dirty="0"/>
              <a:t>is vigilance in timing (watching the clock) and drug dose, often due to </a:t>
            </a:r>
            <a:r>
              <a:rPr lang="en-US" sz="800" i="1" dirty="0" err="1"/>
              <a:t>undertreatment</a:t>
            </a:r>
            <a:r>
              <a:rPr lang="en-US" sz="800" i="1" dirty="0"/>
              <a:t> of pain. This resolves when pain is controlled or relieved.  </a:t>
            </a:r>
            <a:r>
              <a:rPr lang="en-US" sz="800" i="1" dirty="0">
                <a:cs typeface="Microsoft New Tai Lue"/>
              </a:rPr>
              <a:t>In contrast</a:t>
            </a:r>
            <a:r>
              <a:rPr lang="en-US" sz="800" i="1" baseline="0" dirty="0">
                <a:cs typeface="Microsoft New Tai Lue"/>
              </a:rPr>
              <a:t>, </a:t>
            </a:r>
            <a:r>
              <a:rPr lang="en-US" sz="800" b="1" i="1" dirty="0"/>
              <a:t>Addiction</a:t>
            </a:r>
            <a:r>
              <a:rPr lang="en-US" sz="800" i="1" dirty="0"/>
              <a:t> is a primary chronic neurobiological disease of reward, motivation, and memory and related circuitry, characterized by the “four Cs”: Compulsive use, impaired Control over use, Continued use despite harm, and strong Craving.;</a:t>
            </a:r>
            <a:endParaRPr lang="en-US" sz="800" i="1" baseline="0" dirty="0"/>
          </a:p>
          <a:p>
            <a:pPr>
              <a:lnSpc>
                <a:spcPct val="90000"/>
              </a:lnSpc>
              <a:spcBef>
                <a:spcPts val="0"/>
              </a:spcBef>
              <a:spcAft>
                <a:spcPts val="100"/>
              </a:spcAft>
            </a:pPr>
            <a:r>
              <a:rPr lang="en-US" sz="800" b="1" i="1" dirty="0"/>
              <a:t>Substance use disorder </a:t>
            </a:r>
            <a:r>
              <a:rPr lang="en-US" sz="800" i="1" dirty="0"/>
              <a:t>is a newer</a:t>
            </a:r>
            <a:r>
              <a:rPr lang="en-US" sz="800" i="1" baseline="0" dirty="0"/>
              <a:t> term that replaces addiction. </a:t>
            </a:r>
            <a:r>
              <a:rPr lang="en-US" sz="800" b="1" i="1" baseline="0" dirty="0"/>
              <a:t>This </a:t>
            </a:r>
            <a:r>
              <a:rPr lang="en-US" sz="800" i="1" baseline="0" dirty="0"/>
              <a:t>is a </a:t>
            </a:r>
            <a:r>
              <a:rPr lang="en-US" sz="800" i="1" dirty="0"/>
              <a:t>maladaptive pattern of substance use leading to clinically significant impairment or distress, demonstrated by a recurrence of 2 or more of the events or behaviors  listed in your participant</a:t>
            </a:r>
            <a:r>
              <a:rPr lang="en-US" sz="800" i="1" baseline="0" dirty="0"/>
              <a:t> guide </a:t>
            </a:r>
            <a:r>
              <a:rPr lang="en-US" sz="800" i="1" dirty="0"/>
              <a:t>within a year.</a:t>
            </a:r>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4</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p:txBody>
          <a:bodyPr/>
          <a:lstStyle/>
          <a:p>
            <a:r>
              <a:rPr lang="en-US" dirty="0"/>
              <a:t>PRN Program: Opioids</a:t>
            </a:r>
          </a:p>
        </p:txBody>
      </p:sp>
      <p:sp>
        <p:nvSpPr>
          <p:cNvPr id="8" name="Slide Number Placeholder 6"/>
          <p:cNvSpPr txBox="1">
            <a:spLocks/>
          </p:cNvSpPr>
          <p:nvPr/>
        </p:nvSpPr>
        <p:spPr>
          <a:xfrm>
            <a:off x="3071359"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1512184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35430" y="3762829"/>
            <a:ext cx="5887584" cy="4426857"/>
          </a:xfrm>
        </p:spPr>
        <p:txBody>
          <a:bodyPr/>
          <a:lstStyle/>
          <a:p>
            <a:pPr marL="0" indent="0" defTabSz="873161">
              <a:spcBef>
                <a:spcPts val="286"/>
              </a:spcBef>
              <a:buNone/>
              <a:defRPr/>
            </a:pPr>
            <a:r>
              <a:rPr lang="en-US" altLang="en-US" sz="1800" b="1" u="sng" dirty="0"/>
              <a:t>READ</a:t>
            </a:r>
            <a:r>
              <a:rPr lang="en-US" altLang="en-US" sz="1800" b="1" u="none" dirty="0">
                <a:cs typeface="Microsoft New Tai Lue"/>
              </a:rPr>
              <a:t>:</a:t>
            </a:r>
            <a:endParaRPr lang="en-US" sz="1800" b="1" u="none" dirty="0">
              <a:cs typeface="Microsoft New Tai Lue"/>
            </a:endParaRPr>
          </a:p>
          <a:p>
            <a:pPr marL="109145" marR="0" indent="-109145" algn="l" defTabSz="873161" rtl="0" eaLnBrk="1" fontAlgn="auto" latinLnBrk="0" hangingPunct="1">
              <a:spcBef>
                <a:spcPts val="0"/>
              </a:spcBef>
              <a:spcAft>
                <a:spcPts val="0"/>
              </a:spcAft>
              <a:buClrTx/>
              <a:buSzTx/>
              <a:buFont typeface="Arial" panose="020B0604020202020204" pitchFamily="34" charset="0"/>
              <a:buChar char="•"/>
              <a:tabLst/>
              <a:defRPr/>
            </a:pPr>
            <a:r>
              <a:rPr lang="en-US" sz="1800" dirty="0"/>
              <a:t>Leftover prescription opioids are a common source of misused opioids</a:t>
            </a:r>
          </a:p>
          <a:p>
            <a:pPr marL="109145" indent="-109145" defTabSz="873161">
              <a:spcBef>
                <a:spcPts val="0"/>
              </a:spcBef>
              <a:defRPr/>
            </a:pPr>
            <a:r>
              <a:rPr lang="en-US" sz="1800" dirty="0"/>
              <a:t>For example: Of 749 oxycodone and hydrocodone pills dispensed to 49 adolescents after appendectomy, 167.5 (24%) were reported as used as prescribed, 53.5 pills (8%) were unaccounted for by pill count, and 488 pills (68% or 2/3</a:t>
            </a:r>
            <a:r>
              <a:rPr lang="en-US" sz="1800" baseline="30000" dirty="0"/>
              <a:t>rd</a:t>
            </a:r>
            <a:r>
              <a:rPr lang="en-US" sz="1800" dirty="0"/>
              <a:t> of the number prescribed) were returned to families for disposal. </a:t>
            </a:r>
          </a:p>
          <a:p>
            <a:pPr marL="109145" indent="-109145" defTabSz="873161">
              <a:spcBef>
                <a:spcPts val="0"/>
              </a:spcBef>
              <a:defRPr/>
            </a:pPr>
            <a:r>
              <a:rPr lang="en-US" sz="1800" dirty="0"/>
              <a:t>Over 1% of teenagers 12-17 years of age report opioid misuse in the past month, 19% in the past year, and almost 10% during their short lifetime</a:t>
            </a:r>
          </a:p>
          <a:p>
            <a:pPr marL="109145" marR="0" indent="-109145" algn="l" defTabSz="873161" rtl="0" eaLnBrk="1" fontAlgn="auto" latinLnBrk="0" hangingPunct="1">
              <a:spcBef>
                <a:spcPts val="0"/>
              </a:spcBef>
              <a:spcAft>
                <a:spcPts val="0"/>
              </a:spcAft>
              <a:buClrTx/>
              <a:buSzTx/>
              <a:buFont typeface="Arial" panose="020B0604020202020204" pitchFamily="34" charset="0"/>
              <a:buChar char="•"/>
              <a:tabLst/>
              <a:defRPr/>
            </a:pPr>
            <a:r>
              <a:rPr lang="en-US" sz="1800" dirty="0"/>
              <a:t>By 25 years of age 1 in 4 young adults report that they have misused prescription opioids. </a:t>
            </a:r>
          </a:p>
          <a:p>
            <a:pPr marL="109145" indent="-109145" defTabSz="873161">
              <a:spcBef>
                <a:spcPts val="286"/>
              </a:spcBef>
              <a:defRPr/>
            </a:pPr>
            <a:endParaRPr lang="en-US" sz="1100" dirty="0"/>
          </a:p>
          <a:p>
            <a:pPr marL="0" indent="0">
              <a:buNone/>
            </a:pPr>
            <a:endParaRPr lang="en-US" sz="1100" dirty="0"/>
          </a:p>
        </p:txBody>
      </p:sp>
      <p:sp>
        <p:nvSpPr>
          <p:cNvPr id="4" name="Header Placeholder 3"/>
          <p:cNvSpPr>
            <a:spLocks noGrp="1"/>
          </p:cNvSpPr>
          <p:nvPr>
            <p:ph type="hdr" sz="quarter" idx="10"/>
          </p:nvPr>
        </p:nvSpPr>
        <p:spPr/>
        <p:txBody>
          <a:bodyPr/>
          <a:lstStyle/>
          <a:p>
            <a:r>
              <a:rPr lang="en-US" dirty="0"/>
              <a:t>PRN Program: Opioids</a:t>
            </a:r>
          </a:p>
        </p:txBody>
      </p:sp>
      <p:sp>
        <p:nvSpPr>
          <p:cNvPr id="6" name="Slide Number Placeholder 5"/>
          <p:cNvSpPr>
            <a:spLocks noGrp="1"/>
          </p:cNvSpPr>
          <p:nvPr>
            <p:ph type="sldNum" sz="quarter" idx="12"/>
          </p:nvPr>
        </p:nvSpPr>
        <p:spPr/>
        <p:txBody>
          <a:bodyPr/>
          <a:lstStyle/>
          <a:p>
            <a:fld id="{F19303DE-3E45-4DD3-9505-92EF4803EF97}" type="slidenum">
              <a:rPr lang="en-US" smtClean="0"/>
              <a:t>5</a:t>
            </a:fld>
            <a:endParaRPr lang="en-US" dirty="0"/>
          </a:p>
        </p:txBody>
      </p:sp>
      <p:sp>
        <p:nvSpPr>
          <p:cNvPr id="7" name="Slide Number Placeholder 6"/>
          <p:cNvSpPr txBox="1">
            <a:spLocks/>
          </p:cNvSpPr>
          <p:nvPr/>
        </p:nvSpPr>
        <p:spPr>
          <a:xfrm>
            <a:off x="3071359"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988139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49944" y="3762829"/>
            <a:ext cx="5873070" cy="4936510"/>
          </a:xfrm>
        </p:spPr>
        <p:txBody>
          <a:bodyPr/>
          <a:lstStyle/>
          <a:p>
            <a:pPr marL="0" lvl="1" indent="0">
              <a:lnSpc>
                <a:spcPct val="104000"/>
              </a:lnSpc>
              <a:spcBef>
                <a:spcPts val="0"/>
              </a:spcBef>
              <a:buNone/>
            </a:pPr>
            <a:r>
              <a:rPr lang="en-US" sz="1800" b="1" u="sng" dirty="0"/>
              <a:t>READ</a:t>
            </a:r>
            <a:r>
              <a:rPr lang="en-US" sz="1800" b="1" u="none" dirty="0"/>
              <a:t>:</a:t>
            </a:r>
            <a:r>
              <a:rPr lang="en-US" sz="1800" b="0" u="none" baseline="0" dirty="0"/>
              <a:t> </a:t>
            </a:r>
            <a:r>
              <a:rPr lang="en-US" altLang="en-US" sz="1800" dirty="0"/>
              <a:t>With your </a:t>
            </a:r>
            <a:r>
              <a:rPr lang="en-US" altLang="en-US" sz="1800" b="1" u="sng" dirty="0"/>
              <a:t>table</a:t>
            </a:r>
            <a:r>
              <a:rPr lang="en-US" altLang="en-US" sz="1800" dirty="0"/>
              <a:t> discuss your answers to the question on this slide, and discuss how you could systemize this anticipatory guidance for securing opioids in patient’s homes. S</a:t>
            </a:r>
            <a:r>
              <a:rPr lang="en-US" sz="1800" dirty="0"/>
              <a:t>elect a participant willing to share your groups’ answers. </a:t>
            </a:r>
            <a:r>
              <a:rPr lang="en-US" sz="1800" b="1" i="1" dirty="0"/>
              <a:t>This is a 5 minute activity.</a:t>
            </a:r>
            <a:endParaRPr lang="en-US" sz="1800" b="1" u="sng" dirty="0"/>
          </a:p>
          <a:p>
            <a:pPr marL="0" indent="0" algn="ctr">
              <a:lnSpc>
                <a:spcPct val="104000"/>
              </a:lnSpc>
              <a:spcBef>
                <a:spcPts val="600"/>
              </a:spcBef>
              <a:spcAft>
                <a:spcPts val="600"/>
              </a:spcAft>
              <a:buNone/>
            </a:pPr>
            <a:r>
              <a:rPr lang="en-US" sz="1400" i="1" dirty="0"/>
              <a:t>[Give groups 5 minutes to discuss] </a:t>
            </a:r>
            <a:endParaRPr lang="en-US" sz="1400" b="1" i="1" dirty="0"/>
          </a:p>
          <a:p>
            <a:pPr marL="0" indent="0" defTabSz="873161">
              <a:lnSpc>
                <a:spcPct val="104000"/>
              </a:lnSpc>
              <a:spcBef>
                <a:spcPts val="600"/>
              </a:spcBef>
              <a:spcAft>
                <a:spcPts val="600"/>
              </a:spcAft>
              <a:buNone/>
              <a:defRPr/>
            </a:pPr>
            <a:r>
              <a:rPr lang="en-US" sz="1800" i="1" dirty="0"/>
              <a:t>Select groups to share their answers </a:t>
            </a:r>
          </a:p>
          <a:p>
            <a:pPr marL="0" indent="0" algn="ctr" defTabSz="873161">
              <a:lnSpc>
                <a:spcPct val="104000"/>
              </a:lnSpc>
              <a:spcBef>
                <a:spcPts val="600"/>
              </a:spcBef>
              <a:spcAft>
                <a:spcPts val="600"/>
              </a:spcAft>
              <a:buNone/>
              <a:defRPr/>
            </a:pPr>
            <a:r>
              <a:rPr lang="en-US" sz="1400" b="1" i="1" dirty="0"/>
              <a:t>[Limit to 1minute/group; total of 4 minutes]</a:t>
            </a:r>
            <a:endParaRPr lang="en-US" altLang="en-US" sz="1400" b="1" u="sng" dirty="0"/>
          </a:p>
          <a:p>
            <a:pPr marL="0" indent="0" defTabSz="873161">
              <a:lnSpc>
                <a:spcPct val="104000"/>
              </a:lnSpc>
              <a:spcBef>
                <a:spcPts val="0"/>
              </a:spcBef>
              <a:buNone/>
              <a:defRPr/>
            </a:pPr>
            <a:r>
              <a:rPr lang="en-US" altLang="en-US" sz="1800" b="1" u="sng" dirty="0"/>
              <a:t>READ</a:t>
            </a:r>
            <a:r>
              <a:rPr lang="en-US" altLang="en-US" sz="1800" b="1" u="sng" dirty="0">
                <a:cs typeface="Microsoft New Tai Lue"/>
              </a:rPr>
              <a:t>:</a:t>
            </a:r>
            <a:endParaRPr lang="en-US" sz="1800" b="1" u="sng" dirty="0">
              <a:cs typeface="Microsoft New Tai Lue"/>
            </a:endParaRPr>
          </a:p>
          <a:p>
            <a:pPr marL="0" indent="0" defTabSz="873161">
              <a:lnSpc>
                <a:spcPct val="104000"/>
              </a:lnSpc>
              <a:spcBef>
                <a:spcPts val="0"/>
              </a:spcBef>
              <a:buNone/>
              <a:defRPr/>
            </a:pPr>
            <a:r>
              <a:rPr lang="en-US" sz="1800" dirty="0"/>
              <a:t>Make sure you always include instructions to</a:t>
            </a:r>
            <a:r>
              <a:rPr lang="en-US" sz="1800" baseline="0" dirty="0"/>
              <a:t> k</a:t>
            </a:r>
            <a:r>
              <a:rPr lang="en-US" sz="1800" dirty="0"/>
              <a:t>eep medications in a SECURE</a:t>
            </a:r>
            <a:r>
              <a:rPr lang="en-US" sz="1800" baseline="0" dirty="0"/>
              <a:t> </a:t>
            </a:r>
            <a:r>
              <a:rPr lang="en-US" sz="1800" dirty="0"/>
              <a:t>place,</a:t>
            </a:r>
            <a:r>
              <a:rPr lang="en-US" sz="1800" baseline="0" dirty="0"/>
              <a:t> (for  example a locked cabinet or medication safe) and to</a:t>
            </a:r>
            <a:endParaRPr lang="en-US" sz="1800" dirty="0"/>
          </a:p>
          <a:p>
            <a:pPr marL="0" indent="0" defTabSz="873161">
              <a:lnSpc>
                <a:spcPct val="104000"/>
              </a:lnSpc>
              <a:spcBef>
                <a:spcPts val="0"/>
              </a:spcBef>
              <a:buNone/>
              <a:defRPr/>
            </a:pPr>
            <a:r>
              <a:rPr lang="en-US" sz="1800" dirty="0"/>
              <a:t>Dispose of unneeded medications by taking them to a drug disposal site </a:t>
            </a:r>
            <a:endParaRPr lang="en-US" sz="1600" dirty="0"/>
          </a:p>
          <a:p>
            <a:pPr marL="0" indent="0" algn="ctr">
              <a:lnSpc>
                <a:spcPct val="100000"/>
              </a:lnSpc>
              <a:spcBef>
                <a:spcPts val="600"/>
              </a:spcBef>
              <a:buNone/>
            </a:pPr>
            <a:r>
              <a:rPr lang="en-US" sz="1600" b="1" i="1" cap="all" dirty="0"/>
              <a:t>[20 minutes </a:t>
            </a:r>
            <a:r>
              <a:rPr lang="en-US" sz="1600" b="1" i="1" dirty="0"/>
              <a:t>of 45 minute session is complete]</a:t>
            </a:r>
            <a:endParaRPr lang="en-US" sz="1600" dirty="0"/>
          </a:p>
          <a:p>
            <a:pPr marL="0" indent="0" defTabSz="873161">
              <a:spcBef>
                <a:spcPts val="286"/>
              </a:spcBef>
              <a:buNone/>
              <a:defRPr/>
            </a:pPr>
            <a:endParaRPr lang="en-US" sz="1100" u="sng" dirty="0"/>
          </a:p>
          <a:p>
            <a:endParaRPr lang="en-US" sz="1100" dirty="0"/>
          </a:p>
        </p:txBody>
      </p:sp>
      <p:sp>
        <p:nvSpPr>
          <p:cNvPr id="4" name="Slide Number Placeholder 3"/>
          <p:cNvSpPr>
            <a:spLocks noGrp="1"/>
          </p:cNvSpPr>
          <p:nvPr>
            <p:ph type="sldNum" sz="quarter" idx="10"/>
          </p:nvPr>
        </p:nvSpPr>
        <p:spPr/>
        <p:txBody>
          <a:bodyPr/>
          <a:lstStyle/>
          <a:p>
            <a:fld id="{F19303DE-3E45-4DD3-9505-92EF4803EF97}" type="slidenum">
              <a:rPr lang="en-US" smtClean="0"/>
              <a:t>6</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p:txBody>
          <a:bodyPr/>
          <a:lstStyle/>
          <a:p>
            <a:r>
              <a:rPr lang="en-US" dirty="0"/>
              <a:t>PRN Program: Opioids</a:t>
            </a:r>
          </a:p>
        </p:txBody>
      </p:sp>
      <p:sp>
        <p:nvSpPr>
          <p:cNvPr id="7" name="Slide Number Placeholder 6"/>
          <p:cNvSpPr txBox="1">
            <a:spLocks/>
          </p:cNvSpPr>
          <p:nvPr/>
        </p:nvSpPr>
        <p:spPr>
          <a:xfrm>
            <a:off x="3071359"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1744935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64457" y="3762829"/>
            <a:ext cx="5858556" cy="4426857"/>
          </a:xfrm>
        </p:spPr>
        <p:txBody>
          <a:bodyPr/>
          <a:lstStyle/>
          <a:p>
            <a:pPr marL="0" marR="0" indent="0" algn="l" defTabSz="873161" rtl="0" eaLnBrk="1" fontAlgn="auto" latinLnBrk="0" hangingPunct="1">
              <a:lnSpc>
                <a:spcPct val="110000"/>
              </a:lnSpc>
              <a:spcBef>
                <a:spcPts val="286"/>
              </a:spcBef>
              <a:spcAft>
                <a:spcPts val="0"/>
              </a:spcAft>
              <a:buClrTx/>
              <a:buSzTx/>
              <a:buFont typeface="Arial" panose="020B0604020202020204" pitchFamily="34" charset="0"/>
              <a:buNone/>
              <a:tabLst/>
              <a:defRPr/>
            </a:pPr>
            <a:r>
              <a:rPr lang="en-US" altLang="en-US" sz="1800" b="1" u="sng" dirty="0"/>
              <a:t>READ</a:t>
            </a:r>
            <a:r>
              <a:rPr lang="en-US" altLang="en-US" sz="1800" b="1" u="sng" dirty="0">
                <a:cs typeface="Microsoft New Tai Lue"/>
              </a:rPr>
              <a:t>:</a:t>
            </a:r>
          </a:p>
          <a:p>
            <a:pPr marL="0" marR="0" indent="0" algn="l" defTabSz="873161" rtl="0" eaLnBrk="1" fontAlgn="auto" latinLnBrk="0" hangingPunct="1">
              <a:lnSpc>
                <a:spcPct val="110000"/>
              </a:lnSpc>
              <a:spcBef>
                <a:spcPts val="286"/>
              </a:spcBef>
              <a:spcAft>
                <a:spcPts val="0"/>
              </a:spcAft>
              <a:buClrTx/>
              <a:buSzTx/>
              <a:buFont typeface="Arial" panose="020B0604020202020204" pitchFamily="34" charset="0"/>
              <a:buNone/>
              <a:tabLst/>
              <a:defRPr/>
            </a:pPr>
            <a:r>
              <a:rPr lang="en-US" sz="1800" dirty="0"/>
              <a:t>ROSTERS is an acronym of steps for opioid prescribing</a:t>
            </a:r>
            <a:r>
              <a:rPr lang="en-US" sz="1800" dirty="0">
                <a:cs typeface="Microsoft New Tai Lue"/>
              </a:rPr>
              <a:t>; and monitoring your roster of patients prescribed opioids.</a:t>
            </a:r>
          </a:p>
          <a:p>
            <a:pPr marL="0" marR="0" indent="0" algn="l" defTabSz="873161" rtl="0" eaLnBrk="1" fontAlgn="auto" latinLnBrk="0" hangingPunct="1">
              <a:lnSpc>
                <a:spcPct val="110000"/>
              </a:lnSpc>
              <a:spcBef>
                <a:spcPts val="286"/>
              </a:spcBef>
              <a:spcAft>
                <a:spcPts val="0"/>
              </a:spcAft>
              <a:buClrTx/>
              <a:buSzTx/>
              <a:buFont typeface="Arial" panose="020B0604020202020204" pitchFamily="34" charset="0"/>
              <a:buNone/>
              <a:tabLst/>
              <a:defRPr/>
            </a:pPr>
            <a:endParaRPr lang="en-US" sz="1800" dirty="0">
              <a:cs typeface="Microsoft New Tai Lue"/>
            </a:endParaRPr>
          </a:p>
          <a:p>
            <a:pPr marL="0" marR="0" indent="0" algn="l" defTabSz="873161" rtl="0" eaLnBrk="1" fontAlgn="auto" latinLnBrk="0" hangingPunct="1">
              <a:lnSpc>
                <a:spcPct val="110000"/>
              </a:lnSpc>
              <a:spcBef>
                <a:spcPts val="286"/>
              </a:spcBef>
              <a:spcAft>
                <a:spcPts val="0"/>
              </a:spcAft>
              <a:buClrTx/>
              <a:buSzTx/>
              <a:buFont typeface="Arial" panose="020B0604020202020204" pitchFamily="34" charset="0"/>
              <a:buNone/>
              <a:tabLst/>
              <a:defRPr/>
            </a:pPr>
            <a:r>
              <a:rPr lang="en-US" altLang="en-US" sz="1800" b="1" u="sng" dirty="0"/>
              <a:t>READ</a:t>
            </a:r>
            <a:r>
              <a:rPr lang="en-US" altLang="en-US" sz="1800" b="1" u="none" dirty="0">
                <a:cs typeface="Microsoft New Tai Lue"/>
              </a:rPr>
              <a:t>: </a:t>
            </a:r>
            <a:r>
              <a:rPr lang="en-US" altLang="en-US" sz="1800" b="0" i="1" u="none" dirty="0">
                <a:cs typeface="Microsoft New Tai Lue"/>
              </a:rPr>
              <a:t>slide</a:t>
            </a:r>
          </a:p>
          <a:p>
            <a:pPr marL="0" marR="0" indent="0" algn="l" defTabSz="873161" rtl="0" eaLnBrk="1" fontAlgn="auto" latinLnBrk="0" hangingPunct="1">
              <a:lnSpc>
                <a:spcPct val="110000"/>
              </a:lnSpc>
              <a:spcBef>
                <a:spcPts val="286"/>
              </a:spcBef>
              <a:spcAft>
                <a:spcPts val="0"/>
              </a:spcAft>
              <a:buClrTx/>
              <a:buSzTx/>
              <a:buFont typeface="Arial" panose="020B0604020202020204" pitchFamily="34" charset="0"/>
              <a:buNone/>
              <a:tabLst/>
              <a:defRPr/>
            </a:pPr>
            <a:endParaRPr lang="en-US" dirty="0"/>
          </a:p>
          <a:p>
            <a:endParaRPr lang="en-US" dirty="0"/>
          </a:p>
        </p:txBody>
      </p:sp>
      <p:sp>
        <p:nvSpPr>
          <p:cNvPr id="4" name="Header Placeholder 3"/>
          <p:cNvSpPr>
            <a:spLocks noGrp="1"/>
          </p:cNvSpPr>
          <p:nvPr>
            <p:ph type="hdr" sz="quarter" idx="10"/>
          </p:nvPr>
        </p:nvSpPr>
        <p:spPr/>
        <p:txBody>
          <a:bodyPr/>
          <a:lstStyle/>
          <a:p>
            <a:r>
              <a:rPr lang="en-US" dirty="0"/>
              <a:t>PRN Program: Opioids</a:t>
            </a:r>
          </a:p>
        </p:txBody>
      </p:sp>
      <p:sp>
        <p:nvSpPr>
          <p:cNvPr id="6" name="Slide Number Placeholder 5"/>
          <p:cNvSpPr>
            <a:spLocks noGrp="1"/>
          </p:cNvSpPr>
          <p:nvPr>
            <p:ph type="sldNum" sz="quarter" idx="12"/>
          </p:nvPr>
        </p:nvSpPr>
        <p:spPr/>
        <p:txBody>
          <a:bodyPr/>
          <a:lstStyle/>
          <a:p>
            <a:fld id="{F19303DE-3E45-4DD3-9505-92EF4803EF97}" type="slidenum">
              <a:rPr lang="en-US" smtClean="0"/>
              <a:t>7</a:t>
            </a:fld>
            <a:endParaRPr lang="en-US" dirty="0"/>
          </a:p>
        </p:txBody>
      </p:sp>
      <p:sp>
        <p:nvSpPr>
          <p:cNvPr id="7" name="Slide Number Placeholder 6"/>
          <p:cNvSpPr txBox="1">
            <a:spLocks/>
          </p:cNvSpPr>
          <p:nvPr/>
        </p:nvSpPr>
        <p:spPr>
          <a:xfrm>
            <a:off x="3071359"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4286254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57200" y="3762829"/>
            <a:ext cx="5987143" cy="4426857"/>
          </a:xfrm>
        </p:spPr>
        <p:txBody>
          <a:bodyPr/>
          <a:lstStyle/>
          <a:p>
            <a:pPr marL="0" marR="0" indent="0" algn="l" defTabSz="873161" rtl="0" eaLnBrk="1" fontAlgn="auto" latinLnBrk="0" hangingPunct="1">
              <a:lnSpc>
                <a:spcPct val="110000"/>
              </a:lnSpc>
              <a:spcBef>
                <a:spcPts val="286"/>
              </a:spcBef>
              <a:spcAft>
                <a:spcPts val="0"/>
              </a:spcAft>
              <a:buClrTx/>
              <a:buSzTx/>
              <a:buFont typeface="Arial" panose="020B0604020202020204" pitchFamily="34" charset="0"/>
              <a:buNone/>
              <a:tabLst/>
              <a:defRPr/>
            </a:pPr>
            <a:r>
              <a:rPr lang="en-US" altLang="en-US" sz="1800" b="1" u="sng" dirty="0"/>
              <a:t>READ</a:t>
            </a:r>
            <a:r>
              <a:rPr lang="en-US" altLang="en-US" sz="1800" b="1" u="none" dirty="0">
                <a:cs typeface="Microsoft New Tai Lue"/>
              </a:rPr>
              <a:t>:</a:t>
            </a:r>
          </a:p>
          <a:p>
            <a:pPr marL="0" marR="0" indent="0" algn="l" defTabSz="873161" rtl="0" eaLnBrk="1" fontAlgn="auto" latinLnBrk="0" hangingPunct="1">
              <a:lnSpc>
                <a:spcPct val="110000"/>
              </a:lnSpc>
              <a:spcBef>
                <a:spcPts val="286"/>
              </a:spcBef>
              <a:spcAft>
                <a:spcPts val="0"/>
              </a:spcAft>
              <a:buClrTx/>
              <a:buSzTx/>
              <a:buFont typeface="Arial" panose="020B0604020202020204" pitchFamily="34" charset="0"/>
              <a:buNone/>
              <a:tabLst/>
              <a:defRPr/>
            </a:pPr>
            <a:r>
              <a:rPr lang="en-US" sz="1800" dirty="0"/>
              <a:t>Over</a:t>
            </a:r>
            <a:r>
              <a:rPr lang="en-US" sz="1800" baseline="0" dirty="0"/>
              <a:t> the next 10 minutes</a:t>
            </a:r>
            <a:r>
              <a:rPr lang="en-US" sz="1800" dirty="0"/>
              <a:t>,</a:t>
            </a:r>
            <a:r>
              <a:rPr lang="en-US" sz="1800" baseline="0" dirty="0"/>
              <a:t> we will review urine drug testing as a method used to monitor for use of prescribed opioids or opioids abuse. </a:t>
            </a:r>
          </a:p>
          <a:p>
            <a:pPr marL="0" marR="0" indent="0" algn="l" defTabSz="873161" rtl="0" eaLnBrk="1" fontAlgn="auto" latinLnBrk="0" hangingPunct="1">
              <a:lnSpc>
                <a:spcPct val="110000"/>
              </a:lnSpc>
              <a:spcBef>
                <a:spcPts val="286"/>
              </a:spcBef>
              <a:spcAft>
                <a:spcPts val="0"/>
              </a:spcAft>
              <a:buClrTx/>
              <a:buSzTx/>
              <a:buFont typeface="Arial" panose="020B0604020202020204" pitchFamily="34" charset="0"/>
              <a:buNone/>
              <a:tabLst/>
              <a:defRPr/>
            </a:pPr>
            <a:r>
              <a:rPr lang="en-US" sz="1800" baseline="0" dirty="0">
                <a:cs typeface="Microsoft New Tai Lue"/>
              </a:rPr>
              <a:t>As covered in your participant materials, we will analyze urine drug testing results and discuss next steps in the care of these simulated patients.</a:t>
            </a:r>
            <a:endParaRPr lang="en-US" sz="1800" dirty="0">
              <a:cs typeface="Microsoft New Tai Lue"/>
            </a:endParaRPr>
          </a:p>
        </p:txBody>
      </p:sp>
      <p:sp>
        <p:nvSpPr>
          <p:cNvPr id="4" name="Header Placeholder 3"/>
          <p:cNvSpPr>
            <a:spLocks noGrp="1"/>
          </p:cNvSpPr>
          <p:nvPr>
            <p:ph type="hdr" sz="quarter" idx="10"/>
          </p:nvPr>
        </p:nvSpPr>
        <p:spPr/>
        <p:txBody>
          <a:bodyPr/>
          <a:lstStyle/>
          <a:p>
            <a:r>
              <a:rPr lang="en-US" dirty="0"/>
              <a:t>PRN Program: Opioids</a:t>
            </a:r>
          </a:p>
        </p:txBody>
      </p:sp>
      <p:sp>
        <p:nvSpPr>
          <p:cNvPr id="6" name="Slide Number Placeholder 5"/>
          <p:cNvSpPr>
            <a:spLocks noGrp="1"/>
          </p:cNvSpPr>
          <p:nvPr>
            <p:ph type="sldNum" sz="quarter" idx="12"/>
          </p:nvPr>
        </p:nvSpPr>
        <p:spPr/>
        <p:txBody>
          <a:bodyPr/>
          <a:lstStyle/>
          <a:p>
            <a:fld id="{F19303DE-3E45-4DD3-9505-92EF4803EF97}" type="slidenum">
              <a:rPr lang="en-US" smtClean="0"/>
              <a:t>8</a:t>
            </a:fld>
            <a:endParaRPr lang="en-US" dirty="0"/>
          </a:p>
        </p:txBody>
      </p:sp>
      <p:sp>
        <p:nvSpPr>
          <p:cNvPr id="7" name="Slide Number Placeholder 6"/>
          <p:cNvSpPr txBox="1">
            <a:spLocks/>
          </p:cNvSpPr>
          <p:nvPr/>
        </p:nvSpPr>
        <p:spPr>
          <a:xfrm>
            <a:off x="3071359"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23799578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1" y="3762829"/>
            <a:ext cx="6014402" cy="4934015"/>
          </a:xfrm>
        </p:spPr>
        <p:txBody>
          <a:bodyPr/>
          <a:lstStyle/>
          <a:p>
            <a:pPr marL="0" marR="0" indent="0" algn="l" defTabSz="873161" rtl="0" eaLnBrk="1" fontAlgn="auto" latinLnBrk="0" hangingPunct="1">
              <a:lnSpc>
                <a:spcPct val="104000"/>
              </a:lnSpc>
              <a:spcBef>
                <a:spcPts val="0"/>
              </a:spcBef>
              <a:spcAft>
                <a:spcPts val="600"/>
              </a:spcAft>
              <a:buClrTx/>
              <a:buSzTx/>
              <a:buFont typeface="Arial" panose="020B0604020202020204" pitchFamily="34" charset="0"/>
              <a:buNone/>
              <a:tabLst/>
              <a:defRPr/>
            </a:pPr>
            <a:r>
              <a:rPr lang="en-US" altLang="en-US" sz="1800" b="1" u="sng" dirty="0"/>
              <a:t>READ</a:t>
            </a:r>
            <a:r>
              <a:rPr lang="en-US" altLang="en-US" sz="1800" b="1" u="none" dirty="0">
                <a:cs typeface="Microsoft New Tai Lue"/>
              </a:rPr>
              <a:t>: </a:t>
            </a:r>
            <a:r>
              <a:rPr lang="en-US" sz="1800" dirty="0"/>
              <a:t>State laws may have specific requirements for monitoring opioid</a:t>
            </a:r>
            <a:r>
              <a:rPr lang="en-US" sz="1800" baseline="0" dirty="0"/>
              <a:t> use. For example, some states require the prescription drug monitoring program be checked before every opioid prescription; other states require more limited checks, and still others don’t legally require checks. </a:t>
            </a:r>
            <a:r>
              <a:rPr lang="en-US" sz="1800" baseline="0" dirty="0">
                <a:solidFill>
                  <a:srgbClr val="FF0000"/>
                </a:solidFill>
              </a:rPr>
              <a:t>Be aware of the requirements in your state.</a:t>
            </a:r>
          </a:p>
          <a:p>
            <a:pPr marL="0" marR="0" indent="0" algn="l" defTabSz="873161" rtl="0" eaLnBrk="1" fontAlgn="auto" latinLnBrk="0" hangingPunct="1">
              <a:lnSpc>
                <a:spcPct val="104000"/>
              </a:lnSpc>
              <a:spcBef>
                <a:spcPts val="0"/>
              </a:spcBef>
              <a:spcAft>
                <a:spcPts val="0"/>
              </a:spcAft>
              <a:buClrTx/>
              <a:buSzTx/>
              <a:buFont typeface="Arial" panose="020B0604020202020204" pitchFamily="34" charset="0"/>
              <a:buNone/>
              <a:tabLst/>
              <a:defRPr/>
            </a:pPr>
            <a:r>
              <a:rPr lang="en-US" altLang="en-US" sz="1800" b="1" u="sng" dirty="0"/>
              <a:t>ASK</a:t>
            </a:r>
            <a:r>
              <a:rPr lang="en-US" altLang="en-US" sz="1800" b="1" u="none" dirty="0">
                <a:cs typeface="Microsoft New Tai Lue"/>
              </a:rPr>
              <a:t>: </a:t>
            </a:r>
            <a:r>
              <a:rPr lang="en-US" sz="1800" dirty="0"/>
              <a:t>How often should patients receiving prescribed opioids have urine</a:t>
            </a:r>
            <a:r>
              <a:rPr lang="en-US" sz="1800" baseline="0" dirty="0"/>
              <a:t> drug testing in order to confirm the patient is actually taking the prescribed opioid?</a:t>
            </a:r>
          </a:p>
          <a:p>
            <a:pPr marL="0" indent="0" algn="ctr">
              <a:spcBef>
                <a:spcPts val="600"/>
              </a:spcBef>
              <a:spcAft>
                <a:spcPts val="600"/>
              </a:spcAft>
              <a:buNone/>
              <a:defRPr/>
            </a:pPr>
            <a:r>
              <a:rPr lang="en-US" sz="1400" i="1" dirty="0"/>
              <a:t>Select participants willing to share their responses to these</a:t>
            </a:r>
            <a:r>
              <a:rPr lang="en-US" sz="1400" i="1" baseline="0" dirty="0"/>
              <a:t> questions</a:t>
            </a:r>
            <a:r>
              <a:rPr lang="en-US" sz="1400" i="1" dirty="0"/>
              <a:t>. </a:t>
            </a:r>
          </a:p>
          <a:p>
            <a:pPr marL="0" indent="0" algn="ctr">
              <a:spcBef>
                <a:spcPts val="600"/>
              </a:spcBef>
              <a:spcAft>
                <a:spcPts val="600"/>
              </a:spcAft>
              <a:buNone/>
              <a:defRPr/>
            </a:pPr>
            <a:r>
              <a:rPr lang="en-US" sz="1600" i="1" dirty="0"/>
              <a:t>Write on flipchart or board </a:t>
            </a:r>
            <a:r>
              <a:rPr lang="en-US" sz="1600" b="1" i="1" dirty="0"/>
              <a:t>[Limit to 2 minute]</a:t>
            </a:r>
          </a:p>
          <a:p>
            <a:pPr marL="0" marR="0" indent="0" algn="l" defTabSz="873161" rtl="0" eaLnBrk="1" fontAlgn="auto" latinLnBrk="0" hangingPunct="1">
              <a:lnSpc>
                <a:spcPct val="104000"/>
              </a:lnSpc>
              <a:spcBef>
                <a:spcPts val="0"/>
              </a:spcBef>
              <a:spcAft>
                <a:spcPts val="0"/>
              </a:spcAft>
              <a:buClrTx/>
              <a:buSzTx/>
              <a:buFont typeface="Arial" panose="020B0604020202020204" pitchFamily="34" charset="0"/>
              <a:buNone/>
              <a:tabLst/>
              <a:defRPr/>
            </a:pPr>
            <a:r>
              <a:rPr lang="en-US" altLang="en-US" sz="1800" b="1" u="sng" dirty="0"/>
              <a:t>READ</a:t>
            </a:r>
            <a:r>
              <a:rPr lang="en-US" altLang="en-US" sz="1800" b="1" u="none" dirty="0">
                <a:cs typeface="Microsoft New Tai Lue"/>
              </a:rPr>
              <a:t>: </a:t>
            </a:r>
            <a:r>
              <a:rPr lang="en-US" altLang="en-US" sz="1800" b="0" u="none" dirty="0">
                <a:cs typeface="Microsoft New Tai Lue"/>
              </a:rPr>
              <a:t>W</a:t>
            </a:r>
            <a:r>
              <a:rPr lang="en-US" sz="1800" dirty="0"/>
              <a:t>hile testing frequency is based on clinical judgment,</a:t>
            </a:r>
            <a:r>
              <a:rPr lang="en-US" sz="1800" baseline="0" dirty="0"/>
              <a:t> a standard should be established to prevent biased testing of individuals of certain gender, age, race/ethnicity, diagnosis, or socioeconomic status. </a:t>
            </a:r>
            <a:endParaRPr lang="en-US" sz="1800" dirty="0"/>
          </a:p>
          <a:p>
            <a:pPr marL="0" marR="0" indent="0" algn="l" defTabSz="873161" rtl="0" eaLnBrk="1" fontAlgn="auto" latinLnBrk="0" hangingPunct="1">
              <a:lnSpc>
                <a:spcPct val="110000"/>
              </a:lnSpc>
              <a:spcBef>
                <a:spcPts val="286"/>
              </a:spcBef>
              <a:spcAft>
                <a:spcPts val="0"/>
              </a:spcAft>
              <a:buClrTx/>
              <a:buSzTx/>
              <a:buFont typeface="Arial" panose="020B0604020202020204" pitchFamily="34" charset="0"/>
              <a:buNone/>
              <a:tabLst/>
              <a:defRPr/>
            </a:pPr>
            <a:endParaRPr lang="en-US" sz="1200" dirty="0">
              <a:cs typeface="Microsoft New Tai Lue"/>
            </a:endParaRPr>
          </a:p>
          <a:p>
            <a:endParaRPr lang="en-US" dirty="0"/>
          </a:p>
        </p:txBody>
      </p:sp>
      <p:sp>
        <p:nvSpPr>
          <p:cNvPr id="4" name="Header Placeholder 3"/>
          <p:cNvSpPr>
            <a:spLocks noGrp="1"/>
          </p:cNvSpPr>
          <p:nvPr>
            <p:ph type="hdr" sz="quarter" idx="10"/>
          </p:nvPr>
        </p:nvSpPr>
        <p:spPr/>
        <p:txBody>
          <a:bodyPr/>
          <a:lstStyle/>
          <a:p>
            <a:r>
              <a:rPr lang="en-US" dirty="0"/>
              <a:t>PRN Program: Opioids</a:t>
            </a:r>
          </a:p>
        </p:txBody>
      </p:sp>
      <p:sp>
        <p:nvSpPr>
          <p:cNvPr id="6" name="Slide Number Placeholder 5"/>
          <p:cNvSpPr>
            <a:spLocks noGrp="1"/>
          </p:cNvSpPr>
          <p:nvPr>
            <p:ph type="sldNum" sz="quarter" idx="12"/>
          </p:nvPr>
        </p:nvSpPr>
        <p:spPr/>
        <p:txBody>
          <a:bodyPr/>
          <a:lstStyle/>
          <a:p>
            <a:fld id="{F19303DE-3E45-4DD3-9505-92EF4803EF97}" type="slidenum">
              <a:rPr lang="en-US" smtClean="0"/>
              <a:t>9</a:t>
            </a:fld>
            <a:endParaRPr lang="en-US" dirty="0"/>
          </a:p>
        </p:txBody>
      </p:sp>
      <p:sp>
        <p:nvSpPr>
          <p:cNvPr id="7" name="Slide Number Placeholder 6"/>
          <p:cNvSpPr txBox="1">
            <a:spLocks/>
          </p:cNvSpPr>
          <p:nvPr/>
        </p:nvSpPr>
        <p:spPr>
          <a:xfrm>
            <a:off x="3071359"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1346715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10000"/>
              </a:lnSpc>
              <a:spcBef>
                <a:spcPts val="300"/>
              </a:spcBef>
              <a:spcAft>
                <a:spcPts val="573"/>
              </a:spcAft>
              <a:buClrTx/>
              <a:buSzTx/>
              <a:buFont typeface="Arial" panose="020B0604020202020204" pitchFamily="34" charset="0"/>
              <a:buNone/>
              <a:tabLst/>
              <a:defRPr/>
            </a:pPr>
            <a:r>
              <a:rPr lang="en-US" altLang="en-US" sz="1800" b="1" u="sng" dirty="0"/>
              <a:t>READ</a:t>
            </a:r>
            <a:r>
              <a:rPr lang="en-US" altLang="en-US" sz="1800" b="1" u="sng" dirty="0">
                <a:cs typeface="Microsoft New Tai Lue"/>
              </a:rPr>
              <a:t>:</a:t>
            </a:r>
          </a:p>
          <a:p>
            <a:pPr marL="0" marR="0" indent="0" algn="l" defTabSz="914400" rtl="0" eaLnBrk="1" fontAlgn="auto" latinLnBrk="0" hangingPunct="1">
              <a:lnSpc>
                <a:spcPct val="110000"/>
              </a:lnSpc>
              <a:spcBef>
                <a:spcPts val="300"/>
              </a:spcBef>
              <a:spcAft>
                <a:spcPts val="573"/>
              </a:spcAft>
              <a:buClrTx/>
              <a:buSzTx/>
              <a:buFont typeface="Arial" panose="020B0604020202020204" pitchFamily="34" charset="0"/>
              <a:buNone/>
              <a:tabLst/>
              <a:defRPr/>
            </a:pPr>
            <a:r>
              <a:rPr lang="en-US" sz="1800" dirty="0"/>
              <a:t>This slide shows some</a:t>
            </a:r>
            <a:r>
              <a:rPr lang="en-US" sz="1800" baseline="0" dirty="0"/>
              <a:t> examples of opioid metabolism. It is n</a:t>
            </a:r>
            <a:r>
              <a:rPr lang="en-US" sz="1800" dirty="0"/>
              <a:t>ot a diagram of comprehensive pathways, but may explain presence of apparently un-prescribed drugs. </a:t>
            </a:r>
          </a:p>
          <a:p>
            <a:pPr marL="0" marR="0" indent="0" algn="l" defTabSz="914400" rtl="0" eaLnBrk="1" fontAlgn="auto" latinLnBrk="0" hangingPunct="1">
              <a:lnSpc>
                <a:spcPct val="110000"/>
              </a:lnSpc>
              <a:spcBef>
                <a:spcPts val="300"/>
              </a:spcBef>
              <a:spcAft>
                <a:spcPts val="573"/>
              </a:spcAft>
              <a:buClrTx/>
              <a:buSzTx/>
              <a:buFont typeface="Arial" panose="020B0604020202020204" pitchFamily="34" charset="0"/>
              <a:buNone/>
              <a:tabLst/>
              <a:defRPr/>
            </a:pPr>
            <a:r>
              <a:rPr lang="en-US" sz="1800" dirty="0"/>
              <a:t>I’ll use the </a:t>
            </a:r>
            <a:r>
              <a:rPr lang="en-US" sz="1800" baseline="0" dirty="0"/>
              <a:t>first case as an example of how to read and interpret urine drug test results.</a:t>
            </a:r>
          </a:p>
          <a:p>
            <a:pPr marL="0" indent="0">
              <a:spcAft>
                <a:spcPts val="573"/>
              </a:spcAft>
              <a:buNone/>
            </a:pPr>
            <a:endParaRPr lang="en-US" sz="1800" dirty="0"/>
          </a:p>
          <a:p>
            <a:pPr marL="0" indent="0">
              <a:buNone/>
            </a:pPr>
            <a:endParaRPr lang="en-US" sz="1100" dirty="0"/>
          </a:p>
        </p:txBody>
      </p:sp>
      <p:sp>
        <p:nvSpPr>
          <p:cNvPr id="4" name="Header Placeholder 3"/>
          <p:cNvSpPr>
            <a:spLocks noGrp="1"/>
          </p:cNvSpPr>
          <p:nvPr>
            <p:ph type="hdr" sz="quarter" idx="10"/>
          </p:nvPr>
        </p:nvSpPr>
        <p:spPr/>
        <p:txBody>
          <a:bodyPr/>
          <a:lstStyle/>
          <a:p>
            <a:r>
              <a:rPr lang="en-US" dirty="0"/>
              <a:t>PRN Program: Opioids</a:t>
            </a:r>
          </a:p>
        </p:txBody>
      </p:sp>
      <p:sp>
        <p:nvSpPr>
          <p:cNvPr id="6" name="Slide Number Placeholder 5"/>
          <p:cNvSpPr>
            <a:spLocks noGrp="1"/>
          </p:cNvSpPr>
          <p:nvPr>
            <p:ph type="sldNum" sz="quarter" idx="12"/>
          </p:nvPr>
        </p:nvSpPr>
        <p:spPr/>
        <p:txBody>
          <a:bodyPr/>
          <a:lstStyle/>
          <a:p>
            <a:fld id="{F19303DE-3E45-4DD3-9505-92EF4803EF97}" type="slidenum">
              <a:rPr lang="en-US" smtClean="0"/>
              <a:t>10</a:t>
            </a:fld>
            <a:endParaRPr lang="en-US" dirty="0"/>
          </a:p>
        </p:txBody>
      </p:sp>
      <p:sp>
        <p:nvSpPr>
          <p:cNvPr id="7" name="Slide Number Placeholder 6"/>
          <p:cNvSpPr txBox="1">
            <a:spLocks/>
          </p:cNvSpPr>
          <p:nvPr/>
        </p:nvSpPr>
        <p:spPr>
          <a:xfrm>
            <a:off x="2969760"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2807178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33801"/>
            <a:ext cx="6222819" cy="5134428"/>
          </a:xfrm>
        </p:spPr>
        <p:txBody>
          <a:bodyPr/>
          <a:lstStyle/>
          <a:p>
            <a:pPr marL="0" marR="0" indent="0" algn="l" defTabSz="873161" rtl="0" eaLnBrk="1" fontAlgn="auto" latinLnBrk="0" hangingPunct="1">
              <a:lnSpc>
                <a:spcPct val="104000"/>
              </a:lnSpc>
              <a:spcBef>
                <a:spcPts val="0"/>
              </a:spcBef>
              <a:buClrTx/>
              <a:buSzTx/>
              <a:buFont typeface="Arial" panose="020B0604020202020204" pitchFamily="34" charset="0"/>
              <a:buNone/>
              <a:tabLst/>
              <a:defRPr/>
            </a:pPr>
            <a:r>
              <a:rPr lang="en-US" altLang="en-US" sz="1600" b="1" u="sng" dirty="0"/>
              <a:t>READ</a:t>
            </a:r>
            <a:r>
              <a:rPr lang="en-US" altLang="en-US" sz="1600" b="1" u="none" dirty="0">
                <a:cs typeface="Microsoft New Tai Lue"/>
              </a:rPr>
              <a:t>:</a:t>
            </a:r>
            <a:r>
              <a:rPr lang="en-US" altLang="en-US" sz="1600" b="1" u="none" baseline="0" dirty="0">
                <a:cs typeface="Microsoft New Tai Lue"/>
              </a:rPr>
              <a:t> </a:t>
            </a:r>
            <a:r>
              <a:rPr lang="en-US" altLang="en-US" sz="1600" b="0" u="none" baseline="0" dirty="0">
                <a:cs typeface="+mn-cs"/>
              </a:rPr>
              <a:t> O</a:t>
            </a:r>
            <a:r>
              <a:rPr lang="en-US" sz="1600" dirty="0"/>
              <a:t>xycodone  was prescribed</a:t>
            </a:r>
            <a:r>
              <a:rPr lang="en-US" sz="1600" baseline="0" dirty="0"/>
              <a:t> as noted at top of slide.</a:t>
            </a:r>
            <a:endParaRPr lang="en-US" sz="1600" dirty="0"/>
          </a:p>
          <a:p>
            <a:pPr marL="0" marR="0" indent="0" algn="l" defTabSz="873161" rtl="0" eaLnBrk="1" fontAlgn="auto" latinLnBrk="0" hangingPunct="1">
              <a:lnSpc>
                <a:spcPct val="104000"/>
              </a:lnSpc>
              <a:spcBef>
                <a:spcPts val="0"/>
              </a:spcBef>
              <a:buClrTx/>
              <a:buSzTx/>
              <a:buFont typeface="Arial" panose="020B0604020202020204" pitchFamily="34" charset="0"/>
              <a:buNone/>
              <a:tabLst/>
              <a:defRPr/>
            </a:pPr>
            <a:r>
              <a:rPr lang="en-US" sz="1600" dirty="0"/>
              <a:t>If oxycodone  was taken in the past 2-3 days, the </a:t>
            </a:r>
            <a:r>
              <a:rPr lang="en-US" sz="1600" baseline="0" dirty="0"/>
              <a:t>urine drug test</a:t>
            </a:r>
            <a:r>
              <a:rPr lang="en-US" sz="1600" dirty="0"/>
              <a:t> will be opiate, oxycodone</a:t>
            </a:r>
            <a:r>
              <a:rPr lang="en-US" sz="1600" baseline="0" dirty="0"/>
              <a:t> &amp; </a:t>
            </a:r>
            <a:r>
              <a:rPr lang="en-US" sz="1600" baseline="0" dirty="0" err="1"/>
              <a:t>oxymorphone</a:t>
            </a:r>
            <a:r>
              <a:rPr lang="en-US" sz="1600" dirty="0"/>
              <a:t> positive. </a:t>
            </a:r>
          </a:p>
          <a:p>
            <a:pPr marL="0" indent="0" defTabSz="873161">
              <a:lnSpc>
                <a:spcPct val="104000"/>
              </a:lnSpc>
              <a:spcBef>
                <a:spcPts val="0"/>
              </a:spcBef>
              <a:buNone/>
              <a:defRPr/>
            </a:pPr>
            <a:r>
              <a:rPr lang="en-US" sz="1600" dirty="0"/>
              <a:t>The results show </a:t>
            </a:r>
            <a:r>
              <a:rPr lang="en-US" sz="1600" baseline="0" dirty="0"/>
              <a:t>urine is opiate positive, but </a:t>
            </a:r>
            <a:r>
              <a:rPr lang="en-US" sz="1600" dirty="0"/>
              <a:t>negative for oxycodone</a:t>
            </a:r>
            <a:r>
              <a:rPr lang="en-US" sz="1600" baseline="0" dirty="0"/>
              <a:t> and it’s metabolite, </a:t>
            </a:r>
            <a:r>
              <a:rPr lang="en-US" sz="1600" baseline="0" dirty="0" err="1"/>
              <a:t>oxymorphone</a:t>
            </a:r>
            <a:r>
              <a:rPr lang="en-US" sz="1600" baseline="0" dirty="0"/>
              <a:t>.</a:t>
            </a:r>
            <a:r>
              <a:rPr lang="en-US" sz="1600" dirty="0"/>
              <a:t> </a:t>
            </a:r>
          </a:p>
          <a:p>
            <a:pPr marL="0" indent="0" defTabSz="873161">
              <a:lnSpc>
                <a:spcPct val="104000"/>
              </a:lnSpc>
              <a:spcBef>
                <a:spcPts val="0"/>
              </a:spcBef>
              <a:buNone/>
              <a:defRPr/>
            </a:pPr>
            <a:r>
              <a:rPr lang="en-US" sz="1600" baseline="0" dirty="0"/>
              <a:t>Unexpectedly, hydrocodone and it’s </a:t>
            </a:r>
            <a:r>
              <a:rPr lang="en-US" sz="1600" dirty="0"/>
              <a:t>metabolite, hydromorphone, are detected in the urine!</a:t>
            </a:r>
            <a:r>
              <a:rPr lang="en-US" sz="1600" baseline="0" dirty="0"/>
              <a:t> </a:t>
            </a:r>
            <a:r>
              <a:rPr lang="en-US" sz="1600" dirty="0"/>
              <a:t>Hydromorphone is also an</a:t>
            </a:r>
            <a:r>
              <a:rPr lang="en-US" sz="1600" baseline="0" dirty="0"/>
              <a:t> opiate. </a:t>
            </a:r>
          </a:p>
          <a:p>
            <a:pPr marL="0" indent="0" defTabSz="873161">
              <a:lnSpc>
                <a:spcPct val="104000"/>
              </a:lnSpc>
              <a:spcBef>
                <a:spcPts val="0"/>
              </a:spcBef>
              <a:spcAft>
                <a:spcPts val="100"/>
              </a:spcAft>
              <a:buNone/>
              <a:defRPr/>
            </a:pPr>
            <a:r>
              <a:rPr lang="en-US" sz="1600" dirty="0"/>
              <a:t>These urine drug test results</a:t>
            </a:r>
            <a:r>
              <a:rPr lang="en-US" sz="1600" baseline="0" dirty="0"/>
              <a:t> suggest the </a:t>
            </a:r>
            <a:r>
              <a:rPr lang="en-US" sz="1600" dirty="0"/>
              <a:t>patient has not taken the prescribed oxycodone,</a:t>
            </a:r>
            <a:r>
              <a:rPr lang="en-US" sz="1600" baseline="0" dirty="0"/>
              <a:t> but </a:t>
            </a:r>
            <a:r>
              <a:rPr lang="en-US" sz="1600" b="1" i="1" baseline="0" dirty="0"/>
              <a:t>has</a:t>
            </a:r>
            <a:r>
              <a:rPr lang="en-US" sz="1600" baseline="0" dirty="0"/>
              <a:t> </a:t>
            </a:r>
            <a:r>
              <a:rPr lang="en-US" sz="1600" dirty="0"/>
              <a:t>taken hydrocodone and </a:t>
            </a:r>
            <a:r>
              <a:rPr lang="en-US" sz="1600" b="1" i="1" dirty="0"/>
              <a:t>may</a:t>
            </a:r>
            <a:r>
              <a:rPr lang="en-US" sz="1600" dirty="0"/>
              <a:t> have taken hydromorphone</a:t>
            </a:r>
            <a:r>
              <a:rPr lang="en-US" sz="1600" baseline="0" dirty="0"/>
              <a:t> </a:t>
            </a:r>
            <a:r>
              <a:rPr lang="en-US" sz="1600" dirty="0"/>
              <a:t>in the last 2-3 days.</a:t>
            </a:r>
            <a:r>
              <a:rPr lang="en-US" sz="1600" baseline="0" dirty="0"/>
              <a:t> </a:t>
            </a:r>
            <a:endParaRPr lang="en-US" sz="1600" dirty="0"/>
          </a:p>
          <a:p>
            <a:pPr marL="0" marR="0" indent="0" algn="l" defTabSz="873161" rtl="0" eaLnBrk="1" fontAlgn="auto" latinLnBrk="0" hangingPunct="1">
              <a:lnSpc>
                <a:spcPct val="104000"/>
              </a:lnSpc>
              <a:spcBef>
                <a:spcPts val="100"/>
              </a:spcBef>
              <a:spcAft>
                <a:spcPts val="100"/>
              </a:spcAft>
              <a:buClrTx/>
              <a:buSzTx/>
              <a:buFont typeface="Arial" panose="020B0604020202020204" pitchFamily="34" charset="0"/>
              <a:buNone/>
              <a:tabLst/>
              <a:defRPr/>
            </a:pPr>
            <a:r>
              <a:rPr lang="en-US" altLang="en-US" sz="1600" b="1" u="sng" dirty="0"/>
              <a:t>ASK</a:t>
            </a:r>
            <a:r>
              <a:rPr lang="en-US" altLang="en-US" sz="1600" b="1" u="none" dirty="0">
                <a:cs typeface="Microsoft New Tai Lue"/>
              </a:rPr>
              <a:t>:</a:t>
            </a:r>
            <a:r>
              <a:rPr lang="en-US" altLang="en-US" sz="1600" b="1" u="none" baseline="0" dirty="0">
                <a:cs typeface="Microsoft New Tai Lue"/>
              </a:rPr>
              <a:t> </a:t>
            </a:r>
            <a:r>
              <a:rPr lang="en-US" sz="1600" dirty="0"/>
              <a:t>So now what do you want to do?</a:t>
            </a:r>
          </a:p>
          <a:p>
            <a:pPr marL="0" marR="0" indent="0" algn="l" defTabSz="873161" rtl="0" eaLnBrk="1" fontAlgn="auto" latinLnBrk="0" hangingPunct="1">
              <a:lnSpc>
                <a:spcPct val="104000"/>
              </a:lnSpc>
              <a:spcBef>
                <a:spcPts val="100"/>
              </a:spcBef>
              <a:spcAft>
                <a:spcPts val="100"/>
              </a:spcAft>
              <a:buClrTx/>
              <a:buSzTx/>
              <a:buFont typeface="Arial" panose="020B0604020202020204" pitchFamily="34" charset="0"/>
              <a:buNone/>
              <a:tabLst/>
              <a:defRPr/>
            </a:pPr>
            <a:r>
              <a:rPr lang="en-US" altLang="en-US" sz="1600" b="1" u="sng" dirty="0"/>
              <a:t>READ</a:t>
            </a:r>
            <a:r>
              <a:rPr lang="en-US" altLang="en-US" sz="1600" b="1" u="none" dirty="0">
                <a:cs typeface="Microsoft New Tai Lue"/>
              </a:rPr>
              <a:t>:</a:t>
            </a:r>
            <a:r>
              <a:rPr lang="en-US" altLang="en-US" sz="1600" b="1" u="none" baseline="0" dirty="0">
                <a:cs typeface="Microsoft New Tai Lue"/>
              </a:rPr>
              <a:t> </a:t>
            </a:r>
            <a:r>
              <a:rPr lang="en-US" sz="1600" dirty="0"/>
              <a:t>Raise your hand to indicate </a:t>
            </a:r>
            <a:r>
              <a:rPr lang="en-US" sz="1600" baseline="0" dirty="0"/>
              <a:t>which of these 4 actions you would</a:t>
            </a:r>
            <a:r>
              <a:rPr lang="en-US" sz="1600" dirty="0"/>
              <a:t> recommend</a:t>
            </a:r>
            <a:r>
              <a:rPr lang="en-US" sz="1600" baseline="0" dirty="0"/>
              <a:t>:</a:t>
            </a:r>
          </a:p>
          <a:p>
            <a:pPr marL="228600" marR="0" indent="-228600" algn="l" defTabSz="873161" rtl="0" eaLnBrk="1" fontAlgn="auto" latinLnBrk="0" hangingPunct="1">
              <a:lnSpc>
                <a:spcPct val="104000"/>
              </a:lnSpc>
              <a:spcBef>
                <a:spcPts val="100"/>
              </a:spcBef>
              <a:buClrTx/>
              <a:buSzTx/>
              <a:buFont typeface="Arial" panose="020B0604020202020204" pitchFamily="34" charset="0"/>
              <a:buAutoNum type="arabicPeriod"/>
              <a:tabLst/>
              <a:defRPr/>
            </a:pPr>
            <a:r>
              <a:rPr lang="en-US" sz="1600" baseline="0" dirty="0"/>
              <a:t>Discontinue prescribing and report patient/family to authorities</a:t>
            </a:r>
          </a:p>
          <a:p>
            <a:pPr marL="228600" marR="0" indent="-228600" algn="l" defTabSz="873161" rtl="0" eaLnBrk="1" fontAlgn="auto" latinLnBrk="0" hangingPunct="1">
              <a:lnSpc>
                <a:spcPct val="104000"/>
              </a:lnSpc>
              <a:spcBef>
                <a:spcPts val="100"/>
              </a:spcBef>
              <a:buClrTx/>
              <a:buSzTx/>
              <a:buFont typeface="Arial" panose="020B0604020202020204" pitchFamily="34" charset="0"/>
              <a:buAutoNum type="arabicPeriod"/>
              <a:tabLst/>
              <a:defRPr/>
            </a:pPr>
            <a:r>
              <a:rPr lang="en-US" sz="1600" baseline="0" dirty="0"/>
              <a:t>Refer patient/family to a substance abuse treatment program</a:t>
            </a:r>
          </a:p>
          <a:p>
            <a:pPr marL="228600" marR="0" indent="-228600" algn="l" defTabSz="873161" rtl="0" eaLnBrk="1" fontAlgn="auto" latinLnBrk="0" hangingPunct="1">
              <a:lnSpc>
                <a:spcPct val="104000"/>
              </a:lnSpc>
              <a:spcBef>
                <a:spcPts val="100"/>
              </a:spcBef>
              <a:buClrTx/>
              <a:buSzTx/>
              <a:buFont typeface="Arial" panose="020B0604020202020204" pitchFamily="34" charset="0"/>
              <a:buAutoNum type="arabicPeriod"/>
              <a:tabLst/>
              <a:defRPr/>
            </a:pPr>
            <a:r>
              <a:rPr lang="en-US" sz="1600" baseline="0" dirty="0"/>
              <a:t>Share finding with patient and/or family (based on laws) and assess suspected lack of treatment plan adherence</a:t>
            </a:r>
          </a:p>
          <a:p>
            <a:pPr marL="228600" marR="0" indent="-228600" algn="l" defTabSz="873161" rtl="0" eaLnBrk="1" fontAlgn="auto" latinLnBrk="0" hangingPunct="1">
              <a:lnSpc>
                <a:spcPct val="104000"/>
              </a:lnSpc>
              <a:spcBef>
                <a:spcPts val="100"/>
              </a:spcBef>
              <a:buClrTx/>
              <a:buSzTx/>
              <a:buFont typeface="Arial" panose="020B0604020202020204" pitchFamily="34" charset="0"/>
              <a:buAutoNum type="arabicPeriod"/>
              <a:tabLst/>
              <a:defRPr/>
            </a:pPr>
            <a:r>
              <a:rPr lang="en-US" sz="1600" baseline="0" dirty="0"/>
              <a:t>Prescribe oxycodone for a limited time to wean patient off opioids and establish another treatment plan. </a:t>
            </a:r>
          </a:p>
          <a:p>
            <a:endParaRPr lang="en-US" sz="1100" dirty="0"/>
          </a:p>
        </p:txBody>
      </p:sp>
      <p:sp>
        <p:nvSpPr>
          <p:cNvPr id="4" name="Slide Number Placeholder 3"/>
          <p:cNvSpPr>
            <a:spLocks noGrp="1"/>
          </p:cNvSpPr>
          <p:nvPr>
            <p:ph type="sldNum" sz="quarter" idx="10"/>
          </p:nvPr>
        </p:nvSpPr>
        <p:spPr/>
        <p:txBody>
          <a:bodyPr/>
          <a:lstStyle/>
          <a:p>
            <a:fld id="{F19303DE-3E45-4DD3-9505-92EF4803EF97}" type="slidenum">
              <a:rPr lang="en-US" smtClean="0"/>
              <a:t>11</a:t>
            </a:fld>
            <a:endParaRPr lang="en-US" dirty="0"/>
          </a:p>
        </p:txBody>
      </p:sp>
      <p:sp>
        <p:nvSpPr>
          <p:cNvPr id="6" name="Header Placeholder 5">
            <a:extLst>
              <a:ext uri="{FF2B5EF4-FFF2-40B4-BE49-F238E27FC236}">
                <a16:creationId xmlns:a16="http://schemas.microsoft.com/office/drawing/2014/main" id="{25A467ED-E252-4FAC-8DB1-26C84EAED84F}"/>
              </a:ext>
            </a:extLst>
          </p:cNvPr>
          <p:cNvSpPr>
            <a:spLocks noGrp="1"/>
          </p:cNvSpPr>
          <p:nvPr>
            <p:ph type="hdr" sz="quarter" idx="12"/>
          </p:nvPr>
        </p:nvSpPr>
        <p:spPr/>
        <p:txBody>
          <a:bodyPr/>
          <a:lstStyle/>
          <a:p>
            <a:r>
              <a:rPr lang="en-US" dirty="0"/>
              <a:t>PRN Program: Opioids</a:t>
            </a:r>
          </a:p>
        </p:txBody>
      </p:sp>
      <p:sp>
        <p:nvSpPr>
          <p:cNvPr id="7" name="Slide Number Placeholder 6"/>
          <p:cNvSpPr txBox="1">
            <a:spLocks/>
          </p:cNvSpPr>
          <p:nvPr/>
        </p:nvSpPr>
        <p:spPr>
          <a:xfrm>
            <a:off x="2998789"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598299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222819" cy="4426857"/>
          </a:xfrm>
        </p:spPr>
        <p:txBody>
          <a:bodyPr/>
          <a:lstStyle/>
          <a:p>
            <a:pPr marL="0" marR="0" indent="0" algn="l" defTabSz="873161" rtl="0" eaLnBrk="1" fontAlgn="auto" latinLnBrk="0" hangingPunct="1">
              <a:lnSpc>
                <a:spcPct val="104000"/>
              </a:lnSpc>
              <a:spcBef>
                <a:spcPts val="0"/>
              </a:spcBef>
              <a:spcAft>
                <a:spcPts val="0"/>
              </a:spcAft>
              <a:buClrTx/>
              <a:buSzTx/>
              <a:buFont typeface="Arial" panose="020B0604020202020204" pitchFamily="34" charset="0"/>
              <a:buNone/>
              <a:tabLst/>
              <a:defRPr/>
            </a:pPr>
            <a:r>
              <a:rPr lang="en-US" altLang="en-US" sz="1800" b="1" u="sng" dirty="0"/>
              <a:t>ASK</a:t>
            </a:r>
            <a:r>
              <a:rPr lang="en-US" altLang="en-US" sz="1800" b="1" u="none" dirty="0">
                <a:cs typeface="Microsoft New Tai Lue"/>
              </a:rPr>
              <a:t>:</a:t>
            </a:r>
            <a:r>
              <a:rPr lang="en-US" altLang="en-US" sz="1800" b="1" u="none" baseline="0" dirty="0">
                <a:cs typeface="Microsoft New Tai Lue"/>
              </a:rPr>
              <a:t> </a:t>
            </a:r>
            <a:r>
              <a:rPr lang="en-US" altLang="en-US" sz="1800" b="0" u="none" baseline="0" dirty="0">
                <a:cs typeface="+mn-cs"/>
              </a:rPr>
              <a:t>Who wants to explain these results to the group?</a:t>
            </a:r>
            <a:endParaRPr lang="en-US" sz="1800" dirty="0"/>
          </a:p>
          <a:p>
            <a:pPr marL="0" indent="0" algn="ctr">
              <a:lnSpc>
                <a:spcPct val="100000"/>
              </a:lnSpc>
              <a:spcBef>
                <a:spcPts val="600"/>
              </a:spcBef>
              <a:spcAft>
                <a:spcPts val="600"/>
              </a:spcAft>
              <a:buNone/>
              <a:defRPr/>
            </a:pPr>
            <a:r>
              <a:rPr lang="en-US" sz="1400" i="1" dirty="0"/>
              <a:t>Select participants willing to share their responses to this question. </a:t>
            </a:r>
          </a:p>
          <a:p>
            <a:pPr marL="0" indent="0" algn="ctr">
              <a:lnSpc>
                <a:spcPct val="100000"/>
              </a:lnSpc>
              <a:spcBef>
                <a:spcPts val="600"/>
              </a:spcBef>
              <a:spcAft>
                <a:spcPts val="600"/>
              </a:spcAft>
              <a:buNone/>
              <a:defRPr/>
            </a:pPr>
            <a:r>
              <a:rPr lang="en-US" sz="1600" i="1" dirty="0"/>
              <a:t>Write on flipchart or board </a:t>
            </a:r>
            <a:r>
              <a:rPr lang="en-US" sz="1600" b="1" i="1" dirty="0"/>
              <a:t>[Limit to 2 minute]</a:t>
            </a:r>
            <a:endParaRPr lang="en-US" sz="1600" dirty="0"/>
          </a:p>
          <a:p>
            <a:pPr marL="0" indent="0">
              <a:lnSpc>
                <a:spcPct val="100000"/>
              </a:lnSpc>
              <a:spcBef>
                <a:spcPts val="0"/>
              </a:spcBef>
              <a:spcAft>
                <a:spcPts val="0"/>
              </a:spcAft>
              <a:buNone/>
            </a:pPr>
            <a:r>
              <a:rPr lang="en-US" sz="1800" b="1" i="1" u="sng" dirty="0"/>
              <a:t>READ</a:t>
            </a:r>
            <a:r>
              <a:rPr lang="en-US" sz="1800" b="1" i="1" dirty="0"/>
              <a:t>:</a:t>
            </a:r>
            <a:r>
              <a:rPr lang="en-US" sz="1800" i="1" dirty="0"/>
              <a:t> </a:t>
            </a:r>
            <a:r>
              <a:rPr lang="en-US" sz="1600" i="1" dirty="0"/>
              <a:t>Case interpretation (</a:t>
            </a:r>
            <a:r>
              <a:rPr lang="en-US" sz="1600" b="1" i="1" dirty="0"/>
              <a:t>if not included by participants):</a:t>
            </a:r>
          </a:p>
          <a:p>
            <a:pPr marL="0" marR="0" indent="0" algn="l" defTabSz="873161" rtl="0" eaLnBrk="1" fontAlgn="auto" latinLnBrk="0" hangingPunct="1">
              <a:lnSpc>
                <a:spcPct val="104000"/>
              </a:lnSpc>
              <a:spcBef>
                <a:spcPts val="0"/>
              </a:spcBef>
              <a:buClrTx/>
              <a:buSzTx/>
              <a:buFont typeface="Arial" panose="020B0604020202020204" pitchFamily="34" charset="0"/>
              <a:buNone/>
              <a:tabLst/>
              <a:defRPr/>
            </a:pPr>
            <a:r>
              <a:rPr lang="en-US" altLang="en-US" sz="1800" b="0" u="none" baseline="0" dirty="0"/>
              <a:t>O</a:t>
            </a:r>
            <a:r>
              <a:rPr lang="en-US" sz="1800" dirty="0"/>
              <a:t>xycodone  was prescribed</a:t>
            </a:r>
            <a:r>
              <a:rPr lang="en-US" sz="1800" baseline="0" dirty="0"/>
              <a:t> as noted at top of slide.</a:t>
            </a:r>
            <a:endParaRPr lang="en-US" sz="1800" dirty="0"/>
          </a:p>
          <a:p>
            <a:pPr marL="0" marR="0" indent="0" algn="l" defTabSz="873161" rtl="0" eaLnBrk="1" fontAlgn="auto" latinLnBrk="0" hangingPunct="1">
              <a:lnSpc>
                <a:spcPct val="104000"/>
              </a:lnSpc>
              <a:spcBef>
                <a:spcPts val="0"/>
              </a:spcBef>
              <a:buClrTx/>
              <a:buSzTx/>
              <a:buFont typeface="Arial" panose="020B0604020202020204" pitchFamily="34" charset="0"/>
              <a:buNone/>
              <a:tabLst/>
              <a:defRPr/>
            </a:pPr>
            <a:r>
              <a:rPr lang="en-US" sz="1800" dirty="0"/>
              <a:t>If oxycodone  was taken in the past 2-3 days, the </a:t>
            </a:r>
            <a:r>
              <a:rPr lang="en-US" sz="1800" baseline="0" dirty="0"/>
              <a:t>urine drug test</a:t>
            </a:r>
            <a:r>
              <a:rPr lang="en-US" sz="1800" dirty="0"/>
              <a:t> will be opiate, oxycodone</a:t>
            </a:r>
            <a:r>
              <a:rPr lang="en-US" sz="1800" baseline="0" dirty="0"/>
              <a:t> and </a:t>
            </a:r>
            <a:r>
              <a:rPr lang="en-US" sz="1800" baseline="0" dirty="0" err="1"/>
              <a:t>oxymorphone</a:t>
            </a:r>
            <a:r>
              <a:rPr lang="en-US" sz="1800" dirty="0"/>
              <a:t> positive and negative for other opioids and opiate</a:t>
            </a:r>
            <a:r>
              <a:rPr lang="en-US" sz="1800" baseline="0" dirty="0"/>
              <a:t> metabolites. </a:t>
            </a:r>
          </a:p>
          <a:p>
            <a:pPr marL="0" indent="0" defTabSz="873161">
              <a:lnSpc>
                <a:spcPct val="104000"/>
              </a:lnSpc>
              <a:spcBef>
                <a:spcPts val="0"/>
              </a:spcBef>
              <a:spcAft>
                <a:spcPts val="600"/>
              </a:spcAft>
              <a:buNone/>
              <a:defRPr/>
            </a:pPr>
            <a:r>
              <a:rPr lang="en-US" sz="1800" dirty="0"/>
              <a:t>These urine drug test results</a:t>
            </a:r>
            <a:r>
              <a:rPr lang="en-US" sz="1800" baseline="0" dirty="0"/>
              <a:t> suggest the </a:t>
            </a:r>
            <a:r>
              <a:rPr lang="en-US" sz="1800" dirty="0"/>
              <a:t>patient </a:t>
            </a:r>
            <a:r>
              <a:rPr lang="en-US" sz="1800" baseline="0" dirty="0"/>
              <a:t>has </a:t>
            </a:r>
            <a:r>
              <a:rPr lang="en-US" sz="1800" dirty="0"/>
              <a:t>taken oxycodone in the last 2-3 days.</a:t>
            </a:r>
            <a:r>
              <a:rPr lang="en-US" sz="1800" baseline="0" dirty="0"/>
              <a:t> </a:t>
            </a:r>
            <a:endParaRPr lang="en-US" sz="1800" dirty="0"/>
          </a:p>
          <a:p>
            <a:pPr marL="0" marR="0" indent="0" algn="l" defTabSz="873161" rtl="0" eaLnBrk="1" fontAlgn="auto" latinLnBrk="0" hangingPunct="1">
              <a:lnSpc>
                <a:spcPct val="104000"/>
              </a:lnSpc>
              <a:spcBef>
                <a:spcPts val="100"/>
              </a:spcBef>
              <a:spcAft>
                <a:spcPts val="100"/>
              </a:spcAft>
              <a:buClrTx/>
              <a:buSzTx/>
              <a:buFont typeface="Arial" panose="020B0604020202020204" pitchFamily="34" charset="0"/>
              <a:buNone/>
              <a:tabLst/>
              <a:defRPr/>
            </a:pPr>
            <a:r>
              <a:rPr lang="en-US" altLang="en-US" sz="1800" b="1" u="sng" dirty="0"/>
              <a:t>READ</a:t>
            </a:r>
            <a:r>
              <a:rPr lang="en-US" altLang="en-US" sz="1800" b="1" u="none" dirty="0">
                <a:cs typeface="Microsoft New Tai Lue"/>
              </a:rPr>
              <a:t>:</a:t>
            </a:r>
            <a:r>
              <a:rPr lang="en-US" altLang="en-US" sz="1800" b="1" u="none" baseline="0" dirty="0">
                <a:cs typeface="Microsoft New Tai Lue"/>
              </a:rPr>
              <a:t> </a:t>
            </a:r>
            <a:r>
              <a:rPr lang="en-US" sz="1800" dirty="0"/>
              <a:t>We can NOT determine</a:t>
            </a:r>
            <a:r>
              <a:rPr lang="en-US" sz="1800" baseline="0" dirty="0"/>
              <a:t> if the patient took the right dose at the right time and the right frequency. </a:t>
            </a:r>
          </a:p>
          <a:p>
            <a:endParaRPr lang="en-US" sz="1100" dirty="0"/>
          </a:p>
        </p:txBody>
      </p:sp>
      <p:sp>
        <p:nvSpPr>
          <p:cNvPr id="4" name="Slide Number Placeholder 3"/>
          <p:cNvSpPr>
            <a:spLocks noGrp="1"/>
          </p:cNvSpPr>
          <p:nvPr>
            <p:ph type="sldNum" sz="quarter" idx="10"/>
          </p:nvPr>
        </p:nvSpPr>
        <p:spPr/>
        <p:txBody>
          <a:bodyPr/>
          <a:lstStyle/>
          <a:p>
            <a:fld id="{F19303DE-3E45-4DD3-9505-92EF4803EF97}" type="slidenum">
              <a:rPr lang="en-US" smtClean="0"/>
              <a:t>12</a:t>
            </a:fld>
            <a:endParaRPr lang="en-US" dirty="0"/>
          </a:p>
        </p:txBody>
      </p:sp>
      <p:sp>
        <p:nvSpPr>
          <p:cNvPr id="6" name="Header Placeholder 5">
            <a:extLst>
              <a:ext uri="{FF2B5EF4-FFF2-40B4-BE49-F238E27FC236}">
                <a16:creationId xmlns:a16="http://schemas.microsoft.com/office/drawing/2014/main" id="{25A467ED-E252-4FAC-8DB1-26C84EAED84F}"/>
              </a:ext>
            </a:extLst>
          </p:cNvPr>
          <p:cNvSpPr>
            <a:spLocks noGrp="1"/>
          </p:cNvSpPr>
          <p:nvPr>
            <p:ph type="hdr" sz="quarter" idx="12"/>
          </p:nvPr>
        </p:nvSpPr>
        <p:spPr/>
        <p:txBody>
          <a:bodyPr/>
          <a:lstStyle/>
          <a:p>
            <a:r>
              <a:rPr lang="en-US" dirty="0"/>
              <a:t>PRN Program: Opioids</a:t>
            </a:r>
          </a:p>
        </p:txBody>
      </p:sp>
      <p:sp>
        <p:nvSpPr>
          <p:cNvPr id="7" name="Slide Number Placeholder 6"/>
          <p:cNvSpPr txBox="1">
            <a:spLocks/>
          </p:cNvSpPr>
          <p:nvPr/>
        </p:nvSpPr>
        <p:spPr>
          <a:xfrm>
            <a:off x="2969761"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3717662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64458" y="3762829"/>
            <a:ext cx="5858556" cy="4934015"/>
          </a:xfrm>
        </p:spPr>
        <p:txBody>
          <a:bodyPr/>
          <a:lstStyle/>
          <a:p>
            <a:pPr marL="0" indent="0" defTabSz="873161">
              <a:lnSpc>
                <a:spcPct val="104000"/>
              </a:lnSpc>
              <a:spcBef>
                <a:spcPts val="0"/>
              </a:spcBef>
              <a:buNone/>
              <a:defRPr/>
            </a:pPr>
            <a:r>
              <a:rPr lang="en-US" altLang="en-US" sz="1800" b="1" u="sng" dirty="0"/>
              <a:t>ASK</a:t>
            </a:r>
            <a:r>
              <a:rPr lang="en-US" altLang="en-US" sz="1800" b="1" u="none" dirty="0">
                <a:cs typeface="Microsoft New Tai Lue"/>
              </a:rPr>
              <a:t>: </a:t>
            </a:r>
            <a:r>
              <a:rPr lang="en-US" altLang="en-US" sz="1800" dirty="0"/>
              <a:t>Who wants to explain these results to the group?</a:t>
            </a:r>
            <a:endParaRPr lang="en-US" sz="1800" dirty="0"/>
          </a:p>
          <a:p>
            <a:pPr marL="0" indent="0" algn="ctr">
              <a:lnSpc>
                <a:spcPct val="100000"/>
              </a:lnSpc>
              <a:spcBef>
                <a:spcPts val="600"/>
              </a:spcBef>
              <a:spcAft>
                <a:spcPts val="600"/>
              </a:spcAft>
              <a:buNone/>
              <a:defRPr/>
            </a:pPr>
            <a:r>
              <a:rPr lang="en-US" sz="1400" i="1" dirty="0"/>
              <a:t>Select participants willing to share their response to this question. </a:t>
            </a:r>
          </a:p>
          <a:p>
            <a:pPr marL="0" indent="0" algn="ctr">
              <a:lnSpc>
                <a:spcPct val="100000"/>
              </a:lnSpc>
              <a:spcBef>
                <a:spcPts val="600"/>
              </a:spcBef>
              <a:spcAft>
                <a:spcPts val="600"/>
              </a:spcAft>
              <a:buNone/>
              <a:defRPr/>
            </a:pPr>
            <a:r>
              <a:rPr lang="en-US" sz="1600" i="1" dirty="0"/>
              <a:t>Write on flipchart or board </a:t>
            </a:r>
            <a:r>
              <a:rPr lang="en-US" sz="1600" b="1" i="1" dirty="0"/>
              <a:t>[Limit to 2 minute]</a:t>
            </a:r>
            <a:endParaRPr lang="en-US" sz="1600" dirty="0"/>
          </a:p>
          <a:p>
            <a:pPr marL="0" indent="0">
              <a:lnSpc>
                <a:spcPct val="100000"/>
              </a:lnSpc>
              <a:spcBef>
                <a:spcPts val="0"/>
              </a:spcBef>
              <a:spcAft>
                <a:spcPts val="0"/>
              </a:spcAft>
              <a:buNone/>
            </a:pPr>
            <a:r>
              <a:rPr lang="en-US" sz="1600" b="1" i="1" u="sng" dirty="0"/>
              <a:t>READ</a:t>
            </a:r>
            <a:r>
              <a:rPr lang="en-US" sz="1600" b="1" i="1" dirty="0"/>
              <a:t>:</a:t>
            </a:r>
            <a:r>
              <a:rPr lang="en-US" sz="1600" i="1" dirty="0"/>
              <a:t> Case interpretation (</a:t>
            </a:r>
            <a:r>
              <a:rPr lang="en-US" sz="1600" b="1" i="1" dirty="0"/>
              <a:t>if not included by participants):</a:t>
            </a:r>
          </a:p>
          <a:p>
            <a:pPr marL="0" indent="0" defTabSz="873161">
              <a:lnSpc>
                <a:spcPct val="104000"/>
              </a:lnSpc>
              <a:spcBef>
                <a:spcPts val="0"/>
              </a:spcBef>
              <a:buNone/>
              <a:defRPr/>
            </a:pPr>
            <a:r>
              <a:rPr lang="en-US" altLang="en-US" sz="1800" dirty="0"/>
              <a:t>Morphine</a:t>
            </a:r>
            <a:r>
              <a:rPr lang="en-US" sz="1800" dirty="0"/>
              <a:t> was prescribed as noted at top of slide.</a:t>
            </a:r>
          </a:p>
          <a:p>
            <a:pPr marL="0" indent="0" defTabSz="873161">
              <a:lnSpc>
                <a:spcPct val="104000"/>
              </a:lnSpc>
              <a:spcBef>
                <a:spcPts val="0"/>
              </a:spcBef>
              <a:buNone/>
              <a:defRPr/>
            </a:pPr>
            <a:r>
              <a:rPr lang="en-US" sz="1800" dirty="0"/>
              <a:t>If morphine was taken in the past 2-3 days, the urine drug test will be opiate and morphine positive, and negative for other opioids and opiate metabolites. </a:t>
            </a:r>
          </a:p>
          <a:p>
            <a:pPr marL="0" indent="0" defTabSz="873161">
              <a:lnSpc>
                <a:spcPct val="104000"/>
              </a:lnSpc>
              <a:spcBef>
                <a:spcPts val="0"/>
              </a:spcBef>
              <a:buNone/>
              <a:defRPr/>
            </a:pPr>
            <a:r>
              <a:rPr lang="en-US" sz="1800" dirty="0"/>
              <a:t>This urine drug test indicates the patient is positive for  morphine and 6-MAM,.</a:t>
            </a:r>
          </a:p>
          <a:p>
            <a:pPr marL="0" indent="0" defTabSz="873161">
              <a:lnSpc>
                <a:spcPct val="104000"/>
              </a:lnSpc>
              <a:spcBef>
                <a:spcPts val="0"/>
              </a:spcBef>
              <a:buNone/>
              <a:defRPr/>
            </a:pPr>
            <a:r>
              <a:rPr lang="en-US" sz="1800" dirty="0"/>
              <a:t>These results suggest the patient has taken heroin  and may or may not have also taken morphine</a:t>
            </a:r>
          </a:p>
          <a:p>
            <a:pPr marL="0" indent="0" defTabSz="873161">
              <a:lnSpc>
                <a:spcPct val="104000"/>
              </a:lnSpc>
              <a:spcBef>
                <a:spcPts val="600"/>
              </a:spcBef>
              <a:spcAft>
                <a:spcPts val="600"/>
              </a:spcAft>
              <a:buNone/>
              <a:defRPr/>
            </a:pPr>
            <a:r>
              <a:rPr lang="en-US" altLang="en-US" sz="1800" b="1" u="sng" dirty="0"/>
              <a:t>ASK</a:t>
            </a:r>
            <a:r>
              <a:rPr lang="en-US" altLang="en-US" sz="1800" b="1" u="none" dirty="0">
                <a:cs typeface="Microsoft New Tai Lue"/>
              </a:rPr>
              <a:t>:</a:t>
            </a:r>
            <a:r>
              <a:rPr lang="en-US" altLang="en-US" sz="1800" b="1" u="sng" dirty="0">
                <a:cs typeface="Microsoft New Tai Lue"/>
              </a:rPr>
              <a:t> </a:t>
            </a:r>
            <a:r>
              <a:rPr lang="en-US" sz="1800" dirty="0"/>
              <a:t>What is your next recommendation? </a:t>
            </a:r>
            <a:endParaRPr lang="en-US" sz="1800" dirty="0">
              <a:cs typeface="Microsoft New Tai Lue"/>
            </a:endParaRPr>
          </a:p>
          <a:p>
            <a:pPr marL="0" indent="0">
              <a:lnSpc>
                <a:spcPct val="100000"/>
              </a:lnSpc>
              <a:spcBef>
                <a:spcPts val="0"/>
              </a:spcBef>
              <a:spcAft>
                <a:spcPts val="0"/>
              </a:spcAft>
              <a:buNone/>
            </a:pPr>
            <a:r>
              <a:rPr lang="en-US" sz="1600" b="1" i="1" u="sng" dirty="0"/>
              <a:t>READ</a:t>
            </a:r>
            <a:r>
              <a:rPr lang="en-US" sz="1600" b="1" i="1" u="none" dirty="0"/>
              <a:t>: </a:t>
            </a:r>
            <a:r>
              <a:rPr lang="en-US" sz="1600" i="1" dirty="0"/>
              <a:t>Key point (</a:t>
            </a:r>
            <a:r>
              <a:rPr lang="en-US" sz="1600" b="1" i="1" dirty="0"/>
              <a:t>if not included by participants):</a:t>
            </a:r>
          </a:p>
          <a:p>
            <a:pPr marL="0" indent="0" defTabSz="873161">
              <a:lnSpc>
                <a:spcPct val="104000"/>
              </a:lnSpc>
              <a:spcBef>
                <a:spcPts val="0"/>
              </a:spcBef>
              <a:buNone/>
              <a:defRPr/>
            </a:pPr>
            <a:r>
              <a:rPr lang="en-US" sz="1800" dirty="0"/>
              <a:t>This patient should be immediately referred for substance abuse treatment program</a:t>
            </a:r>
          </a:p>
          <a:p>
            <a:pPr marL="109145" indent="-109145" defTabSz="873161">
              <a:spcBef>
                <a:spcPts val="286"/>
              </a:spcBef>
              <a:defRPr/>
            </a:pPr>
            <a:endParaRPr lang="en-US" sz="1100" i="1" dirty="0"/>
          </a:p>
          <a:p>
            <a:endParaRPr lang="en-US" sz="1100" dirty="0"/>
          </a:p>
        </p:txBody>
      </p:sp>
      <p:sp>
        <p:nvSpPr>
          <p:cNvPr id="4" name="Slide Number Placeholder 3"/>
          <p:cNvSpPr>
            <a:spLocks noGrp="1"/>
          </p:cNvSpPr>
          <p:nvPr>
            <p:ph type="sldNum" sz="quarter" idx="10"/>
          </p:nvPr>
        </p:nvSpPr>
        <p:spPr/>
        <p:txBody>
          <a:bodyPr/>
          <a:lstStyle/>
          <a:p>
            <a:fld id="{F19303DE-3E45-4DD3-9505-92EF4803EF97}" type="slidenum">
              <a:rPr lang="en-US" smtClean="0"/>
              <a:t>13</a:t>
            </a:fld>
            <a:endParaRPr lang="en-US" dirty="0"/>
          </a:p>
        </p:txBody>
      </p:sp>
      <p:sp>
        <p:nvSpPr>
          <p:cNvPr id="6" name="Header Placeholder 5">
            <a:extLst>
              <a:ext uri="{FF2B5EF4-FFF2-40B4-BE49-F238E27FC236}">
                <a16:creationId xmlns:a16="http://schemas.microsoft.com/office/drawing/2014/main" id="{25A467ED-E252-4FAC-8DB1-26C84EAED84F}"/>
              </a:ext>
            </a:extLst>
          </p:cNvPr>
          <p:cNvSpPr>
            <a:spLocks noGrp="1"/>
          </p:cNvSpPr>
          <p:nvPr>
            <p:ph type="hdr" sz="quarter" idx="12"/>
          </p:nvPr>
        </p:nvSpPr>
        <p:spPr/>
        <p:txBody>
          <a:bodyPr/>
          <a:lstStyle/>
          <a:p>
            <a:r>
              <a:rPr lang="en-US" dirty="0"/>
              <a:t>PRN Program: Opioids</a:t>
            </a:r>
          </a:p>
        </p:txBody>
      </p:sp>
      <p:sp>
        <p:nvSpPr>
          <p:cNvPr id="7" name="Slide Number Placeholder 6"/>
          <p:cNvSpPr txBox="1">
            <a:spLocks/>
          </p:cNvSpPr>
          <p:nvPr/>
        </p:nvSpPr>
        <p:spPr>
          <a:xfrm>
            <a:off x="2969760"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1644627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49943" y="3762829"/>
            <a:ext cx="6008913" cy="5090885"/>
          </a:xfrm>
        </p:spPr>
        <p:txBody>
          <a:bodyPr/>
          <a:lstStyle/>
          <a:p>
            <a:pPr marL="0" indent="0" defTabSz="873161">
              <a:lnSpc>
                <a:spcPct val="104000"/>
              </a:lnSpc>
              <a:spcBef>
                <a:spcPts val="0"/>
              </a:spcBef>
              <a:buNone/>
              <a:defRPr/>
            </a:pPr>
            <a:r>
              <a:rPr lang="en-US" altLang="en-US" sz="1800" b="1" u="sng" dirty="0"/>
              <a:t>ASK</a:t>
            </a:r>
            <a:r>
              <a:rPr lang="en-US" altLang="en-US" sz="1800" b="1" u="none" dirty="0">
                <a:cs typeface="Microsoft New Tai Lue"/>
              </a:rPr>
              <a:t>: </a:t>
            </a:r>
            <a:r>
              <a:rPr lang="en-US" altLang="en-US" sz="1800" dirty="0"/>
              <a:t>Who wants to explain these results to the group?</a:t>
            </a:r>
            <a:endParaRPr lang="en-US" sz="1800" dirty="0"/>
          </a:p>
          <a:p>
            <a:pPr marL="0" indent="0" algn="ctr">
              <a:lnSpc>
                <a:spcPct val="100000"/>
              </a:lnSpc>
              <a:spcBef>
                <a:spcPts val="600"/>
              </a:spcBef>
              <a:spcAft>
                <a:spcPts val="600"/>
              </a:spcAft>
              <a:buNone/>
              <a:defRPr/>
            </a:pPr>
            <a:r>
              <a:rPr lang="en-US" sz="1600" i="1" dirty="0"/>
              <a:t>Select participants willing to share their responses to this question. </a:t>
            </a:r>
          </a:p>
          <a:p>
            <a:pPr marL="0" indent="0" algn="ctr">
              <a:lnSpc>
                <a:spcPct val="100000"/>
              </a:lnSpc>
              <a:spcBef>
                <a:spcPts val="600"/>
              </a:spcBef>
              <a:spcAft>
                <a:spcPts val="600"/>
              </a:spcAft>
              <a:buNone/>
              <a:defRPr/>
            </a:pPr>
            <a:r>
              <a:rPr lang="en-US" sz="1600" i="1" dirty="0"/>
              <a:t>Write on flipchart or board </a:t>
            </a:r>
            <a:r>
              <a:rPr lang="en-US" sz="1600" b="1" i="1" dirty="0"/>
              <a:t>[Limit to 2 minutes]</a:t>
            </a:r>
            <a:endParaRPr lang="en-US" sz="1600" dirty="0"/>
          </a:p>
          <a:p>
            <a:pPr marL="0" indent="0">
              <a:lnSpc>
                <a:spcPct val="100000"/>
              </a:lnSpc>
              <a:spcBef>
                <a:spcPts val="0"/>
              </a:spcBef>
              <a:spcAft>
                <a:spcPts val="0"/>
              </a:spcAft>
              <a:buNone/>
            </a:pPr>
            <a:r>
              <a:rPr lang="en-US" sz="1600" b="1" i="1" u="sng" dirty="0"/>
              <a:t>READ</a:t>
            </a:r>
            <a:r>
              <a:rPr lang="en-US" sz="1600" b="1" i="1" dirty="0"/>
              <a:t>:</a:t>
            </a:r>
            <a:r>
              <a:rPr lang="en-US" sz="1600" i="1" dirty="0"/>
              <a:t> Case interpretation (</a:t>
            </a:r>
            <a:r>
              <a:rPr lang="en-US" sz="1600" b="1" i="1" dirty="0"/>
              <a:t>if not included by participants):</a:t>
            </a:r>
          </a:p>
          <a:p>
            <a:pPr marL="0" indent="0" defTabSz="873161">
              <a:lnSpc>
                <a:spcPct val="104000"/>
              </a:lnSpc>
              <a:spcBef>
                <a:spcPts val="0"/>
              </a:spcBef>
              <a:buNone/>
              <a:defRPr/>
            </a:pPr>
            <a:r>
              <a:rPr lang="en-US" altLang="en-US" sz="1800" dirty="0"/>
              <a:t>Methadone </a:t>
            </a:r>
            <a:r>
              <a:rPr lang="en-US" sz="1800" dirty="0"/>
              <a:t>was prescribed as noted at top of slide.</a:t>
            </a:r>
          </a:p>
          <a:p>
            <a:pPr marL="0" indent="0" defTabSz="873161">
              <a:lnSpc>
                <a:spcPct val="104000"/>
              </a:lnSpc>
              <a:spcBef>
                <a:spcPts val="0"/>
              </a:spcBef>
              <a:buNone/>
              <a:defRPr/>
            </a:pPr>
            <a:r>
              <a:rPr lang="en-US" sz="1800" dirty="0"/>
              <a:t>If methadone was taken in the past 2-3 days, the urine drug test will be opiate, methadone,  and EDDP positive, and negative for other opioids and opiate metabolites. This urine drug test indicates the patient is positive for  oxycodone</a:t>
            </a:r>
            <a:r>
              <a:rPr lang="en-US" sz="1800" baseline="0" dirty="0"/>
              <a:t> and </a:t>
            </a:r>
            <a:r>
              <a:rPr lang="en-US" sz="1800" dirty="0"/>
              <a:t>methadone  but not it’s metabolite. These results suggest the patient may have slipped methadone into  the urine test cup without taking it by mouth. The oxycodone metabolite is not listed, but oxycodone wasn’t prescribed and so it should not be present.</a:t>
            </a:r>
          </a:p>
          <a:p>
            <a:pPr marL="0" indent="0" algn="ctr">
              <a:spcBef>
                <a:spcPts val="600"/>
              </a:spcBef>
              <a:buNone/>
            </a:pPr>
            <a:r>
              <a:rPr lang="en-US" sz="1800" b="1" i="1" cap="all" dirty="0"/>
              <a:t>[30 minutes </a:t>
            </a:r>
            <a:r>
              <a:rPr lang="en-US" sz="1800" b="1" i="1" dirty="0"/>
              <a:t>of 45 minute session is complete]</a:t>
            </a:r>
            <a:endParaRPr lang="en-US" sz="1800" dirty="0"/>
          </a:p>
          <a:p>
            <a:pPr marL="0" indent="0">
              <a:buNone/>
            </a:pPr>
            <a:endParaRPr lang="en-US" dirty="0">
              <a:cs typeface="Microsoft New Tai Lue"/>
            </a:endParaRPr>
          </a:p>
          <a:p>
            <a:endParaRPr lang="en-US" sz="1100" dirty="0"/>
          </a:p>
        </p:txBody>
      </p:sp>
      <p:sp>
        <p:nvSpPr>
          <p:cNvPr id="4" name="Slide Number Placeholder 3"/>
          <p:cNvSpPr>
            <a:spLocks noGrp="1"/>
          </p:cNvSpPr>
          <p:nvPr>
            <p:ph type="sldNum" sz="quarter" idx="10"/>
          </p:nvPr>
        </p:nvSpPr>
        <p:spPr/>
        <p:txBody>
          <a:bodyPr/>
          <a:lstStyle/>
          <a:p>
            <a:fld id="{F19303DE-3E45-4DD3-9505-92EF4803EF97}" type="slidenum">
              <a:rPr lang="en-US" smtClean="0"/>
              <a:t>14</a:t>
            </a:fld>
            <a:endParaRPr lang="en-US" dirty="0"/>
          </a:p>
        </p:txBody>
      </p:sp>
      <p:sp>
        <p:nvSpPr>
          <p:cNvPr id="6" name="Header Placeholder 5">
            <a:extLst>
              <a:ext uri="{FF2B5EF4-FFF2-40B4-BE49-F238E27FC236}">
                <a16:creationId xmlns:a16="http://schemas.microsoft.com/office/drawing/2014/main" id="{25A467ED-E252-4FAC-8DB1-26C84EAED84F}"/>
              </a:ext>
            </a:extLst>
          </p:cNvPr>
          <p:cNvSpPr>
            <a:spLocks noGrp="1"/>
          </p:cNvSpPr>
          <p:nvPr>
            <p:ph type="hdr" sz="quarter" idx="12"/>
          </p:nvPr>
        </p:nvSpPr>
        <p:spPr/>
        <p:txBody>
          <a:bodyPr/>
          <a:lstStyle/>
          <a:p>
            <a:r>
              <a:rPr lang="en-US" dirty="0"/>
              <a:t>PRN Program: Opioids</a:t>
            </a:r>
          </a:p>
        </p:txBody>
      </p:sp>
      <p:sp>
        <p:nvSpPr>
          <p:cNvPr id="7" name="Slide Number Placeholder 6"/>
          <p:cNvSpPr txBox="1">
            <a:spLocks/>
          </p:cNvSpPr>
          <p:nvPr/>
        </p:nvSpPr>
        <p:spPr>
          <a:xfrm>
            <a:off x="2969760"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1323604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35430" y="3762829"/>
            <a:ext cx="6052456" cy="4934015"/>
          </a:xfrm>
        </p:spPr>
        <p:txBody>
          <a:bodyPr/>
          <a:lstStyle/>
          <a:p>
            <a:pPr marL="0" indent="0">
              <a:buNone/>
            </a:pPr>
            <a:r>
              <a:rPr lang="en-US" sz="1800" b="1" u="sng" dirty="0"/>
              <a:t>READ</a:t>
            </a:r>
            <a:r>
              <a:rPr lang="en-US" sz="1800" b="1" u="none" dirty="0"/>
              <a:t>: </a:t>
            </a:r>
            <a:r>
              <a:rPr lang="en-US" sz="1800" u="none" dirty="0"/>
              <a:t> </a:t>
            </a:r>
            <a:r>
              <a:rPr lang="en-US" sz="1800" dirty="0"/>
              <a:t>To prevent or reduce opioid tolerance and reduce cases of Iatrogenic withdrawal syndrome, expose critically ill patients to fewer days of opioids and sedative drugs.</a:t>
            </a:r>
            <a:endParaRPr lang="en-US" sz="1800" dirty="0">
              <a:cs typeface="Microsoft New Tai Lue"/>
            </a:endParaRPr>
          </a:p>
          <a:p>
            <a:r>
              <a:rPr lang="en-US" sz="1800" dirty="0"/>
              <a:t>Titrate opioids to adequate pain management and adjust to minimally effective doses </a:t>
            </a:r>
          </a:p>
          <a:p>
            <a:r>
              <a:rPr lang="en-US" sz="1800" dirty="0"/>
              <a:t>Frequently re-evaluate if continued use is needed </a:t>
            </a:r>
          </a:p>
          <a:p>
            <a:r>
              <a:rPr lang="en-US" sz="1800" dirty="0"/>
              <a:t>Use longer-acting opioids for persistent pain</a:t>
            </a:r>
          </a:p>
          <a:p>
            <a:r>
              <a:rPr lang="en-US" sz="1800" dirty="0"/>
              <a:t>Consider daily interruption of sedatives</a:t>
            </a:r>
          </a:p>
          <a:p>
            <a:r>
              <a:rPr lang="en-US" sz="1800" dirty="0"/>
              <a:t>Gradually wean patients at risk</a:t>
            </a:r>
          </a:p>
          <a:p>
            <a:r>
              <a:rPr lang="en-US" sz="1800" dirty="0"/>
              <a:t>Recommendations range from 10% of current dose every other day to 20% of total dose every day</a:t>
            </a:r>
          </a:p>
          <a:p>
            <a:r>
              <a:rPr lang="en-US" sz="1800" dirty="0"/>
              <a:t>Pharmacological treatments such as methadone, and clonidine (alternatives e.g. dexmedetomidine, buprenorphine)</a:t>
            </a:r>
          </a:p>
          <a:p>
            <a:pPr marL="0" indent="0">
              <a:buNone/>
            </a:pPr>
            <a:endParaRPr lang="en-US" sz="1100" dirty="0"/>
          </a:p>
        </p:txBody>
      </p:sp>
      <p:sp>
        <p:nvSpPr>
          <p:cNvPr id="4" name="Header Placeholder 3"/>
          <p:cNvSpPr>
            <a:spLocks noGrp="1"/>
          </p:cNvSpPr>
          <p:nvPr>
            <p:ph type="hdr" sz="quarter" idx="10"/>
          </p:nvPr>
        </p:nvSpPr>
        <p:spPr/>
        <p:txBody>
          <a:bodyPr/>
          <a:lstStyle/>
          <a:p>
            <a:r>
              <a:rPr lang="en-US" dirty="0"/>
              <a:t>PRN Program: Opioids</a:t>
            </a:r>
          </a:p>
        </p:txBody>
      </p:sp>
      <p:sp>
        <p:nvSpPr>
          <p:cNvPr id="6" name="Slide Number Placeholder 5"/>
          <p:cNvSpPr>
            <a:spLocks noGrp="1"/>
          </p:cNvSpPr>
          <p:nvPr>
            <p:ph type="sldNum" sz="quarter" idx="12"/>
          </p:nvPr>
        </p:nvSpPr>
        <p:spPr/>
        <p:txBody>
          <a:bodyPr/>
          <a:lstStyle/>
          <a:p>
            <a:fld id="{F19303DE-3E45-4DD3-9505-92EF4803EF97}" type="slidenum">
              <a:rPr lang="en-US" smtClean="0"/>
              <a:t>15</a:t>
            </a:fld>
            <a:endParaRPr lang="en-US" dirty="0"/>
          </a:p>
        </p:txBody>
      </p:sp>
      <p:sp>
        <p:nvSpPr>
          <p:cNvPr id="7" name="Slide Number Placeholder 6"/>
          <p:cNvSpPr txBox="1">
            <a:spLocks/>
          </p:cNvSpPr>
          <p:nvPr/>
        </p:nvSpPr>
        <p:spPr>
          <a:xfrm>
            <a:off x="2969760"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3679175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p:txBody>
          <a:bodyPr/>
          <a:lstStyle/>
          <a:p>
            <a:pPr marL="0" indent="0">
              <a:buNone/>
            </a:pPr>
            <a:r>
              <a:rPr lang="en-US" sz="1800" b="1" u="sng" dirty="0"/>
              <a:t>READ:</a:t>
            </a:r>
          </a:p>
          <a:p>
            <a:pPr marL="0" indent="0">
              <a:buNone/>
            </a:pPr>
            <a:r>
              <a:rPr lang="en-US" sz="1800" dirty="0"/>
              <a:t>Evidence identifies teach back as the most effective method of ensuring  patient/family understanding of instructions and care plan.  </a:t>
            </a:r>
          </a:p>
        </p:txBody>
      </p:sp>
      <p:sp>
        <p:nvSpPr>
          <p:cNvPr id="4" name="Header Placeholder 3"/>
          <p:cNvSpPr>
            <a:spLocks noGrp="1"/>
          </p:cNvSpPr>
          <p:nvPr>
            <p:ph type="hdr" sz="quarter" idx="10"/>
          </p:nvPr>
        </p:nvSpPr>
        <p:spPr/>
        <p:txBody>
          <a:bodyPr/>
          <a:lstStyle/>
          <a:p>
            <a:r>
              <a:rPr lang="en-US" dirty="0"/>
              <a:t>PRN Program: Opioids</a:t>
            </a:r>
          </a:p>
        </p:txBody>
      </p:sp>
      <p:sp>
        <p:nvSpPr>
          <p:cNvPr id="6" name="Slide Number Placeholder 5"/>
          <p:cNvSpPr>
            <a:spLocks noGrp="1"/>
          </p:cNvSpPr>
          <p:nvPr>
            <p:ph type="sldNum" sz="quarter" idx="12"/>
          </p:nvPr>
        </p:nvSpPr>
        <p:spPr/>
        <p:txBody>
          <a:bodyPr/>
          <a:lstStyle/>
          <a:p>
            <a:fld id="{F19303DE-3E45-4DD3-9505-92EF4803EF97}" type="slidenum">
              <a:rPr lang="en-US" smtClean="0"/>
              <a:t>16</a:t>
            </a:fld>
            <a:endParaRPr lang="en-US" dirty="0"/>
          </a:p>
        </p:txBody>
      </p:sp>
      <p:sp>
        <p:nvSpPr>
          <p:cNvPr id="7" name="Slide Number Placeholder 6"/>
          <p:cNvSpPr txBox="1">
            <a:spLocks/>
          </p:cNvSpPr>
          <p:nvPr/>
        </p:nvSpPr>
        <p:spPr>
          <a:xfrm>
            <a:off x="2969760"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4243534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1" u="sng" dirty="0"/>
              <a:t>READ:</a:t>
            </a:r>
          </a:p>
          <a:p>
            <a:r>
              <a:rPr lang="en-US" sz="1800" kern="1200" dirty="0">
                <a:solidFill>
                  <a:schemeClr val="tx1"/>
                </a:solidFill>
                <a:effectLst/>
              </a:rPr>
              <a:t>Teach</a:t>
            </a:r>
            <a:r>
              <a:rPr lang="en-US" sz="1800" kern="1200" baseline="0" dirty="0">
                <a:solidFill>
                  <a:schemeClr val="tx1"/>
                </a:solidFill>
                <a:effectLst/>
              </a:rPr>
              <a:t> patients and families </a:t>
            </a:r>
            <a:r>
              <a:rPr lang="en-US" sz="1800" kern="1200" dirty="0">
                <a:solidFill>
                  <a:schemeClr val="tx1"/>
                </a:solidFill>
                <a:effectLst/>
              </a:rPr>
              <a:t> the intended and appropriate use of the opioids for the patient’s specific need. </a:t>
            </a:r>
          </a:p>
          <a:p>
            <a:r>
              <a:rPr lang="en-US" sz="1800" kern="1200" dirty="0">
                <a:solidFill>
                  <a:schemeClr val="tx1"/>
                </a:solidFill>
                <a:effectLst/>
              </a:rPr>
              <a:t>Be sure to include</a:t>
            </a:r>
            <a:r>
              <a:rPr lang="en-US" sz="1800" kern="1200" baseline="0" dirty="0">
                <a:solidFill>
                  <a:schemeClr val="tx1"/>
                </a:solidFill>
                <a:effectLst/>
              </a:rPr>
              <a:t> cautions about diversion and help families determine where and how they will secure and dispose of opioids. </a:t>
            </a:r>
            <a:endParaRPr lang="en-US" sz="1800" kern="1200" dirty="0">
              <a:solidFill>
                <a:schemeClr val="tx1"/>
              </a:solidFill>
              <a:effectLst/>
            </a:endParaRPr>
          </a:p>
          <a:p>
            <a:endParaRPr lang="en-US" dirty="0"/>
          </a:p>
        </p:txBody>
      </p:sp>
      <p:sp>
        <p:nvSpPr>
          <p:cNvPr id="4" name="Header Placeholder 3"/>
          <p:cNvSpPr>
            <a:spLocks noGrp="1"/>
          </p:cNvSpPr>
          <p:nvPr>
            <p:ph type="hdr" sz="quarter" idx="10"/>
          </p:nvPr>
        </p:nvSpPr>
        <p:spPr/>
        <p:txBody>
          <a:bodyPr/>
          <a:lstStyle/>
          <a:p>
            <a:r>
              <a:rPr lang="en-US" dirty="0"/>
              <a:t>PRN Program: Opioids</a:t>
            </a:r>
          </a:p>
        </p:txBody>
      </p:sp>
      <p:sp>
        <p:nvSpPr>
          <p:cNvPr id="6" name="Slide Number Placeholder 5"/>
          <p:cNvSpPr>
            <a:spLocks noGrp="1"/>
          </p:cNvSpPr>
          <p:nvPr>
            <p:ph type="sldNum" sz="quarter" idx="12"/>
          </p:nvPr>
        </p:nvSpPr>
        <p:spPr/>
        <p:txBody>
          <a:bodyPr/>
          <a:lstStyle/>
          <a:p>
            <a:fld id="{F19303DE-3E45-4DD3-9505-92EF4803EF97}" type="slidenum">
              <a:rPr lang="en-US" smtClean="0"/>
              <a:t>17</a:t>
            </a:fld>
            <a:endParaRPr lang="en-US" dirty="0"/>
          </a:p>
        </p:txBody>
      </p:sp>
      <p:sp>
        <p:nvSpPr>
          <p:cNvPr id="7" name="Slide Number Placeholder 6"/>
          <p:cNvSpPr txBox="1">
            <a:spLocks/>
          </p:cNvSpPr>
          <p:nvPr/>
        </p:nvSpPr>
        <p:spPr>
          <a:xfrm>
            <a:off x="2969760"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12458508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638400"/>
            <a:ext cx="6344603" cy="5191751"/>
          </a:xfrm>
        </p:spPr>
        <p:txBody>
          <a:bodyPr/>
          <a:lstStyle/>
          <a:p>
            <a:pPr marL="0" indent="0" defTabSz="873161">
              <a:spcBef>
                <a:spcPts val="286"/>
              </a:spcBef>
              <a:buNone/>
              <a:defRPr/>
            </a:pPr>
            <a:endParaRPr lang="en-US" sz="200" dirty="0"/>
          </a:p>
          <a:p>
            <a:pPr marL="0" indent="0" defTabSz="873161">
              <a:lnSpc>
                <a:spcPct val="100000"/>
              </a:lnSpc>
              <a:spcBef>
                <a:spcPts val="0"/>
              </a:spcBef>
              <a:spcAft>
                <a:spcPts val="600"/>
              </a:spcAft>
              <a:buNone/>
              <a:defRPr/>
            </a:pPr>
            <a:r>
              <a:rPr lang="en-US" sz="1600" b="1" i="0" u="sng" dirty="0"/>
              <a:t>READ</a:t>
            </a:r>
            <a:r>
              <a:rPr lang="en-US" sz="1600" b="1" i="0" u="none" dirty="0">
                <a:cs typeface="Microsoft New Tai Lue"/>
              </a:rPr>
              <a:t>:</a:t>
            </a:r>
            <a:r>
              <a:rPr lang="en-US" sz="1600" u="none" dirty="0">
                <a:cs typeface="Microsoft New Tai Lue"/>
              </a:rPr>
              <a:t> </a:t>
            </a:r>
            <a:r>
              <a:rPr lang="en-US" sz="1600" dirty="0">
                <a:cs typeface="Microsoft New Tai Lue"/>
              </a:rPr>
              <a:t>R</a:t>
            </a:r>
            <a:r>
              <a:rPr lang="en-US" sz="1600" dirty="0"/>
              <a:t>eady availability of prescription drugs in patients’ own homes reinforces the need for education targeting parents and family members to safeguard and monitor prescription drugs in their homes so they do not act as “unintentional enablers.”</a:t>
            </a:r>
            <a:endParaRPr lang="en-US" sz="1600" dirty="0">
              <a:cs typeface="Microsoft New Tai Lue"/>
            </a:endParaRPr>
          </a:p>
          <a:p>
            <a:pPr>
              <a:lnSpc>
                <a:spcPct val="103000"/>
              </a:lnSpc>
              <a:spcBef>
                <a:spcPts val="600"/>
              </a:spcBef>
              <a:buNone/>
            </a:pPr>
            <a:r>
              <a:rPr lang="en-US" sz="1600" dirty="0"/>
              <a:t>Step 1: MONITOR</a:t>
            </a:r>
          </a:p>
          <a:p>
            <a:pPr>
              <a:lnSpc>
                <a:spcPct val="103000"/>
              </a:lnSpc>
              <a:spcBef>
                <a:spcPts val="0"/>
              </a:spcBef>
            </a:pPr>
            <a:r>
              <a:rPr lang="en-US" sz="1600" dirty="0"/>
              <a:t>Note how many pills in each prescription bottle or pill packet</a:t>
            </a:r>
          </a:p>
          <a:p>
            <a:pPr>
              <a:lnSpc>
                <a:spcPct val="103000"/>
              </a:lnSpc>
              <a:spcBef>
                <a:spcPts val="0"/>
              </a:spcBef>
            </a:pPr>
            <a:r>
              <a:rPr lang="en-US" sz="1600" dirty="0"/>
              <a:t>Keep track of refills for all household members</a:t>
            </a:r>
          </a:p>
          <a:p>
            <a:pPr>
              <a:lnSpc>
                <a:spcPct val="103000"/>
              </a:lnSpc>
              <a:spcBef>
                <a:spcPts val="0"/>
              </a:spcBef>
            </a:pPr>
            <a:r>
              <a:rPr lang="en-US" sz="1600" dirty="0"/>
              <a:t>If your teen has been prescribed a drug, coordinate &amp; monitor dosages and refills</a:t>
            </a:r>
          </a:p>
          <a:p>
            <a:pPr>
              <a:lnSpc>
                <a:spcPct val="103000"/>
              </a:lnSpc>
              <a:spcBef>
                <a:spcPts val="600"/>
              </a:spcBef>
              <a:buNone/>
            </a:pPr>
            <a:r>
              <a:rPr lang="en-US" sz="1600" dirty="0"/>
              <a:t>Step 2: SECURE</a:t>
            </a:r>
          </a:p>
          <a:p>
            <a:pPr>
              <a:lnSpc>
                <a:spcPct val="103000"/>
              </a:lnSpc>
              <a:spcBef>
                <a:spcPts val="0"/>
              </a:spcBef>
            </a:pPr>
            <a:r>
              <a:rPr lang="en-US" sz="1600" dirty="0"/>
              <a:t>Do not store prescription drugs in the medicine cabinet </a:t>
            </a:r>
          </a:p>
          <a:p>
            <a:pPr>
              <a:lnSpc>
                <a:spcPct val="103000"/>
              </a:lnSpc>
              <a:spcBef>
                <a:spcPts val="0"/>
              </a:spcBef>
            </a:pPr>
            <a:r>
              <a:rPr lang="en-US" sz="1600" dirty="0"/>
              <a:t>Keep prescription drugs in a safe place (eg, locked cabinet)</a:t>
            </a:r>
          </a:p>
          <a:p>
            <a:pPr>
              <a:lnSpc>
                <a:spcPct val="103000"/>
              </a:lnSpc>
              <a:spcBef>
                <a:spcPts val="0"/>
              </a:spcBef>
            </a:pPr>
            <a:r>
              <a:rPr lang="en-US" sz="1600" dirty="0"/>
              <a:t>Tell  friends and relatives to lock meds or keep in a safe place</a:t>
            </a:r>
          </a:p>
          <a:p>
            <a:pPr>
              <a:lnSpc>
                <a:spcPct val="103000"/>
              </a:lnSpc>
              <a:spcBef>
                <a:spcPts val="0"/>
              </a:spcBef>
            </a:pPr>
            <a:r>
              <a:rPr lang="en-US" sz="1600" dirty="0"/>
              <a:t>Encourage parents of your teen’s friends to secure meds</a:t>
            </a:r>
          </a:p>
          <a:p>
            <a:pPr>
              <a:lnSpc>
                <a:spcPct val="103000"/>
              </a:lnSpc>
              <a:spcBef>
                <a:spcPts val="600"/>
              </a:spcBef>
              <a:buNone/>
            </a:pPr>
            <a:r>
              <a:rPr lang="en-US" sz="1600" dirty="0"/>
              <a:t>Step 3: DISPOSE</a:t>
            </a:r>
          </a:p>
          <a:p>
            <a:pPr>
              <a:lnSpc>
                <a:spcPct val="103000"/>
              </a:lnSpc>
              <a:spcBef>
                <a:spcPts val="0"/>
              </a:spcBef>
            </a:pPr>
            <a:r>
              <a:rPr lang="en-US" sz="1600" dirty="0"/>
              <a:t>Take inventory of all prescription drugs in your home </a:t>
            </a:r>
          </a:p>
          <a:p>
            <a:pPr>
              <a:lnSpc>
                <a:spcPct val="103000"/>
              </a:lnSpc>
              <a:spcBef>
                <a:spcPts val="0"/>
              </a:spcBef>
            </a:pPr>
            <a:r>
              <a:rPr lang="en-US" sz="1600" dirty="0"/>
              <a:t>Discard expired or unused meds</a:t>
            </a:r>
          </a:p>
          <a:p>
            <a:pPr>
              <a:lnSpc>
                <a:spcPct val="100000"/>
              </a:lnSpc>
              <a:spcBef>
                <a:spcPts val="0"/>
              </a:spcBef>
            </a:pPr>
            <a:endParaRPr lang="en-US" sz="1100" dirty="0"/>
          </a:p>
        </p:txBody>
      </p:sp>
      <p:sp>
        <p:nvSpPr>
          <p:cNvPr id="4" name="Header Placeholder 3"/>
          <p:cNvSpPr>
            <a:spLocks noGrp="1"/>
          </p:cNvSpPr>
          <p:nvPr>
            <p:ph type="hdr" sz="quarter" idx="10"/>
          </p:nvPr>
        </p:nvSpPr>
        <p:spPr/>
        <p:txBody>
          <a:bodyPr/>
          <a:lstStyle/>
          <a:p>
            <a:r>
              <a:rPr lang="en-US" dirty="0"/>
              <a:t>PRN Program: Opioids</a:t>
            </a:r>
          </a:p>
        </p:txBody>
      </p:sp>
      <p:sp>
        <p:nvSpPr>
          <p:cNvPr id="6" name="Slide Number Placeholder 5"/>
          <p:cNvSpPr>
            <a:spLocks noGrp="1"/>
          </p:cNvSpPr>
          <p:nvPr>
            <p:ph type="sldNum" sz="quarter" idx="12"/>
          </p:nvPr>
        </p:nvSpPr>
        <p:spPr/>
        <p:txBody>
          <a:bodyPr/>
          <a:lstStyle/>
          <a:p>
            <a:fld id="{F19303DE-3E45-4DD3-9505-92EF4803EF97}" type="slidenum">
              <a:rPr lang="en-US" smtClean="0"/>
              <a:t>18</a:t>
            </a:fld>
            <a:endParaRPr lang="en-US" dirty="0"/>
          </a:p>
        </p:txBody>
      </p:sp>
      <p:sp>
        <p:nvSpPr>
          <p:cNvPr id="7" name="Slide Number Placeholder 6"/>
          <p:cNvSpPr txBox="1">
            <a:spLocks/>
          </p:cNvSpPr>
          <p:nvPr/>
        </p:nvSpPr>
        <p:spPr>
          <a:xfrm>
            <a:off x="2969760"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1353115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35430" y="3762829"/>
            <a:ext cx="5887584" cy="4426857"/>
          </a:xfrm>
        </p:spPr>
        <p:txBody>
          <a:bodyPr/>
          <a:lstStyle/>
          <a:p>
            <a:pPr marL="0" indent="0">
              <a:buNone/>
            </a:pPr>
            <a:r>
              <a:rPr lang="en-US" sz="1800" b="1" u="sng" dirty="0"/>
              <a:t>ASK</a:t>
            </a:r>
            <a:r>
              <a:rPr lang="en-US" sz="1800" b="1" u="none" dirty="0"/>
              <a:t>: </a:t>
            </a:r>
            <a:r>
              <a:rPr lang="en-US" sz="1800" b="0" u="none" baseline="0" dirty="0"/>
              <a:t>How do you dispose of opioids? </a:t>
            </a:r>
          </a:p>
          <a:p>
            <a:pPr marL="0" indent="0" algn="ctr">
              <a:spcBef>
                <a:spcPts val="600"/>
              </a:spcBef>
              <a:spcAft>
                <a:spcPts val="600"/>
              </a:spcAft>
              <a:buNone/>
              <a:defRPr/>
            </a:pPr>
            <a:r>
              <a:rPr lang="en-US" sz="1400" i="1" dirty="0"/>
              <a:t>Select participants willing to share their responses to this question. </a:t>
            </a:r>
          </a:p>
          <a:p>
            <a:pPr marL="0" indent="0" algn="ctr">
              <a:spcBef>
                <a:spcPts val="600"/>
              </a:spcBef>
              <a:spcAft>
                <a:spcPts val="600"/>
              </a:spcAft>
              <a:buNone/>
              <a:defRPr/>
            </a:pPr>
            <a:r>
              <a:rPr lang="en-US" sz="2000" b="1" i="1" dirty="0"/>
              <a:t>[Limit to 5 minutes]</a:t>
            </a:r>
          </a:p>
          <a:p>
            <a:pPr marL="0" indent="0" algn="ctr">
              <a:spcBef>
                <a:spcPts val="600"/>
              </a:spcBef>
              <a:spcAft>
                <a:spcPts val="600"/>
              </a:spcAft>
              <a:buNone/>
              <a:defRPr/>
            </a:pPr>
            <a:r>
              <a:rPr lang="en-US" sz="2000" b="1" i="1" cap="all" dirty="0"/>
              <a:t>[40 minutes </a:t>
            </a:r>
            <a:r>
              <a:rPr lang="en-US" sz="2000" b="1" i="1" dirty="0"/>
              <a:t>of 45 minute session is complete]</a:t>
            </a:r>
            <a:endParaRPr lang="en-US" sz="2000" dirty="0"/>
          </a:p>
          <a:p>
            <a:pPr marL="0" indent="0" algn="ctr">
              <a:spcBef>
                <a:spcPts val="600"/>
              </a:spcBef>
              <a:spcAft>
                <a:spcPts val="600"/>
              </a:spcAft>
              <a:buNone/>
              <a:defRPr/>
            </a:pPr>
            <a:endParaRPr lang="en-US" sz="2000" b="1" i="1" dirty="0"/>
          </a:p>
          <a:p>
            <a:pPr marL="0" indent="0">
              <a:buNone/>
            </a:pPr>
            <a:r>
              <a:rPr lang="en-US" sz="1800" dirty="0">
                <a:effectLst/>
                <a:latin typeface="Calibri" panose="020F0502020204030204" pitchFamily="34" charset="0"/>
                <a:ea typeface="Calibri" panose="020F0502020204030204" pitchFamily="34" charset="0"/>
              </a:rPr>
              <a:t> </a:t>
            </a:r>
            <a:endParaRPr lang="en-US" sz="1800" b="1" u="sng" dirty="0"/>
          </a:p>
        </p:txBody>
      </p:sp>
      <p:sp>
        <p:nvSpPr>
          <p:cNvPr id="4" name="Slide Number Placeholder 3"/>
          <p:cNvSpPr>
            <a:spLocks noGrp="1"/>
          </p:cNvSpPr>
          <p:nvPr>
            <p:ph type="sldNum" sz="quarter" idx="10"/>
          </p:nvPr>
        </p:nvSpPr>
        <p:spPr/>
        <p:txBody>
          <a:bodyPr/>
          <a:lstStyle/>
          <a:p>
            <a:fld id="{F19303DE-3E45-4DD3-9505-92EF4803EF97}" type="slidenum">
              <a:rPr lang="en-US" smtClean="0"/>
              <a:t>19</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p:txBody>
          <a:bodyPr/>
          <a:lstStyle/>
          <a:p>
            <a:r>
              <a:rPr lang="en-US" dirty="0"/>
              <a:t>PRN Program: Opioids</a:t>
            </a:r>
          </a:p>
        </p:txBody>
      </p:sp>
      <p:sp>
        <p:nvSpPr>
          <p:cNvPr id="7" name="Slide Number Placeholder 6"/>
          <p:cNvSpPr txBox="1">
            <a:spLocks/>
          </p:cNvSpPr>
          <p:nvPr/>
        </p:nvSpPr>
        <p:spPr>
          <a:xfrm>
            <a:off x="2969760"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5325344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p:txBody>
          <a:bodyPr/>
          <a:lstStyle/>
          <a:p>
            <a:pPr marL="0" indent="0" defTabSz="873161">
              <a:spcBef>
                <a:spcPts val="286"/>
              </a:spcBef>
              <a:buNone/>
              <a:defRPr/>
            </a:pPr>
            <a:r>
              <a:rPr lang="en-US" altLang="en-US" sz="1800" b="1" u="sng" dirty="0"/>
              <a:t>READ</a:t>
            </a:r>
            <a:r>
              <a:rPr lang="en-US" altLang="en-US" sz="1800" b="1" u="none" dirty="0">
                <a:cs typeface="Microsoft New Tai Lue"/>
              </a:rPr>
              <a:t>:</a:t>
            </a:r>
            <a:endParaRPr lang="en-US" sz="1800" b="1" u="none" dirty="0">
              <a:cs typeface="Microsoft New Tai Lue"/>
            </a:endParaRPr>
          </a:p>
          <a:p>
            <a:pPr marL="0" indent="0" defTabSz="873161">
              <a:spcBef>
                <a:spcPts val="286"/>
              </a:spcBef>
              <a:buNone/>
              <a:defRPr/>
            </a:pPr>
            <a:r>
              <a:rPr lang="en-US" sz="1800" baseline="0" dirty="0"/>
              <a:t>Here is the website for DEA approved take-back sites. Simply t</a:t>
            </a:r>
            <a:r>
              <a:rPr lang="en-US" sz="1800" dirty="0"/>
              <a:t>ype zip code into website</a:t>
            </a:r>
            <a:r>
              <a:rPr lang="en-US" sz="1800" baseline="0" dirty="0"/>
              <a:t> to find a site.</a:t>
            </a:r>
          </a:p>
          <a:p>
            <a:pPr marL="0" indent="0" defTabSz="873161">
              <a:spcBef>
                <a:spcPts val="0"/>
              </a:spcBef>
              <a:spcAft>
                <a:spcPts val="600"/>
              </a:spcAft>
              <a:buNone/>
              <a:defRPr/>
            </a:pPr>
            <a:r>
              <a:rPr lang="en-US" sz="1800" u="sng" dirty="0"/>
              <a:t>Try it now on your mobile phone. </a:t>
            </a:r>
          </a:p>
          <a:p>
            <a:pPr marL="0" indent="0" defTabSz="873161">
              <a:spcBef>
                <a:spcPts val="286"/>
              </a:spcBef>
              <a:buNone/>
              <a:defRPr/>
            </a:pPr>
            <a:r>
              <a:rPr lang="en-US" sz="1800" dirty="0"/>
              <a:t>If there is not a disposal program readily available,</a:t>
            </a:r>
            <a:r>
              <a:rPr lang="en-US" sz="1800" baseline="0" dirty="0"/>
              <a:t> instruct caregivers to:</a:t>
            </a:r>
            <a:endParaRPr lang="en-US" sz="1800" dirty="0"/>
          </a:p>
          <a:p>
            <a:pPr marL="109145" indent="-109145" defTabSz="873161">
              <a:spcBef>
                <a:spcPts val="286"/>
              </a:spcBef>
              <a:defRPr/>
            </a:pPr>
            <a:r>
              <a:rPr lang="en-US" sz="1800" dirty="0"/>
              <a:t>Flush medications that could be dangerous to a child or pet-</a:t>
            </a:r>
            <a:r>
              <a:rPr lang="en-US" sz="1800" baseline="0" dirty="0"/>
              <a:t> this includes ALL opioids! </a:t>
            </a:r>
          </a:p>
          <a:p>
            <a:pPr marL="109145" indent="-109145" defTabSz="873161">
              <a:spcBef>
                <a:spcPts val="286"/>
              </a:spcBef>
              <a:defRPr/>
            </a:pPr>
            <a:r>
              <a:rPr lang="en-US" sz="1800" dirty="0"/>
              <a:t>OR</a:t>
            </a:r>
          </a:p>
        </p:txBody>
      </p:sp>
      <p:sp>
        <p:nvSpPr>
          <p:cNvPr id="4" name="Slide Number Placeholder 3"/>
          <p:cNvSpPr>
            <a:spLocks noGrp="1"/>
          </p:cNvSpPr>
          <p:nvPr>
            <p:ph type="sldNum" sz="quarter" idx="10"/>
          </p:nvPr>
        </p:nvSpPr>
        <p:spPr/>
        <p:txBody>
          <a:bodyPr/>
          <a:lstStyle/>
          <a:p>
            <a:fld id="{F19303DE-3E45-4DD3-9505-92EF4803EF97}" type="slidenum">
              <a:rPr lang="en-US" smtClean="0"/>
              <a:t>20</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p:txBody>
          <a:bodyPr/>
          <a:lstStyle/>
          <a:p>
            <a:r>
              <a:rPr lang="en-US" dirty="0"/>
              <a:t>PRN Program: Opioids</a:t>
            </a:r>
          </a:p>
        </p:txBody>
      </p:sp>
      <p:sp>
        <p:nvSpPr>
          <p:cNvPr id="7" name="Slide Number Placeholder 6"/>
          <p:cNvSpPr txBox="1">
            <a:spLocks/>
          </p:cNvSpPr>
          <p:nvPr/>
        </p:nvSpPr>
        <p:spPr>
          <a:xfrm>
            <a:off x="2969760"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27364309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p:txBody>
          <a:bodyPr/>
          <a:lstStyle/>
          <a:p>
            <a:pPr marL="0" indent="0" defTabSz="873161">
              <a:spcBef>
                <a:spcPts val="286"/>
              </a:spcBef>
              <a:buNone/>
              <a:defRPr/>
            </a:pPr>
            <a:r>
              <a:rPr lang="en-US" altLang="en-US" sz="1800" b="1" u="sng" dirty="0"/>
              <a:t>READ</a:t>
            </a:r>
            <a:r>
              <a:rPr lang="en-US" altLang="en-US" sz="1800" b="1" u="sng" dirty="0">
                <a:cs typeface="Microsoft New Tai Lue"/>
              </a:rPr>
              <a:t>:</a:t>
            </a:r>
            <a:endParaRPr lang="en-US" sz="1800" b="1" u="sng" dirty="0">
              <a:cs typeface="Microsoft New Tai Lue"/>
            </a:endParaRPr>
          </a:p>
          <a:p>
            <a:pPr marL="0" indent="0" defTabSz="873161">
              <a:spcBef>
                <a:spcPts val="286"/>
              </a:spcBef>
              <a:buNone/>
              <a:defRPr/>
            </a:pPr>
            <a:r>
              <a:rPr lang="en-US" sz="1800" dirty="0"/>
              <a:t>Mix medications with an undesirable substance, (like coffee grounds), put in a sealed plastic bag, and throw them out in the trash</a:t>
            </a:r>
          </a:p>
          <a:p>
            <a:endParaRPr lang="en-US" dirty="0"/>
          </a:p>
        </p:txBody>
      </p:sp>
      <p:sp>
        <p:nvSpPr>
          <p:cNvPr id="4" name="Header Placeholder 3"/>
          <p:cNvSpPr>
            <a:spLocks noGrp="1"/>
          </p:cNvSpPr>
          <p:nvPr>
            <p:ph type="hdr" sz="quarter" idx="10"/>
          </p:nvPr>
        </p:nvSpPr>
        <p:spPr/>
        <p:txBody>
          <a:bodyPr/>
          <a:lstStyle/>
          <a:p>
            <a:r>
              <a:rPr lang="en-US" dirty="0"/>
              <a:t>PRN Program: Opioids</a:t>
            </a:r>
          </a:p>
        </p:txBody>
      </p:sp>
      <p:sp>
        <p:nvSpPr>
          <p:cNvPr id="6" name="Slide Number Placeholder 5"/>
          <p:cNvSpPr>
            <a:spLocks noGrp="1"/>
          </p:cNvSpPr>
          <p:nvPr>
            <p:ph type="sldNum" sz="quarter" idx="12"/>
          </p:nvPr>
        </p:nvSpPr>
        <p:spPr/>
        <p:txBody>
          <a:bodyPr/>
          <a:lstStyle/>
          <a:p>
            <a:fld id="{F19303DE-3E45-4DD3-9505-92EF4803EF97}" type="slidenum">
              <a:rPr lang="en-US" smtClean="0"/>
              <a:t>21</a:t>
            </a:fld>
            <a:endParaRPr lang="en-US" dirty="0"/>
          </a:p>
        </p:txBody>
      </p:sp>
      <p:sp>
        <p:nvSpPr>
          <p:cNvPr id="7" name="Slide Number Placeholder 6"/>
          <p:cNvSpPr txBox="1">
            <a:spLocks/>
          </p:cNvSpPr>
          <p:nvPr/>
        </p:nvSpPr>
        <p:spPr>
          <a:xfrm>
            <a:off x="2969760"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14752405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35430" y="3762829"/>
            <a:ext cx="5887584" cy="4426857"/>
          </a:xfrm>
        </p:spPr>
        <p:txBody>
          <a:bodyPr/>
          <a:lstStyle/>
          <a:p>
            <a:pPr marL="0" indent="0">
              <a:buNone/>
            </a:pPr>
            <a:r>
              <a:rPr lang="en-US" altLang="en-US" sz="1800" b="1" u="sng" dirty="0"/>
              <a:t>READ</a:t>
            </a:r>
            <a:r>
              <a:rPr lang="en-US" altLang="en-US" sz="1800" b="1" u="none" dirty="0">
                <a:cs typeface="Microsoft New Tai Lue"/>
              </a:rPr>
              <a:t>: </a:t>
            </a:r>
            <a:r>
              <a:rPr lang="en-US" altLang="en-US" sz="1800" b="1" dirty="0">
                <a:cs typeface="Microsoft New Tai Lue"/>
              </a:rPr>
              <a:t> </a:t>
            </a:r>
          </a:p>
          <a:p>
            <a:pPr marL="0" indent="0">
              <a:buNone/>
            </a:pPr>
            <a:r>
              <a:rPr lang="en-US" sz="1800" dirty="0"/>
              <a:t>Be ready to refer for substance abuse treatment</a:t>
            </a:r>
          </a:p>
          <a:p>
            <a:pPr marL="0" indent="0">
              <a:buNone/>
            </a:pPr>
            <a:r>
              <a:rPr lang="en-US" sz="1800" u="sng" dirty="0"/>
              <a:t>Try to find referral programs now on your mobile phone. </a:t>
            </a:r>
          </a:p>
          <a:p>
            <a:pPr marL="0" indent="0">
              <a:buNone/>
            </a:pPr>
            <a:r>
              <a:rPr lang="en-US" sz="1800" dirty="0"/>
              <a:t> </a:t>
            </a:r>
          </a:p>
        </p:txBody>
      </p:sp>
      <p:sp>
        <p:nvSpPr>
          <p:cNvPr id="4" name="Header Placeholder 3"/>
          <p:cNvSpPr>
            <a:spLocks noGrp="1"/>
          </p:cNvSpPr>
          <p:nvPr>
            <p:ph type="hdr" sz="quarter" idx="10"/>
          </p:nvPr>
        </p:nvSpPr>
        <p:spPr/>
        <p:txBody>
          <a:bodyPr/>
          <a:lstStyle/>
          <a:p>
            <a:r>
              <a:rPr lang="en-US" dirty="0"/>
              <a:t>PRN Program: Opioids</a:t>
            </a:r>
          </a:p>
        </p:txBody>
      </p:sp>
      <p:sp>
        <p:nvSpPr>
          <p:cNvPr id="6" name="Slide Number Placeholder 5"/>
          <p:cNvSpPr>
            <a:spLocks noGrp="1"/>
          </p:cNvSpPr>
          <p:nvPr>
            <p:ph type="sldNum" sz="quarter" idx="12"/>
          </p:nvPr>
        </p:nvSpPr>
        <p:spPr/>
        <p:txBody>
          <a:bodyPr/>
          <a:lstStyle/>
          <a:p>
            <a:fld id="{F19303DE-3E45-4DD3-9505-92EF4803EF97}" type="slidenum">
              <a:rPr lang="en-US" smtClean="0"/>
              <a:t>22</a:t>
            </a:fld>
            <a:endParaRPr lang="en-US" dirty="0"/>
          </a:p>
        </p:txBody>
      </p:sp>
      <p:sp>
        <p:nvSpPr>
          <p:cNvPr id="7" name="Slide Number Placeholder 6"/>
          <p:cNvSpPr txBox="1">
            <a:spLocks/>
          </p:cNvSpPr>
          <p:nvPr/>
        </p:nvSpPr>
        <p:spPr>
          <a:xfrm>
            <a:off x="2969760"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478787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800" b="1" u="sng" dirty="0"/>
              <a:t>READ</a:t>
            </a:r>
            <a:r>
              <a:rPr lang="en-US" sz="1800" b="1" u="none" dirty="0"/>
              <a:t>:</a:t>
            </a:r>
            <a:r>
              <a:rPr lang="en-US" sz="1800" b="1" dirty="0"/>
              <a:t> </a:t>
            </a:r>
            <a:r>
              <a:rPr lang="en-US" sz="1800" i="1" dirty="0"/>
              <a:t>The key points on the slide</a:t>
            </a:r>
          </a:p>
          <a:p>
            <a:pPr marL="109145" indent="-109145" defTabSz="873161">
              <a:spcBef>
                <a:spcPts val="286"/>
              </a:spcBef>
              <a:defRPr/>
            </a:pPr>
            <a:endParaRPr lang="en-US" sz="1100" i="1" kern="100" spc="-48" dirty="0">
              <a:latin typeface="Corbel" panose="020B0503020204020204" pitchFamily="34" charset="0"/>
            </a:endParaRPr>
          </a:p>
          <a:p>
            <a:endParaRPr lang="en-US" sz="1100" dirty="0"/>
          </a:p>
          <a:p>
            <a:endParaRPr lang="en-US" dirty="0"/>
          </a:p>
        </p:txBody>
      </p:sp>
      <p:sp>
        <p:nvSpPr>
          <p:cNvPr id="4" name="Header Placeholder 3"/>
          <p:cNvSpPr>
            <a:spLocks noGrp="1"/>
          </p:cNvSpPr>
          <p:nvPr>
            <p:ph type="hdr" sz="quarter" idx="10"/>
          </p:nvPr>
        </p:nvSpPr>
        <p:spPr/>
        <p:txBody>
          <a:bodyPr/>
          <a:lstStyle/>
          <a:p>
            <a:r>
              <a:rPr lang="en-US"/>
              <a:t>PRN Program: Opioids</a:t>
            </a:r>
            <a:endParaRPr lang="en-US" dirty="0"/>
          </a:p>
        </p:txBody>
      </p:sp>
      <p:sp>
        <p:nvSpPr>
          <p:cNvPr id="6" name="Slide Number Placeholder 5"/>
          <p:cNvSpPr>
            <a:spLocks noGrp="1"/>
          </p:cNvSpPr>
          <p:nvPr>
            <p:ph type="sldNum" sz="quarter" idx="12"/>
          </p:nvPr>
        </p:nvSpPr>
        <p:spPr/>
        <p:txBody>
          <a:bodyPr/>
          <a:lstStyle/>
          <a:p>
            <a:fld id="{F19303DE-3E45-4DD3-9505-92EF4803EF97}" type="slidenum">
              <a:rPr lang="en-US" smtClean="0"/>
              <a:t>23</a:t>
            </a:fld>
            <a:endParaRPr lang="en-US" dirty="0"/>
          </a:p>
        </p:txBody>
      </p:sp>
      <p:sp>
        <p:nvSpPr>
          <p:cNvPr id="7" name="Slide Number Placeholder 6"/>
          <p:cNvSpPr txBox="1">
            <a:spLocks/>
          </p:cNvSpPr>
          <p:nvPr/>
        </p:nvSpPr>
        <p:spPr>
          <a:xfrm>
            <a:off x="2969760" y="869933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2017 Manworren &amp; Lurie Children’s Hospital </a:t>
            </a:r>
          </a:p>
          <a:p>
            <a:r>
              <a:rPr lang="en-US" i="1" dirty="0"/>
              <a:t>All rights reserved. Version 2019</a:t>
            </a:r>
            <a:endParaRPr lang="en-US" dirty="0"/>
          </a:p>
        </p:txBody>
      </p:sp>
    </p:spTree>
    <p:extLst>
      <p:ext uri="{BB962C8B-B14F-4D97-AF65-F5344CB8AC3E}">
        <p14:creationId xmlns:p14="http://schemas.microsoft.com/office/powerpoint/2010/main" val="21119596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43188" y="479425"/>
            <a:ext cx="3937000" cy="295275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1" u="sng" dirty="0"/>
              <a:t>ASK</a:t>
            </a:r>
            <a:r>
              <a:rPr lang="en-US" sz="1800" b="1" u="none" dirty="0"/>
              <a:t>: </a:t>
            </a:r>
            <a:r>
              <a:rPr lang="en-US" sz="1800" b="1" dirty="0"/>
              <a:t> </a:t>
            </a:r>
            <a:r>
              <a:rPr lang="en-US" sz="1800" dirty="0"/>
              <a:t>Are</a:t>
            </a:r>
            <a:r>
              <a:rPr lang="en-US" sz="1800" baseline="0" dirty="0"/>
              <a:t> there any questions?</a:t>
            </a:r>
            <a:endParaRPr lang="en-US" sz="1800" dirty="0"/>
          </a:p>
          <a:p>
            <a:pPr marL="0" indent="0" algn="ctr">
              <a:buNone/>
            </a:pPr>
            <a:endParaRPr lang="en-US" sz="1800" b="1" i="1" dirty="0"/>
          </a:p>
          <a:p>
            <a:pPr marL="0" lvl="1" indent="0" algn="ctr">
              <a:spcBef>
                <a:spcPts val="0"/>
              </a:spcBef>
              <a:buNone/>
            </a:pPr>
            <a:r>
              <a:rPr lang="en-US" sz="1800" b="1" i="1" cap="all" dirty="0"/>
              <a:t>[45 minutes </a:t>
            </a:r>
            <a:r>
              <a:rPr lang="en-US" sz="1800" b="1" i="1" dirty="0"/>
              <a:t>SESSION COMPLETE]</a:t>
            </a:r>
          </a:p>
        </p:txBody>
      </p:sp>
      <p:sp>
        <p:nvSpPr>
          <p:cNvPr id="4" name="Header Placeholder 3"/>
          <p:cNvSpPr>
            <a:spLocks noGrp="1"/>
          </p:cNvSpPr>
          <p:nvPr>
            <p:ph type="hdr" sz="quarter" idx="10"/>
          </p:nvPr>
        </p:nvSpPr>
        <p:spPr/>
        <p:txBody>
          <a:bodyPr/>
          <a:lstStyle/>
          <a:p>
            <a:r>
              <a:rPr lang="en-US" dirty="0"/>
              <a:t>PRN Program: Assessment </a:t>
            </a:r>
            <a:br>
              <a:rPr lang="en-US" dirty="0"/>
            </a:br>
            <a:r>
              <a:rPr lang="en-US" dirty="0"/>
              <a:t>of Pain</a:t>
            </a:r>
          </a:p>
        </p:txBody>
      </p:sp>
      <p:sp>
        <p:nvSpPr>
          <p:cNvPr id="6" name="Slide Number Placeholder 5"/>
          <p:cNvSpPr>
            <a:spLocks noGrp="1"/>
          </p:cNvSpPr>
          <p:nvPr>
            <p:ph type="sldNum" sz="quarter" idx="12"/>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24</a:t>
            </a:fld>
            <a:endParaRPr lang="en-US" dirty="0"/>
          </a:p>
        </p:txBody>
      </p:sp>
    </p:spTree>
    <p:extLst>
      <p:ext uri="{BB962C8B-B14F-4D97-AF65-F5344CB8AC3E}">
        <p14:creationId xmlns:p14="http://schemas.microsoft.com/office/powerpoint/2010/main" val="900153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8" name="TextBox 7">
            <a:extLst>
              <a:ext uri="{FF2B5EF4-FFF2-40B4-BE49-F238E27FC236}">
                <a16:creationId xmlns:a16="http://schemas.microsoft.com/office/drawing/2014/main" id="{39F15D68-A918-4116-A5B7-57FF152F800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Manworren, PhD, APRN, FAAN and Ann &amp;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8.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9.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hyperlink" Target="https://apps.deadiversion.usdoj.gov/pubdispsearch" TargetMode="External"/><Relationship Id="rId4" Type="http://schemas.openxmlformats.org/officeDocument/2006/relationships/image" Target="../media/image12.png"/><Relationship Id="rId5"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hyperlink" Target="https://findtreatment.samhsa.gov/" TargetMode="Externa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6.png"/><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6.png"/><Relationship Id="rId4" Type="http://schemas.microsoft.com/office/2007/relationships/hdphoto" Target="../media/hdphoto2.wdp"/><Relationship Id="rId5"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8086300" cy="2742289"/>
          </a:xfrm>
        </p:spPr>
        <p:txBody>
          <a:bodyPr/>
          <a:lstStyle/>
          <a:p>
            <a:r>
              <a:rPr lang="en-US" dirty="0"/>
              <a:t>Pediatric Opioid REMS</a:t>
            </a:r>
            <a:br>
              <a:rPr lang="en-US" dirty="0"/>
            </a:br>
            <a:r>
              <a:rPr lang="en-US" sz="4000" dirty="0"/>
              <a:t>(Risk, Evaluation, and Mitigation Strategies)</a:t>
            </a:r>
          </a:p>
        </p:txBody>
      </p:sp>
      <p:sp>
        <p:nvSpPr>
          <p:cNvPr id="3" name="Text Placeholder 2"/>
          <p:cNvSpPr>
            <a:spLocks noGrp="1"/>
          </p:cNvSpPr>
          <p:nvPr>
            <p:ph type="body" sz="quarter" idx="10"/>
          </p:nvPr>
        </p:nvSpPr>
        <p:spPr/>
        <p:txBody>
          <a:bodyPr/>
          <a:lstStyle/>
          <a:p>
            <a:r>
              <a:rPr lang="en-US" sz="1400" dirty="0"/>
              <a:t>Pediatric Pain Resource Nurse Curriculum</a:t>
            </a:r>
          </a:p>
          <a:p>
            <a:endParaRPr lang="en-US" dirty="0"/>
          </a:p>
        </p:txBody>
      </p:sp>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A41E2-D925-40C2-B030-3A6528E9EE69}"/>
              </a:ext>
            </a:extLst>
          </p:cNvPr>
          <p:cNvSpPr>
            <a:spLocks noGrp="1"/>
          </p:cNvSpPr>
          <p:nvPr>
            <p:ph type="title"/>
          </p:nvPr>
        </p:nvSpPr>
        <p:spPr/>
        <p:txBody>
          <a:bodyPr/>
          <a:lstStyle/>
          <a:p>
            <a:r>
              <a:rPr lang="en-US" dirty="0"/>
              <a:t>Opioids</a:t>
            </a:r>
          </a:p>
        </p:txBody>
      </p:sp>
      <p:sp>
        <p:nvSpPr>
          <p:cNvPr id="4" name="Content Placeholder 3">
            <a:extLst>
              <a:ext uri="{FF2B5EF4-FFF2-40B4-BE49-F238E27FC236}">
                <a16:creationId xmlns:a16="http://schemas.microsoft.com/office/drawing/2014/main" id="{132EC6C2-CAB1-4A41-B198-E2BD9957ADEB}"/>
              </a:ext>
            </a:extLst>
          </p:cNvPr>
          <p:cNvSpPr>
            <a:spLocks noGrp="1"/>
          </p:cNvSpPr>
          <p:nvPr>
            <p:ph idx="1"/>
          </p:nvPr>
        </p:nvSpPr>
        <p:spPr>
          <a:xfrm>
            <a:off x="457200" y="3202004"/>
            <a:ext cx="8002567" cy="5492750"/>
          </a:xfrm>
        </p:spPr>
        <p:txBody>
          <a:bodyPr/>
          <a:lstStyle/>
          <a:p>
            <a:pPr lvl="3">
              <a:lnSpc>
                <a:spcPct val="113000"/>
              </a:lnSpc>
              <a:spcAft>
                <a:spcPts val="0"/>
              </a:spcAft>
              <a:buNone/>
            </a:pPr>
            <a:r>
              <a:rPr lang="en-US" sz="2000" b="1" dirty="0"/>
              <a:t>Healthcare professionals </a:t>
            </a:r>
          </a:p>
          <a:p>
            <a:pPr lvl="3">
              <a:lnSpc>
                <a:spcPct val="113000"/>
              </a:lnSpc>
              <a:spcAft>
                <a:spcPts val="0"/>
              </a:spcAft>
              <a:buNone/>
            </a:pPr>
            <a:r>
              <a:rPr lang="en-US" sz="2000" b="1" dirty="0"/>
              <a:t>must advocate for: </a:t>
            </a:r>
          </a:p>
          <a:p>
            <a:pPr marL="342900" lvl="3" indent="-342900">
              <a:lnSpc>
                <a:spcPct val="113000"/>
              </a:lnSpc>
              <a:spcAft>
                <a:spcPts val="0"/>
              </a:spcAft>
              <a:buFont typeface="Arial" panose="020B0604020202020204" pitchFamily="34" charset="0"/>
              <a:buChar char="•"/>
            </a:pPr>
            <a:r>
              <a:rPr lang="en-US" sz="2000" dirty="0"/>
              <a:t>Appropriate multimodal pain and opioid risk assessment,</a:t>
            </a:r>
          </a:p>
          <a:p>
            <a:pPr marL="342900" lvl="3" indent="-342900">
              <a:lnSpc>
                <a:spcPct val="113000"/>
              </a:lnSpc>
              <a:spcAft>
                <a:spcPts val="0"/>
              </a:spcAft>
              <a:buFont typeface="Arial" panose="020B0604020202020204" pitchFamily="34" charset="0"/>
              <a:buChar char="•"/>
            </a:pPr>
            <a:r>
              <a:rPr lang="en-US" sz="2000" dirty="0"/>
              <a:t>Optimal pain treatment, and</a:t>
            </a:r>
          </a:p>
          <a:p>
            <a:pPr marL="342900" lvl="3" indent="-342900">
              <a:lnSpc>
                <a:spcPct val="100000"/>
              </a:lnSpc>
              <a:spcAft>
                <a:spcPts val="0"/>
              </a:spcAft>
              <a:buFont typeface="Arial" panose="020B0604020202020204" pitchFamily="34" charset="0"/>
              <a:buChar char="•"/>
            </a:pPr>
            <a:r>
              <a:rPr lang="en-US" sz="2000" dirty="0"/>
              <a:t>Monitoring for adverse opioid effects</a:t>
            </a:r>
          </a:p>
          <a:p>
            <a:pPr marL="687388" lvl="5" indent="-342900">
              <a:lnSpc>
                <a:spcPct val="100000"/>
              </a:lnSpc>
              <a:spcAft>
                <a:spcPts val="0"/>
              </a:spcAft>
              <a:buFont typeface="Wingdings" panose="05000000000000000000" pitchFamily="2" charset="2"/>
              <a:buChar char="Ø"/>
            </a:pPr>
            <a:r>
              <a:rPr lang="en-US" sz="1800" b="1" dirty="0">
                <a:solidFill>
                  <a:schemeClr val="accent4"/>
                </a:solidFill>
                <a:latin typeface="Microsoft New Tai Lue" panose="020B0502040204020203" pitchFamily="34" charset="0"/>
                <a:cs typeface="Microsoft New Tai Lue" panose="020B0502040204020203" pitchFamily="34" charset="0"/>
              </a:rPr>
              <a:t>Sedation, Respiratory depression</a:t>
            </a:r>
          </a:p>
          <a:p>
            <a:pPr marL="687388" lvl="5" indent="-342900">
              <a:lnSpc>
                <a:spcPct val="100000"/>
              </a:lnSpc>
              <a:spcAft>
                <a:spcPts val="0"/>
              </a:spcAft>
              <a:buFont typeface="Wingdings" panose="05000000000000000000" pitchFamily="2" charset="2"/>
              <a:buChar char="Ø"/>
            </a:pPr>
            <a:r>
              <a:rPr lang="en-US" sz="1800" b="1" dirty="0">
                <a:solidFill>
                  <a:schemeClr val="accent4"/>
                </a:solidFill>
                <a:latin typeface="Microsoft New Tai Lue" panose="020B0502040204020203" pitchFamily="34" charset="0"/>
                <a:cs typeface="Microsoft New Tai Lue" panose="020B0502040204020203" pitchFamily="34" charset="0"/>
              </a:rPr>
              <a:t>Opioid use disorder</a:t>
            </a:r>
          </a:p>
          <a:p>
            <a:pPr marL="687388" lvl="5" indent="-342900">
              <a:lnSpc>
                <a:spcPct val="100000"/>
              </a:lnSpc>
              <a:spcAft>
                <a:spcPts val="0"/>
              </a:spcAft>
              <a:buFont typeface="Wingdings" panose="05000000000000000000" pitchFamily="2" charset="2"/>
              <a:buChar char="Ø"/>
            </a:pPr>
            <a:r>
              <a:rPr lang="en-US" sz="1800" b="1" dirty="0">
                <a:solidFill>
                  <a:schemeClr val="accent4"/>
                </a:solidFill>
                <a:latin typeface="Microsoft New Tai Lue" panose="020B0502040204020203" pitchFamily="34" charset="0"/>
                <a:cs typeface="Microsoft New Tai Lue" panose="020B0502040204020203" pitchFamily="34" charset="0"/>
              </a:rPr>
              <a:t>Constipation</a:t>
            </a:r>
          </a:p>
          <a:p>
            <a:pPr marL="342900" lvl="3" indent="-342900">
              <a:lnSpc>
                <a:spcPct val="113000"/>
              </a:lnSpc>
              <a:spcAft>
                <a:spcPts val="0"/>
              </a:spcAft>
              <a:buFont typeface="Arial" panose="020B0604020202020204" pitchFamily="34" charset="0"/>
              <a:buChar char="•"/>
            </a:pPr>
            <a:r>
              <a:rPr lang="en-US" sz="2000" dirty="0"/>
              <a:t>Anticipatory guidance for safe opioid use at home</a:t>
            </a:r>
          </a:p>
          <a:p>
            <a:pPr marL="342900" lvl="3" indent="-342900"/>
            <a:r>
              <a:rPr lang="en-US" sz="2000" dirty="0"/>
              <a:t>	</a:t>
            </a:r>
          </a:p>
        </p:txBody>
      </p:sp>
      <p:sp>
        <p:nvSpPr>
          <p:cNvPr id="13" name="Content Placeholder 3">
            <a:extLst>
              <a:ext uri="{FF2B5EF4-FFF2-40B4-BE49-F238E27FC236}">
                <a16:creationId xmlns:a16="http://schemas.microsoft.com/office/drawing/2014/main" id="{132EC6C2-CAB1-4A41-B198-E2BD9957ADEB}"/>
              </a:ext>
            </a:extLst>
          </p:cNvPr>
          <p:cNvSpPr>
            <a:spLocks noGrp="1"/>
          </p:cNvSpPr>
          <p:nvPr>
            <p:ph idx="1"/>
          </p:nvPr>
        </p:nvSpPr>
        <p:spPr>
          <a:xfrm>
            <a:off x="457201" y="1683657"/>
            <a:ext cx="2770094" cy="982270"/>
          </a:xfrm>
        </p:spPr>
        <p:txBody>
          <a:bodyPr/>
          <a:lstStyle/>
          <a:p>
            <a:pPr lvl="3">
              <a:buNone/>
            </a:pPr>
            <a:r>
              <a:rPr lang="en-US" sz="2400" b="1" i="1" dirty="0">
                <a:solidFill>
                  <a:schemeClr val="accent1"/>
                </a:solidFill>
                <a:latin typeface="Corbel" panose="020B0503020204020204" pitchFamily="34" charset="0"/>
                <a:cs typeface="+mn-cs"/>
              </a:rPr>
              <a:t>Opioids are </a:t>
            </a:r>
            <a:r>
              <a:rPr lang="en-US" sz="2400" b="1" i="1">
                <a:solidFill>
                  <a:schemeClr val="accent1"/>
                </a:solidFill>
                <a:latin typeface="Corbel" panose="020B0503020204020204" pitchFamily="34" charset="0"/>
                <a:cs typeface="+mn-cs"/>
              </a:rPr>
              <a:t>indicated for severe </a:t>
            </a:r>
            <a:r>
              <a:rPr lang="en-US" sz="2400" b="1" i="1" dirty="0">
                <a:solidFill>
                  <a:schemeClr val="accent1"/>
                </a:solidFill>
                <a:latin typeface="Corbel" panose="020B0503020204020204" pitchFamily="34" charset="0"/>
                <a:cs typeface="+mn-cs"/>
              </a:rPr>
              <a:t>pain</a:t>
            </a:r>
            <a:endParaRPr lang="en-US" sz="2000" dirty="0"/>
          </a:p>
        </p:txBody>
      </p:sp>
      <p:pic>
        <p:nvPicPr>
          <p:cNvPr id="5" name="Picture 4">
            <a:extLst>
              <a:ext uri="{FF2B5EF4-FFF2-40B4-BE49-F238E27FC236}">
                <a16:creationId xmlns:a16="http://schemas.microsoft.com/office/drawing/2014/main" id="{68683C49-10F8-E4CF-03EB-EC2A8E2B0406}"/>
              </a:ext>
            </a:extLst>
          </p:cNvPr>
          <p:cNvPicPr>
            <a:picLocks noChangeAspect="1"/>
          </p:cNvPicPr>
          <p:nvPr/>
        </p:nvPicPr>
        <p:blipFill>
          <a:blip r:embed="rId3" cstate="print">
            <a:extLst>
              <a:ext uri="{28A0092B-C50C-407E-A947-70E740481C1C}">
                <a14:useLocalDpi xmlns:a14="http://schemas.microsoft.com/office/drawing/2010/main" val="0"/>
              </a:ext>
            </a:extLst>
          </a:blip>
          <a:srcRect l="25703" t="1773" b="20248"/>
          <a:stretch>
            <a:fillRect/>
          </a:stretch>
        </p:blipFill>
        <p:spPr>
          <a:xfrm>
            <a:off x="3869134" y="598517"/>
            <a:ext cx="4817665" cy="3358342"/>
          </a:xfrm>
          <a:prstGeom prst="rect">
            <a:avLst/>
          </a:prstGeom>
        </p:spPr>
      </p:pic>
    </p:spTree>
    <p:extLst>
      <p:ext uri="{BB962C8B-B14F-4D97-AF65-F5344CB8AC3E}">
        <p14:creationId xmlns:p14="http://schemas.microsoft.com/office/powerpoint/2010/main" val="1399377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D96F2-6F23-487E-B83B-94720706C941}"/>
              </a:ext>
            </a:extLst>
          </p:cNvPr>
          <p:cNvSpPr>
            <a:spLocks noGrp="1"/>
          </p:cNvSpPr>
          <p:nvPr>
            <p:ph type="title"/>
          </p:nvPr>
        </p:nvSpPr>
        <p:spPr/>
        <p:txBody>
          <a:bodyPr/>
          <a:lstStyle/>
          <a:p>
            <a:r>
              <a:rPr lang="en-US" dirty="0"/>
              <a:t>The Opioid Epidemic</a:t>
            </a:r>
            <a:br>
              <a:rPr lang="en-US" dirty="0"/>
            </a:br>
            <a:br>
              <a:rPr lang="en-US" dirty="0"/>
            </a:br>
            <a:r>
              <a:rPr lang="en-US" sz="1800" dirty="0">
                <a:latin typeface="+mn-lt"/>
              </a:rPr>
              <a:t>In 2015: </a:t>
            </a:r>
            <a:br>
              <a:rPr lang="en-US" sz="1800" dirty="0">
                <a:latin typeface="+mn-lt"/>
              </a:rPr>
            </a:br>
            <a:r>
              <a:rPr lang="en-US" sz="1800" dirty="0">
                <a:latin typeface="+mn-lt"/>
              </a:rPr>
              <a:t>unintentional overdose deaths increased  by  </a:t>
            </a:r>
            <a:r>
              <a:rPr lang="en-US" sz="1800" dirty="0">
                <a:solidFill>
                  <a:srgbClr val="FF0000"/>
                </a:solidFill>
                <a:latin typeface="+mn-lt"/>
              </a:rPr>
              <a:t>11 % </a:t>
            </a:r>
            <a:r>
              <a:rPr lang="en-US" sz="1800" dirty="0">
                <a:latin typeface="+mn-lt"/>
              </a:rPr>
              <a:t>to </a:t>
            </a:r>
            <a:r>
              <a:rPr lang="en-US" sz="1800" dirty="0">
                <a:solidFill>
                  <a:srgbClr val="FF0000"/>
                </a:solidFill>
                <a:latin typeface="+mn-lt"/>
              </a:rPr>
              <a:t>52,404. </a:t>
            </a:r>
            <a:br>
              <a:rPr lang="en-US" sz="1800" dirty="0">
                <a:solidFill>
                  <a:srgbClr val="FF0000"/>
                </a:solidFill>
                <a:latin typeface="+mn-lt"/>
              </a:rPr>
            </a:br>
            <a:br>
              <a:rPr lang="en-US" sz="1800" dirty="0">
                <a:latin typeface="+mn-lt"/>
              </a:rPr>
            </a:br>
            <a:r>
              <a:rPr lang="en-US" sz="1800" dirty="0">
                <a:latin typeface="+mn-lt"/>
              </a:rPr>
              <a:t>By comparison: </a:t>
            </a:r>
            <a:br>
              <a:rPr lang="en-US" sz="1800" dirty="0">
                <a:latin typeface="+mn-lt"/>
              </a:rPr>
            </a:br>
            <a:r>
              <a:rPr lang="en-US" sz="1800" dirty="0">
                <a:latin typeface="+mn-lt"/>
              </a:rPr>
              <a:t>People who died in car crashes increased by  </a:t>
            </a:r>
            <a:r>
              <a:rPr lang="en-US" sz="1800" dirty="0">
                <a:solidFill>
                  <a:srgbClr val="FF0000"/>
                </a:solidFill>
                <a:latin typeface="+mn-lt"/>
              </a:rPr>
              <a:t>12 % </a:t>
            </a:r>
            <a:r>
              <a:rPr lang="en-US" sz="1800" dirty="0">
                <a:latin typeface="+mn-lt"/>
              </a:rPr>
              <a:t>to </a:t>
            </a:r>
            <a:r>
              <a:rPr lang="en-US" sz="1800" dirty="0">
                <a:solidFill>
                  <a:srgbClr val="FF0000"/>
                </a:solidFill>
                <a:latin typeface="+mn-lt"/>
              </a:rPr>
              <a:t>37,757. </a:t>
            </a:r>
            <a:br>
              <a:rPr lang="en-US" sz="1800" dirty="0">
                <a:solidFill>
                  <a:srgbClr val="FF0000"/>
                </a:solidFill>
                <a:latin typeface="+mn-lt"/>
              </a:rPr>
            </a:br>
            <a:br>
              <a:rPr lang="en-US" sz="1800" dirty="0">
                <a:latin typeface="+mn-lt"/>
              </a:rPr>
            </a:br>
            <a:r>
              <a:rPr lang="en-US" sz="1800" dirty="0">
                <a:latin typeface="+mn-lt"/>
              </a:rPr>
              <a:t>Gun–related homicides &amp; suicides, increased by </a:t>
            </a:r>
            <a:r>
              <a:rPr lang="en-US" sz="1800" dirty="0">
                <a:solidFill>
                  <a:srgbClr val="FF0000"/>
                </a:solidFill>
                <a:latin typeface="+mn-lt"/>
              </a:rPr>
              <a:t>7% </a:t>
            </a:r>
            <a:r>
              <a:rPr lang="en-US" sz="1800" dirty="0">
                <a:latin typeface="+mn-lt"/>
              </a:rPr>
              <a:t>to </a:t>
            </a:r>
            <a:r>
              <a:rPr lang="en-US" sz="1800" dirty="0">
                <a:solidFill>
                  <a:srgbClr val="FF0000"/>
                </a:solidFill>
                <a:latin typeface="+mn-lt"/>
              </a:rPr>
              <a:t>36,252</a:t>
            </a:r>
            <a:endParaRPr lang="en-US" sz="1800" dirty="0">
              <a:latin typeface="+mn-lt"/>
            </a:endParaRPr>
          </a:p>
        </p:txBody>
      </p:sp>
      <p:sp>
        <p:nvSpPr>
          <p:cNvPr id="3" name="Content Placeholder 2">
            <a:extLst>
              <a:ext uri="{FF2B5EF4-FFF2-40B4-BE49-F238E27FC236}">
                <a16:creationId xmlns:a16="http://schemas.microsoft.com/office/drawing/2014/main" id="{B6BB0837-0E12-43D2-AE2A-612BFE41655B}"/>
              </a:ext>
            </a:extLst>
          </p:cNvPr>
          <p:cNvSpPr>
            <a:spLocks noGrp="1"/>
          </p:cNvSpPr>
          <p:nvPr>
            <p:ph idx="1"/>
          </p:nvPr>
        </p:nvSpPr>
        <p:spPr/>
        <p:txBody>
          <a:bodyPr/>
          <a:lstStyle/>
          <a:p>
            <a:endParaRPr lang="en-US" dirty="0"/>
          </a:p>
        </p:txBody>
      </p:sp>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3829078" y="685801"/>
            <a:ext cx="4857722" cy="3714750"/>
          </a:xfrm>
          <a:prstGeom prst="rect">
            <a:avLst/>
          </a:prstGeom>
        </p:spPr>
      </p:pic>
      <p:sp>
        <p:nvSpPr>
          <p:cNvPr id="8" name="Footer Placeholder 9"/>
          <p:cNvSpPr txBox="1">
            <a:spLocks/>
          </p:cNvSpPr>
          <p:nvPr/>
        </p:nvSpPr>
        <p:spPr>
          <a:xfrm>
            <a:off x="354240" y="6248400"/>
            <a:ext cx="8686800" cy="76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err="1">
                <a:solidFill>
                  <a:schemeClr val="bg2"/>
                </a:solidFill>
              </a:rPr>
              <a:t>Kochanek</a:t>
            </a:r>
            <a:r>
              <a:rPr lang="en-US" sz="900" dirty="0">
                <a:solidFill>
                  <a:schemeClr val="bg2"/>
                </a:solidFill>
              </a:rPr>
              <a:t> KD, et al. </a:t>
            </a:r>
            <a:r>
              <a:rPr lang="en-US" sz="900" i="1" dirty="0">
                <a:solidFill>
                  <a:schemeClr val="bg2"/>
                </a:solidFill>
              </a:rPr>
              <a:t>National Vital Statistics Report</a:t>
            </a:r>
            <a:r>
              <a:rPr lang="en-US" sz="900" dirty="0">
                <a:solidFill>
                  <a:schemeClr val="bg2"/>
                </a:solidFill>
              </a:rPr>
              <a:t> 2011;60:1-117.   CDC Vital Signs. </a:t>
            </a:r>
            <a:r>
              <a:rPr lang="en-US" sz="900" i="1" dirty="0">
                <a:solidFill>
                  <a:schemeClr val="bg2"/>
                </a:solidFill>
              </a:rPr>
              <a:t>Prescription Painkiller Overdoses. Use and abuse of methadone as a painkiller</a:t>
            </a:r>
            <a:r>
              <a:rPr lang="en-US" sz="900" dirty="0">
                <a:solidFill>
                  <a:schemeClr val="bg2"/>
                </a:solidFill>
              </a:rPr>
              <a:t>. 2012.   Warner M, et al. </a:t>
            </a:r>
            <a:r>
              <a:rPr lang="en-US" sz="900" i="1" dirty="0">
                <a:solidFill>
                  <a:schemeClr val="bg2"/>
                </a:solidFill>
              </a:rPr>
              <a:t>Drug poisoning deaths in the United States, 1980-2008. </a:t>
            </a:r>
            <a:r>
              <a:rPr lang="en-US" sz="900" dirty="0">
                <a:solidFill>
                  <a:schemeClr val="bg2"/>
                </a:solidFill>
              </a:rPr>
              <a:t>NCHS data brief, no 81. Hyattsville, MD: National Center for Health Statistics. 2011.    National Center for Injury Prevention and Control. Division of Unintentional Injury Prevention. </a:t>
            </a:r>
            <a:r>
              <a:rPr lang="en-US" sz="900" i="1" dirty="0">
                <a:solidFill>
                  <a:schemeClr val="bg2"/>
                </a:solidFill>
              </a:rPr>
              <a:t>Policy Impact. Prescription Painkiller Overdoses</a:t>
            </a:r>
            <a:r>
              <a:rPr lang="en-US" sz="900" dirty="0">
                <a:solidFill>
                  <a:schemeClr val="bg2"/>
                </a:solidFill>
              </a:rPr>
              <a:t>. Nov 2011.</a:t>
            </a:r>
          </a:p>
        </p:txBody>
      </p:sp>
      <p:sp>
        <p:nvSpPr>
          <p:cNvPr id="6" name="&quot;No&quot; Symbol 5"/>
          <p:cNvSpPr/>
          <p:nvPr/>
        </p:nvSpPr>
        <p:spPr>
          <a:xfrm rot="5400000">
            <a:off x="1184982" y="4055075"/>
            <a:ext cx="1981480" cy="2265469"/>
          </a:xfrm>
          <a:prstGeom prst="noSmoking">
            <a:avLst>
              <a:gd name="adj" fmla="val 7044"/>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path path="circle">
              <a:fillToRect l="50000" t="50000" r="50000" b="50000"/>
            </a:path>
            <a:tileRect/>
          </a:gra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9" name="Rectangle 8"/>
          <p:cNvSpPr/>
          <p:nvPr/>
        </p:nvSpPr>
        <p:spPr>
          <a:xfrm>
            <a:off x="687004" y="4539618"/>
            <a:ext cx="2881764" cy="1296381"/>
          </a:xfrm>
          <a:prstGeom prst="rect">
            <a:avLst/>
          </a:prstGeom>
        </p:spPr>
        <p:txBody>
          <a:bodyPr wrap="square">
            <a:spAutoFit/>
          </a:bodyPr>
          <a:lstStyle/>
          <a:p>
            <a:pPr algn="r">
              <a:lnSpc>
                <a:spcPct val="120000"/>
              </a:lnSpc>
              <a:spcBef>
                <a:spcPts val="600"/>
              </a:spcBef>
              <a:spcAft>
                <a:spcPts val="1200"/>
              </a:spcAft>
              <a:buFont typeface="Arial" panose="020B0604020202020204" pitchFamily="34" charset="0"/>
              <a:buChar char="​"/>
            </a:pPr>
            <a:r>
              <a:rPr lang="en-US" i="1" dirty="0">
                <a:solidFill>
                  <a:schemeClr val="accent1"/>
                </a:solidFill>
                <a:latin typeface="Corbel" panose="020B0503020204020204" pitchFamily="34" charset="0"/>
              </a:rPr>
              <a:t>Less than 1% of individuals treated for pain become addicted to opioids </a:t>
            </a:r>
            <a:br>
              <a:rPr lang="en-US" i="1" dirty="0">
                <a:solidFill>
                  <a:schemeClr val="accent1"/>
                </a:solidFill>
                <a:latin typeface="Corbel" panose="020B0503020204020204" pitchFamily="34" charset="0"/>
              </a:rPr>
            </a:br>
            <a:r>
              <a:rPr lang="en-US" sz="1200" i="1" dirty="0">
                <a:solidFill>
                  <a:schemeClr val="accent1"/>
                </a:solidFill>
                <a:latin typeface="Corbel" panose="020B0503020204020204" pitchFamily="34" charset="0"/>
              </a:rPr>
              <a:t>(Marks &amp; Sachar, 1973; Porter &amp; </a:t>
            </a:r>
            <a:r>
              <a:rPr lang="en-US" sz="1200" i="1" dirty="0" err="1">
                <a:solidFill>
                  <a:schemeClr val="accent1"/>
                </a:solidFill>
                <a:latin typeface="Corbel" panose="020B0503020204020204" pitchFamily="34" charset="0"/>
              </a:rPr>
              <a:t>Jick</a:t>
            </a:r>
            <a:r>
              <a:rPr lang="en-US" sz="1200" i="1" dirty="0">
                <a:solidFill>
                  <a:schemeClr val="accent1"/>
                </a:solidFill>
                <a:latin typeface="Corbel" panose="020B0503020204020204" pitchFamily="34" charset="0"/>
              </a:rPr>
              <a:t>, 1980)</a:t>
            </a:r>
          </a:p>
        </p:txBody>
      </p:sp>
      <p:sp>
        <p:nvSpPr>
          <p:cNvPr id="10" name="Content Placeholder 3">
            <a:extLst>
              <a:ext uri="{FF2B5EF4-FFF2-40B4-BE49-F238E27FC236}">
                <a16:creationId xmlns:a16="http://schemas.microsoft.com/office/drawing/2014/main" id="{B744E1D5-32C8-45B7-986E-49962B1F99B2}"/>
              </a:ext>
            </a:extLst>
          </p:cNvPr>
          <p:cNvSpPr>
            <a:spLocks noGrp="1"/>
          </p:cNvSpPr>
          <p:nvPr>
            <p:ph idx="13"/>
          </p:nvPr>
        </p:nvSpPr>
        <p:spPr>
          <a:xfrm>
            <a:off x="3829078" y="5003240"/>
            <a:ext cx="4857722" cy="2420471"/>
          </a:xfrm>
        </p:spPr>
        <p:txBody>
          <a:bodyPr/>
          <a:lstStyle/>
          <a:p>
            <a:pPr lvl="2" fontAlgn="base">
              <a:spcAft>
                <a:spcPts val="600"/>
              </a:spcAft>
            </a:pPr>
            <a:r>
              <a:rPr lang="en-US" sz="1800" dirty="0"/>
              <a:t>We were wrong.  Pain does not protect patients from opioid use disorder </a:t>
            </a:r>
          </a:p>
          <a:p>
            <a:endParaRPr lang="en-US" dirty="0"/>
          </a:p>
        </p:txBody>
      </p:sp>
    </p:spTree>
    <p:extLst>
      <p:ext uri="{BB962C8B-B14F-4D97-AF65-F5344CB8AC3E}">
        <p14:creationId xmlns:p14="http://schemas.microsoft.com/office/powerpoint/2010/main" val="857204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C08F2049-A8F1-4EA9-816D-9CC786530992}"/>
              </a:ext>
            </a:extLst>
          </p:cNvPr>
          <p:cNvSpPr>
            <a:spLocks noGrp="1"/>
          </p:cNvSpPr>
          <p:nvPr>
            <p:ph type="body" sz="quarter" idx="11"/>
          </p:nvPr>
        </p:nvSpPr>
        <p:spPr>
          <a:xfrm>
            <a:off x="4075029" y="2448265"/>
            <a:ext cx="4587802" cy="2946231"/>
          </a:xfrm>
        </p:spPr>
        <p:txBody>
          <a:bodyPr/>
          <a:lstStyle/>
          <a:p>
            <a:pPr lvl="2" algn="l"/>
            <a:r>
              <a:rPr lang="en-US" sz="2000" dirty="0"/>
              <a:t>Differentiate between the following terms:</a:t>
            </a:r>
          </a:p>
          <a:p>
            <a:pPr marL="285750" lvl="2" indent="-285750" algn="l">
              <a:spcBef>
                <a:spcPts val="0"/>
              </a:spcBef>
              <a:buFont typeface="Arial" panose="020B0604020202020204" pitchFamily="34" charset="0"/>
              <a:buChar char="•"/>
            </a:pPr>
            <a:r>
              <a:rPr lang="en-US" sz="2000" dirty="0"/>
              <a:t>Drug abuse</a:t>
            </a:r>
          </a:p>
          <a:p>
            <a:pPr marL="285750" lvl="2" indent="-285750" algn="l">
              <a:spcBef>
                <a:spcPts val="0"/>
              </a:spcBef>
              <a:buFont typeface="Arial" panose="020B0604020202020204" pitchFamily="34" charset="0"/>
              <a:buChar char="•"/>
            </a:pPr>
            <a:r>
              <a:rPr lang="en-US" sz="2000" dirty="0"/>
              <a:t>Drug misuse</a:t>
            </a:r>
          </a:p>
          <a:p>
            <a:pPr marL="285750" lvl="2" indent="-285750" algn="l">
              <a:spcBef>
                <a:spcPts val="0"/>
              </a:spcBef>
              <a:buFont typeface="Arial" panose="020B0604020202020204" pitchFamily="34" charset="0"/>
              <a:buChar char="•"/>
            </a:pPr>
            <a:r>
              <a:rPr lang="en-US" sz="2000" dirty="0"/>
              <a:t>Nonmedical use</a:t>
            </a:r>
          </a:p>
          <a:p>
            <a:pPr marL="285750" lvl="2" indent="-285750" algn="l">
              <a:spcBef>
                <a:spcPts val="0"/>
              </a:spcBef>
              <a:buFont typeface="Arial" panose="020B0604020202020204" pitchFamily="34" charset="0"/>
              <a:buChar char="•"/>
            </a:pPr>
            <a:r>
              <a:rPr lang="en-US" sz="2000" dirty="0"/>
              <a:t>Drug diversion</a:t>
            </a:r>
          </a:p>
          <a:p>
            <a:pPr marL="285750" lvl="2" indent="-285750" algn="l">
              <a:spcBef>
                <a:spcPts val="0"/>
              </a:spcBef>
              <a:buFont typeface="Arial" panose="020B0604020202020204" pitchFamily="34" charset="0"/>
              <a:buChar char="•"/>
            </a:pPr>
            <a:r>
              <a:rPr lang="en-US" sz="2000" dirty="0"/>
              <a:t>Tolerance</a:t>
            </a:r>
          </a:p>
          <a:p>
            <a:pPr marL="285750" lvl="2" indent="-285750" algn="l">
              <a:spcBef>
                <a:spcPts val="0"/>
              </a:spcBef>
              <a:buFont typeface="Arial" panose="020B0604020202020204" pitchFamily="34" charset="0"/>
              <a:buChar char="•"/>
            </a:pPr>
            <a:r>
              <a:rPr lang="en-US" sz="2000" dirty="0"/>
              <a:t>Physical dependence</a:t>
            </a:r>
          </a:p>
          <a:p>
            <a:pPr marL="285750" lvl="2" indent="-285750" algn="l">
              <a:spcBef>
                <a:spcPts val="0"/>
              </a:spcBef>
              <a:buFont typeface="Arial" panose="020B0604020202020204" pitchFamily="34" charset="0"/>
              <a:buChar char="•"/>
            </a:pPr>
            <a:r>
              <a:rPr lang="en-US" sz="2000" dirty="0"/>
              <a:t>Pseudo-addiction</a:t>
            </a:r>
          </a:p>
          <a:p>
            <a:pPr marL="285750" lvl="2" indent="-285750" algn="l">
              <a:spcBef>
                <a:spcPts val="0"/>
              </a:spcBef>
              <a:buFont typeface="Arial" panose="020B0604020202020204" pitchFamily="34" charset="0"/>
              <a:buChar char="•"/>
            </a:pPr>
            <a:r>
              <a:rPr lang="en-US" sz="2000" dirty="0"/>
              <a:t>Addiction</a:t>
            </a:r>
          </a:p>
          <a:p>
            <a:pPr marL="285750" lvl="2" indent="-285750" algn="l">
              <a:spcBef>
                <a:spcPts val="0"/>
              </a:spcBef>
              <a:buFont typeface="Arial" panose="020B0604020202020204" pitchFamily="34" charset="0"/>
              <a:buChar char="•"/>
            </a:pPr>
            <a:r>
              <a:rPr lang="en-US" sz="2000" dirty="0"/>
              <a:t>Substance use disorder</a:t>
            </a:r>
          </a:p>
          <a:p>
            <a:pPr algn="l"/>
            <a:endParaRPr lang="en-US" sz="2000" dirty="0"/>
          </a:p>
        </p:txBody>
      </p:sp>
      <p:grpSp>
        <p:nvGrpSpPr>
          <p:cNvPr id="10" name="Group 9">
            <a:extLst>
              <a:ext uri="{FF2B5EF4-FFF2-40B4-BE49-F238E27FC236}">
                <a16:creationId xmlns:a16="http://schemas.microsoft.com/office/drawing/2014/main" id="{EA9C0EE8-6EE7-461D-A95B-32C80DFC8B53}"/>
              </a:ext>
            </a:extLst>
          </p:cNvPr>
          <p:cNvGrpSpPr/>
          <p:nvPr/>
        </p:nvGrpSpPr>
        <p:grpSpPr>
          <a:xfrm>
            <a:off x="853898" y="779930"/>
            <a:ext cx="1907552" cy="1888588"/>
            <a:chOff x="1171824" y="1740670"/>
            <a:chExt cx="1371600" cy="1371600"/>
          </a:xfrm>
        </p:grpSpPr>
        <p:sp>
          <p:nvSpPr>
            <p:cNvPr id="12" name="Oval 11">
              <a:extLst>
                <a:ext uri="{FF2B5EF4-FFF2-40B4-BE49-F238E27FC236}">
                  <a16:creationId xmlns:a16="http://schemas.microsoft.com/office/drawing/2014/main" id="{D3FF8FFB-CA52-4AB1-AFA3-56AB0E56523C}"/>
                </a:ext>
              </a:extLst>
            </p:cNvPr>
            <p:cNvSpPr>
              <a:spLocks noChangeAspect="1"/>
            </p:cNvSpPr>
            <p:nvPr/>
          </p:nvSpPr>
          <p:spPr>
            <a:xfrm>
              <a:off x="1171824" y="1740670"/>
              <a:ext cx="1371600" cy="13716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13" name="Picture 12">
              <a:extLst>
                <a:ext uri="{FF2B5EF4-FFF2-40B4-BE49-F238E27FC236}">
                  <a16:creationId xmlns:a16="http://schemas.microsoft.com/office/drawing/2014/main" id="{BE1B7B8E-4D00-45AB-AC05-3CC91B0F8714}"/>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9778" b="89778" l="2222" r="97778">
                          <a14:foregroundMark x1="7111" y1="72000" x2="7111" y2="72000"/>
                          <a14:foregroundMark x1="95111" y1="42222" x2="95111" y2="42222"/>
                          <a14:foregroundMark x1="97778" y1="75111" x2="97778" y2="75111"/>
                          <a14:foregroundMark x1="2222" y1="75111" x2="2222" y2="75111"/>
                        </a14:backgroundRemoval>
                      </a14:imgEffect>
                      <a14:imgEffect>
                        <a14:colorTemperature colorTemp="5900"/>
                      </a14:imgEffect>
                      <a14:imgEffect>
                        <a14:saturation sat="33000"/>
                      </a14:imgEffect>
                    </a14:imgLayer>
                  </a14:imgProps>
                </a:ext>
                <a:ext uri="{28A0092B-C50C-407E-A947-70E740481C1C}">
                  <a14:useLocalDpi xmlns:a14="http://schemas.microsoft.com/office/drawing/2010/main" val="0"/>
                </a:ext>
              </a:extLst>
            </a:blip>
            <a:stretch>
              <a:fillRect/>
            </a:stretch>
          </p:blipFill>
          <p:spPr>
            <a:xfrm>
              <a:off x="1400424" y="1969270"/>
              <a:ext cx="914400" cy="914400"/>
            </a:xfrm>
            <a:prstGeom prst="rect">
              <a:avLst/>
            </a:prstGeom>
            <a:ln>
              <a:noFill/>
            </a:ln>
          </p:spPr>
        </p:pic>
      </p:grpSp>
    </p:spTree>
    <p:extLst>
      <p:ext uri="{BB962C8B-B14F-4D97-AF65-F5344CB8AC3E}">
        <p14:creationId xmlns:p14="http://schemas.microsoft.com/office/powerpoint/2010/main" val="1413364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1AC4F-D0CC-4B8B-B20A-9D0F73DC8AEE}"/>
              </a:ext>
            </a:extLst>
          </p:cNvPr>
          <p:cNvSpPr>
            <a:spLocks noGrp="1"/>
          </p:cNvSpPr>
          <p:nvPr>
            <p:ph type="title"/>
          </p:nvPr>
        </p:nvSpPr>
        <p:spPr/>
        <p:txBody>
          <a:bodyPr/>
          <a:lstStyle/>
          <a:p>
            <a:r>
              <a:rPr lang="en-US" dirty="0"/>
              <a:t>Opioid misuse is a major public health problem</a:t>
            </a:r>
          </a:p>
        </p:txBody>
      </p:sp>
      <p:graphicFrame>
        <p:nvGraphicFramePr>
          <p:cNvPr id="4" name="Table Placeholder 8">
            <a:extLst>
              <a:ext uri="{FF2B5EF4-FFF2-40B4-BE49-F238E27FC236}">
                <a16:creationId xmlns:a16="http://schemas.microsoft.com/office/drawing/2014/main" id="{0477C86B-B302-4CB3-8099-CD1773391AF5}"/>
              </a:ext>
            </a:extLst>
          </p:cNvPr>
          <p:cNvGraphicFramePr>
            <a:graphicFrameLocks/>
          </p:cNvGraphicFramePr>
          <p:nvPr>
            <p:extLst>
              <p:ext uri="{D42A27DB-BD31-4B8C-83A1-F6EECF244321}">
                <p14:modId xmlns:p14="http://schemas.microsoft.com/office/powerpoint/2010/main" val="3932451145"/>
              </p:ext>
            </p:extLst>
          </p:nvPr>
        </p:nvGraphicFramePr>
        <p:xfrm>
          <a:off x="3829078" y="685800"/>
          <a:ext cx="4857722" cy="1426452"/>
        </p:xfrm>
        <a:graphic>
          <a:graphicData uri="http://schemas.openxmlformats.org/drawingml/2006/table">
            <a:tbl>
              <a:tblPr/>
              <a:tblGrid>
                <a:gridCol w="1550642">
                  <a:extLst>
                    <a:ext uri="{9D8B030D-6E8A-4147-A177-3AD203B41FA5}">
                      <a16:colId xmlns:a16="http://schemas.microsoft.com/office/drawing/2014/main" val="20000"/>
                    </a:ext>
                  </a:extLst>
                </a:gridCol>
                <a:gridCol w="1249680">
                  <a:extLst>
                    <a:ext uri="{9D8B030D-6E8A-4147-A177-3AD203B41FA5}">
                      <a16:colId xmlns:a16="http://schemas.microsoft.com/office/drawing/2014/main" val="20001"/>
                    </a:ext>
                  </a:extLst>
                </a:gridCol>
                <a:gridCol w="838200">
                  <a:extLst>
                    <a:ext uri="{9D8B030D-6E8A-4147-A177-3AD203B41FA5}">
                      <a16:colId xmlns:a16="http://schemas.microsoft.com/office/drawing/2014/main" val="4069099581"/>
                    </a:ext>
                  </a:extLst>
                </a:gridCol>
                <a:gridCol w="1219200">
                  <a:extLst>
                    <a:ext uri="{9D8B030D-6E8A-4147-A177-3AD203B41FA5}">
                      <a16:colId xmlns:a16="http://schemas.microsoft.com/office/drawing/2014/main" val="2046524130"/>
                    </a:ext>
                  </a:extLst>
                </a:gridCol>
              </a:tblGrid>
              <a:tr h="520700">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Age</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Lifetime</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Past Year</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Past Month</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82880">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2" indent="0" algn="l" defTabSz="914400" rtl="0" eaLnBrk="1" fontAlgn="base" latinLnBrk="0" hangingPunct="1">
                        <a:lnSpc>
                          <a:spcPct val="110000"/>
                        </a:lnSpc>
                        <a:spcBef>
                          <a:spcPts val="600"/>
                        </a:spcBef>
                        <a:spcAft>
                          <a:spcPts val="0"/>
                        </a:spcAft>
                        <a:buClrTx/>
                        <a:buSzTx/>
                        <a:buFont typeface="Arial" panose="020B0604020202020204" pitchFamily="34" charset="0"/>
                        <a:buChar char="​"/>
                        <a:tabLst/>
                      </a:pPr>
                      <a:r>
                        <a:rPr lang="en-US" altLang="en-US" sz="1800" b="1" kern="1200" dirty="0">
                          <a:solidFill>
                            <a:schemeClr val="accent4"/>
                          </a:solidFill>
                          <a:latin typeface="Microsoft New Tai Lue" panose="020B0502040204020203" pitchFamily="34" charset="0"/>
                          <a:ea typeface="+mn-ea"/>
                          <a:cs typeface="Microsoft New Tai Lue" panose="020B0502040204020203" pitchFamily="34" charset="0"/>
                        </a:rPr>
                        <a:t>12-17 years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100"/>
                        </a:spcBef>
                        <a:spcAft>
                          <a:spcPts val="100"/>
                        </a:spcAft>
                        <a:buClrTx/>
                        <a:buSzTx/>
                        <a:buFontTx/>
                        <a:buNone/>
                        <a:tabLst/>
                        <a:defRPr/>
                      </a:pPr>
                      <a:r>
                        <a:rPr kumimoji="0" lang="en-US" altLang="en-US" sz="1800" b="0" i="0" u="none" strike="noStrike" kern="1200" cap="none" normalizeH="0" baseline="0" dirty="0">
                          <a:ln>
                            <a:noFill/>
                          </a:ln>
                          <a:solidFill>
                            <a:srgbClr val="000000"/>
                          </a:solidFill>
                          <a:effectLst/>
                          <a:latin typeface="+mn-lt"/>
                          <a:ea typeface="MS PGothic" panose="020B0600070205080204" pitchFamily="34" charset="-128"/>
                          <a:cs typeface="+mn-cs"/>
                        </a:rPr>
                        <a:t>9.4%</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ts val="100"/>
                        </a:spcBef>
                        <a:spcAft>
                          <a:spcPts val="100"/>
                        </a:spcAft>
                        <a:buClrTx/>
                        <a:buSzTx/>
                        <a:buFontTx/>
                        <a:buNone/>
                        <a:tabLst/>
                        <a:defRPr/>
                      </a:pPr>
                      <a:r>
                        <a:rPr kumimoji="0" lang="en-US" altLang="en-US" sz="1800" b="0" i="0" u="none" strike="noStrike" kern="1200" cap="none" normalizeH="0" baseline="0" dirty="0">
                          <a:ln>
                            <a:noFill/>
                          </a:ln>
                          <a:solidFill>
                            <a:srgbClr val="000000"/>
                          </a:solidFill>
                          <a:effectLst/>
                          <a:latin typeface="+mn-lt"/>
                          <a:ea typeface="MS PGothic" panose="020B0600070205080204" pitchFamily="34" charset="-128"/>
                          <a:cs typeface="+mn-cs"/>
                        </a:rPr>
                        <a:t>3.9%</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ts val="100"/>
                        </a:spcBef>
                        <a:spcAft>
                          <a:spcPts val="100"/>
                        </a:spcAft>
                        <a:buClrTx/>
                        <a:buSzTx/>
                        <a:buFontTx/>
                        <a:buNone/>
                        <a:tabLst/>
                        <a:defRPr/>
                      </a:pPr>
                      <a:r>
                        <a:rPr kumimoji="0" lang="en-US" altLang="en-US" sz="1800" b="0" i="0" u="none" strike="noStrike" kern="1200" cap="none" normalizeH="0" baseline="0" dirty="0">
                          <a:ln>
                            <a:noFill/>
                          </a:ln>
                          <a:solidFill>
                            <a:srgbClr val="000000"/>
                          </a:solidFill>
                          <a:effectLst/>
                          <a:latin typeface="+mn-lt"/>
                          <a:ea typeface="MS PGothic" panose="020B0600070205080204" pitchFamily="34" charset="-128"/>
                          <a:cs typeface="+mn-cs"/>
                        </a:rPr>
                        <a:t>1.7%</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182880">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2" indent="0" algn="l" defTabSz="914400" rtl="0" eaLnBrk="1" fontAlgn="base" latinLnBrk="0" hangingPunct="1">
                        <a:lnSpc>
                          <a:spcPct val="110000"/>
                        </a:lnSpc>
                        <a:spcBef>
                          <a:spcPts val="600"/>
                        </a:spcBef>
                        <a:spcAft>
                          <a:spcPts val="0"/>
                        </a:spcAft>
                        <a:buClrTx/>
                        <a:buSzTx/>
                        <a:buFont typeface="Arial" panose="020B0604020202020204" pitchFamily="34" charset="0"/>
                        <a:buChar char="​"/>
                        <a:tabLst/>
                      </a:pPr>
                      <a:r>
                        <a:rPr lang="en-US" altLang="en-US" sz="1800" b="1" kern="1200" dirty="0">
                          <a:solidFill>
                            <a:schemeClr val="accent4"/>
                          </a:solidFill>
                          <a:latin typeface="Microsoft New Tai Lue" panose="020B0502040204020203" pitchFamily="34" charset="0"/>
                          <a:ea typeface="+mn-ea"/>
                          <a:cs typeface="Microsoft New Tai Lue" panose="020B0502040204020203" pitchFamily="34" charset="0"/>
                        </a:rPr>
                        <a:t>18-25 years</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ts val="100"/>
                        </a:spcBef>
                        <a:spcAft>
                          <a:spcPts val="100"/>
                        </a:spcAft>
                        <a:buClrTx/>
                        <a:buSzTx/>
                        <a:buFontTx/>
                        <a:buNone/>
                        <a:tabLst/>
                      </a:pPr>
                      <a:r>
                        <a:rPr kumimoji="0" lang="en-US" altLang="en-US" sz="1800" b="0" i="0" u="none" strike="noStrike" kern="1200" cap="none" normalizeH="0" baseline="0" dirty="0">
                          <a:ln>
                            <a:noFill/>
                          </a:ln>
                          <a:solidFill>
                            <a:srgbClr val="000000"/>
                          </a:solidFill>
                          <a:effectLst/>
                          <a:latin typeface="+mn-lt"/>
                          <a:ea typeface="MS PGothic" panose="020B0600070205080204" pitchFamily="34" charset="-128"/>
                          <a:cs typeface="+mn-cs"/>
                        </a:rPr>
                        <a:t>24.4%</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ts val="100"/>
                        </a:spcBef>
                        <a:spcAft>
                          <a:spcPts val="100"/>
                        </a:spcAft>
                        <a:buClrTx/>
                        <a:buSzTx/>
                        <a:buFontTx/>
                        <a:buNone/>
                        <a:tabLst/>
                      </a:pPr>
                      <a:r>
                        <a:rPr kumimoji="0" lang="en-US" altLang="en-US" sz="1800" b="0" i="0" u="none" strike="noStrike" kern="1200" cap="none" normalizeH="0" baseline="0" dirty="0">
                          <a:ln>
                            <a:noFill/>
                          </a:ln>
                          <a:solidFill>
                            <a:srgbClr val="000000"/>
                          </a:solidFill>
                          <a:effectLst/>
                          <a:latin typeface="+mn-lt"/>
                          <a:ea typeface="MS PGothic" panose="020B0600070205080204" pitchFamily="34" charset="-128"/>
                          <a:cs typeface="+mn-cs"/>
                        </a:rPr>
                        <a:t>8.5%</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ts val="100"/>
                        </a:spcBef>
                        <a:spcAft>
                          <a:spcPts val="100"/>
                        </a:spcAft>
                        <a:buClrTx/>
                        <a:buSzTx/>
                        <a:buFontTx/>
                        <a:buNone/>
                        <a:tabLst/>
                      </a:pPr>
                      <a:r>
                        <a:rPr kumimoji="0" lang="en-US" altLang="en-US" sz="1800" b="0" i="0" u="none" strike="noStrike" kern="1200" cap="none" normalizeH="0" baseline="0" dirty="0">
                          <a:ln>
                            <a:noFill/>
                          </a:ln>
                          <a:solidFill>
                            <a:srgbClr val="000000"/>
                          </a:solidFill>
                          <a:effectLst/>
                          <a:latin typeface="+mn-lt"/>
                          <a:ea typeface="MS PGothic" panose="020B0600070205080204" pitchFamily="34" charset="-128"/>
                          <a:cs typeface="+mn-cs"/>
                        </a:rPr>
                        <a:t>2.4%</a:t>
                      </a:r>
                    </a:p>
                  </a:txBody>
                  <a:tcPr marT="45718" marB="4571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bl>
          </a:graphicData>
        </a:graphic>
      </p:graphicFrame>
      <p:sp>
        <p:nvSpPr>
          <p:cNvPr id="6" name="Footer Placeholder 9"/>
          <p:cNvSpPr txBox="1">
            <a:spLocks/>
          </p:cNvSpPr>
          <p:nvPr/>
        </p:nvSpPr>
        <p:spPr>
          <a:xfrm>
            <a:off x="104253" y="5997526"/>
            <a:ext cx="8899071" cy="76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p>
          <a:p>
            <a:pPr marL="114300" indent="-114300"/>
            <a:r>
              <a:rPr lang="en-US" sz="900" dirty="0">
                <a:solidFill>
                  <a:schemeClr val="bg2"/>
                </a:solidFill>
              </a:rPr>
              <a:t>SAMHSA. (2016). Results from the 2015 National Survey on Drug Use and Health: National Findings. Office of Applied Studies, National Survey on Drug Use &amp; Health Series</a:t>
            </a:r>
          </a:p>
          <a:p>
            <a:r>
              <a:rPr lang="en-US" sz="900" dirty="0">
                <a:solidFill>
                  <a:schemeClr val="bg2"/>
                </a:solidFill>
              </a:rPr>
              <a:t>Boyd CJ, et al. J </a:t>
            </a:r>
            <a:r>
              <a:rPr lang="en-US" sz="900" dirty="0" err="1">
                <a:solidFill>
                  <a:schemeClr val="bg2"/>
                </a:solidFill>
              </a:rPr>
              <a:t>Adolesc</a:t>
            </a:r>
            <a:r>
              <a:rPr lang="en-US" sz="900" dirty="0">
                <a:solidFill>
                  <a:schemeClr val="bg2"/>
                </a:solidFill>
              </a:rPr>
              <a:t> Health. 2009;45:543-50. Johnston LD, et al. Monitoring the Future National Results on Adolescent Drug Use. Overview of Key Findings, 2009. Bethesda, MD: National Institute on Drug Abuse. 2010.</a:t>
            </a:r>
          </a:p>
        </p:txBody>
      </p:sp>
      <p:sp>
        <p:nvSpPr>
          <p:cNvPr id="7" name="Rectangle 6"/>
          <p:cNvSpPr/>
          <p:nvPr/>
        </p:nvSpPr>
        <p:spPr>
          <a:xfrm>
            <a:off x="569742" y="2570764"/>
            <a:ext cx="3069510" cy="2154436"/>
          </a:xfrm>
          <a:prstGeom prst="rect">
            <a:avLst/>
          </a:prstGeom>
        </p:spPr>
        <p:txBody>
          <a:bodyPr wrap="square">
            <a:spAutoFit/>
          </a:bodyPr>
          <a:lstStyle/>
          <a:p>
            <a:endParaRPr lang="en-US" sz="1400" dirty="0">
              <a:solidFill>
                <a:srgbClr val="000000"/>
              </a:solidFill>
              <a:latin typeface="Corbel" panose="020B0503020204020204" pitchFamily="34" charset="0"/>
            </a:endParaRPr>
          </a:p>
          <a:p>
            <a:r>
              <a:rPr lang="en-US" sz="2000" i="1" dirty="0">
                <a:solidFill>
                  <a:srgbClr val="E24805"/>
                </a:solidFill>
                <a:latin typeface="Corbel" panose="020B0503020204020204" pitchFamily="34" charset="0"/>
              </a:rPr>
              <a:t>Opioids are prescribed to teenagers 15-19 years of age, at over 5% of their emergency department (ED) visits, including 15% of visits for injuries.</a:t>
            </a:r>
            <a:endParaRPr lang="en-US" sz="2000" dirty="0">
              <a:solidFill>
                <a:srgbClr val="E24805"/>
              </a:solidFill>
              <a:latin typeface="Corbel" panose="020B0503020204020204" pitchFamily="34" charset="0"/>
            </a:endParaRPr>
          </a:p>
        </p:txBody>
      </p:sp>
      <p:graphicFrame>
        <p:nvGraphicFramePr>
          <p:cNvPr id="11" name="Chart 10">
            <a:extLst>
              <a:ext uri="{FF2B5EF4-FFF2-40B4-BE49-F238E27FC236}">
                <a16:creationId xmlns:a16="http://schemas.microsoft.com/office/drawing/2014/main" id="{EC62E08C-78AD-4F7D-AEED-FB1CD850D72C}"/>
              </a:ext>
            </a:extLst>
          </p:cNvPr>
          <p:cNvGraphicFramePr/>
          <p:nvPr>
            <p:extLst>
              <p:ext uri="{D42A27DB-BD31-4B8C-83A1-F6EECF244321}">
                <p14:modId xmlns:p14="http://schemas.microsoft.com/office/powerpoint/2010/main" val="1668824595"/>
              </p:ext>
            </p:extLst>
          </p:nvPr>
        </p:nvGraphicFramePr>
        <p:xfrm>
          <a:off x="1861189" y="2112252"/>
          <a:ext cx="8229600" cy="48069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13916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BF1BCC88-9AF0-465C-BE90-6A029FE2F91A}"/>
              </a:ext>
            </a:extLst>
          </p:cNvPr>
          <p:cNvSpPr>
            <a:spLocks noGrp="1"/>
          </p:cNvSpPr>
          <p:nvPr>
            <p:ph type="body" sz="quarter" idx="11"/>
          </p:nvPr>
        </p:nvSpPr>
        <p:spPr>
          <a:xfrm>
            <a:off x="4075029" y="3144441"/>
            <a:ext cx="4587802" cy="2946231"/>
          </a:xfrm>
        </p:spPr>
        <p:txBody>
          <a:bodyPr anchor="ctr"/>
          <a:lstStyle/>
          <a:p>
            <a:pPr lvl="2" algn="l"/>
            <a:r>
              <a:rPr lang="en-US" sz="2000" dirty="0"/>
              <a:t>How do you tell your patients and their guardians to store, monitor, and dispose of opioids prescribed for pain?</a:t>
            </a:r>
          </a:p>
        </p:txBody>
      </p:sp>
    </p:spTree>
    <p:extLst>
      <p:ext uri="{BB962C8B-B14F-4D97-AF65-F5344CB8AC3E}">
        <p14:creationId xmlns:p14="http://schemas.microsoft.com/office/powerpoint/2010/main" val="3944695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49848-1713-4DEE-AF10-86288E7EB33A}"/>
              </a:ext>
            </a:extLst>
          </p:cNvPr>
          <p:cNvSpPr>
            <a:spLocks noGrp="1"/>
          </p:cNvSpPr>
          <p:nvPr>
            <p:ph type="title"/>
          </p:nvPr>
        </p:nvSpPr>
        <p:spPr/>
        <p:txBody>
          <a:bodyPr/>
          <a:lstStyle/>
          <a:p>
            <a:r>
              <a:rPr lang="en-US" dirty="0"/>
              <a:t>Opioid dosing: ROSTERS</a:t>
            </a:r>
          </a:p>
        </p:txBody>
      </p:sp>
      <p:graphicFrame>
        <p:nvGraphicFramePr>
          <p:cNvPr id="4" name="Content Placeholder 6">
            <a:extLst>
              <a:ext uri="{FF2B5EF4-FFF2-40B4-BE49-F238E27FC236}">
                <a16:creationId xmlns:a16="http://schemas.microsoft.com/office/drawing/2014/main" id="{FBB5FC68-B5EA-4A0A-BD51-5553E7BCD8EE}"/>
              </a:ext>
            </a:extLst>
          </p:cNvPr>
          <p:cNvGraphicFramePr>
            <a:graphicFrameLocks/>
          </p:cNvGraphicFramePr>
          <p:nvPr>
            <p:extLst>
              <p:ext uri="{D42A27DB-BD31-4B8C-83A1-F6EECF244321}">
                <p14:modId xmlns:p14="http://schemas.microsoft.com/office/powerpoint/2010/main" val="492754630"/>
              </p:ext>
            </p:extLst>
          </p:nvPr>
        </p:nvGraphicFramePr>
        <p:xfrm>
          <a:off x="457200" y="1620254"/>
          <a:ext cx="8229600" cy="45582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Oval 4">
            <a:extLst>
              <a:ext uri="{FF2B5EF4-FFF2-40B4-BE49-F238E27FC236}">
                <a16:creationId xmlns:a16="http://schemas.microsoft.com/office/drawing/2014/main" id="{D5DC6219-EFB4-4D3F-BAB4-10F1296B4770}"/>
              </a:ext>
            </a:extLst>
          </p:cNvPr>
          <p:cNvSpPr/>
          <p:nvPr/>
        </p:nvSpPr>
        <p:spPr>
          <a:xfrm>
            <a:off x="7716253" y="1620254"/>
            <a:ext cx="561473" cy="561472"/>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tx2"/>
                </a:solidFill>
                <a:latin typeface="+mj-lt"/>
              </a:rPr>
              <a:t>R</a:t>
            </a:r>
          </a:p>
        </p:txBody>
      </p:sp>
      <p:sp>
        <p:nvSpPr>
          <p:cNvPr id="6" name="Oval 5">
            <a:extLst>
              <a:ext uri="{FF2B5EF4-FFF2-40B4-BE49-F238E27FC236}">
                <a16:creationId xmlns:a16="http://schemas.microsoft.com/office/drawing/2014/main" id="{70057A1B-7977-47B6-91B7-12E2C234BBA5}"/>
              </a:ext>
            </a:extLst>
          </p:cNvPr>
          <p:cNvSpPr/>
          <p:nvPr/>
        </p:nvSpPr>
        <p:spPr>
          <a:xfrm>
            <a:off x="7716253" y="2258340"/>
            <a:ext cx="561473" cy="561472"/>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tx2"/>
                </a:solidFill>
                <a:latin typeface="+mj-lt"/>
              </a:rPr>
              <a:t>O</a:t>
            </a:r>
          </a:p>
        </p:txBody>
      </p:sp>
      <p:sp>
        <p:nvSpPr>
          <p:cNvPr id="7" name="Oval 6">
            <a:extLst>
              <a:ext uri="{FF2B5EF4-FFF2-40B4-BE49-F238E27FC236}">
                <a16:creationId xmlns:a16="http://schemas.microsoft.com/office/drawing/2014/main" id="{643F9A99-39F2-4B37-819F-CF942E7A14F0}"/>
              </a:ext>
            </a:extLst>
          </p:cNvPr>
          <p:cNvSpPr/>
          <p:nvPr/>
        </p:nvSpPr>
        <p:spPr>
          <a:xfrm>
            <a:off x="7716253" y="2896426"/>
            <a:ext cx="561473" cy="561472"/>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tx2"/>
                </a:solidFill>
                <a:latin typeface="+mj-lt"/>
              </a:rPr>
              <a:t>S</a:t>
            </a:r>
          </a:p>
        </p:txBody>
      </p:sp>
      <p:sp>
        <p:nvSpPr>
          <p:cNvPr id="8" name="Oval 7">
            <a:extLst>
              <a:ext uri="{FF2B5EF4-FFF2-40B4-BE49-F238E27FC236}">
                <a16:creationId xmlns:a16="http://schemas.microsoft.com/office/drawing/2014/main" id="{6FB85A2D-B84E-4E15-A2DE-95D4FA87BA1F}"/>
              </a:ext>
            </a:extLst>
          </p:cNvPr>
          <p:cNvSpPr/>
          <p:nvPr/>
        </p:nvSpPr>
        <p:spPr>
          <a:xfrm>
            <a:off x="7716253" y="3534512"/>
            <a:ext cx="561473" cy="561472"/>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tx2"/>
                </a:solidFill>
                <a:latin typeface="+mj-lt"/>
              </a:rPr>
              <a:t>T</a:t>
            </a:r>
          </a:p>
        </p:txBody>
      </p:sp>
      <p:sp>
        <p:nvSpPr>
          <p:cNvPr id="9" name="Oval 8">
            <a:extLst>
              <a:ext uri="{FF2B5EF4-FFF2-40B4-BE49-F238E27FC236}">
                <a16:creationId xmlns:a16="http://schemas.microsoft.com/office/drawing/2014/main" id="{BE3EC0EA-ED7F-42CB-BBDB-CAB53D2E75C4}"/>
              </a:ext>
            </a:extLst>
          </p:cNvPr>
          <p:cNvSpPr/>
          <p:nvPr/>
        </p:nvSpPr>
        <p:spPr>
          <a:xfrm>
            <a:off x="7716253" y="4172598"/>
            <a:ext cx="561473" cy="561472"/>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tx2"/>
                </a:solidFill>
                <a:latin typeface="+mj-lt"/>
              </a:rPr>
              <a:t>E</a:t>
            </a:r>
          </a:p>
        </p:txBody>
      </p:sp>
      <p:sp>
        <p:nvSpPr>
          <p:cNvPr id="10" name="Oval 9">
            <a:extLst>
              <a:ext uri="{FF2B5EF4-FFF2-40B4-BE49-F238E27FC236}">
                <a16:creationId xmlns:a16="http://schemas.microsoft.com/office/drawing/2014/main" id="{5FA76CE0-A635-4B44-A34C-29BAD122A8A2}"/>
              </a:ext>
            </a:extLst>
          </p:cNvPr>
          <p:cNvSpPr/>
          <p:nvPr/>
        </p:nvSpPr>
        <p:spPr>
          <a:xfrm>
            <a:off x="7716253" y="4810684"/>
            <a:ext cx="561473" cy="561472"/>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tx2"/>
                </a:solidFill>
                <a:latin typeface="+mj-lt"/>
              </a:rPr>
              <a:t>R</a:t>
            </a:r>
          </a:p>
        </p:txBody>
      </p:sp>
      <p:sp>
        <p:nvSpPr>
          <p:cNvPr id="11" name="Oval 10">
            <a:extLst>
              <a:ext uri="{FF2B5EF4-FFF2-40B4-BE49-F238E27FC236}">
                <a16:creationId xmlns:a16="http://schemas.microsoft.com/office/drawing/2014/main" id="{D47CE6FA-EBAF-485D-9EC1-21B94EDCFE47}"/>
              </a:ext>
            </a:extLst>
          </p:cNvPr>
          <p:cNvSpPr/>
          <p:nvPr/>
        </p:nvSpPr>
        <p:spPr>
          <a:xfrm>
            <a:off x="7732295" y="5448771"/>
            <a:ext cx="561473" cy="561472"/>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b="1" dirty="0">
                <a:solidFill>
                  <a:schemeClr val="tx2"/>
                </a:solidFill>
                <a:latin typeface="+mj-lt"/>
              </a:rPr>
              <a:t>S</a:t>
            </a:r>
          </a:p>
        </p:txBody>
      </p:sp>
      <p:sp>
        <p:nvSpPr>
          <p:cNvPr id="12" name="Slide Number Placeholder 6"/>
          <p:cNvSpPr txBox="1">
            <a:spLocks/>
          </p:cNvSpPr>
          <p:nvPr/>
        </p:nvSpPr>
        <p:spPr>
          <a:xfrm>
            <a:off x="5313816" y="6160609"/>
            <a:ext cx="3372984" cy="464820"/>
          </a:xfrm>
          <a:prstGeom prst="rect">
            <a:avLst/>
          </a:prstGeom>
        </p:spPr>
        <p:txBody>
          <a:bodyPr vert="horz" lIns="92302" tIns="46151" rIns="92302" bIns="46151" rtlCol="0" anchor="b"/>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a:t>© 2011 Manworren</a:t>
            </a:r>
            <a:endParaRPr lang="en-US" dirty="0"/>
          </a:p>
        </p:txBody>
      </p:sp>
    </p:spTree>
    <p:extLst>
      <p:ext uri="{BB962C8B-B14F-4D97-AF65-F5344CB8AC3E}">
        <p14:creationId xmlns:p14="http://schemas.microsoft.com/office/powerpoint/2010/main" val="2186984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FBEAA1-D640-4B2C-A193-36B4C374BFEE}"/>
              </a:ext>
            </a:extLst>
          </p:cNvPr>
          <p:cNvSpPr>
            <a:spLocks noGrp="1"/>
          </p:cNvSpPr>
          <p:nvPr>
            <p:ph type="title"/>
          </p:nvPr>
        </p:nvSpPr>
        <p:spPr>
          <a:xfrm>
            <a:off x="457200" y="3848100"/>
            <a:ext cx="4229100" cy="2543773"/>
          </a:xfrm>
        </p:spPr>
        <p:txBody>
          <a:bodyPr/>
          <a:lstStyle/>
          <a:p>
            <a:r>
              <a:rPr lang="en-US" dirty="0"/>
              <a:t>Prescribed Use or Abuse?</a:t>
            </a:r>
          </a:p>
        </p:txBody>
      </p:sp>
    </p:spTree>
    <p:extLst>
      <p:ext uri="{BB962C8B-B14F-4D97-AF65-F5344CB8AC3E}">
        <p14:creationId xmlns:p14="http://schemas.microsoft.com/office/powerpoint/2010/main" val="1348487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66D9A-5246-45DE-855D-CB6B1F3A12EE}"/>
              </a:ext>
            </a:extLst>
          </p:cNvPr>
          <p:cNvSpPr>
            <a:spLocks noGrp="1"/>
          </p:cNvSpPr>
          <p:nvPr>
            <p:ph type="title"/>
          </p:nvPr>
        </p:nvSpPr>
        <p:spPr/>
        <p:txBody>
          <a:bodyPr/>
          <a:lstStyle/>
          <a:p>
            <a:r>
              <a:rPr lang="en-US" dirty="0"/>
              <a:t>Monitor opioid use</a:t>
            </a:r>
          </a:p>
        </p:txBody>
      </p:sp>
      <p:sp>
        <p:nvSpPr>
          <p:cNvPr id="3" name="Content Placeholder 2">
            <a:extLst>
              <a:ext uri="{FF2B5EF4-FFF2-40B4-BE49-F238E27FC236}">
                <a16:creationId xmlns:a16="http://schemas.microsoft.com/office/drawing/2014/main" id="{AD909919-0373-423C-B63F-10996B916834}"/>
              </a:ext>
            </a:extLst>
          </p:cNvPr>
          <p:cNvSpPr>
            <a:spLocks noGrp="1"/>
          </p:cNvSpPr>
          <p:nvPr>
            <p:ph idx="1"/>
          </p:nvPr>
        </p:nvSpPr>
        <p:spPr/>
        <p:txBody>
          <a:bodyPr/>
          <a:lstStyle/>
          <a:p>
            <a:pPr lvl="3"/>
            <a:r>
              <a:rPr lang="en-US" sz="2000" dirty="0"/>
              <a:t>Obtain random urine drug screenings to: </a:t>
            </a:r>
          </a:p>
          <a:p>
            <a:pPr lvl="4"/>
            <a:r>
              <a:rPr lang="en-US" sz="2000" dirty="0"/>
              <a:t>Help identify drug misuse before and during opioid treatment</a:t>
            </a:r>
          </a:p>
          <a:p>
            <a:pPr lvl="4"/>
            <a:r>
              <a:rPr lang="en-US" sz="2000" dirty="0"/>
              <a:t>Confirm prescribed opioid use. </a:t>
            </a:r>
          </a:p>
          <a:p>
            <a:pPr lvl="4"/>
            <a:r>
              <a:rPr lang="en-US" sz="2000" dirty="0"/>
              <a:t>Support decision to refer.</a:t>
            </a:r>
          </a:p>
          <a:p>
            <a:pPr lvl="3"/>
            <a:r>
              <a:rPr lang="en-US" sz="2000" dirty="0"/>
              <a:t>Testing frequency is based on clinical judgment.</a:t>
            </a:r>
          </a:p>
          <a:p>
            <a:pPr lvl="3"/>
            <a:r>
              <a:rPr lang="en-US" sz="2000" dirty="0"/>
              <a:t>If patient displays aberrant behavior, UDT alone is not sufficient to document adherence to treatment plan.</a:t>
            </a:r>
          </a:p>
          <a:p>
            <a:pPr lvl="3"/>
            <a:r>
              <a:rPr lang="en-US" sz="2000" dirty="0"/>
              <a:t>Check state regulations for requirements.</a:t>
            </a:r>
          </a:p>
          <a:p>
            <a:endParaRPr lang="en-US" sz="2000" dirty="0"/>
          </a:p>
        </p:txBody>
      </p:sp>
      <p:grpSp>
        <p:nvGrpSpPr>
          <p:cNvPr id="4" name="Group 3">
            <a:extLst>
              <a:ext uri="{FF2B5EF4-FFF2-40B4-BE49-F238E27FC236}">
                <a16:creationId xmlns:a16="http://schemas.microsoft.com/office/drawing/2014/main" id="{614C9DFA-B7A0-425A-BE23-D1F531599E6F}"/>
              </a:ext>
            </a:extLst>
          </p:cNvPr>
          <p:cNvGrpSpPr/>
          <p:nvPr/>
        </p:nvGrpSpPr>
        <p:grpSpPr>
          <a:xfrm>
            <a:off x="941712" y="1299814"/>
            <a:ext cx="1828800" cy="1828800"/>
            <a:chOff x="6858000" y="4349750"/>
            <a:chExt cx="1828800" cy="1828800"/>
          </a:xfrm>
        </p:grpSpPr>
        <p:sp>
          <p:nvSpPr>
            <p:cNvPr id="5" name="Oval 4">
              <a:extLst>
                <a:ext uri="{FF2B5EF4-FFF2-40B4-BE49-F238E27FC236}">
                  <a16:creationId xmlns:a16="http://schemas.microsoft.com/office/drawing/2014/main" id="{3A11FD19-3A9C-4027-96E7-1D90F7E47E48}"/>
                </a:ext>
              </a:extLst>
            </p:cNvPr>
            <p:cNvSpPr/>
            <p:nvPr/>
          </p:nvSpPr>
          <p:spPr>
            <a:xfrm>
              <a:off x="6858000" y="4349750"/>
              <a:ext cx="1828800" cy="1828800"/>
            </a:xfrm>
            <a:prstGeom prst="ellipse">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6" name="Rectangle: Rounded Corners 5">
              <a:extLst>
                <a:ext uri="{FF2B5EF4-FFF2-40B4-BE49-F238E27FC236}">
                  <a16:creationId xmlns:a16="http://schemas.microsoft.com/office/drawing/2014/main" id="{19D18371-ABCE-43E0-87E3-ED43F8BA306A}"/>
                </a:ext>
              </a:extLst>
            </p:cNvPr>
            <p:cNvSpPr/>
            <p:nvPr/>
          </p:nvSpPr>
          <p:spPr>
            <a:xfrm>
              <a:off x="7420708" y="4950251"/>
              <a:ext cx="703384" cy="837063"/>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7" name="Rectangle: Rounded Corners 6">
              <a:extLst>
                <a:ext uri="{FF2B5EF4-FFF2-40B4-BE49-F238E27FC236}">
                  <a16:creationId xmlns:a16="http://schemas.microsoft.com/office/drawing/2014/main" id="{2A2111D3-CB7D-462F-89BE-D00A7A3A454E}"/>
                </a:ext>
              </a:extLst>
            </p:cNvPr>
            <p:cNvSpPr/>
            <p:nvPr/>
          </p:nvSpPr>
          <p:spPr>
            <a:xfrm>
              <a:off x="7590431" y="4677297"/>
              <a:ext cx="363940" cy="272955"/>
            </a:xfrm>
            <a:prstGeom prst="roundRect">
              <a:avLst/>
            </a:prstGeom>
            <a:solidFill>
              <a:srgbClr val="F3F9FA"/>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8" name="Rectangle 7">
              <a:extLst>
                <a:ext uri="{FF2B5EF4-FFF2-40B4-BE49-F238E27FC236}">
                  <a16:creationId xmlns:a16="http://schemas.microsoft.com/office/drawing/2014/main" id="{A57351CF-E25C-4CC9-AC6F-858E24214B54}"/>
                </a:ext>
              </a:extLst>
            </p:cNvPr>
            <p:cNvSpPr/>
            <p:nvPr/>
          </p:nvSpPr>
          <p:spPr>
            <a:xfrm>
              <a:off x="7505569" y="5241009"/>
              <a:ext cx="533661" cy="273351"/>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95000"/>
                </a:lnSpc>
              </a:pPr>
              <a:r>
                <a:rPr lang="en-US" sz="2000" b="1" dirty="0">
                  <a:solidFill>
                    <a:schemeClr val="bg1"/>
                  </a:solidFill>
                  <a:latin typeface="+mj-lt"/>
                </a:rPr>
                <a:t>+</a:t>
              </a:r>
            </a:p>
          </p:txBody>
        </p:sp>
      </p:grpSp>
    </p:spTree>
    <p:extLst>
      <p:ext uri="{BB962C8B-B14F-4D97-AF65-F5344CB8AC3E}">
        <p14:creationId xmlns:p14="http://schemas.microsoft.com/office/powerpoint/2010/main" val="2710701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11DB35-83A6-4257-9E79-E3FE7B21A7CF}"/>
              </a:ext>
            </a:extLst>
          </p:cNvPr>
          <p:cNvSpPr>
            <a:spLocks noGrp="1"/>
          </p:cNvSpPr>
          <p:nvPr>
            <p:ph type="title"/>
          </p:nvPr>
        </p:nvSpPr>
        <p:spPr/>
        <p:txBody>
          <a:bodyPr/>
          <a:lstStyle/>
          <a:p>
            <a:r>
              <a:rPr lang="en-US" dirty="0"/>
              <a:t>Examples of opioid metabolism</a:t>
            </a:r>
          </a:p>
        </p:txBody>
      </p:sp>
      <p:graphicFrame>
        <p:nvGraphicFramePr>
          <p:cNvPr id="7" name="Content Placeholder 4">
            <a:extLst>
              <a:ext uri="{FF2B5EF4-FFF2-40B4-BE49-F238E27FC236}">
                <a16:creationId xmlns:a16="http://schemas.microsoft.com/office/drawing/2014/main" id="{4ECF5B8A-E763-4C03-A057-5073473C326F}"/>
              </a:ext>
            </a:extLst>
          </p:cNvPr>
          <p:cNvGraphicFramePr>
            <a:graphicFrameLocks/>
          </p:cNvGraphicFramePr>
          <p:nvPr>
            <p:extLst>
              <p:ext uri="{D42A27DB-BD31-4B8C-83A1-F6EECF244321}">
                <p14:modId xmlns:p14="http://schemas.microsoft.com/office/powerpoint/2010/main" val="3344543016"/>
              </p:ext>
            </p:extLst>
          </p:nvPr>
        </p:nvGraphicFramePr>
        <p:xfrm>
          <a:off x="457201" y="1790700"/>
          <a:ext cx="8139486" cy="1981200"/>
        </p:xfrm>
        <a:graphic>
          <a:graphicData uri="http://schemas.openxmlformats.org/drawingml/2006/table">
            <a:tbl>
              <a:tblPr firstRow="1" bandRow="1">
                <a:tableStyleId>{5C22544A-7EE6-4342-B048-85BDC9FD1C3A}</a:tableStyleId>
              </a:tblPr>
              <a:tblGrid>
                <a:gridCol w="1737360">
                  <a:extLst>
                    <a:ext uri="{9D8B030D-6E8A-4147-A177-3AD203B41FA5}">
                      <a16:colId xmlns:a16="http://schemas.microsoft.com/office/drawing/2014/main" val="642335757"/>
                    </a:ext>
                  </a:extLst>
                </a:gridCol>
                <a:gridCol w="548640">
                  <a:extLst>
                    <a:ext uri="{9D8B030D-6E8A-4147-A177-3AD203B41FA5}">
                      <a16:colId xmlns:a16="http://schemas.microsoft.com/office/drawing/2014/main" val="976600648"/>
                    </a:ext>
                  </a:extLst>
                </a:gridCol>
                <a:gridCol w="1737360">
                  <a:extLst>
                    <a:ext uri="{9D8B030D-6E8A-4147-A177-3AD203B41FA5}">
                      <a16:colId xmlns:a16="http://schemas.microsoft.com/office/drawing/2014/main" val="275088634"/>
                    </a:ext>
                  </a:extLst>
                </a:gridCol>
                <a:gridCol w="548640">
                  <a:extLst>
                    <a:ext uri="{9D8B030D-6E8A-4147-A177-3AD203B41FA5}">
                      <a16:colId xmlns:a16="http://schemas.microsoft.com/office/drawing/2014/main" val="1280741932"/>
                    </a:ext>
                  </a:extLst>
                </a:gridCol>
                <a:gridCol w="1509423">
                  <a:extLst>
                    <a:ext uri="{9D8B030D-6E8A-4147-A177-3AD203B41FA5}">
                      <a16:colId xmlns:a16="http://schemas.microsoft.com/office/drawing/2014/main" val="3963602295"/>
                    </a:ext>
                  </a:extLst>
                </a:gridCol>
                <a:gridCol w="548640">
                  <a:extLst>
                    <a:ext uri="{9D8B030D-6E8A-4147-A177-3AD203B41FA5}">
                      <a16:colId xmlns:a16="http://schemas.microsoft.com/office/drawing/2014/main" val="2592407124"/>
                    </a:ext>
                  </a:extLst>
                </a:gridCol>
                <a:gridCol w="1509423">
                  <a:extLst>
                    <a:ext uri="{9D8B030D-6E8A-4147-A177-3AD203B41FA5}">
                      <a16:colId xmlns:a16="http://schemas.microsoft.com/office/drawing/2014/main" val="872225498"/>
                    </a:ext>
                  </a:extLst>
                </a:gridCol>
              </a:tblGrid>
              <a:tr h="370840">
                <a:tc>
                  <a:txBody>
                    <a:bodyPr/>
                    <a:lstStyle/>
                    <a:p>
                      <a:pPr algn="ctr"/>
                      <a:r>
                        <a:rPr lang="en-US" sz="2000" dirty="0"/>
                        <a:t>Codeine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2000" dirty="0">
                          <a:solidFill>
                            <a:schemeClr val="bg2"/>
                          </a:solidFill>
                          <a:sym typeface="Wingdings" panose="05000000000000000000" pitchFamily="2" charset="2"/>
                        </a:rPr>
                        <a:t></a:t>
                      </a:r>
                      <a:endParaRPr lang="en-US" sz="2000" dirty="0">
                        <a:solidFill>
                          <a:schemeClr val="bg2"/>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000" dirty="0"/>
                        <a:t>Morphine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2000" b="1" kern="1200" dirty="0">
                          <a:solidFill>
                            <a:schemeClr val="bg2"/>
                          </a:solidFill>
                          <a:latin typeface="+mn-lt"/>
                          <a:ea typeface="+mn-ea"/>
                          <a:cs typeface="+mn-cs"/>
                          <a:sym typeface="Wingdings" panose="05000000000000000000" pitchFamily="2" charset="2"/>
                        </a:rPr>
                        <a:t></a:t>
                      </a:r>
                      <a:endParaRPr lang="en-US" sz="2000" b="1" kern="1200" dirty="0">
                        <a:solidFill>
                          <a:schemeClr val="bg2"/>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000" dirty="0"/>
                        <a:t>6-MAM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2000" b="1" kern="1200" dirty="0">
                          <a:solidFill>
                            <a:schemeClr val="bg2"/>
                          </a:solidFill>
                          <a:latin typeface="+mn-lt"/>
                          <a:ea typeface="+mn-ea"/>
                          <a:cs typeface="+mn-cs"/>
                          <a:sym typeface="Wingdings" panose="05000000000000000000" pitchFamily="2" charset="2"/>
                        </a:rPr>
                        <a:t></a:t>
                      </a:r>
                      <a:endParaRPr lang="en-US" sz="2000" b="1" kern="1200" dirty="0">
                        <a:solidFill>
                          <a:schemeClr val="bg2"/>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2000" dirty="0"/>
                        <a:t>Heroin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783854035"/>
                  </a:ext>
                </a:extLst>
              </a:tr>
              <a:tr h="370840">
                <a:tc>
                  <a:txBody>
                    <a:bodyPr/>
                    <a:lstStyle/>
                    <a:p>
                      <a:pPr algn="ctr"/>
                      <a:r>
                        <a:rPr lang="en-US" sz="2000" b="1" kern="1200" dirty="0">
                          <a:solidFill>
                            <a:schemeClr val="bg2"/>
                          </a:solidFill>
                          <a:latin typeface="+mn-lt"/>
                          <a:ea typeface="+mn-ea"/>
                          <a:cs typeface="+mn-cs"/>
                          <a:sym typeface="Wingdings" panose="05000000000000000000" pitchFamily="2" charset="2"/>
                        </a:rPr>
                        <a:t></a:t>
                      </a:r>
                      <a:endParaRPr lang="en-US" sz="2000" b="1" kern="1200" dirty="0">
                        <a:solidFill>
                          <a:schemeClr val="bg2"/>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2000" dirty="0">
                        <a:solidFill>
                          <a:schemeClr val="bg2"/>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bg2"/>
                          </a:solidFill>
                          <a:latin typeface="+mn-lt"/>
                          <a:ea typeface="+mn-ea"/>
                          <a:cs typeface="+mn-cs"/>
                          <a:sym typeface="Wingdings" panose="05000000000000000000" pitchFamily="2" charset="2"/>
                        </a:rPr>
                        <a:t></a:t>
                      </a:r>
                      <a:endParaRPr lang="en-US" sz="2000" b="1" kern="1200" dirty="0">
                        <a:solidFill>
                          <a:schemeClr val="bg2"/>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2000" dirty="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latin typeface="+mn-lt"/>
                          <a:ea typeface="+mn-ea"/>
                          <a:cs typeface="+mn-cs"/>
                        </a:rPr>
                        <a:t>t½=25-30 min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sz="1400" kern="1200" dirty="0">
                        <a:solidFill>
                          <a:schemeClr val="dk1"/>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latin typeface="+mn-lt"/>
                          <a:ea typeface="+mn-ea"/>
                          <a:cs typeface="+mn-cs"/>
                        </a:rPr>
                        <a:t>t½=3-5 min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21896376"/>
                  </a:ext>
                </a:extLst>
              </a:tr>
              <a:tr h="370840">
                <a:tc>
                  <a:txBody>
                    <a:bodyPr/>
                    <a:lstStyle/>
                    <a:p>
                      <a:pPr algn="ctr"/>
                      <a:r>
                        <a:rPr lang="en-US" sz="1800" dirty="0"/>
                        <a:t>Hydrocodone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bg2"/>
                          </a:solidFill>
                          <a:latin typeface="+mn-lt"/>
                          <a:ea typeface="+mn-ea"/>
                          <a:cs typeface="+mn-cs"/>
                          <a:sym typeface="Wingdings" panose="05000000000000000000" pitchFamily="2" charset="2"/>
                        </a:rPr>
                        <a:t></a:t>
                      </a:r>
                      <a:endParaRPr lang="en-US" sz="2000" b="1" kern="1200" dirty="0">
                        <a:solidFill>
                          <a:schemeClr val="bg2"/>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Hydromorphone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0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0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0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631239161"/>
                  </a:ext>
                </a:extLst>
              </a:tr>
              <a:tr h="370840">
                <a:tc>
                  <a:txBody>
                    <a:bodyPr/>
                    <a:lstStyle/>
                    <a:p>
                      <a:pPr algn="ctr"/>
                      <a:endParaRPr lang="en-US" sz="18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latinLnBrk="0" hangingPunct="1"/>
                      <a:endParaRPr lang="en-US" sz="2000" b="1" kern="1200" dirty="0">
                        <a:solidFill>
                          <a:schemeClr val="bg2"/>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16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0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0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0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sz="20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95799493"/>
                  </a:ext>
                </a:extLst>
              </a:tr>
              <a:tr h="370840">
                <a:tc>
                  <a:txBody>
                    <a:bodyPr/>
                    <a:lstStyle/>
                    <a:p>
                      <a:pPr algn="ctr"/>
                      <a:r>
                        <a:rPr lang="en-US" sz="1800" dirty="0"/>
                        <a:t>Oxycodone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kern="1200" dirty="0">
                          <a:solidFill>
                            <a:schemeClr val="bg2"/>
                          </a:solidFill>
                          <a:latin typeface="+mn-lt"/>
                          <a:ea typeface="+mn-ea"/>
                          <a:cs typeface="+mn-cs"/>
                          <a:sym typeface="Wingdings" panose="05000000000000000000" pitchFamily="2" charset="2"/>
                        </a:rPr>
                        <a:t></a:t>
                      </a:r>
                      <a:endParaRPr lang="en-US" sz="2000" b="1" kern="1200" dirty="0">
                        <a:solidFill>
                          <a:schemeClr val="bg2"/>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t>Oxymorphone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sz="20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3">
                  <a:txBody>
                    <a:bodyPr/>
                    <a:lstStyle/>
                    <a:p>
                      <a:pPr algn="l"/>
                      <a:r>
                        <a:rPr lang="en-US" sz="1400" i="1" kern="1200" dirty="0">
                          <a:solidFill>
                            <a:schemeClr val="dk1"/>
                          </a:solidFill>
                          <a:latin typeface="+mn-lt"/>
                          <a:ea typeface="+mn-ea"/>
                          <a:cs typeface="+mn-cs"/>
                        </a:rPr>
                        <a:t>6-MAM=6-monoacetylmorphine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p>
                  </a:txBody>
                  <a:tcPr anchor="ctr">
                    <a:noFill/>
                  </a:tcPr>
                </a:tc>
                <a:tc hMerge="1">
                  <a:txBody>
                    <a:bodyPr/>
                    <a:lstStyle/>
                    <a:p>
                      <a:pPr algn="ctr"/>
                      <a:endParaRPr lang="en-US" dirty="0"/>
                    </a:p>
                  </a:txBody>
                  <a:tcPr anchor="ctr">
                    <a:noFill/>
                  </a:tcPr>
                </a:tc>
                <a:extLst>
                  <a:ext uri="{0D108BD9-81ED-4DB2-BD59-A6C34878D82A}">
                    <a16:rowId xmlns:a16="http://schemas.microsoft.com/office/drawing/2014/main" val="682258900"/>
                  </a:ext>
                </a:extLst>
              </a:tr>
            </a:tbl>
          </a:graphicData>
        </a:graphic>
      </p:graphicFrame>
    </p:spTree>
    <p:extLst>
      <p:ext uri="{BB962C8B-B14F-4D97-AF65-F5344CB8AC3E}">
        <p14:creationId xmlns:p14="http://schemas.microsoft.com/office/powerpoint/2010/main" val="1407413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dirty="0"/>
              <a:t>Medication prescribed: </a:t>
            </a:r>
            <a:r>
              <a:rPr lang="en-US" dirty="0"/>
              <a:t>Oxycodone</a:t>
            </a:r>
          </a:p>
        </p:txBody>
      </p:sp>
      <p:graphicFrame>
        <p:nvGraphicFramePr>
          <p:cNvPr id="4" name="Table Placeholder 8"/>
          <p:cNvGraphicFramePr>
            <a:graphicFrameLocks/>
          </p:cNvGraphicFramePr>
          <p:nvPr>
            <p:extLst>
              <p:ext uri="{D42A27DB-BD31-4B8C-83A1-F6EECF244321}">
                <p14:modId xmlns:p14="http://schemas.microsoft.com/office/powerpoint/2010/main" val="1708304829"/>
              </p:ext>
            </p:extLst>
          </p:nvPr>
        </p:nvGraphicFramePr>
        <p:xfrm>
          <a:off x="457200" y="1509165"/>
          <a:ext cx="8229602" cy="5148072"/>
        </p:xfrm>
        <a:graphic>
          <a:graphicData uri="http://schemas.openxmlformats.org/drawingml/2006/table">
            <a:tbl>
              <a:tblPr/>
              <a:tblGrid>
                <a:gridCol w="2019300">
                  <a:extLst>
                    <a:ext uri="{9D8B030D-6E8A-4147-A177-3AD203B41FA5}">
                      <a16:colId xmlns:a16="http://schemas.microsoft.com/office/drawing/2014/main" val="20000"/>
                    </a:ext>
                  </a:extLst>
                </a:gridCol>
                <a:gridCol w="1397000">
                  <a:extLst>
                    <a:ext uri="{9D8B030D-6E8A-4147-A177-3AD203B41FA5}">
                      <a16:colId xmlns:a16="http://schemas.microsoft.com/office/drawing/2014/main" val="20001"/>
                    </a:ext>
                  </a:extLst>
                </a:gridCol>
                <a:gridCol w="2032000">
                  <a:extLst>
                    <a:ext uri="{9D8B030D-6E8A-4147-A177-3AD203B41FA5}">
                      <a16:colId xmlns:a16="http://schemas.microsoft.com/office/drawing/2014/main" val="1438755094"/>
                    </a:ext>
                  </a:extLst>
                </a:gridCol>
                <a:gridCol w="1390651">
                  <a:extLst>
                    <a:ext uri="{9D8B030D-6E8A-4147-A177-3AD203B41FA5}">
                      <a16:colId xmlns:a16="http://schemas.microsoft.com/office/drawing/2014/main" val="2510842459"/>
                    </a:ext>
                  </a:extLst>
                </a:gridCol>
                <a:gridCol w="1390651">
                  <a:extLst>
                    <a:ext uri="{9D8B030D-6E8A-4147-A177-3AD203B41FA5}">
                      <a16:colId xmlns:a16="http://schemas.microsoft.com/office/drawing/2014/main" val="4232524725"/>
                    </a:ext>
                  </a:extLst>
                </a:gridCol>
              </a:tblGrid>
              <a:tr h="274320">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Analyte</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Results</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Comment</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Cut-off</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Unit</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92608">
                <a:tc>
                  <a:txBody>
                    <a:bodyPr/>
                    <a:lstStyle/>
                    <a:p>
                      <a:r>
                        <a:rPr lang="en-US" sz="1100" dirty="0"/>
                        <a:t>Amphetamines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 </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292608">
                <a:tc>
                  <a:txBody>
                    <a:bodyPr/>
                    <a:lstStyle/>
                    <a:p>
                      <a:r>
                        <a:rPr lang="en-US" sz="1100" dirty="0"/>
                        <a:t>Barbiturates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200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2426105492"/>
                  </a:ext>
                </a:extLst>
              </a:tr>
              <a:tr h="292608">
                <a:tc>
                  <a:txBody>
                    <a:bodyPr/>
                    <a:lstStyle/>
                    <a:p>
                      <a:r>
                        <a:rPr lang="en-US" sz="1100" dirty="0"/>
                        <a:t>Benzodiazepines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75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780986212"/>
                  </a:ext>
                </a:extLst>
              </a:tr>
              <a:tr h="292608">
                <a:tc>
                  <a:txBody>
                    <a:bodyPr/>
                    <a:lstStyle/>
                    <a:p>
                      <a:r>
                        <a:rPr lang="en-US" sz="1100" dirty="0"/>
                        <a:t>Buprenorphine/metabolite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367109781"/>
                  </a:ext>
                </a:extLst>
              </a:tr>
              <a:tr h="292608">
                <a:tc>
                  <a:txBody>
                    <a:bodyPr/>
                    <a:lstStyle/>
                    <a:p>
                      <a:r>
                        <a:rPr lang="en-US" sz="1100" dirty="0"/>
                        <a:t>Cannabinoids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20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377363226"/>
                  </a:ext>
                </a:extLst>
              </a:tr>
              <a:tr h="292608">
                <a:tc>
                  <a:txBody>
                    <a:bodyPr/>
                    <a:lstStyle/>
                    <a:p>
                      <a:r>
                        <a:rPr lang="en-US" sz="1100" dirty="0"/>
                        <a:t>Cocaine metabolite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150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631260023"/>
                  </a:ext>
                </a:extLst>
              </a:tr>
              <a:tr h="292608">
                <a:tc>
                  <a:txBody>
                    <a:bodyPr/>
                    <a:lstStyle/>
                    <a:p>
                      <a:r>
                        <a:rPr lang="en-US" sz="1100" dirty="0"/>
                        <a:t>Fentanyl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484440413"/>
                  </a:ext>
                </a:extLst>
              </a:tr>
              <a:tr h="292608">
                <a:tc>
                  <a:txBody>
                    <a:bodyPr/>
                    <a:lstStyle/>
                    <a:p>
                      <a:r>
                        <a:rPr lang="en-US" sz="1100" dirty="0"/>
                        <a:t>Methadone metabolite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801982356"/>
                  </a:ext>
                </a:extLst>
              </a:tr>
              <a:tr h="292608">
                <a:tc>
                  <a:txBody>
                    <a:bodyPr/>
                    <a:lstStyle/>
                    <a:p>
                      <a:r>
                        <a:rPr lang="en-US" sz="1100" dirty="0"/>
                        <a:t>Opiates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POSTIVE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817155962"/>
                  </a:ext>
                </a:extLst>
              </a:tr>
              <a:tr h="292608">
                <a:tc>
                  <a:txBody>
                    <a:bodyPr/>
                    <a:lstStyle/>
                    <a:p>
                      <a:pPr marL="182880" lvl="0">
                        <a:buFont typeface="Arial" pitchFamily="34" charset="0"/>
                        <a:buChar char="•"/>
                      </a:pPr>
                      <a:r>
                        <a:rPr lang="en-US" sz="1100" dirty="0"/>
                        <a:t> Hydrocodone, Quant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POSITIVE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INCONSISTENT 165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377895806"/>
                  </a:ext>
                </a:extLst>
              </a:tr>
              <a:tr h="292608">
                <a:tc>
                  <a:txBody>
                    <a:bodyPr/>
                    <a:lstStyle/>
                    <a:p>
                      <a:pPr marL="182880" lvl="0">
                        <a:buFont typeface="Arial" pitchFamily="34" charset="0"/>
                        <a:buChar char="•"/>
                      </a:pPr>
                      <a:r>
                        <a:rPr lang="en-US" sz="1100" dirty="0"/>
                        <a:t> Hydromorphone, Quant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POSITIVE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INCONSISTENT 68</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158437280"/>
                  </a:ext>
                </a:extLst>
              </a:tr>
              <a:tr h="292608">
                <a:tc>
                  <a:txBody>
                    <a:bodyPr/>
                    <a:lstStyle/>
                    <a:p>
                      <a:pPr marL="182880" lvl="0">
                        <a:buFont typeface="Arial" pitchFamily="34" charset="0"/>
                        <a:buChar char="•"/>
                      </a:pPr>
                      <a:r>
                        <a:rPr lang="en-US" sz="1100" dirty="0"/>
                        <a:t> Oxycodone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INCONSISTENT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68943717"/>
                  </a:ext>
                </a:extLst>
              </a:tr>
              <a:tr h="292608">
                <a:tc>
                  <a:txBody>
                    <a:bodyPr/>
                    <a:lstStyle/>
                    <a:p>
                      <a:pPr marL="182880" lvl="0">
                        <a:buFont typeface="Arial" pitchFamily="34" charset="0"/>
                        <a:buChar char="•"/>
                      </a:pPr>
                      <a:r>
                        <a:rPr lang="en-US" sz="1100" dirty="0"/>
                        <a:t> Oxymorphone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238196419"/>
                  </a:ext>
                </a:extLst>
              </a:tr>
              <a:tr h="292608">
                <a:tc>
                  <a:txBody>
                    <a:bodyPr/>
                    <a:lstStyle/>
                    <a:p>
                      <a:r>
                        <a:rPr lang="en-US" sz="1100" dirty="0"/>
                        <a:t>Alcohols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0.02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927004052"/>
                  </a:ext>
                </a:extLst>
              </a:tr>
              <a:tr h="0">
                <a:tc>
                  <a:txBody>
                    <a:bodyPr/>
                    <a:lstStyle/>
                    <a:p>
                      <a:r>
                        <a:rPr lang="en-US" sz="1100" dirty="0"/>
                        <a:t>Acetaminophen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r>
                        <a:rPr lang="en-US" sz="1100" dirty="0"/>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r>
                        <a:rPr lang="en-US" sz="1100" dirty="0"/>
                        <a:t>ug/mL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0">
                <a:tc>
                  <a:txBody>
                    <a:bodyPr/>
                    <a:lstStyle/>
                    <a:p>
                      <a:r>
                        <a:rPr lang="en-US" sz="1100" dirty="0"/>
                        <a:t>Creatinine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Normal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mg/dL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r h="0">
                <a:tc>
                  <a:txBody>
                    <a:bodyPr/>
                    <a:lstStyle/>
                    <a:p>
                      <a:r>
                        <a:rPr lang="en-US" sz="1100" dirty="0"/>
                        <a:t>pH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r>
                        <a:rPr lang="en-US" sz="1100" dirty="0"/>
                        <a:t>6.8</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971025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dirty="0"/>
              <a:t>Medication prescribed: </a:t>
            </a:r>
            <a:r>
              <a:rPr lang="en-US" dirty="0"/>
              <a:t>Oxycodone</a:t>
            </a:r>
          </a:p>
        </p:txBody>
      </p:sp>
      <p:graphicFrame>
        <p:nvGraphicFramePr>
          <p:cNvPr id="4" name="Table Placeholder 8"/>
          <p:cNvGraphicFramePr>
            <a:graphicFrameLocks/>
          </p:cNvGraphicFramePr>
          <p:nvPr>
            <p:extLst>
              <p:ext uri="{D42A27DB-BD31-4B8C-83A1-F6EECF244321}">
                <p14:modId xmlns:p14="http://schemas.microsoft.com/office/powerpoint/2010/main" val="1235902817"/>
              </p:ext>
            </p:extLst>
          </p:nvPr>
        </p:nvGraphicFramePr>
        <p:xfrm>
          <a:off x="457200" y="1509165"/>
          <a:ext cx="8229602" cy="5148072"/>
        </p:xfrm>
        <a:graphic>
          <a:graphicData uri="http://schemas.openxmlformats.org/drawingml/2006/table">
            <a:tbl>
              <a:tblPr/>
              <a:tblGrid>
                <a:gridCol w="2019300">
                  <a:extLst>
                    <a:ext uri="{9D8B030D-6E8A-4147-A177-3AD203B41FA5}">
                      <a16:colId xmlns:a16="http://schemas.microsoft.com/office/drawing/2014/main" val="20000"/>
                    </a:ext>
                  </a:extLst>
                </a:gridCol>
                <a:gridCol w="1397000">
                  <a:extLst>
                    <a:ext uri="{9D8B030D-6E8A-4147-A177-3AD203B41FA5}">
                      <a16:colId xmlns:a16="http://schemas.microsoft.com/office/drawing/2014/main" val="20001"/>
                    </a:ext>
                  </a:extLst>
                </a:gridCol>
                <a:gridCol w="2032000">
                  <a:extLst>
                    <a:ext uri="{9D8B030D-6E8A-4147-A177-3AD203B41FA5}">
                      <a16:colId xmlns:a16="http://schemas.microsoft.com/office/drawing/2014/main" val="1438755094"/>
                    </a:ext>
                  </a:extLst>
                </a:gridCol>
                <a:gridCol w="1390651">
                  <a:extLst>
                    <a:ext uri="{9D8B030D-6E8A-4147-A177-3AD203B41FA5}">
                      <a16:colId xmlns:a16="http://schemas.microsoft.com/office/drawing/2014/main" val="2510842459"/>
                    </a:ext>
                  </a:extLst>
                </a:gridCol>
                <a:gridCol w="1390651">
                  <a:extLst>
                    <a:ext uri="{9D8B030D-6E8A-4147-A177-3AD203B41FA5}">
                      <a16:colId xmlns:a16="http://schemas.microsoft.com/office/drawing/2014/main" val="4232524725"/>
                    </a:ext>
                  </a:extLst>
                </a:gridCol>
              </a:tblGrid>
              <a:tr h="274320">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Analyte</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Results</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Comment</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Cut-off</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Unit</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92608">
                <a:tc>
                  <a:txBody>
                    <a:bodyPr/>
                    <a:lstStyle/>
                    <a:p>
                      <a:r>
                        <a:rPr lang="en-US" sz="1100" dirty="0"/>
                        <a:t>Amphetamines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 </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292608">
                <a:tc>
                  <a:txBody>
                    <a:bodyPr/>
                    <a:lstStyle/>
                    <a:p>
                      <a:r>
                        <a:rPr lang="en-US" sz="1100" dirty="0"/>
                        <a:t>Barbiturates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200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2426105492"/>
                  </a:ext>
                </a:extLst>
              </a:tr>
              <a:tr h="292608">
                <a:tc>
                  <a:txBody>
                    <a:bodyPr/>
                    <a:lstStyle/>
                    <a:p>
                      <a:r>
                        <a:rPr lang="en-US" sz="1100" dirty="0"/>
                        <a:t>Benzodiazepines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75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780986212"/>
                  </a:ext>
                </a:extLst>
              </a:tr>
              <a:tr h="292608">
                <a:tc>
                  <a:txBody>
                    <a:bodyPr/>
                    <a:lstStyle/>
                    <a:p>
                      <a:r>
                        <a:rPr lang="en-US" sz="1100" dirty="0"/>
                        <a:t>Buprenorphine/metabolite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367109781"/>
                  </a:ext>
                </a:extLst>
              </a:tr>
              <a:tr h="292608">
                <a:tc>
                  <a:txBody>
                    <a:bodyPr/>
                    <a:lstStyle/>
                    <a:p>
                      <a:r>
                        <a:rPr lang="en-US" sz="1100" dirty="0"/>
                        <a:t>Cannabinoids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20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377363226"/>
                  </a:ext>
                </a:extLst>
              </a:tr>
              <a:tr h="292608">
                <a:tc>
                  <a:txBody>
                    <a:bodyPr/>
                    <a:lstStyle/>
                    <a:p>
                      <a:r>
                        <a:rPr lang="en-US" sz="1100" dirty="0"/>
                        <a:t>Cocaine metabolite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150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631260023"/>
                  </a:ext>
                </a:extLst>
              </a:tr>
              <a:tr h="292608">
                <a:tc>
                  <a:txBody>
                    <a:bodyPr/>
                    <a:lstStyle/>
                    <a:p>
                      <a:r>
                        <a:rPr lang="en-US" sz="1100" dirty="0"/>
                        <a:t>Fentanyl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484440413"/>
                  </a:ext>
                </a:extLst>
              </a:tr>
              <a:tr h="292608">
                <a:tc>
                  <a:txBody>
                    <a:bodyPr/>
                    <a:lstStyle/>
                    <a:p>
                      <a:r>
                        <a:rPr lang="en-US" sz="1100" dirty="0"/>
                        <a:t>Methadone metabolite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801982356"/>
                  </a:ext>
                </a:extLst>
              </a:tr>
              <a:tr h="292608">
                <a:tc>
                  <a:txBody>
                    <a:bodyPr/>
                    <a:lstStyle/>
                    <a:p>
                      <a:r>
                        <a:rPr lang="en-US" sz="1100" dirty="0"/>
                        <a:t>Opiates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POSTIVE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817155962"/>
                  </a:ext>
                </a:extLst>
              </a:tr>
              <a:tr h="292608">
                <a:tc>
                  <a:txBody>
                    <a:bodyPr/>
                    <a:lstStyle/>
                    <a:p>
                      <a:pPr marL="182880" lvl="0" indent="-285750" algn="l" defTabSz="914400" rtl="0" eaLnBrk="1" latinLnBrk="0" hangingPunct="1">
                        <a:buFont typeface="Arial" pitchFamily="34" charset="0"/>
                        <a:buChar char="•"/>
                      </a:pPr>
                      <a:r>
                        <a:rPr lang="en-US" sz="1100" kern="1200" dirty="0">
                          <a:solidFill>
                            <a:schemeClr val="tx1"/>
                          </a:solidFill>
                          <a:latin typeface="+mn-lt"/>
                          <a:ea typeface="+mn-ea"/>
                          <a:cs typeface="+mn-cs"/>
                        </a:rPr>
                        <a:t> Hydrocodone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kern="1200" dirty="0">
                          <a:solidFill>
                            <a:schemeClr val="tx1"/>
                          </a:solidFill>
                          <a:latin typeface="+mn-lt"/>
                          <a:ea typeface="+mn-ea"/>
                          <a:cs typeface="+mn-cs"/>
                        </a:rPr>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kern="1200" dirty="0">
                        <a:solidFill>
                          <a:schemeClr val="tx1"/>
                        </a:solidFill>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kern="1200" dirty="0">
                          <a:solidFill>
                            <a:schemeClr val="tx1"/>
                          </a:solidFill>
                          <a:latin typeface="+mn-lt"/>
                          <a:ea typeface="+mn-ea"/>
                          <a:cs typeface="+mn-cs"/>
                        </a:rPr>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latin typeface="+mn-lt"/>
                          <a:ea typeface="+mn-ea"/>
                          <a:cs typeface="+mn-cs"/>
                        </a:rPr>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377895806"/>
                  </a:ext>
                </a:extLst>
              </a:tr>
              <a:tr h="292608">
                <a:tc>
                  <a:txBody>
                    <a:bodyPr/>
                    <a:lstStyle/>
                    <a:p>
                      <a:pPr marL="182880" lvl="0" indent="-285750" algn="l" defTabSz="914400" rtl="0" eaLnBrk="1" latinLnBrk="0" hangingPunct="1">
                        <a:buFont typeface="Arial" pitchFamily="34" charset="0"/>
                        <a:buChar char="•"/>
                      </a:pPr>
                      <a:r>
                        <a:rPr lang="en-US" sz="1100" kern="1200" dirty="0">
                          <a:solidFill>
                            <a:schemeClr val="tx1"/>
                          </a:solidFill>
                          <a:latin typeface="+mn-lt"/>
                          <a:ea typeface="+mn-ea"/>
                          <a:cs typeface="+mn-cs"/>
                        </a:rPr>
                        <a:t> Hydromorphone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kern="1200" dirty="0">
                          <a:solidFill>
                            <a:schemeClr val="tx1"/>
                          </a:solidFill>
                          <a:latin typeface="+mn-lt"/>
                          <a:ea typeface="+mn-ea"/>
                          <a:cs typeface="+mn-cs"/>
                        </a:rPr>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kern="1200" dirty="0">
                        <a:solidFill>
                          <a:schemeClr val="tx1"/>
                        </a:solidFill>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kern="1200" dirty="0">
                          <a:solidFill>
                            <a:schemeClr val="tx1"/>
                          </a:solidFill>
                          <a:latin typeface="+mn-lt"/>
                          <a:ea typeface="+mn-ea"/>
                          <a:cs typeface="+mn-cs"/>
                        </a:rPr>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latin typeface="+mn-lt"/>
                          <a:ea typeface="+mn-ea"/>
                          <a:cs typeface="+mn-cs"/>
                        </a:rPr>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158437280"/>
                  </a:ext>
                </a:extLst>
              </a:tr>
              <a:tr h="292608">
                <a:tc>
                  <a:txBody>
                    <a:bodyPr/>
                    <a:lstStyle/>
                    <a:p>
                      <a:pPr marL="182880" lvl="0" indent="-285750" algn="l" defTabSz="914400" rtl="0" eaLnBrk="1" latinLnBrk="0" hangingPunct="1">
                        <a:buFont typeface="Arial" pitchFamily="34" charset="0"/>
                        <a:buChar char="•"/>
                      </a:pPr>
                      <a:r>
                        <a:rPr lang="en-US" sz="1100" kern="1200" dirty="0">
                          <a:solidFill>
                            <a:schemeClr val="tx1"/>
                          </a:solidFill>
                          <a:latin typeface="+mn-lt"/>
                          <a:ea typeface="+mn-ea"/>
                          <a:cs typeface="+mn-cs"/>
                        </a:rPr>
                        <a:t> Oxycodone, Quant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kern="1200" dirty="0">
                          <a:solidFill>
                            <a:schemeClr val="tx1"/>
                          </a:solidFill>
                          <a:latin typeface="+mn-lt"/>
                          <a:ea typeface="+mn-ea"/>
                          <a:cs typeface="+mn-cs"/>
                        </a:rPr>
                        <a:t>POSTIVE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kern="1200" dirty="0">
                          <a:solidFill>
                            <a:schemeClr val="tx1"/>
                          </a:solidFill>
                          <a:latin typeface="+mn-lt"/>
                          <a:ea typeface="+mn-ea"/>
                          <a:cs typeface="+mn-cs"/>
                        </a:rPr>
                        <a:t>CONSISTENT, 52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kern="1200" dirty="0">
                          <a:solidFill>
                            <a:schemeClr val="tx1"/>
                          </a:solidFill>
                          <a:latin typeface="+mn-lt"/>
                          <a:ea typeface="+mn-ea"/>
                          <a:cs typeface="+mn-cs"/>
                        </a:rPr>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latin typeface="+mn-lt"/>
                          <a:ea typeface="+mn-ea"/>
                          <a:cs typeface="+mn-cs"/>
                        </a:rPr>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68943717"/>
                  </a:ext>
                </a:extLst>
              </a:tr>
              <a:tr h="292608">
                <a:tc>
                  <a:txBody>
                    <a:bodyPr/>
                    <a:lstStyle/>
                    <a:p>
                      <a:pPr marL="182880" lvl="0" indent="-285750" algn="l" defTabSz="914400" rtl="0" eaLnBrk="1" latinLnBrk="0" hangingPunct="1">
                        <a:buFont typeface="Arial" pitchFamily="34" charset="0"/>
                        <a:buChar char="•"/>
                      </a:pPr>
                      <a:r>
                        <a:rPr lang="en-US" sz="1100" kern="1200" dirty="0">
                          <a:solidFill>
                            <a:schemeClr val="tx1"/>
                          </a:solidFill>
                          <a:latin typeface="+mn-lt"/>
                          <a:ea typeface="+mn-ea"/>
                          <a:cs typeface="+mn-cs"/>
                        </a:rPr>
                        <a:t> Oxymorphone, Quant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kern="1200" dirty="0">
                          <a:solidFill>
                            <a:schemeClr val="tx1"/>
                          </a:solidFill>
                          <a:latin typeface="+mn-lt"/>
                          <a:ea typeface="+mn-ea"/>
                          <a:cs typeface="+mn-cs"/>
                        </a:rPr>
                        <a:t>POSTIVE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latin typeface="+mn-lt"/>
                          <a:ea typeface="+mn-ea"/>
                          <a:cs typeface="+mn-cs"/>
                        </a:rPr>
                        <a:t>CONSISTENT, 36</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kern="1200" dirty="0">
                          <a:solidFill>
                            <a:schemeClr val="tx1"/>
                          </a:solidFill>
                          <a:latin typeface="+mn-lt"/>
                          <a:ea typeface="+mn-ea"/>
                          <a:cs typeface="+mn-cs"/>
                        </a:rPr>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latin typeface="+mn-lt"/>
                          <a:ea typeface="+mn-ea"/>
                          <a:cs typeface="+mn-cs"/>
                        </a:rPr>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238196419"/>
                  </a:ext>
                </a:extLst>
              </a:tr>
              <a:tr h="292608">
                <a:tc>
                  <a:txBody>
                    <a:bodyPr/>
                    <a:lstStyle/>
                    <a:p>
                      <a:r>
                        <a:rPr lang="en-US" sz="1100" kern="1200" dirty="0">
                          <a:solidFill>
                            <a:schemeClr val="tx1"/>
                          </a:solidFill>
                          <a:latin typeface="+mn-lt"/>
                          <a:ea typeface="+mn-ea"/>
                          <a:cs typeface="+mn-cs"/>
                        </a:rPr>
                        <a:t>Alcohols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algn="ctr" defTabSz="914400" rtl="0" eaLnBrk="1" latinLnBrk="0" hangingPunct="1"/>
                      <a:r>
                        <a:rPr lang="en-US" sz="1100" kern="1200" dirty="0">
                          <a:solidFill>
                            <a:schemeClr val="tx1"/>
                          </a:solidFill>
                          <a:latin typeface="+mn-lt"/>
                          <a:ea typeface="+mn-ea"/>
                          <a:cs typeface="+mn-cs"/>
                        </a:rPr>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algn="ctr" defTabSz="914400" rtl="0" eaLnBrk="1" latinLnBrk="0" hangingPunct="1"/>
                      <a:endParaRPr lang="en-US" sz="1100" kern="1200" dirty="0">
                        <a:solidFill>
                          <a:schemeClr val="tx1"/>
                        </a:solidFill>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algn="ctr" defTabSz="914400" rtl="0" eaLnBrk="1" latinLnBrk="0" hangingPunct="1"/>
                      <a:r>
                        <a:rPr lang="en-US" sz="1100" kern="1200" dirty="0">
                          <a:solidFill>
                            <a:schemeClr val="tx1"/>
                          </a:solidFill>
                          <a:latin typeface="+mn-lt"/>
                          <a:ea typeface="+mn-ea"/>
                          <a:cs typeface="+mn-cs"/>
                        </a:rPr>
                        <a:t>0.02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algn="ctr" defTabSz="914400" rtl="0" eaLnBrk="1" latinLnBrk="0" hangingPunct="1"/>
                      <a:r>
                        <a:rPr lang="en-US" sz="1100" kern="1200" dirty="0">
                          <a:solidFill>
                            <a:schemeClr val="tx1"/>
                          </a:solidFill>
                          <a:latin typeface="+mn-lt"/>
                          <a:ea typeface="+mn-ea"/>
                          <a:cs typeface="+mn-cs"/>
                        </a:rPr>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927004052"/>
                  </a:ext>
                </a:extLst>
              </a:tr>
              <a:tr h="0">
                <a:tc>
                  <a:txBody>
                    <a:bodyPr/>
                    <a:lstStyle/>
                    <a:p>
                      <a:r>
                        <a:rPr lang="en-US" sz="1100" kern="1200" dirty="0">
                          <a:solidFill>
                            <a:schemeClr val="tx1"/>
                          </a:solidFill>
                          <a:latin typeface="+mn-lt"/>
                          <a:ea typeface="+mn-ea"/>
                          <a:cs typeface="+mn-cs"/>
                        </a:rPr>
                        <a:t>Acetaminophen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algn="ctr" defTabSz="914400" rtl="0" eaLnBrk="1" latinLnBrk="0" hangingPunct="1"/>
                      <a:r>
                        <a:rPr lang="en-US" sz="1100" kern="1200" dirty="0">
                          <a:solidFill>
                            <a:schemeClr val="tx1"/>
                          </a:solidFill>
                          <a:latin typeface="+mn-lt"/>
                          <a:ea typeface="+mn-ea"/>
                          <a:cs typeface="+mn-cs"/>
                        </a:rPr>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algn="ctr" defTabSz="914400" rtl="0" eaLnBrk="1" latinLnBrk="0" hangingPunct="1"/>
                      <a:endParaRPr lang="en-US" sz="1100" kern="1200" dirty="0">
                        <a:solidFill>
                          <a:schemeClr val="tx1"/>
                        </a:solidFill>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algn="ctr" defTabSz="914400" rtl="0" eaLnBrk="1" latinLnBrk="0" hangingPunct="1"/>
                      <a:r>
                        <a:rPr lang="en-US" sz="1100" kern="1200" dirty="0">
                          <a:solidFill>
                            <a:schemeClr val="tx1"/>
                          </a:solidFill>
                          <a:latin typeface="+mn-lt"/>
                          <a:ea typeface="+mn-ea"/>
                          <a:cs typeface="+mn-cs"/>
                        </a:rPr>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algn="ctr" defTabSz="914400" rtl="0" eaLnBrk="1" latinLnBrk="0" hangingPunct="1"/>
                      <a:r>
                        <a:rPr lang="en-US" sz="1100" kern="1200" dirty="0">
                          <a:solidFill>
                            <a:schemeClr val="tx1"/>
                          </a:solidFill>
                          <a:latin typeface="+mn-lt"/>
                          <a:ea typeface="+mn-ea"/>
                          <a:cs typeface="+mn-cs"/>
                        </a:rPr>
                        <a:t>ug/mL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0">
                <a:tc>
                  <a:txBody>
                    <a:bodyPr/>
                    <a:lstStyle/>
                    <a:p>
                      <a:r>
                        <a:rPr lang="en-US" sz="1100" kern="1200" dirty="0">
                          <a:solidFill>
                            <a:schemeClr val="tx1"/>
                          </a:solidFill>
                          <a:latin typeface="+mn-lt"/>
                          <a:ea typeface="+mn-ea"/>
                          <a:cs typeface="+mn-cs"/>
                        </a:rPr>
                        <a:t>Creatinine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algn="ctr" defTabSz="914400" rtl="0" eaLnBrk="1" latinLnBrk="0" hangingPunct="1"/>
                      <a:r>
                        <a:rPr lang="en-US" sz="1100" kern="1200" dirty="0">
                          <a:solidFill>
                            <a:schemeClr val="tx1"/>
                          </a:solidFill>
                          <a:latin typeface="+mn-lt"/>
                          <a:ea typeface="+mn-ea"/>
                          <a:cs typeface="+mn-cs"/>
                        </a:rPr>
                        <a:t>Normal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algn="ctr" defTabSz="914400" rtl="0" eaLnBrk="1" latinLnBrk="0" hangingPunct="1"/>
                      <a:r>
                        <a:rPr lang="en-US" sz="1100" kern="1200" dirty="0">
                          <a:solidFill>
                            <a:schemeClr val="tx1"/>
                          </a:solidFill>
                          <a:latin typeface="+mn-lt"/>
                          <a:ea typeface="+mn-ea"/>
                          <a:cs typeface="+mn-cs"/>
                        </a:rPr>
                        <a:t>50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algn="ctr" defTabSz="914400" rtl="0" eaLnBrk="1" latinLnBrk="0" hangingPunct="1"/>
                      <a:r>
                        <a:rPr lang="en-US" sz="1100" kern="1200" dirty="0">
                          <a:solidFill>
                            <a:schemeClr val="tx1"/>
                          </a:solidFill>
                          <a:latin typeface="+mn-lt"/>
                          <a:ea typeface="+mn-ea"/>
                          <a:cs typeface="+mn-cs"/>
                        </a:rPr>
                        <a:t>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algn="ctr" defTabSz="914400" rtl="0" eaLnBrk="1" latinLnBrk="0" hangingPunct="1"/>
                      <a:r>
                        <a:rPr lang="en-US" sz="1100" kern="1200" dirty="0">
                          <a:solidFill>
                            <a:schemeClr val="tx1"/>
                          </a:solidFill>
                          <a:latin typeface="+mn-lt"/>
                          <a:ea typeface="+mn-ea"/>
                          <a:cs typeface="+mn-cs"/>
                        </a:rPr>
                        <a:t>mg/dL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r h="0">
                <a:tc>
                  <a:txBody>
                    <a:bodyPr/>
                    <a:lstStyle/>
                    <a:p>
                      <a:r>
                        <a:rPr lang="en-US" sz="1100" kern="1200" dirty="0">
                          <a:solidFill>
                            <a:schemeClr val="tx1"/>
                          </a:solidFill>
                          <a:latin typeface="+mn-lt"/>
                          <a:ea typeface="+mn-ea"/>
                          <a:cs typeface="+mn-cs"/>
                        </a:rPr>
                        <a:t>pH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algn="ctr" defTabSz="914400" rtl="0" eaLnBrk="1" latinLnBrk="0" hangingPunct="1"/>
                      <a:endParaRPr lang="en-US" sz="1100" kern="1200" dirty="0">
                        <a:solidFill>
                          <a:schemeClr val="tx1"/>
                        </a:solidFill>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algn="ctr" defTabSz="914400" rtl="0" eaLnBrk="1" latinLnBrk="0" hangingPunct="1"/>
                      <a:r>
                        <a:rPr lang="en-US" sz="1100" kern="1200" dirty="0">
                          <a:solidFill>
                            <a:schemeClr val="tx1"/>
                          </a:solidFill>
                          <a:latin typeface="+mn-lt"/>
                          <a:ea typeface="+mn-ea"/>
                          <a:cs typeface="+mn-cs"/>
                        </a:rPr>
                        <a:t>6.8</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algn="ctr" defTabSz="914400" rtl="0" eaLnBrk="1" latinLnBrk="0" hangingPunct="1"/>
                      <a:endParaRPr lang="en-US" sz="1100" kern="1200" dirty="0">
                        <a:solidFill>
                          <a:schemeClr val="tx1"/>
                        </a:solidFill>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algn="ctr" defTabSz="914400" rtl="0" eaLnBrk="1" latinLnBrk="0" hangingPunct="1"/>
                      <a:endParaRPr lang="en-US" sz="1100" kern="1200" dirty="0">
                        <a:solidFill>
                          <a:schemeClr val="tx1"/>
                        </a:solidFill>
                        <a:latin typeface="+mn-lt"/>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69471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dirty="0"/>
              <a:t>Medication prescribed: </a:t>
            </a:r>
            <a:r>
              <a:rPr lang="en-US" dirty="0"/>
              <a:t>Morphine</a:t>
            </a:r>
          </a:p>
        </p:txBody>
      </p:sp>
      <p:graphicFrame>
        <p:nvGraphicFramePr>
          <p:cNvPr id="4" name="Table Placeholder 8"/>
          <p:cNvGraphicFramePr>
            <a:graphicFrameLocks/>
          </p:cNvGraphicFramePr>
          <p:nvPr>
            <p:extLst>
              <p:ext uri="{D42A27DB-BD31-4B8C-83A1-F6EECF244321}">
                <p14:modId xmlns:p14="http://schemas.microsoft.com/office/powerpoint/2010/main" val="3083375577"/>
              </p:ext>
            </p:extLst>
          </p:nvPr>
        </p:nvGraphicFramePr>
        <p:xfrm>
          <a:off x="457200" y="1509165"/>
          <a:ext cx="8229602" cy="5023104"/>
        </p:xfrm>
        <a:graphic>
          <a:graphicData uri="http://schemas.openxmlformats.org/drawingml/2006/table">
            <a:tbl>
              <a:tblPr/>
              <a:tblGrid>
                <a:gridCol w="2019300">
                  <a:extLst>
                    <a:ext uri="{9D8B030D-6E8A-4147-A177-3AD203B41FA5}">
                      <a16:colId xmlns:a16="http://schemas.microsoft.com/office/drawing/2014/main" val="20000"/>
                    </a:ext>
                  </a:extLst>
                </a:gridCol>
                <a:gridCol w="1397000">
                  <a:extLst>
                    <a:ext uri="{9D8B030D-6E8A-4147-A177-3AD203B41FA5}">
                      <a16:colId xmlns:a16="http://schemas.microsoft.com/office/drawing/2014/main" val="20001"/>
                    </a:ext>
                  </a:extLst>
                </a:gridCol>
                <a:gridCol w="2032000">
                  <a:extLst>
                    <a:ext uri="{9D8B030D-6E8A-4147-A177-3AD203B41FA5}">
                      <a16:colId xmlns:a16="http://schemas.microsoft.com/office/drawing/2014/main" val="1438755094"/>
                    </a:ext>
                  </a:extLst>
                </a:gridCol>
                <a:gridCol w="1390651">
                  <a:extLst>
                    <a:ext uri="{9D8B030D-6E8A-4147-A177-3AD203B41FA5}">
                      <a16:colId xmlns:a16="http://schemas.microsoft.com/office/drawing/2014/main" val="2510842459"/>
                    </a:ext>
                  </a:extLst>
                </a:gridCol>
                <a:gridCol w="1390651">
                  <a:extLst>
                    <a:ext uri="{9D8B030D-6E8A-4147-A177-3AD203B41FA5}">
                      <a16:colId xmlns:a16="http://schemas.microsoft.com/office/drawing/2014/main" val="4232524725"/>
                    </a:ext>
                  </a:extLst>
                </a:gridCol>
              </a:tblGrid>
              <a:tr h="274320">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Analyte</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Results</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Comment</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Cut-off</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Unit</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92608">
                <a:tc>
                  <a:txBody>
                    <a:bodyPr/>
                    <a:lstStyle/>
                    <a:p>
                      <a:r>
                        <a:rPr lang="en-US" sz="1100" dirty="0"/>
                        <a:t>Amphetamines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 </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292608">
                <a:tc>
                  <a:txBody>
                    <a:bodyPr/>
                    <a:lstStyle/>
                    <a:p>
                      <a:r>
                        <a:rPr lang="en-US" sz="1100" dirty="0"/>
                        <a:t>Barbiturates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200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2426105492"/>
                  </a:ext>
                </a:extLst>
              </a:tr>
              <a:tr h="292608">
                <a:tc>
                  <a:txBody>
                    <a:bodyPr/>
                    <a:lstStyle/>
                    <a:p>
                      <a:r>
                        <a:rPr lang="en-US" sz="1100" dirty="0"/>
                        <a:t>Benzodiazepines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75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780986212"/>
                  </a:ext>
                </a:extLst>
              </a:tr>
              <a:tr h="292608">
                <a:tc>
                  <a:txBody>
                    <a:bodyPr/>
                    <a:lstStyle/>
                    <a:p>
                      <a:r>
                        <a:rPr lang="en-US" sz="1100" dirty="0"/>
                        <a:t>Buprenorphine/metabolite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367109781"/>
                  </a:ext>
                </a:extLst>
              </a:tr>
              <a:tr h="292608">
                <a:tc>
                  <a:txBody>
                    <a:bodyPr/>
                    <a:lstStyle/>
                    <a:p>
                      <a:r>
                        <a:rPr lang="en-US" sz="1100" dirty="0"/>
                        <a:t>Cannabinoids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20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377363226"/>
                  </a:ext>
                </a:extLst>
              </a:tr>
              <a:tr h="292608">
                <a:tc>
                  <a:txBody>
                    <a:bodyPr/>
                    <a:lstStyle/>
                    <a:p>
                      <a:r>
                        <a:rPr lang="en-US" sz="1100" dirty="0"/>
                        <a:t>Cocaine metabolite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150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631260023"/>
                  </a:ext>
                </a:extLst>
              </a:tr>
              <a:tr h="292608">
                <a:tc>
                  <a:txBody>
                    <a:bodyPr/>
                    <a:lstStyle/>
                    <a:p>
                      <a:r>
                        <a:rPr lang="en-US" sz="1100" dirty="0"/>
                        <a:t>Fentanyl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484440413"/>
                  </a:ext>
                </a:extLst>
              </a:tr>
              <a:tr h="292608">
                <a:tc>
                  <a:txBody>
                    <a:bodyPr/>
                    <a:lstStyle/>
                    <a:p>
                      <a:r>
                        <a:rPr lang="en-US" sz="1100" dirty="0"/>
                        <a:t>Methadone metabolite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801982356"/>
                  </a:ext>
                </a:extLst>
              </a:tr>
              <a:tr h="292608">
                <a:tc>
                  <a:txBody>
                    <a:bodyPr/>
                    <a:lstStyle/>
                    <a:p>
                      <a:r>
                        <a:rPr lang="en-US" sz="1100" dirty="0"/>
                        <a:t>Opiates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POSITIVE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817155962"/>
                  </a:ext>
                </a:extLst>
              </a:tr>
              <a:tr h="292608">
                <a:tc>
                  <a:txBody>
                    <a:bodyPr/>
                    <a:lstStyle/>
                    <a:p>
                      <a:pPr marL="182880">
                        <a:buFont typeface="Arial" pitchFamily="34" charset="0"/>
                        <a:buChar char="•"/>
                      </a:pPr>
                      <a:r>
                        <a:rPr lang="en-US" sz="1100" dirty="0"/>
                        <a:t> Morphine, Quant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POSITIVE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CONSISTENT, 10,000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377895806"/>
                  </a:ext>
                </a:extLst>
              </a:tr>
              <a:tr h="292608">
                <a:tc>
                  <a:txBody>
                    <a:bodyPr/>
                    <a:lstStyle/>
                    <a:p>
                      <a:pPr marL="182880">
                        <a:buFont typeface="Arial" pitchFamily="34" charset="0"/>
                        <a:buChar char="•"/>
                      </a:pPr>
                      <a:r>
                        <a:rPr lang="en-US" sz="1100" dirty="0"/>
                        <a:t> </a:t>
                      </a:r>
                      <a:r>
                        <a:rPr lang="en-US" sz="1100" dirty="0">
                          <a:solidFill>
                            <a:schemeClr val="accent3">
                              <a:lumMod val="75000"/>
                            </a:schemeClr>
                          </a:solidFill>
                          <a:cs typeface="Arial" pitchFamily="34" charset="0"/>
                        </a:rPr>
                        <a:t>6-monoacetylmorphine, Quant</a:t>
                      </a: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POSITIVE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INCONSISTENT, 985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158437280"/>
                  </a:ext>
                </a:extLst>
              </a:tr>
              <a:tr h="292608">
                <a:tc>
                  <a:txBody>
                    <a:bodyPr/>
                    <a:lstStyle/>
                    <a:p>
                      <a:pPr marL="182880">
                        <a:buFont typeface="Arial" pitchFamily="34" charset="0"/>
                        <a:buChar char="•"/>
                      </a:pPr>
                      <a:r>
                        <a:rPr lang="en-US" sz="1100" dirty="0"/>
                        <a:t> Codeine, quant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INCONSISTENT, 852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68943717"/>
                  </a:ext>
                </a:extLst>
              </a:tr>
              <a:tr h="292608">
                <a:tc>
                  <a:txBody>
                    <a:bodyPr/>
                    <a:lstStyle/>
                    <a:p>
                      <a:r>
                        <a:rPr lang="en-US" sz="1100" dirty="0"/>
                        <a:t>Alcohols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0.02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238196419"/>
                  </a:ext>
                </a:extLst>
              </a:tr>
              <a:tr h="292608">
                <a:tc>
                  <a:txBody>
                    <a:bodyPr/>
                    <a:lstStyle/>
                    <a:p>
                      <a:r>
                        <a:rPr lang="en-US" sz="1100" dirty="0"/>
                        <a:t>Acetaminophen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ug/mL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927004052"/>
                  </a:ext>
                </a:extLst>
              </a:tr>
              <a:tr h="0">
                <a:tc>
                  <a:txBody>
                    <a:bodyPr/>
                    <a:lstStyle/>
                    <a:p>
                      <a:r>
                        <a:rPr lang="en-US" sz="1100" dirty="0"/>
                        <a:t>Creatinine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r>
                        <a:rPr lang="en-US" sz="1100" dirty="0"/>
                        <a:t>Normal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r>
                        <a:rPr lang="en-US" sz="1100" dirty="0"/>
                        <a:t>50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r>
                        <a:rPr lang="en-US" sz="1100" dirty="0"/>
                        <a:t>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r>
                        <a:rPr lang="en-US" sz="1100" dirty="0"/>
                        <a:t>mg/dL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0">
                <a:tc>
                  <a:txBody>
                    <a:bodyPr/>
                    <a:lstStyle/>
                    <a:p>
                      <a:r>
                        <a:rPr lang="en-US" sz="1100" dirty="0"/>
                        <a:t>pH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6.8</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bl>
          </a:graphicData>
        </a:graphic>
      </p:graphicFrame>
      <p:sp>
        <p:nvSpPr>
          <p:cNvPr id="2" name="Rectangle 1">
            <a:extLst>
              <a:ext uri="{FF2B5EF4-FFF2-40B4-BE49-F238E27FC236}">
                <a16:creationId xmlns:a16="http://schemas.microsoft.com/office/drawing/2014/main" id="{C78C1158-40B9-4E98-AE45-11514500C2CD}"/>
              </a:ext>
            </a:extLst>
          </p:cNvPr>
          <p:cNvSpPr/>
          <p:nvPr/>
        </p:nvSpPr>
        <p:spPr>
          <a:xfrm>
            <a:off x="3877026" y="570637"/>
            <a:ext cx="4809774" cy="261610"/>
          </a:xfrm>
          <a:prstGeom prst="rect">
            <a:avLst/>
          </a:prstGeom>
        </p:spPr>
        <p:txBody>
          <a:bodyPr wrap="square">
            <a:spAutoFit/>
          </a:bodyPr>
          <a:lstStyle/>
          <a:p>
            <a:endParaRPr lang="en-US" sz="1100" i="1" dirty="0"/>
          </a:p>
        </p:txBody>
      </p:sp>
    </p:spTree>
    <p:extLst>
      <p:ext uri="{BB962C8B-B14F-4D97-AF65-F5344CB8AC3E}">
        <p14:creationId xmlns:p14="http://schemas.microsoft.com/office/powerpoint/2010/main" val="2601268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dirty="0"/>
              <a:t>Medication prescribed: </a:t>
            </a:r>
            <a:r>
              <a:rPr lang="en-US" dirty="0"/>
              <a:t>Methadone</a:t>
            </a:r>
          </a:p>
        </p:txBody>
      </p:sp>
      <p:graphicFrame>
        <p:nvGraphicFramePr>
          <p:cNvPr id="4" name="Table Placeholder 8"/>
          <p:cNvGraphicFramePr>
            <a:graphicFrameLocks/>
          </p:cNvGraphicFramePr>
          <p:nvPr>
            <p:extLst>
              <p:ext uri="{D42A27DB-BD31-4B8C-83A1-F6EECF244321}">
                <p14:modId xmlns:p14="http://schemas.microsoft.com/office/powerpoint/2010/main" val="201396065"/>
              </p:ext>
            </p:extLst>
          </p:nvPr>
        </p:nvGraphicFramePr>
        <p:xfrm>
          <a:off x="457200" y="1509165"/>
          <a:ext cx="8229602" cy="4764024"/>
        </p:xfrm>
        <a:graphic>
          <a:graphicData uri="http://schemas.openxmlformats.org/drawingml/2006/table">
            <a:tbl>
              <a:tblPr/>
              <a:tblGrid>
                <a:gridCol w="2019300">
                  <a:extLst>
                    <a:ext uri="{9D8B030D-6E8A-4147-A177-3AD203B41FA5}">
                      <a16:colId xmlns:a16="http://schemas.microsoft.com/office/drawing/2014/main" val="20000"/>
                    </a:ext>
                  </a:extLst>
                </a:gridCol>
                <a:gridCol w="1397000">
                  <a:extLst>
                    <a:ext uri="{9D8B030D-6E8A-4147-A177-3AD203B41FA5}">
                      <a16:colId xmlns:a16="http://schemas.microsoft.com/office/drawing/2014/main" val="20001"/>
                    </a:ext>
                  </a:extLst>
                </a:gridCol>
                <a:gridCol w="2032000">
                  <a:extLst>
                    <a:ext uri="{9D8B030D-6E8A-4147-A177-3AD203B41FA5}">
                      <a16:colId xmlns:a16="http://schemas.microsoft.com/office/drawing/2014/main" val="1438755094"/>
                    </a:ext>
                  </a:extLst>
                </a:gridCol>
                <a:gridCol w="1390651">
                  <a:extLst>
                    <a:ext uri="{9D8B030D-6E8A-4147-A177-3AD203B41FA5}">
                      <a16:colId xmlns:a16="http://schemas.microsoft.com/office/drawing/2014/main" val="2510842459"/>
                    </a:ext>
                  </a:extLst>
                </a:gridCol>
                <a:gridCol w="1390651">
                  <a:extLst>
                    <a:ext uri="{9D8B030D-6E8A-4147-A177-3AD203B41FA5}">
                      <a16:colId xmlns:a16="http://schemas.microsoft.com/office/drawing/2014/main" val="4232524725"/>
                    </a:ext>
                  </a:extLst>
                </a:gridCol>
              </a:tblGrid>
              <a:tr h="274320">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Analyte</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buClr>
                          <a:srgbClr val="00364A"/>
                        </a:buClr>
                        <a:buSzPct val="80000"/>
                        <a:buFont typeface="Wingdings" panose="05000000000000000000" pitchFamily="2" charset="2"/>
                        <a:defRPr sz="2400">
                          <a:solidFill>
                            <a:schemeClr val="tx1"/>
                          </a:solidFill>
                          <a:latin typeface="Tahoma" panose="020B0604030504040204" pitchFamily="34" charset="0"/>
                          <a:ea typeface="MS PGothic" panose="020B0600070205080204" pitchFamily="34" charset="-128"/>
                        </a:defRPr>
                      </a:lvl1pPr>
                      <a:lvl2pPr marL="742950" indent="-285750" eaLnBrk="0" hangingPunct="0">
                        <a:spcBef>
                          <a:spcPct val="20000"/>
                        </a:spcBef>
                        <a:buClr>
                          <a:srgbClr val="00364B"/>
                        </a:buClr>
                        <a:buFont typeface="Wingdings" panose="05000000000000000000" pitchFamily="2" charset="2"/>
                        <a:defRPr sz="2000">
                          <a:solidFill>
                            <a:schemeClr val="tx1"/>
                          </a:solidFill>
                          <a:latin typeface="Tahoma" panose="020B0604030504040204" pitchFamily="34" charset="0"/>
                          <a:ea typeface="MS PGothic" panose="020B0600070205080204" pitchFamily="34" charset="-128"/>
                        </a:defRPr>
                      </a:lvl2pPr>
                      <a:lvl3pPr marL="1143000" indent="-228600" eaLnBrk="0" hangingPunct="0">
                        <a:spcBef>
                          <a:spcPct val="20000"/>
                        </a:spcBef>
                        <a:buFont typeface="Symbol" panose="05050102010706020507" pitchFamily="18" charset="2"/>
                        <a:defRPr>
                          <a:solidFill>
                            <a:schemeClr val="tx1"/>
                          </a:solidFill>
                          <a:latin typeface="Tahoma" panose="020B0604030504040204" pitchFamily="34" charset="0"/>
                          <a:ea typeface="MS PGothic" panose="020B0600070205080204" pitchFamily="34" charset="-128"/>
                        </a:defRPr>
                      </a:lvl3pPr>
                      <a:lvl4pPr marL="16002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4pPr>
                      <a:lvl5pPr marL="2057400" indent="-228600" eaLnBrk="0" hangingPunct="0">
                        <a:spcBef>
                          <a:spcPct val="20000"/>
                        </a:spcBef>
                        <a:defRPr sz="16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20000"/>
                        </a:spcBef>
                        <a:spcAft>
                          <a:spcPct val="0"/>
                        </a:spcAft>
                        <a:defRPr sz="1600">
                          <a:solidFill>
                            <a:schemeClr val="tx1"/>
                          </a:solidFill>
                          <a:latin typeface="Tahoma" panose="020B0604030504040204" pitchFamily="34" charset="0"/>
                          <a:ea typeface="MS PGothic"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Results</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Comment</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Cut-off</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bg1">
                              <a:lumMod val="85000"/>
                            </a:schemeClr>
                          </a:solidFill>
                          <a:effectLst/>
                          <a:latin typeface="Tahoma" panose="020B0604030504040204" pitchFamily="34" charset="0"/>
                          <a:ea typeface="MS PGothic" panose="020B0600070205080204" pitchFamily="34" charset="-128"/>
                        </a:rPr>
                        <a:t>Unit</a:t>
                      </a:r>
                    </a:p>
                  </a:txBody>
                  <a:tcPr marT="45718" marB="4571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92608">
                <a:tc>
                  <a:txBody>
                    <a:bodyPr/>
                    <a:lstStyle/>
                    <a:p>
                      <a:r>
                        <a:rPr lang="en-US" sz="1100" dirty="0"/>
                        <a:t>Amphetamines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 </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292608">
                <a:tc>
                  <a:txBody>
                    <a:bodyPr/>
                    <a:lstStyle/>
                    <a:p>
                      <a:r>
                        <a:rPr lang="en-US" sz="1100" dirty="0"/>
                        <a:t>Barbiturates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200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2426105492"/>
                  </a:ext>
                </a:extLst>
              </a:tr>
              <a:tr h="292608">
                <a:tc>
                  <a:txBody>
                    <a:bodyPr/>
                    <a:lstStyle/>
                    <a:p>
                      <a:r>
                        <a:rPr lang="en-US" sz="1100" dirty="0"/>
                        <a:t>Benzodiazepines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75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780986212"/>
                  </a:ext>
                </a:extLst>
              </a:tr>
              <a:tr h="292608">
                <a:tc>
                  <a:txBody>
                    <a:bodyPr/>
                    <a:lstStyle/>
                    <a:p>
                      <a:r>
                        <a:rPr lang="en-US" sz="1100" dirty="0"/>
                        <a:t>Buprenorphine/metabolite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367109781"/>
                  </a:ext>
                </a:extLst>
              </a:tr>
              <a:tr h="292608">
                <a:tc>
                  <a:txBody>
                    <a:bodyPr/>
                    <a:lstStyle/>
                    <a:p>
                      <a:r>
                        <a:rPr lang="en-US" sz="1100" dirty="0"/>
                        <a:t>Cannabinoids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20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377363226"/>
                  </a:ext>
                </a:extLst>
              </a:tr>
              <a:tr h="292608">
                <a:tc>
                  <a:txBody>
                    <a:bodyPr/>
                    <a:lstStyle/>
                    <a:p>
                      <a:r>
                        <a:rPr lang="en-US" sz="1100" dirty="0"/>
                        <a:t>Cocaine metabolite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150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631260023"/>
                  </a:ext>
                </a:extLst>
              </a:tr>
              <a:tr h="292608">
                <a:tc>
                  <a:txBody>
                    <a:bodyPr/>
                    <a:lstStyle/>
                    <a:p>
                      <a:r>
                        <a:rPr lang="en-US" sz="1100" dirty="0"/>
                        <a:t>Fentanyl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484440413"/>
                  </a:ext>
                </a:extLst>
              </a:tr>
              <a:tr h="292608">
                <a:tc>
                  <a:txBody>
                    <a:bodyPr/>
                    <a:lstStyle/>
                    <a:p>
                      <a:r>
                        <a:rPr lang="en-US" sz="1100" dirty="0"/>
                        <a:t>Methadone metabolite, Quant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POSITIVE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CONSISTENT, &gt;50,000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801982356"/>
                  </a:ext>
                </a:extLst>
              </a:tr>
              <a:tr h="292608">
                <a:tc>
                  <a:txBody>
                    <a:bodyPr/>
                    <a:lstStyle/>
                    <a:p>
                      <a:r>
                        <a:rPr lang="en-US" sz="1100" dirty="0"/>
                        <a:t>EDDP</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INCONSISTENT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817155962"/>
                  </a:ext>
                </a:extLst>
              </a:tr>
              <a:tr h="292608">
                <a:tc>
                  <a:txBody>
                    <a:bodyPr/>
                    <a:lstStyle/>
                    <a:p>
                      <a:r>
                        <a:rPr lang="en-US" sz="1100" dirty="0"/>
                        <a:t>Opiates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POSITIVE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377895806"/>
                  </a:ext>
                </a:extLst>
              </a:tr>
              <a:tr h="292608">
                <a:tc>
                  <a:txBody>
                    <a:bodyPr/>
                    <a:lstStyle/>
                    <a:p>
                      <a:pPr>
                        <a:buFont typeface="Arial" pitchFamily="34" charset="0"/>
                        <a:buChar char="•"/>
                      </a:pPr>
                      <a:r>
                        <a:rPr lang="en-US" sz="1100" dirty="0"/>
                        <a:t> Oxycodone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POSITIVE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INCONSISTENT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a:t>ng/mL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158437280"/>
                  </a:ext>
                </a:extLst>
              </a:tr>
              <a:tr h="292608">
                <a:tc>
                  <a:txBody>
                    <a:bodyPr/>
                    <a:lstStyle/>
                    <a:p>
                      <a:r>
                        <a:rPr lang="en-US" sz="1100" dirty="0"/>
                        <a:t>Alcohols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0.02</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68943717"/>
                  </a:ext>
                </a:extLst>
              </a:tr>
              <a:tr h="292608">
                <a:tc>
                  <a:txBody>
                    <a:bodyPr/>
                    <a:lstStyle/>
                    <a:p>
                      <a:r>
                        <a:rPr lang="en-US" sz="1100" dirty="0"/>
                        <a:t>Acetaminophen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Negative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10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ug/mL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3238196419"/>
                  </a:ext>
                </a:extLst>
              </a:tr>
              <a:tr h="292608">
                <a:tc>
                  <a:txBody>
                    <a:bodyPr/>
                    <a:lstStyle/>
                    <a:p>
                      <a:r>
                        <a:rPr lang="en-US" sz="1100" dirty="0"/>
                        <a:t>Creatinine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Normal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50</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5</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algn="ctr"/>
                      <a:r>
                        <a:rPr lang="en-US" sz="1100" dirty="0"/>
                        <a:t>mg/dL</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927004052"/>
                  </a:ext>
                </a:extLst>
              </a:tr>
              <a:tr h="0">
                <a:tc>
                  <a:txBody>
                    <a:bodyPr/>
                    <a:lstStyle/>
                    <a:p>
                      <a:r>
                        <a:rPr lang="en-US" sz="1100" dirty="0"/>
                        <a:t>pH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r>
                        <a:rPr lang="en-US" sz="1100" dirty="0"/>
                        <a:t>6.8</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algn="ctr"/>
                      <a:endParaRPr lang="en-US" sz="11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bl>
          </a:graphicData>
        </a:graphic>
      </p:graphicFrame>
      <p:sp>
        <p:nvSpPr>
          <p:cNvPr id="2" name="Rectangle 1">
            <a:extLst>
              <a:ext uri="{FF2B5EF4-FFF2-40B4-BE49-F238E27FC236}">
                <a16:creationId xmlns:a16="http://schemas.microsoft.com/office/drawing/2014/main" id="{C78C1158-40B9-4E98-AE45-11514500C2CD}"/>
              </a:ext>
            </a:extLst>
          </p:cNvPr>
          <p:cNvSpPr/>
          <p:nvPr/>
        </p:nvSpPr>
        <p:spPr>
          <a:xfrm>
            <a:off x="3877026" y="570637"/>
            <a:ext cx="4809774" cy="261610"/>
          </a:xfrm>
          <a:prstGeom prst="rect">
            <a:avLst/>
          </a:prstGeom>
        </p:spPr>
        <p:txBody>
          <a:bodyPr wrap="square">
            <a:spAutoFit/>
          </a:bodyPr>
          <a:lstStyle/>
          <a:p>
            <a:endParaRPr lang="en-US" sz="1100" i="1" dirty="0"/>
          </a:p>
        </p:txBody>
      </p:sp>
    </p:spTree>
    <p:extLst>
      <p:ext uri="{BB962C8B-B14F-4D97-AF65-F5344CB8AC3E}">
        <p14:creationId xmlns:p14="http://schemas.microsoft.com/office/powerpoint/2010/main" val="652997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5A0AC-3A02-491C-B746-3483369C28C3}"/>
              </a:ext>
            </a:extLst>
          </p:cNvPr>
          <p:cNvSpPr>
            <a:spLocks noGrp="1"/>
          </p:cNvSpPr>
          <p:nvPr>
            <p:ph type="title"/>
          </p:nvPr>
        </p:nvSpPr>
        <p:spPr/>
        <p:txBody>
          <a:bodyPr/>
          <a:lstStyle/>
          <a:p>
            <a:r>
              <a:rPr lang="en-US" dirty="0"/>
              <a:t>Iatrogenic Withdrawal Syndrome (IWS) </a:t>
            </a:r>
          </a:p>
        </p:txBody>
      </p:sp>
      <p:sp>
        <p:nvSpPr>
          <p:cNvPr id="3" name="Content Placeholder 2">
            <a:extLst>
              <a:ext uri="{FF2B5EF4-FFF2-40B4-BE49-F238E27FC236}">
                <a16:creationId xmlns:a16="http://schemas.microsoft.com/office/drawing/2014/main" id="{6318164E-BAA2-4AEB-B3DD-11E7B3899A6B}"/>
              </a:ext>
            </a:extLst>
          </p:cNvPr>
          <p:cNvSpPr>
            <a:spLocks noGrp="1"/>
          </p:cNvSpPr>
          <p:nvPr>
            <p:ph idx="1"/>
          </p:nvPr>
        </p:nvSpPr>
        <p:spPr/>
        <p:txBody>
          <a:bodyPr/>
          <a:lstStyle/>
          <a:p>
            <a:pPr lvl="2">
              <a:spcAft>
                <a:spcPts val="1200"/>
              </a:spcAft>
            </a:pPr>
            <a:r>
              <a:rPr lang="en-US" sz="2000" dirty="0"/>
              <a:t>Increased risk after 5 days of continuous opioid or benzodiazepine infusion</a:t>
            </a:r>
          </a:p>
          <a:p>
            <a:pPr lvl="2">
              <a:spcAft>
                <a:spcPts val="1200"/>
              </a:spcAft>
            </a:pPr>
            <a:r>
              <a:rPr lang="en-US" sz="2000" dirty="0"/>
              <a:t>Use Standardized instruments when weaning opioids or benzodiazepines infused ≥ 5 days</a:t>
            </a:r>
          </a:p>
          <a:p>
            <a:pPr lvl="4"/>
            <a:r>
              <a:rPr lang="en-US" sz="2000" dirty="0"/>
              <a:t>Withdrawal Assessment Tool version 1 (WAT-1) (ICU only) </a:t>
            </a:r>
          </a:p>
          <a:p>
            <a:pPr lvl="4"/>
            <a:r>
              <a:rPr lang="en-US" sz="2000" dirty="0"/>
              <a:t>Sophia Observation withdrawal Symptoms-scale (SOS) </a:t>
            </a:r>
          </a:p>
          <a:p>
            <a:pPr lvl="4"/>
            <a:r>
              <a:rPr lang="en-US" sz="2000" dirty="0"/>
              <a:t>Modified Finnegan</a:t>
            </a:r>
          </a:p>
          <a:p>
            <a:pPr lvl="4"/>
            <a:r>
              <a:rPr lang="en-US" sz="2000" dirty="0"/>
              <a:t>Neonatal abstinence scale</a:t>
            </a:r>
          </a:p>
          <a:p>
            <a:pPr lvl="2"/>
            <a:r>
              <a:rPr lang="en-US" sz="2000" dirty="0"/>
              <a:t>Increased risk of tolerance and physical dependence with prolonged infusions of short-acting opioids</a:t>
            </a:r>
          </a:p>
          <a:p>
            <a:pPr lvl="4"/>
            <a:endParaRPr lang="en-US" sz="2000" dirty="0"/>
          </a:p>
          <a:p>
            <a:pPr lvl="2"/>
            <a:endParaRPr lang="en-US" sz="2000" dirty="0"/>
          </a:p>
          <a:p>
            <a:endParaRPr lang="en-US" sz="2000" dirty="0"/>
          </a:p>
        </p:txBody>
      </p:sp>
    </p:spTree>
    <p:extLst>
      <p:ext uri="{BB962C8B-B14F-4D97-AF65-F5344CB8AC3E}">
        <p14:creationId xmlns:p14="http://schemas.microsoft.com/office/powerpoint/2010/main" val="2254128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CCDE3-D248-4466-838F-04A2F9DDA094}"/>
              </a:ext>
            </a:extLst>
          </p:cNvPr>
          <p:cNvSpPr>
            <a:spLocks noGrp="1"/>
          </p:cNvSpPr>
          <p:nvPr>
            <p:ph type="title"/>
          </p:nvPr>
        </p:nvSpPr>
        <p:spPr>
          <a:xfrm>
            <a:off x="457200" y="3848100"/>
            <a:ext cx="4892040" cy="1695849"/>
          </a:xfrm>
        </p:spPr>
        <p:txBody>
          <a:bodyPr/>
          <a:lstStyle/>
          <a:p>
            <a:r>
              <a:rPr lang="en-US" dirty="0"/>
              <a:t>Education about Opioids</a:t>
            </a:r>
          </a:p>
        </p:txBody>
      </p:sp>
    </p:spTree>
    <p:extLst>
      <p:ext uri="{BB962C8B-B14F-4D97-AF65-F5344CB8AC3E}">
        <p14:creationId xmlns:p14="http://schemas.microsoft.com/office/powerpoint/2010/main" val="947431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1D937D-C2AB-4969-9C39-562F4121CB08}"/>
              </a:ext>
            </a:extLst>
          </p:cNvPr>
          <p:cNvSpPr>
            <a:spLocks noGrp="1"/>
          </p:cNvSpPr>
          <p:nvPr>
            <p:ph type="title"/>
          </p:nvPr>
        </p:nvSpPr>
        <p:spPr/>
        <p:txBody>
          <a:bodyPr/>
          <a:lstStyle/>
          <a:p>
            <a:r>
              <a:rPr lang="en-US" dirty="0"/>
              <a:t>Educate patients and families</a:t>
            </a:r>
          </a:p>
        </p:txBody>
      </p:sp>
      <p:sp>
        <p:nvSpPr>
          <p:cNvPr id="5" name="Content Placeholder 4">
            <a:extLst>
              <a:ext uri="{FF2B5EF4-FFF2-40B4-BE49-F238E27FC236}">
                <a16:creationId xmlns:a16="http://schemas.microsoft.com/office/drawing/2014/main" id="{E729CA6C-42C5-4378-8802-6B02E2BA7931}"/>
              </a:ext>
            </a:extLst>
          </p:cNvPr>
          <p:cNvSpPr>
            <a:spLocks noGrp="1"/>
          </p:cNvSpPr>
          <p:nvPr>
            <p:ph idx="1"/>
          </p:nvPr>
        </p:nvSpPr>
        <p:spPr/>
        <p:txBody>
          <a:bodyPr/>
          <a:lstStyle/>
          <a:p>
            <a:pPr lvl="2">
              <a:spcAft>
                <a:spcPts val="600"/>
              </a:spcAft>
            </a:pPr>
            <a:r>
              <a:rPr lang="en-US" sz="2000" dirty="0"/>
              <a:t>Caution patients</a:t>
            </a:r>
          </a:p>
          <a:p>
            <a:pPr marL="342900" lvl="3" indent="-342900">
              <a:buFont typeface="Arial" panose="020B0604020202020204" pitchFamily="34" charset="0"/>
              <a:buChar char="•"/>
            </a:pPr>
            <a:r>
              <a:rPr lang="en-US" sz="2000" dirty="0"/>
              <a:t>Sharing opioids with others may cause them to have serious adverse effects, including death</a:t>
            </a:r>
          </a:p>
          <a:p>
            <a:pPr marL="342900" lvl="3" indent="-342900">
              <a:buFont typeface="Arial" panose="020B0604020202020204" pitchFamily="34" charset="0"/>
              <a:buChar char="•"/>
            </a:pPr>
            <a:r>
              <a:rPr lang="en-US" sz="2000" dirty="0"/>
              <a:t>Selling or giving away opioids is against the law.</a:t>
            </a:r>
          </a:p>
          <a:p>
            <a:pPr lvl="2">
              <a:spcAft>
                <a:spcPts val="600"/>
              </a:spcAft>
            </a:pPr>
            <a:r>
              <a:rPr lang="en-US" sz="2000" dirty="0"/>
              <a:t>Storage</a:t>
            </a:r>
          </a:p>
          <a:p>
            <a:pPr lvl="4" fontAlgn="base">
              <a:defRPr/>
            </a:pPr>
            <a:r>
              <a:rPr lang="en-US" sz="2000" dirty="0"/>
              <a:t>Store opioids in a safe and secure place</a:t>
            </a:r>
          </a:p>
          <a:p>
            <a:pPr lvl="4" fontAlgn="base">
              <a:defRPr/>
            </a:pPr>
            <a:r>
              <a:rPr lang="en-US" sz="2000" dirty="0"/>
              <a:t>Dispose of any opioids when no longer needed</a:t>
            </a:r>
          </a:p>
          <a:p>
            <a:pPr lvl="4" fontAlgn="base">
              <a:defRPr/>
            </a:pPr>
            <a:r>
              <a:rPr lang="en-US" sz="2000" dirty="0"/>
              <a:t>Read product-specific disposal information included </a:t>
            </a:r>
          </a:p>
          <a:p>
            <a:pPr lvl="4" fontAlgn="base">
              <a:defRPr/>
            </a:pPr>
            <a:r>
              <a:rPr lang="en-US" sz="2000" dirty="0"/>
              <a:t>May be </a:t>
            </a:r>
            <a:r>
              <a:rPr lang="en-US" sz="2000" b="1" dirty="0"/>
              <a:t>flushed</a:t>
            </a:r>
            <a:r>
              <a:rPr lang="en-US" sz="2000" dirty="0"/>
              <a:t> if drug take-back program not immediately available</a:t>
            </a:r>
          </a:p>
          <a:p>
            <a:pPr marL="742950" lvl="1" indent="-285750" fontAlgn="base">
              <a:spcBef>
                <a:spcPct val="20000"/>
              </a:spcBef>
              <a:spcAft>
                <a:spcPct val="0"/>
              </a:spcAft>
              <a:buFont typeface="Arial" charset="0"/>
              <a:buChar char="–"/>
              <a:defRPr/>
            </a:pPr>
            <a:endParaRPr lang="en-US" sz="2000" i="0" dirty="0">
              <a:solidFill>
                <a:schemeClr val="tx1"/>
              </a:solidFill>
            </a:endParaRPr>
          </a:p>
          <a:p>
            <a:endParaRPr lang="en-US" sz="2000" dirty="0"/>
          </a:p>
        </p:txBody>
      </p:sp>
      <p:pic>
        <p:nvPicPr>
          <p:cNvPr id="7" name="Picture 2" descr="http://www.poison.org/prevent/documents/posters/knowthenumber.gif">
            <a:extLst>
              <a:ext uri="{FF2B5EF4-FFF2-40B4-BE49-F238E27FC236}">
                <a16:creationId xmlns:a16="http://schemas.microsoft.com/office/drawing/2014/main" id="{D4D9AEDA-4CE9-4F78-8BCD-5D21EA03EB87}"/>
              </a:ext>
            </a:extLst>
          </p:cNvPr>
          <p:cNvPicPr>
            <a:picLocks noGrp="1" noChangeAspect="1" noChangeArrowheads="1"/>
          </p:cNvPicPr>
          <p:nvPr>
            <p:ph idx="13"/>
          </p:nvPr>
        </p:nvPicPr>
        <p:blipFill>
          <a:blip r:embed="rId3" cstate="print"/>
          <a:srcRect l="1297" b="1531"/>
          <a:stretch>
            <a:fillRect/>
          </a:stretch>
        </p:blipFill>
        <p:spPr bwMode="auto">
          <a:xfrm>
            <a:off x="1491419" y="2151529"/>
            <a:ext cx="2129845" cy="2749550"/>
          </a:xfrm>
          <a:prstGeom prst="rect">
            <a:avLst/>
          </a:prstGeom>
          <a:noFill/>
          <a:ln w="57150">
            <a:solidFill>
              <a:schemeClr val="accent1"/>
            </a:solidFill>
          </a:ln>
        </p:spPr>
      </p:pic>
    </p:spTree>
    <p:extLst>
      <p:ext uri="{BB962C8B-B14F-4D97-AF65-F5344CB8AC3E}">
        <p14:creationId xmlns:p14="http://schemas.microsoft.com/office/powerpoint/2010/main" val="1951444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E95C8-7FB7-4FD5-B806-85C93EA64CBC}"/>
              </a:ext>
            </a:extLst>
          </p:cNvPr>
          <p:cNvSpPr>
            <a:spLocks noGrp="1"/>
          </p:cNvSpPr>
          <p:nvPr>
            <p:ph type="title"/>
          </p:nvPr>
        </p:nvSpPr>
        <p:spPr/>
        <p:txBody>
          <a:bodyPr/>
          <a:lstStyle/>
          <a:p>
            <a:r>
              <a:rPr lang="en-US" dirty="0"/>
              <a:t>Educate parents &amp; family members</a:t>
            </a:r>
          </a:p>
        </p:txBody>
      </p:sp>
      <p:sp>
        <p:nvSpPr>
          <p:cNvPr id="3" name="Content Placeholder 2">
            <a:extLst>
              <a:ext uri="{FF2B5EF4-FFF2-40B4-BE49-F238E27FC236}">
                <a16:creationId xmlns:a16="http://schemas.microsoft.com/office/drawing/2014/main" id="{EA73E940-CC36-4E8C-B22D-8B6A4F1390AE}"/>
              </a:ext>
            </a:extLst>
          </p:cNvPr>
          <p:cNvSpPr>
            <a:spLocks noGrp="1"/>
          </p:cNvSpPr>
          <p:nvPr>
            <p:ph idx="1"/>
          </p:nvPr>
        </p:nvSpPr>
        <p:spPr/>
        <p:txBody>
          <a:bodyPr/>
          <a:lstStyle/>
          <a:p>
            <a:pPr lvl="2">
              <a:spcBef>
                <a:spcPts val="500"/>
              </a:spcBef>
              <a:buNone/>
            </a:pPr>
            <a:r>
              <a:rPr lang="en-US" sz="1800" dirty="0"/>
              <a:t>Step 1: MONITOR</a:t>
            </a:r>
          </a:p>
          <a:p>
            <a:pPr lvl="3"/>
            <a:r>
              <a:rPr lang="en-US" sz="1800" dirty="0"/>
              <a:t>Parents can immediately help reduce teen access to prescription drugs because these drugs are found in the home.</a:t>
            </a:r>
          </a:p>
          <a:p>
            <a:pPr lvl="2">
              <a:spcBef>
                <a:spcPts val="500"/>
              </a:spcBef>
              <a:buNone/>
            </a:pPr>
            <a:r>
              <a:rPr lang="en-US" sz="1800" dirty="0"/>
              <a:t>Step 2: SECURE</a:t>
            </a:r>
          </a:p>
          <a:p>
            <a:pPr lvl="3"/>
            <a:r>
              <a:rPr lang="en-US" sz="1800" dirty="0"/>
              <a:t>Teens abuse prescription drugs because they are easily accessible and either free or inexpensive. Approach securing your prescriptions the same way you would other valuables in your home, like jewelry or cash. </a:t>
            </a:r>
          </a:p>
          <a:p>
            <a:pPr lvl="2">
              <a:spcBef>
                <a:spcPts val="500"/>
              </a:spcBef>
              <a:buNone/>
            </a:pPr>
            <a:r>
              <a:rPr lang="en-US" sz="1800" dirty="0"/>
              <a:t>Step 3: DISPOSE</a:t>
            </a:r>
          </a:p>
          <a:p>
            <a:pPr lvl="3"/>
            <a:r>
              <a:rPr lang="en-US" sz="1800" dirty="0"/>
              <a:t>After taking an inventory of all of the prescription drugs in your home, discard expired or unused prescription drugs when your teens are not home.</a:t>
            </a:r>
          </a:p>
          <a:p>
            <a:pPr lvl="3"/>
            <a:endParaRPr lang="en-US" sz="1800" dirty="0"/>
          </a:p>
          <a:p>
            <a:pPr lvl="4"/>
            <a:endParaRPr lang="en-US" sz="1800" dirty="0"/>
          </a:p>
          <a:p>
            <a:pPr lvl="1">
              <a:spcBef>
                <a:spcPts val="500"/>
              </a:spcBef>
            </a:pPr>
            <a:endParaRPr lang="en-US" sz="1800" dirty="0"/>
          </a:p>
          <a:p>
            <a:endParaRPr lang="en-US" sz="1800" dirty="0"/>
          </a:p>
        </p:txBody>
      </p:sp>
      <p:graphicFrame>
        <p:nvGraphicFramePr>
          <p:cNvPr id="12" name="Diagram 11">
            <a:extLst>
              <a:ext uri="{FF2B5EF4-FFF2-40B4-BE49-F238E27FC236}">
                <a16:creationId xmlns:a16="http://schemas.microsoft.com/office/drawing/2014/main" id="{3D7747A2-5250-42A6-9217-16A1C005E84F}"/>
              </a:ext>
            </a:extLst>
          </p:cNvPr>
          <p:cNvGraphicFramePr/>
          <p:nvPr>
            <p:extLst>
              <p:ext uri="{D42A27DB-BD31-4B8C-83A1-F6EECF244321}">
                <p14:modId xmlns:p14="http://schemas.microsoft.com/office/powerpoint/2010/main" val="3443950324"/>
              </p:ext>
            </p:extLst>
          </p:nvPr>
        </p:nvGraphicFramePr>
        <p:xfrm>
          <a:off x="2195343" y="1913828"/>
          <a:ext cx="1443909" cy="2743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0804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Related image">
            <a:extLst>
              <a:ext uri="{FF2B5EF4-FFF2-40B4-BE49-F238E27FC236}">
                <a16:creationId xmlns:a16="http://schemas.microsoft.com/office/drawing/2014/main" id="{3B1A3ADF-1C2A-42D6-B800-EF7FC0DED7CD}"/>
              </a:ext>
            </a:extLst>
          </p:cNvPr>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118382" y="3690329"/>
            <a:ext cx="1828800" cy="18288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2">
            <a:extLst>
              <a:ext uri="{FF2B5EF4-FFF2-40B4-BE49-F238E27FC236}">
                <a16:creationId xmlns:a16="http://schemas.microsoft.com/office/drawing/2014/main" id="{BD2C3A82-082D-4067-971F-7E2E387D7C43}"/>
              </a:ext>
            </a:extLst>
          </p:cNvPr>
          <p:cNvSpPr>
            <a:spLocks noGrp="1"/>
          </p:cNvSpPr>
          <p:nvPr>
            <p:ph type="body" sz="quarter" idx="11"/>
          </p:nvPr>
        </p:nvSpPr>
        <p:spPr>
          <a:xfrm>
            <a:off x="4075029" y="3131614"/>
            <a:ext cx="4587802" cy="2946231"/>
          </a:xfrm>
        </p:spPr>
        <p:txBody>
          <a:bodyPr anchor="ctr"/>
          <a:lstStyle/>
          <a:p>
            <a:pPr lvl="2" algn="l"/>
            <a:r>
              <a:rPr lang="en-US" sz="2000" dirty="0"/>
              <a:t>How do you dispose of opioids? </a:t>
            </a:r>
          </a:p>
          <a:p>
            <a:pPr lvl="2" algn="l"/>
            <a:endParaRPr lang="en-US" sz="2000" dirty="0"/>
          </a:p>
          <a:p>
            <a:pPr algn="l"/>
            <a:endParaRPr lang="en-US" sz="2000" dirty="0"/>
          </a:p>
        </p:txBody>
      </p:sp>
      <p:grpSp>
        <p:nvGrpSpPr>
          <p:cNvPr id="5" name="Group 4"/>
          <p:cNvGrpSpPr/>
          <p:nvPr/>
        </p:nvGrpSpPr>
        <p:grpSpPr>
          <a:xfrm>
            <a:off x="3888095" y="751745"/>
            <a:ext cx="4846320" cy="2035455"/>
            <a:chOff x="3888095" y="751745"/>
            <a:chExt cx="4846320" cy="2035455"/>
          </a:xfrm>
        </p:grpSpPr>
        <p:pic>
          <p:nvPicPr>
            <p:cNvPr id="6" name="Picture 5">
              <a:extLst>
                <a:ext uri="{FF2B5EF4-FFF2-40B4-BE49-F238E27FC236}">
                  <a16:creationId xmlns:a16="http://schemas.microsoft.com/office/drawing/2014/main" id="{441A2216-B8FC-4813-B292-D7DDF91858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8095" y="751745"/>
              <a:ext cx="4846320" cy="2035455"/>
            </a:xfrm>
            <a:prstGeom prst="rect">
              <a:avLst/>
            </a:prstGeom>
          </p:spPr>
          <p:style>
            <a:lnRef idx="2">
              <a:schemeClr val="dk1"/>
            </a:lnRef>
            <a:fillRef idx="1">
              <a:schemeClr val="lt1"/>
            </a:fillRef>
            <a:effectRef idx="0">
              <a:schemeClr val="dk1"/>
            </a:effectRef>
            <a:fontRef idx="minor">
              <a:schemeClr val="dk1"/>
            </a:fontRef>
          </p:style>
        </p:pic>
        <p:sp>
          <p:nvSpPr>
            <p:cNvPr id="7" name="Rectangle 6"/>
            <p:cNvSpPr/>
            <p:nvPr/>
          </p:nvSpPr>
          <p:spPr>
            <a:xfrm>
              <a:off x="4080095" y="2309446"/>
              <a:ext cx="2531719" cy="477754"/>
            </a:xfrm>
            <a:prstGeom prst="rect">
              <a:avLst/>
            </a:prstGeom>
            <a:solidFill>
              <a:schemeClr val="bg1"/>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grpSp>
    </p:spTree>
    <p:extLst>
      <p:ext uri="{BB962C8B-B14F-4D97-AF65-F5344CB8AC3E}">
        <p14:creationId xmlns:p14="http://schemas.microsoft.com/office/powerpoint/2010/main" val="2640644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BF1BCC88-9AF0-465C-BE90-6A029FE2F91A}"/>
              </a:ext>
            </a:extLst>
          </p:cNvPr>
          <p:cNvSpPr>
            <a:spLocks noGrp="1"/>
          </p:cNvSpPr>
          <p:nvPr>
            <p:ph type="body" sz="quarter" idx="11"/>
          </p:nvPr>
        </p:nvSpPr>
        <p:spPr>
          <a:xfrm>
            <a:off x="357188" y="2726827"/>
            <a:ext cx="3043237" cy="3178317"/>
          </a:xfrm>
        </p:spPr>
        <p:txBody>
          <a:bodyPr anchor="ctr"/>
          <a:lstStyle/>
          <a:p>
            <a:pPr defTabSz="873161">
              <a:spcBef>
                <a:spcPts val="286"/>
              </a:spcBef>
              <a:defRPr/>
            </a:pPr>
            <a:r>
              <a:rPr lang="en-US" sz="2000" b="1" dirty="0">
                <a:solidFill>
                  <a:schemeClr val="bg1"/>
                </a:solidFill>
                <a:hlinkClick r:id="rId3"/>
              </a:rPr>
              <a:t>Search for an Authorized Collector Location</a:t>
            </a:r>
            <a:endParaRPr lang="en-US" sz="2000" b="1" dirty="0">
              <a:solidFill>
                <a:schemeClr val="bg1"/>
              </a:solidFill>
            </a:endParaRPr>
          </a:p>
          <a:p>
            <a:pPr defTabSz="873161">
              <a:spcBef>
                <a:spcPts val="286"/>
              </a:spcBef>
              <a:defRPr/>
            </a:pPr>
            <a:endParaRPr lang="en-US" sz="2000" b="1" dirty="0"/>
          </a:p>
          <a:p>
            <a:pPr defTabSz="873161">
              <a:lnSpc>
                <a:spcPct val="170000"/>
              </a:lnSpc>
              <a:defRPr/>
            </a:pPr>
            <a:r>
              <a:rPr lang="en-US" sz="2000" b="1" dirty="0"/>
              <a:t>Then type in zip code    or city and state</a:t>
            </a:r>
          </a:p>
        </p:txBody>
      </p:sp>
      <p:pic>
        <p:nvPicPr>
          <p:cNvPr id="8" name="Content Placeholder 4">
            <a:extLst>
              <a:ext uri="{FF2B5EF4-FFF2-40B4-BE49-F238E27FC236}">
                <a16:creationId xmlns:a16="http://schemas.microsoft.com/office/drawing/2014/main" id="{2F3136F5-95CA-47B0-8FC0-89B69F228496}"/>
              </a:ext>
            </a:extLst>
          </p:cNvPr>
          <p:cNvPicPr>
            <a:picLocks noChangeAspect="1"/>
          </p:cNvPicPr>
          <p:nvPr/>
        </p:nvPicPr>
        <p:blipFill rotWithShape="1">
          <a:blip r:embed="rId4"/>
          <a:srcRect l="13488" t="8066" r="14783" b="6457"/>
          <a:stretch/>
        </p:blipFill>
        <p:spPr>
          <a:xfrm>
            <a:off x="3823853" y="1069049"/>
            <a:ext cx="4846320" cy="3246937"/>
          </a:xfrm>
          <a:prstGeom prst="rect">
            <a:avLst/>
          </a:prstGeom>
        </p:spPr>
      </p:pic>
      <p:sp>
        <p:nvSpPr>
          <p:cNvPr id="12" name="Right Arrow 11"/>
          <p:cNvSpPr/>
          <p:nvPr/>
        </p:nvSpPr>
        <p:spPr>
          <a:xfrm>
            <a:off x="3514725" y="3245855"/>
            <a:ext cx="2914650" cy="386080"/>
          </a:xfrm>
          <a:prstGeom prst="rightArrow">
            <a:avLst/>
          </a:prstGeom>
          <a:solidFill>
            <a:srgbClr val="FF0000"/>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9" name="Text Placeholder 2">
            <a:extLst>
              <a:ext uri="{FF2B5EF4-FFF2-40B4-BE49-F238E27FC236}">
                <a16:creationId xmlns:a16="http://schemas.microsoft.com/office/drawing/2014/main" id="{BF1BCC88-9AF0-465C-BE90-6A029FE2F91A}"/>
              </a:ext>
            </a:extLst>
          </p:cNvPr>
          <p:cNvSpPr>
            <a:spLocks noGrp="1"/>
          </p:cNvSpPr>
          <p:nvPr>
            <p:ph type="body" sz="quarter" idx="11"/>
          </p:nvPr>
        </p:nvSpPr>
        <p:spPr>
          <a:xfrm>
            <a:off x="3847231" y="551565"/>
            <a:ext cx="4846320" cy="1034967"/>
          </a:xfrm>
        </p:spPr>
        <p:txBody>
          <a:bodyPr anchor="ctr"/>
          <a:lstStyle/>
          <a:p>
            <a:pPr algn="ctr" defTabSz="873161">
              <a:spcBef>
                <a:spcPts val="286"/>
              </a:spcBef>
              <a:defRPr/>
            </a:pPr>
            <a:r>
              <a:rPr lang="en-US" sz="2400" b="1" dirty="0"/>
              <a:t>www.deadiversion.usdoj.gov</a:t>
            </a:r>
          </a:p>
          <a:p>
            <a:pPr defTabSz="873161">
              <a:spcBef>
                <a:spcPts val="286"/>
              </a:spcBef>
              <a:defRPr/>
            </a:pPr>
            <a:endParaRPr lang="en-US" sz="2800" b="1" dirty="0"/>
          </a:p>
        </p:txBody>
      </p:sp>
      <p:pic>
        <p:nvPicPr>
          <p:cNvPr id="13" name="Picture 12">
            <a:extLst>
              <a:ext uri="{FF2B5EF4-FFF2-40B4-BE49-F238E27FC236}">
                <a16:creationId xmlns:a16="http://schemas.microsoft.com/office/drawing/2014/main" id="{16F7658E-FD3C-4279-ABE0-52CB01FDDB72}"/>
              </a:ext>
            </a:extLst>
          </p:cNvPr>
          <p:cNvPicPr>
            <a:picLocks noChangeAspect="1"/>
          </p:cNvPicPr>
          <p:nvPr/>
        </p:nvPicPr>
        <p:blipFill rotWithShape="1">
          <a:blip r:embed="rId5"/>
          <a:srcRect l="15092" t="7306" r="14630" b="13932"/>
          <a:stretch/>
        </p:blipFill>
        <p:spPr>
          <a:xfrm>
            <a:off x="3823853" y="3834519"/>
            <a:ext cx="4846320" cy="2315082"/>
          </a:xfrm>
          <a:prstGeom prst="rect">
            <a:avLst/>
          </a:prstGeom>
          <a:solidFill>
            <a:srgbClr val="000000">
              <a:shade val="95000"/>
            </a:srgbClr>
          </a:solidFill>
          <a:ln w="57150" cap="sq">
            <a:solidFill>
              <a:schemeClr val="accent1"/>
            </a:solidFill>
            <a:miter lim="800000"/>
          </a:ln>
          <a:effectLst>
            <a:outerShdw blurRad="254000" dist="190500" dir="2700000" sy="90000" algn="bl" rotWithShape="0">
              <a:srgbClr val="000000">
                <a:alpha val="40000"/>
              </a:srgbClr>
            </a:outerShdw>
          </a:effectLst>
        </p:spPr>
      </p:pic>
      <p:sp>
        <p:nvSpPr>
          <p:cNvPr id="14" name="Right Arrow 13"/>
          <p:cNvSpPr/>
          <p:nvPr/>
        </p:nvSpPr>
        <p:spPr>
          <a:xfrm>
            <a:off x="3482506" y="4489089"/>
            <a:ext cx="407587" cy="386080"/>
          </a:xfrm>
          <a:prstGeom prst="rightArrow">
            <a:avLst/>
          </a:prstGeom>
          <a:solidFill>
            <a:srgbClr val="FF0000"/>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
        <p:nvSpPr>
          <p:cNvPr id="15" name="Right Arrow 14"/>
          <p:cNvSpPr/>
          <p:nvPr/>
        </p:nvSpPr>
        <p:spPr>
          <a:xfrm>
            <a:off x="3482505" y="4950118"/>
            <a:ext cx="1046633" cy="386080"/>
          </a:xfrm>
          <a:prstGeom prst="rightArrow">
            <a:avLst/>
          </a:prstGeom>
          <a:solidFill>
            <a:srgbClr val="FF0000"/>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spTree>
    <p:extLst>
      <p:ext uri="{BB962C8B-B14F-4D97-AF65-F5344CB8AC3E}">
        <p14:creationId xmlns:p14="http://schemas.microsoft.com/office/powerpoint/2010/main" val="201760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4DAD4-BA69-4503-A969-973B40B45CB1}"/>
              </a:ext>
            </a:extLst>
          </p:cNvPr>
          <p:cNvSpPr>
            <a:spLocks noGrp="1"/>
          </p:cNvSpPr>
          <p:nvPr>
            <p:ph type="title"/>
          </p:nvPr>
        </p:nvSpPr>
        <p:spPr/>
        <p:txBody>
          <a:bodyPr/>
          <a:lstStyle/>
          <a:p>
            <a:r>
              <a:rPr lang="en-US" dirty="0"/>
              <a:t>How to dispose of opioids</a:t>
            </a:r>
          </a:p>
        </p:txBody>
      </p:sp>
      <p:sp>
        <p:nvSpPr>
          <p:cNvPr id="4" name="Content Placeholder 3">
            <a:extLst>
              <a:ext uri="{FF2B5EF4-FFF2-40B4-BE49-F238E27FC236}">
                <a16:creationId xmlns:a16="http://schemas.microsoft.com/office/drawing/2014/main" id="{CC8FE328-CB92-4F61-80A4-51FAD1807307}"/>
              </a:ext>
            </a:extLst>
          </p:cNvPr>
          <p:cNvSpPr>
            <a:spLocks noGrp="1"/>
          </p:cNvSpPr>
          <p:nvPr>
            <p:ph idx="13"/>
          </p:nvPr>
        </p:nvSpPr>
        <p:spPr/>
        <p:txBody>
          <a:bodyPr/>
          <a:lstStyle/>
          <a:p>
            <a:r>
              <a:rPr lang="en-US" sz="1600" dirty="0"/>
              <a:t>“While FDA and the EPA take the concerns of flushing certain medicines in the environment seriously, there has been no indication of environmental effects due to flushing.”</a:t>
            </a:r>
          </a:p>
          <a:p>
            <a:endParaRPr lang="en-US" dirty="0"/>
          </a:p>
        </p:txBody>
      </p:sp>
      <p:pic>
        <p:nvPicPr>
          <p:cNvPr id="10" name="Content Placeholder 9">
            <a:extLst>
              <a:ext uri="{FF2B5EF4-FFF2-40B4-BE49-F238E27FC236}">
                <a16:creationId xmlns:a16="http://schemas.microsoft.com/office/drawing/2014/main" id="{359AB7D5-5D2E-4D24-991B-D22C108EA65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55635" y="685800"/>
            <a:ext cx="4663440" cy="6071002"/>
          </a:xfrm>
          <a:prstGeom prst="rect">
            <a:avLst/>
          </a:prstGeom>
        </p:spPr>
      </p:pic>
    </p:spTree>
    <p:extLst>
      <p:ext uri="{BB962C8B-B14F-4D97-AF65-F5344CB8AC3E}">
        <p14:creationId xmlns:p14="http://schemas.microsoft.com/office/powerpoint/2010/main" val="205655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3E9A9-3C60-4151-9488-2D90BCBD3163}"/>
              </a:ext>
            </a:extLst>
          </p:cNvPr>
          <p:cNvSpPr>
            <a:spLocks noGrp="1"/>
          </p:cNvSpPr>
          <p:nvPr>
            <p:ph type="title"/>
          </p:nvPr>
        </p:nvSpPr>
        <p:spPr/>
        <p:txBody>
          <a:bodyPr/>
          <a:lstStyle/>
          <a:p>
            <a:r>
              <a:rPr lang="en-US" dirty="0"/>
              <a:t>Be ready to refer</a:t>
            </a:r>
          </a:p>
        </p:txBody>
      </p:sp>
      <p:sp>
        <p:nvSpPr>
          <p:cNvPr id="3" name="Content Placeholder 2">
            <a:extLst>
              <a:ext uri="{FF2B5EF4-FFF2-40B4-BE49-F238E27FC236}">
                <a16:creationId xmlns:a16="http://schemas.microsoft.com/office/drawing/2014/main" id="{4DE2F835-D007-44B7-AD74-FE4B3B1656A5}"/>
              </a:ext>
            </a:extLst>
          </p:cNvPr>
          <p:cNvSpPr>
            <a:spLocks noGrp="1"/>
          </p:cNvSpPr>
          <p:nvPr>
            <p:ph idx="1"/>
          </p:nvPr>
        </p:nvSpPr>
        <p:spPr/>
        <p:txBody>
          <a:bodyPr/>
          <a:lstStyle/>
          <a:p>
            <a:pPr lvl="3"/>
            <a:r>
              <a:rPr lang="en-US" sz="1200" dirty="0"/>
              <a:t>Be familiar with referral sources for abuse or addiction. </a:t>
            </a:r>
          </a:p>
          <a:p>
            <a:pPr lvl="4"/>
            <a:r>
              <a:rPr lang="en-US" sz="1200" dirty="0"/>
              <a:t>SAMHSA substance abuse treatment facility locator </a:t>
            </a:r>
            <a:r>
              <a:rPr lang="en-US" sz="1200" dirty="0">
                <a:hlinkClick r:id="rId3"/>
              </a:rPr>
              <a:t>https://findtreatment.samhsa.gov/</a:t>
            </a:r>
            <a:endParaRPr lang="en-US" sz="1200" dirty="0"/>
          </a:p>
          <a:p>
            <a:endParaRPr lang="en-US" dirty="0"/>
          </a:p>
        </p:txBody>
      </p:sp>
      <p:sp>
        <p:nvSpPr>
          <p:cNvPr id="4" name="Content Placeholder 3">
            <a:extLst>
              <a:ext uri="{FF2B5EF4-FFF2-40B4-BE49-F238E27FC236}">
                <a16:creationId xmlns:a16="http://schemas.microsoft.com/office/drawing/2014/main" id="{D43D16F8-4456-4565-B7F7-D612EC6B3A10}"/>
              </a:ext>
            </a:extLst>
          </p:cNvPr>
          <p:cNvSpPr>
            <a:spLocks noGrp="1"/>
          </p:cNvSpPr>
          <p:nvPr>
            <p:ph idx="13"/>
          </p:nvPr>
        </p:nvSpPr>
        <p:spPr/>
        <p:txBody>
          <a:bodyPr/>
          <a:lstStyle/>
          <a:p>
            <a:endParaRPr lang="en-US" dirty="0"/>
          </a:p>
        </p:txBody>
      </p:sp>
      <p:pic>
        <p:nvPicPr>
          <p:cNvPr id="5" name="Picture 4">
            <a:extLst>
              <a:ext uri="{FF2B5EF4-FFF2-40B4-BE49-F238E27FC236}">
                <a16:creationId xmlns:a16="http://schemas.microsoft.com/office/drawing/2014/main" id="{88FD8E0B-A3FE-4479-8783-D25803B482F9}"/>
              </a:ext>
            </a:extLst>
          </p:cNvPr>
          <p:cNvPicPr>
            <a:picLocks noChangeAspect="1"/>
          </p:cNvPicPr>
          <p:nvPr/>
        </p:nvPicPr>
        <p:blipFill rotWithShape="1">
          <a:blip r:embed="rId4"/>
          <a:srcRect l="12884" t="10829" r="13909" b="5640"/>
          <a:stretch/>
        </p:blipFill>
        <p:spPr>
          <a:xfrm>
            <a:off x="457200" y="1371598"/>
            <a:ext cx="8229600" cy="5279392"/>
          </a:xfrm>
          <a:prstGeom prst="rect">
            <a:avLst/>
          </a:prstGeom>
          <a:ln>
            <a:solidFill>
              <a:schemeClr val="bg2"/>
            </a:solidFill>
          </a:ln>
        </p:spPr>
      </p:pic>
    </p:spTree>
    <p:extLst>
      <p:ext uri="{BB962C8B-B14F-4D97-AF65-F5344CB8AC3E}">
        <p14:creationId xmlns:p14="http://schemas.microsoft.com/office/powerpoint/2010/main" val="142907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chemeClr val="tx1"/>
                </a:solidFill>
              </a:rPr>
              <a:t>Key Points</a:t>
            </a:r>
            <a:endParaRPr lang="en-US" dirty="0">
              <a:solidFill>
                <a:schemeClr val="tx1"/>
              </a:solidFill>
            </a:endParaRPr>
          </a:p>
        </p:txBody>
      </p:sp>
      <p:sp>
        <p:nvSpPr>
          <p:cNvPr id="6" name="Content Placeholder 5"/>
          <p:cNvSpPr>
            <a:spLocks noGrp="1"/>
          </p:cNvSpPr>
          <p:nvPr>
            <p:ph idx="1"/>
          </p:nvPr>
        </p:nvSpPr>
        <p:spPr/>
        <p:txBody>
          <a:bodyPr/>
          <a:lstStyle/>
          <a:p>
            <a:pPr marL="0" lvl="4" indent="0">
              <a:buNone/>
            </a:pPr>
            <a:r>
              <a:rPr lang="en-US" sz="1200" dirty="0"/>
              <a:t>Opioids are indicated for severe pain and healthcare professionals must advocate for appropriate pain assessment, optimal multi-modal pain treatment and monitor for adverse treatment effects including adverse effects from opioids.</a:t>
            </a:r>
          </a:p>
          <a:p>
            <a:pPr lvl="2">
              <a:lnSpc>
                <a:spcPct val="95000"/>
              </a:lnSpc>
              <a:spcAft>
                <a:spcPts val="600"/>
              </a:spcAft>
            </a:pPr>
            <a:r>
              <a:rPr lang="en-US" sz="1200" dirty="0"/>
              <a:t>There is an opioid epidemic</a:t>
            </a:r>
          </a:p>
          <a:p>
            <a:pPr lvl="4"/>
            <a:r>
              <a:rPr lang="en-US" sz="1200" dirty="0"/>
              <a:t>Almost 1 in 4 young adults report non-medical use of opioids during their lifetime</a:t>
            </a:r>
            <a:r>
              <a:rPr lang="en-US" dirty="0"/>
              <a:t>. </a:t>
            </a:r>
          </a:p>
          <a:p>
            <a:pPr lvl="4"/>
            <a:r>
              <a:rPr lang="en-US" sz="1200" dirty="0"/>
              <a:t>Legitimately prescribed opioid use before high school graduation is independently associated with a 33% increase in risk of future opioid misuse as a young adult (before 23 years of age).</a:t>
            </a:r>
          </a:p>
          <a:p>
            <a:pPr lvl="4"/>
            <a:endParaRPr lang="en-US" dirty="0"/>
          </a:p>
          <a:p>
            <a:pPr lvl="4"/>
            <a:endParaRPr lang="en-US" dirty="0"/>
          </a:p>
          <a:p>
            <a:pPr marL="0" lvl="4" indent="0">
              <a:buNone/>
            </a:pPr>
            <a:endParaRPr lang="en-US" dirty="0"/>
          </a:p>
          <a:p>
            <a:pPr lvl="2">
              <a:lnSpc>
                <a:spcPct val="95000"/>
              </a:lnSpc>
              <a:spcAft>
                <a:spcPts val="600"/>
              </a:spcAft>
            </a:pPr>
            <a:endParaRPr lang="en-US" dirty="0">
              <a:latin typeface="+mn-lt"/>
            </a:endParaRPr>
          </a:p>
        </p:txBody>
      </p:sp>
      <p:sp>
        <p:nvSpPr>
          <p:cNvPr id="16" name="Content Placeholder 15"/>
          <p:cNvSpPr>
            <a:spLocks noGrp="1"/>
          </p:cNvSpPr>
          <p:nvPr>
            <p:ph idx="10"/>
          </p:nvPr>
        </p:nvSpPr>
        <p:spPr/>
        <p:txBody>
          <a:bodyPr/>
          <a:lstStyle/>
          <a:p>
            <a:pPr lvl="2">
              <a:lnSpc>
                <a:spcPct val="95000"/>
              </a:lnSpc>
              <a:spcAft>
                <a:spcPts val="600"/>
              </a:spcAft>
            </a:pPr>
            <a:r>
              <a:rPr lang="en-US" sz="1200" dirty="0"/>
              <a:t>Opioid dosing: ROSTERS</a:t>
            </a:r>
          </a:p>
          <a:p>
            <a:pPr lvl="4"/>
            <a:r>
              <a:rPr lang="en-US" dirty="0"/>
              <a:t>Risk assessment</a:t>
            </a:r>
          </a:p>
          <a:p>
            <a:pPr lvl="4"/>
            <a:r>
              <a:rPr lang="en-US" dirty="0"/>
              <a:t>Optimize multimodal for opioid-sparing effect</a:t>
            </a:r>
          </a:p>
          <a:p>
            <a:pPr lvl="4"/>
            <a:r>
              <a:rPr lang="en-US" dirty="0"/>
              <a:t>Start low, go slow</a:t>
            </a:r>
          </a:p>
          <a:p>
            <a:pPr lvl="4"/>
            <a:r>
              <a:rPr lang="en-US" dirty="0"/>
              <a:t>Titrate to effect</a:t>
            </a:r>
          </a:p>
          <a:p>
            <a:pPr lvl="4"/>
            <a:r>
              <a:rPr lang="en-US" dirty="0"/>
              <a:t>Evaluate efficacy</a:t>
            </a:r>
          </a:p>
          <a:p>
            <a:pPr lvl="4"/>
            <a:r>
              <a:rPr lang="en-US" dirty="0"/>
              <a:t>Reevaluate continued need for opioids</a:t>
            </a:r>
          </a:p>
          <a:p>
            <a:pPr lvl="4"/>
            <a:r>
              <a:rPr lang="en-US" dirty="0"/>
              <a:t>Secure, monitor, and dispose</a:t>
            </a:r>
          </a:p>
          <a:p>
            <a:pPr lvl="2">
              <a:lnSpc>
                <a:spcPct val="95000"/>
              </a:lnSpc>
              <a:spcAft>
                <a:spcPts val="600"/>
              </a:spcAft>
            </a:pPr>
            <a:r>
              <a:rPr lang="en-US" sz="1200" dirty="0"/>
              <a:t>Educate: What to Do</a:t>
            </a:r>
          </a:p>
          <a:p>
            <a:pPr marL="0" lvl="4" indent="0">
              <a:buNone/>
            </a:pPr>
            <a:r>
              <a:rPr lang="en-US" dirty="0"/>
              <a:t>Educate parents on how to:</a:t>
            </a:r>
          </a:p>
          <a:p>
            <a:pPr marL="228600" lvl="4" indent="-228600">
              <a:buAutoNum type="arabicPeriod"/>
            </a:pPr>
            <a:r>
              <a:rPr lang="en-US" dirty="0"/>
              <a:t>Secure the medications</a:t>
            </a:r>
          </a:p>
          <a:p>
            <a:pPr marL="228600" lvl="4" indent="-228600">
              <a:buAutoNum type="arabicPeriod"/>
            </a:pPr>
            <a:r>
              <a:rPr lang="en-US" dirty="0"/>
              <a:t>Monitor opioid usage</a:t>
            </a:r>
          </a:p>
          <a:p>
            <a:pPr marL="228600" lvl="4" indent="-228600">
              <a:buAutoNum type="arabicPeriod"/>
            </a:pPr>
            <a:r>
              <a:rPr lang="en-US" dirty="0"/>
              <a:t>Dispose of unused drugs</a:t>
            </a:r>
          </a:p>
          <a:p>
            <a:pPr lvl="5"/>
            <a:r>
              <a:rPr lang="en-US" dirty="0"/>
              <a:t>Take Back Days</a:t>
            </a:r>
          </a:p>
          <a:p>
            <a:pPr lvl="5"/>
            <a:r>
              <a:rPr lang="en-US" dirty="0"/>
              <a:t>DEA approved take-back sites </a:t>
            </a:r>
          </a:p>
          <a:p>
            <a:pPr lvl="5"/>
            <a:r>
              <a:rPr lang="en-US" dirty="0"/>
              <a:t>Disposal or Flush</a:t>
            </a:r>
          </a:p>
          <a:p>
            <a:pPr lvl="2">
              <a:lnSpc>
                <a:spcPct val="95000"/>
              </a:lnSpc>
              <a:spcAft>
                <a:spcPts val="600"/>
              </a:spcAft>
            </a:pPr>
            <a:r>
              <a:rPr lang="en-US" sz="1200" dirty="0"/>
              <a:t>Refer for substance use disorder treatment</a:t>
            </a:r>
          </a:p>
          <a:p>
            <a:pPr lvl="5"/>
            <a:endParaRPr lang="en-US" dirty="0"/>
          </a:p>
          <a:p>
            <a:pPr marL="0" lvl="4" indent="0">
              <a:buNone/>
            </a:pPr>
            <a:endParaRPr lang="en-US" dirty="0"/>
          </a:p>
          <a:p>
            <a:pPr lvl="4"/>
            <a:endParaRPr lang="en-US" dirty="0"/>
          </a:p>
          <a:p>
            <a:pPr lvl="2">
              <a:lnSpc>
                <a:spcPct val="95000"/>
              </a:lnSpc>
              <a:spcAft>
                <a:spcPts val="600"/>
              </a:spcAft>
            </a:pPr>
            <a:endParaRPr lang="en-US" dirty="0"/>
          </a:p>
        </p:txBody>
      </p:sp>
      <p:sp>
        <p:nvSpPr>
          <p:cNvPr id="3" name="Rectangle 2"/>
          <p:cNvSpPr/>
          <p:nvPr/>
        </p:nvSpPr>
        <p:spPr>
          <a:xfrm>
            <a:off x="1656776" y="2679876"/>
            <a:ext cx="1982476" cy="1200329"/>
          </a:xfrm>
          <a:prstGeom prst="rect">
            <a:avLst/>
          </a:prstGeom>
        </p:spPr>
        <p:txBody>
          <a:bodyPr wrap="square">
            <a:spAutoFit/>
          </a:bodyPr>
          <a:lstStyle/>
          <a:p>
            <a:pPr lvl="0" algn="r">
              <a:defRPr/>
            </a:pPr>
            <a:r>
              <a:rPr lang="en-US" i="1" kern="100" spc="-50" dirty="0">
                <a:solidFill>
                  <a:schemeClr val="accent1"/>
                </a:solidFill>
                <a:latin typeface="Corbel" panose="020B0503020204020204" pitchFamily="34" charset="0"/>
              </a:rPr>
              <a:t>Check the prescription drug monitoring program (PDMP)</a:t>
            </a:r>
          </a:p>
        </p:txBody>
      </p:sp>
      <p:pic>
        <p:nvPicPr>
          <p:cNvPr id="7" name="Picture 2" descr="Image result for icon for pain">
            <a:extLst>
              <a:ext uri="{FF2B5EF4-FFF2-40B4-BE49-F238E27FC236}">
                <a16:creationId xmlns:a16="http://schemas.microsoft.com/office/drawing/2014/main" id="{09B5B5D9-54D2-4669-A165-0DA95632E78D}"/>
              </a:ext>
            </a:extLst>
          </p:cNvPr>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57200" y="1299814"/>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3756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p:cNvSpPr>
            <a:spLocks noGrp="1"/>
          </p:cNvSpPr>
          <p:nvPr>
            <p:ph type="body" sz="quarter" idx="11"/>
          </p:nvPr>
        </p:nvSpPr>
        <p:spPr>
          <a:xfrm>
            <a:off x="3953435" y="3058097"/>
            <a:ext cx="4709396" cy="2946231"/>
          </a:xfrm>
        </p:spPr>
        <p:txBody>
          <a:bodyPr anchor="ctr"/>
          <a:lstStyle/>
          <a:p>
            <a:pPr marL="342900" lvl="2" indent="-342900" algn="l">
              <a:buFont typeface="Wingdings" charset="2"/>
              <a:buChar char="Ø"/>
            </a:pPr>
            <a:r>
              <a:rPr lang="en-US" sz="2000" dirty="0"/>
              <a:t>How would you rate your ability to </a:t>
            </a:r>
            <a:r>
              <a:rPr lang="en-US" sz="2000" dirty="0">
                <a:latin typeface="+mn-lt"/>
              </a:rPr>
              <a:t>develop a plan of care for patients requiring opioids? </a:t>
            </a:r>
          </a:p>
          <a:p>
            <a:pPr marL="342900" lvl="2" indent="-342900" algn="l">
              <a:buFont typeface="Wingdings" charset="2"/>
              <a:buChar char="Ø"/>
            </a:pPr>
            <a:r>
              <a:rPr lang="en-US" sz="2000" dirty="0"/>
              <a:t>What resources do you need for your team to </a:t>
            </a:r>
            <a:r>
              <a:rPr lang="en-US" altLang="en-US" sz="2000" dirty="0"/>
              <a:t>systemize anticipatory guidance for securing opioids </a:t>
            </a:r>
            <a:r>
              <a:rPr lang="en-US" altLang="en-US" sz="2000"/>
              <a:t>in patients’ </a:t>
            </a:r>
            <a:r>
              <a:rPr lang="en-US" altLang="en-US" sz="2000" dirty="0"/>
              <a:t>homes</a:t>
            </a:r>
            <a:r>
              <a:rPr lang="en-US" sz="2000" dirty="0"/>
              <a:t>?</a:t>
            </a:r>
          </a:p>
          <a:p>
            <a:pPr marL="342900" lvl="2" indent="-342900" algn="l">
              <a:buFont typeface="Wingdings" charset="2"/>
              <a:buChar char="Ø"/>
            </a:pPr>
            <a:r>
              <a:rPr lang="en-US" sz="2000" dirty="0"/>
              <a:t>What is your next step?</a:t>
            </a:r>
          </a:p>
        </p:txBody>
      </p:sp>
      <p:pic>
        <p:nvPicPr>
          <p:cNvPr id="6" name="Picture 2" descr="Image result for icon for pain">
            <a:extLst>
              <a:ext uri="{FF2B5EF4-FFF2-40B4-BE49-F238E27FC236}">
                <a16:creationId xmlns:a16="http://schemas.microsoft.com/office/drawing/2014/main" id="{09B5B5D9-54D2-4669-A165-0DA95632E78D}"/>
              </a:ext>
            </a:extLst>
          </p:cNvPr>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966156" y="1048238"/>
            <a:ext cx="1828800" cy="1828800"/>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Content Placeholder 8">
            <a:extLst>
              <a:ext uri="{FF2B5EF4-FFF2-40B4-BE49-F238E27FC236}">
                <a16:creationId xmlns:a16="http://schemas.microsoft.com/office/drawing/2014/main" id="{3D780E5C-4A2D-405E-9949-84BA960CAC4B}"/>
              </a:ext>
            </a:extLst>
          </p:cNvPr>
          <p:cNvPicPr>
            <a:picLocks noChangeAspect="1"/>
          </p:cNvPicPr>
          <p:nvPr/>
        </p:nvPicPr>
        <p:blipFill>
          <a:blip r:embed="rId5">
            <a:duotone>
              <a:srgbClr val="31CCE8">
                <a:shade val="45000"/>
                <a:satMod val="135000"/>
              </a:srgbClr>
              <a:prstClr val="white"/>
            </a:duotone>
            <a:extLst>
              <a:ext uri="{28A0092B-C50C-407E-A947-70E740481C1C}">
                <a14:useLocalDpi xmlns:a14="http://schemas.microsoft.com/office/drawing/2010/main" val="0"/>
              </a:ext>
            </a:extLst>
          </a:blip>
          <a:stretch>
            <a:fillRect/>
          </a:stretch>
        </p:blipFill>
        <p:spPr>
          <a:xfrm>
            <a:off x="866143" y="754549"/>
            <a:ext cx="2143125" cy="2143125"/>
          </a:xfrm>
          <a:prstGeom prst="ellipse">
            <a:avLst/>
          </a:prstGeom>
        </p:spPr>
      </p:pic>
    </p:spTree>
    <p:extLst>
      <p:ext uri="{BB962C8B-B14F-4D97-AF65-F5344CB8AC3E}">
        <p14:creationId xmlns:p14="http://schemas.microsoft.com/office/powerpoint/2010/main" val="830989094"/>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8456</TotalTime>
  <Words>4382</Words>
  <Application>Microsoft Office PowerPoint</Application>
  <PresentationFormat>On-screen Show (4:3)</PresentationFormat>
  <Paragraphs>701</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Modern Swiss</vt:lpstr>
      <vt:lpstr>Pediatric Opioid REMS (Risk, Evaluation, and Mitigation Strategies)</vt:lpstr>
      <vt:lpstr>Opioids</vt:lpstr>
      <vt:lpstr>The Opioid Epidemic  In 2015:  unintentional overdose deaths increased  by  11 % to 52,404.   By comparison:  People who died in car crashes increased by  12 % to 37,757.   Gun–related homicides &amp; suicides, increased by 7% to 36,252</vt:lpstr>
      <vt:lpstr>PowerPoint Presentation</vt:lpstr>
      <vt:lpstr>Opioid misuse is a major public health problem</vt:lpstr>
      <vt:lpstr>PowerPoint Presentation</vt:lpstr>
      <vt:lpstr>Opioid dosing: ROSTERS</vt:lpstr>
      <vt:lpstr>Prescribed Use or Abuse?</vt:lpstr>
      <vt:lpstr>Monitor opioid use</vt:lpstr>
      <vt:lpstr>Examples of opioid metabolism</vt:lpstr>
      <vt:lpstr>Medication prescribed: Oxycodone</vt:lpstr>
      <vt:lpstr>Medication prescribed: Oxycodone</vt:lpstr>
      <vt:lpstr>Medication prescribed: Morphine</vt:lpstr>
      <vt:lpstr>Medication prescribed: Methadone</vt:lpstr>
      <vt:lpstr>Iatrogenic Withdrawal Syndrome (IWS) </vt:lpstr>
      <vt:lpstr>Education about Opioids</vt:lpstr>
      <vt:lpstr>Educate patients and families</vt:lpstr>
      <vt:lpstr>Educate parents &amp; family members</vt:lpstr>
      <vt:lpstr>PowerPoint Presentation</vt:lpstr>
      <vt:lpstr>PowerPoint Presentation</vt:lpstr>
      <vt:lpstr>How to dispose of opioids</vt:lpstr>
      <vt:lpstr>Be ready to refer</vt:lpstr>
      <vt:lpstr>Key Points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Manworren, Renee</cp:lastModifiedBy>
  <cp:revision>680</cp:revision>
  <cp:lastPrinted>2017-09-26T09:22:52Z</cp:lastPrinted>
  <dcterms:created xsi:type="dcterms:W3CDTF">2014-02-07T03:47:22Z</dcterms:created>
  <dcterms:modified xsi:type="dcterms:W3CDTF">2026-08-20T18:13:59Z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