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55" r:id="rId2"/>
    <p:sldId id="364" r:id="rId3"/>
    <p:sldId id="367" r:id="rId4"/>
    <p:sldId id="376" r:id="rId5"/>
    <p:sldId id="377" r:id="rId6"/>
    <p:sldId id="357" r:id="rId7"/>
    <p:sldId id="379" r:id="rId8"/>
    <p:sldId id="381" r:id="rId9"/>
    <p:sldId id="383" r:id="rId10"/>
    <p:sldId id="384" r:id="rId11"/>
    <p:sldId id="385" r:id="rId12"/>
    <p:sldId id="387" r:id="rId13"/>
    <p:sldId id="360" r:id="rId1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4"/>
            <p14:sldId id="367"/>
            <p14:sldId id="376"/>
            <p14:sldId id="377"/>
            <p14:sldId id="357"/>
            <p14:sldId id="379"/>
            <p14:sldId id="381"/>
            <p14:sldId id="383"/>
            <p14:sldId id="384"/>
            <p14:sldId id="385"/>
            <p14:sldId id="387"/>
            <p14:sldId id="360"/>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13]" lastIdx="1" clrIdx="12"/>
  <p:cmAuthor id="14" name="Max Manworren" initials="MM" lastIdx="1" clrIdx="1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CFEA"/>
    <a:srgbClr val="17B1CB"/>
    <a:srgbClr val="31CCE8"/>
    <a:srgbClr val="E7F3F4"/>
    <a:srgbClr val="F3F9FA"/>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3" autoAdjust="0"/>
    <p:restoredTop sz="59110" autoAdjust="0"/>
  </p:normalViewPr>
  <p:slideViewPr>
    <p:cSldViewPr snapToGrid="0" snapToObjects="1">
      <p:cViewPr varScale="1">
        <p:scale>
          <a:sx n="72" d="100"/>
          <a:sy n="72" d="100"/>
        </p:scale>
        <p:origin x="2880" y="192"/>
      </p:cViewPr>
      <p:guideLst>
        <p:guide orient="horz" pos="2516"/>
        <p:guide pos="2880"/>
      </p:guideLst>
    </p:cSldViewPr>
  </p:slideViewPr>
  <p:notesTextViewPr>
    <p:cViewPr>
      <p:scale>
        <a:sx n="1" d="1"/>
        <a:sy n="1" d="1"/>
      </p:scale>
      <p:origin x="0" y="0"/>
    </p:cViewPr>
  </p:notesTextViewPr>
  <p:sorterViewPr>
    <p:cViewPr>
      <p:scale>
        <a:sx n="100" d="100"/>
        <a:sy n="100" d="100"/>
      </p:scale>
      <p:origin x="0" y="-2304"/>
    </p:cViewPr>
  </p:sorterViewPr>
  <p:notesViewPr>
    <p:cSldViewPr snapToGrid="0" snapToObjects="1">
      <p:cViewPr varScale="1">
        <p:scale>
          <a:sx n="85" d="100"/>
          <a:sy n="85" d="100"/>
        </p:scale>
        <p:origin x="3928" y="1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2C591-6121-4F3B-9D0C-886E7ECFCC3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5E45829F-AA45-4F42-8454-FA02993D3DB3}">
      <dgm:prSet phldrT="[Text]"/>
      <dgm:spPr/>
      <dgm:t>
        <a:bodyPr/>
        <a:lstStyle/>
        <a:p>
          <a:r>
            <a:rPr lang="en-US" b="1" dirty="0"/>
            <a:t>Headaches</a:t>
          </a:r>
        </a:p>
      </dgm:t>
    </dgm:pt>
    <dgm:pt modelId="{822DF947-9A2C-4068-B886-2270ADEF009C}" type="parTrans" cxnId="{F986A7FD-607A-4FDB-A1BD-F5C19DEF8E93}">
      <dgm:prSet/>
      <dgm:spPr/>
      <dgm:t>
        <a:bodyPr/>
        <a:lstStyle/>
        <a:p>
          <a:endParaRPr lang="en-US" b="1"/>
        </a:p>
      </dgm:t>
    </dgm:pt>
    <dgm:pt modelId="{09AF0D02-5B55-4E89-93B8-6DB32B3BD1F7}" type="sibTrans" cxnId="{F986A7FD-607A-4FDB-A1BD-F5C19DEF8E93}">
      <dgm:prSet/>
      <dgm:spPr/>
      <dgm:t>
        <a:bodyPr/>
        <a:lstStyle/>
        <a:p>
          <a:endParaRPr lang="en-US" b="1"/>
        </a:p>
      </dgm:t>
    </dgm:pt>
    <dgm:pt modelId="{5C667FBD-F11A-4C2C-95F6-588700610C57}">
      <dgm:prSet phldrT="[Text]"/>
      <dgm:spPr/>
      <dgm:t>
        <a:bodyPr/>
        <a:lstStyle/>
        <a:p>
          <a:r>
            <a:rPr lang="en-US" b="1" dirty="0"/>
            <a:t>Abdominal</a:t>
          </a:r>
        </a:p>
      </dgm:t>
    </dgm:pt>
    <dgm:pt modelId="{972F26FB-4C81-4B15-911B-91CEB818E472}" type="parTrans" cxnId="{D8814412-2B8F-4D60-8602-3A813C6893D5}">
      <dgm:prSet/>
      <dgm:spPr/>
      <dgm:t>
        <a:bodyPr/>
        <a:lstStyle/>
        <a:p>
          <a:endParaRPr lang="en-US" b="1"/>
        </a:p>
      </dgm:t>
    </dgm:pt>
    <dgm:pt modelId="{DF944068-8998-483C-BA3A-7C10070A6043}" type="sibTrans" cxnId="{D8814412-2B8F-4D60-8602-3A813C6893D5}">
      <dgm:prSet/>
      <dgm:spPr/>
      <dgm:t>
        <a:bodyPr/>
        <a:lstStyle/>
        <a:p>
          <a:endParaRPr lang="en-US" b="1"/>
        </a:p>
      </dgm:t>
    </dgm:pt>
    <dgm:pt modelId="{8DE2C96C-E142-4978-91DA-98CF4480A834}">
      <dgm:prSet phldrT="[Text]"/>
      <dgm:spPr/>
      <dgm:t>
        <a:bodyPr/>
        <a:lstStyle/>
        <a:p>
          <a:r>
            <a:rPr lang="en-US" b="1" dirty="0"/>
            <a:t>Musculoskeletal</a:t>
          </a:r>
        </a:p>
      </dgm:t>
    </dgm:pt>
    <dgm:pt modelId="{09647EEF-5C57-456A-8EAA-EE3582CB6F33}" type="parTrans" cxnId="{99582712-6CDC-47F5-B2E3-82A655226967}">
      <dgm:prSet/>
      <dgm:spPr/>
      <dgm:t>
        <a:bodyPr/>
        <a:lstStyle/>
        <a:p>
          <a:endParaRPr lang="en-US" b="1"/>
        </a:p>
      </dgm:t>
    </dgm:pt>
    <dgm:pt modelId="{8DC4CC24-E5C8-48F9-A213-EF136403E5B1}" type="sibTrans" cxnId="{99582712-6CDC-47F5-B2E3-82A655226967}">
      <dgm:prSet/>
      <dgm:spPr/>
      <dgm:t>
        <a:bodyPr/>
        <a:lstStyle/>
        <a:p>
          <a:endParaRPr lang="en-US" b="1"/>
        </a:p>
      </dgm:t>
    </dgm:pt>
    <dgm:pt modelId="{CE1F06B4-8D6F-4E71-BAD9-81E770810DD6}">
      <dgm:prSet phldrT="[Text]"/>
      <dgm:spPr/>
      <dgm:t>
        <a:bodyPr/>
        <a:lstStyle/>
        <a:p>
          <a:r>
            <a:rPr lang="en-US" b="1" dirty="0"/>
            <a:t>Back</a:t>
          </a:r>
        </a:p>
      </dgm:t>
    </dgm:pt>
    <dgm:pt modelId="{C6A2B4E5-D215-40AB-8D38-9CCB66BFD2A6}" type="parTrans" cxnId="{F3205857-9242-44EC-BC58-08CCE96B043E}">
      <dgm:prSet/>
      <dgm:spPr/>
      <dgm:t>
        <a:bodyPr/>
        <a:lstStyle/>
        <a:p>
          <a:endParaRPr lang="en-US"/>
        </a:p>
      </dgm:t>
    </dgm:pt>
    <dgm:pt modelId="{25F6051C-E7A4-4B01-9B4D-5E57B708A236}" type="sibTrans" cxnId="{F3205857-9242-44EC-BC58-08CCE96B043E}">
      <dgm:prSet/>
      <dgm:spPr/>
      <dgm:t>
        <a:bodyPr/>
        <a:lstStyle/>
        <a:p>
          <a:endParaRPr lang="en-US"/>
        </a:p>
      </dgm:t>
    </dgm:pt>
    <dgm:pt modelId="{115712AE-742F-440F-AAAD-DDC09A7777DF}" type="pres">
      <dgm:prSet presAssocID="{A782C591-6121-4F3B-9D0C-886E7ECFCC3C}" presName="Name0" presStyleCnt="0">
        <dgm:presLayoutVars>
          <dgm:chMax val="7"/>
          <dgm:chPref val="7"/>
          <dgm:dir/>
        </dgm:presLayoutVars>
      </dgm:prSet>
      <dgm:spPr/>
    </dgm:pt>
    <dgm:pt modelId="{976D8487-F045-4955-A73E-44A9781E73B3}" type="pres">
      <dgm:prSet presAssocID="{A782C591-6121-4F3B-9D0C-886E7ECFCC3C}" presName="Name1" presStyleCnt="0"/>
      <dgm:spPr/>
    </dgm:pt>
    <dgm:pt modelId="{E5BB3718-7DF5-44F7-8968-2F52FD3B810A}" type="pres">
      <dgm:prSet presAssocID="{A782C591-6121-4F3B-9D0C-886E7ECFCC3C}" presName="cycle" presStyleCnt="0"/>
      <dgm:spPr/>
    </dgm:pt>
    <dgm:pt modelId="{37FF018C-D21C-4652-BFE3-CB3725F3A0C4}" type="pres">
      <dgm:prSet presAssocID="{A782C591-6121-4F3B-9D0C-886E7ECFCC3C}" presName="srcNode" presStyleLbl="node1" presStyleIdx="0" presStyleCnt="4"/>
      <dgm:spPr/>
    </dgm:pt>
    <dgm:pt modelId="{FE9F1E9B-164F-473D-B656-7289AE0551B2}" type="pres">
      <dgm:prSet presAssocID="{A782C591-6121-4F3B-9D0C-886E7ECFCC3C}" presName="conn" presStyleLbl="parChTrans1D2" presStyleIdx="0" presStyleCnt="1"/>
      <dgm:spPr/>
    </dgm:pt>
    <dgm:pt modelId="{B24ABA59-3F2B-42C3-80DB-02B1DA012426}" type="pres">
      <dgm:prSet presAssocID="{A782C591-6121-4F3B-9D0C-886E7ECFCC3C}" presName="extraNode" presStyleLbl="node1" presStyleIdx="0" presStyleCnt="4"/>
      <dgm:spPr/>
    </dgm:pt>
    <dgm:pt modelId="{F0C81BD7-DEFB-47EE-89B2-E5C51BE03422}" type="pres">
      <dgm:prSet presAssocID="{A782C591-6121-4F3B-9D0C-886E7ECFCC3C}" presName="dstNode" presStyleLbl="node1" presStyleIdx="0" presStyleCnt="4"/>
      <dgm:spPr/>
    </dgm:pt>
    <dgm:pt modelId="{1C7CABEA-BCB0-42B1-870C-1809F60DF222}" type="pres">
      <dgm:prSet presAssocID="{5E45829F-AA45-4F42-8454-FA02993D3DB3}" presName="text_1" presStyleLbl="node1" presStyleIdx="0" presStyleCnt="4">
        <dgm:presLayoutVars>
          <dgm:bulletEnabled val="1"/>
        </dgm:presLayoutVars>
      </dgm:prSet>
      <dgm:spPr/>
    </dgm:pt>
    <dgm:pt modelId="{F28B8F76-D457-404F-AFED-21C2E7351C98}" type="pres">
      <dgm:prSet presAssocID="{5E45829F-AA45-4F42-8454-FA02993D3DB3}" presName="accent_1" presStyleCnt="0"/>
      <dgm:spPr/>
    </dgm:pt>
    <dgm:pt modelId="{75907975-59A7-4221-AA21-7A88BC8CA3A2}" type="pres">
      <dgm:prSet presAssocID="{5E45829F-AA45-4F42-8454-FA02993D3DB3}" presName="accentRepeatNode" presStyleLbl="solidFgAcc1" presStyleIdx="0" presStyleCnt="4"/>
      <dgm:spPr/>
    </dgm:pt>
    <dgm:pt modelId="{3412D6A9-2D8D-473B-AF80-D0CC09100441}" type="pres">
      <dgm:prSet presAssocID="{5C667FBD-F11A-4C2C-95F6-588700610C57}" presName="text_2" presStyleLbl="node1" presStyleIdx="1" presStyleCnt="4">
        <dgm:presLayoutVars>
          <dgm:bulletEnabled val="1"/>
        </dgm:presLayoutVars>
      </dgm:prSet>
      <dgm:spPr/>
    </dgm:pt>
    <dgm:pt modelId="{E4B76427-89D1-4E59-A6E9-19F61A8AA776}" type="pres">
      <dgm:prSet presAssocID="{5C667FBD-F11A-4C2C-95F6-588700610C57}" presName="accent_2" presStyleCnt="0"/>
      <dgm:spPr/>
    </dgm:pt>
    <dgm:pt modelId="{2A694E66-15CF-477E-86E3-C5394DD9A78D}" type="pres">
      <dgm:prSet presAssocID="{5C667FBD-F11A-4C2C-95F6-588700610C57}" presName="accentRepeatNode" presStyleLbl="solidFgAcc1" presStyleIdx="1" presStyleCnt="4"/>
      <dgm:spPr/>
    </dgm:pt>
    <dgm:pt modelId="{47A044A0-1CC4-4EBE-8C0A-9D5AA5AE3021}" type="pres">
      <dgm:prSet presAssocID="{8DE2C96C-E142-4978-91DA-98CF4480A834}" presName="text_3" presStyleLbl="node1" presStyleIdx="2" presStyleCnt="4">
        <dgm:presLayoutVars>
          <dgm:bulletEnabled val="1"/>
        </dgm:presLayoutVars>
      </dgm:prSet>
      <dgm:spPr/>
    </dgm:pt>
    <dgm:pt modelId="{CA8E7F5D-E57C-4AA4-B786-9ABB5B88F6F6}" type="pres">
      <dgm:prSet presAssocID="{8DE2C96C-E142-4978-91DA-98CF4480A834}" presName="accent_3" presStyleCnt="0"/>
      <dgm:spPr/>
    </dgm:pt>
    <dgm:pt modelId="{B4186569-7A77-4007-8BC8-559C3C1258A5}" type="pres">
      <dgm:prSet presAssocID="{8DE2C96C-E142-4978-91DA-98CF4480A834}" presName="accentRepeatNode" presStyleLbl="solidFgAcc1" presStyleIdx="2" presStyleCnt="4"/>
      <dgm:spPr/>
    </dgm:pt>
    <dgm:pt modelId="{52D67040-8DA2-44D3-941E-E14D7E0955BD}" type="pres">
      <dgm:prSet presAssocID="{CE1F06B4-8D6F-4E71-BAD9-81E770810DD6}" presName="text_4" presStyleLbl="node1" presStyleIdx="3" presStyleCnt="4">
        <dgm:presLayoutVars>
          <dgm:bulletEnabled val="1"/>
        </dgm:presLayoutVars>
      </dgm:prSet>
      <dgm:spPr/>
    </dgm:pt>
    <dgm:pt modelId="{61661513-8215-415B-84ED-7DE77981BC12}" type="pres">
      <dgm:prSet presAssocID="{CE1F06B4-8D6F-4E71-BAD9-81E770810DD6}" presName="accent_4" presStyleCnt="0"/>
      <dgm:spPr/>
    </dgm:pt>
    <dgm:pt modelId="{392D59D5-6B5D-41A8-AC09-C5BDB8DC487D}" type="pres">
      <dgm:prSet presAssocID="{CE1F06B4-8D6F-4E71-BAD9-81E770810DD6}" presName="accentRepeatNode" presStyleLbl="solidFgAcc1" presStyleIdx="3" presStyleCnt="4"/>
      <dgm:spPr/>
    </dgm:pt>
  </dgm:ptLst>
  <dgm:cxnLst>
    <dgm:cxn modelId="{69B93B04-C1AE-4D70-BC8F-AA6843F0C123}" type="presOf" srcId="{5E45829F-AA45-4F42-8454-FA02993D3DB3}" destId="{1C7CABEA-BCB0-42B1-870C-1809F60DF222}" srcOrd="0" destOrd="0" presId="urn:microsoft.com/office/officeart/2008/layout/VerticalCurvedList"/>
    <dgm:cxn modelId="{99582712-6CDC-47F5-B2E3-82A655226967}" srcId="{A782C591-6121-4F3B-9D0C-886E7ECFCC3C}" destId="{8DE2C96C-E142-4978-91DA-98CF4480A834}" srcOrd="2" destOrd="0" parTransId="{09647EEF-5C57-456A-8EAA-EE3582CB6F33}" sibTransId="{8DC4CC24-E5C8-48F9-A213-EF136403E5B1}"/>
    <dgm:cxn modelId="{D8814412-2B8F-4D60-8602-3A813C6893D5}" srcId="{A782C591-6121-4F3B-9D0C-886E7ECFCC3C}" destId="{5C667FBD-F11A-4C2C-95F6-588700610C57}" srcOrd="1" destOrd="0" parTransId="{972F26FB-4C81-4B15-911B-91CEB818E472}" sibTransId="{DF944068-8998-483C-BA3A-7C10070A6043}"/>
    <dgm:cxn modelId="{C7004622-72F2-4F9E-A745-73B1F4268298}" type="presOf" srcId="{09AF0D02-5B55-4E89-93B8-6DB32B3BD1F7}" destId="{FE9F1E9B-164F-473D-B656-7289AE0551B2}" srcOrd="0" destOrd="0" presId="urn:microsoft.com/office/officeart/2008/layout/VerticalCurvedList"/>
    <dgm:cxn modelId="{6DDFBF3B-A9A5-4543-B02E-82D6E5D074A2}" type="presOf" srcId="{8DE2C96C-E142-4978-91DA-98CF4480A834}" destId="{47A044A0-1CC4-4EBE-8C0A-9D5AA5AE3021}" srcOrd="0" destOrd="0" presId="urn:microsoft.com/office/officeart/2008/layout/VerticalCurvedList"/>
    <dgm:cxn modelId="{A2F17740-F68C-4B1A-8AAF-DA55BA2450F0}" type="presOf" srcId="{A782C591-6121-4F3B-9D0C-886E7ECFCC3C}" destId="{115712AE-742F-440F-AAAD-DDC09A7777DF}" srcOrd="0" destOrd="0" presId="urn:microsoft.com/office/officeart/2008/layout/VerticalCurvedList"/>
    <dgm:cxn modelId="{F3205857-9242-44EC-BC58-08CCE96B043E}" srcId="{A782C591-6121-4F3B-9D0C-886E7ECFCC3C}" destId="{CE1F06B4-8D6F-4E71-BAD9-81E770810DD6}" srcOrd="3" destOrd="0" parTransId="{C6A2B4E5-D215-40AB-8D38-9CCB66BFD2A6}" sibTransId="{25F6051C-E7A4-4B01-9B4D-5E57B708A236}"/>
    <dgm:cxn modelId="{55A0A291-83E8-4D0F-B0EA-AFF3A12FD189}" type="presOf" srcId="{CE1F06B4-8D6F-4E71-BAD9-81E770810DD6}" destId="{52D67040-8DA2-44D3-941E-E14D7E0955BD}" srcOrd="0" destOrd="0" presId="urn:microsoft.com/office/officeart/2008/layout/VerticalCurvedList"/>
    <dgm:cxn modelId="{4298C0F7-6C29-4C14-9973-1E6ACEACFBED}" type="presOf" srcId="{5C667FBD-F11A-4C2C-95F6-588700610C57}" destId="{3412D6A9-2D8D-473B-AF80-D0CC09100441}" srcOrd="0" destOrd="0" presId="urn:microsoft.com/office/officeart/2008/layout/VerticalCurvedList"/>
    <dgm:cxn modelId="{F986A7FD-607A-4FDB-A1BD-F5C19DEF8E93}" srcId="{A782C591-6121-4F3B-9D0C-886E7ECFCC3C}" destId="{5E45829F-AA45-4F42-8454-FA02993D3DB3}" srcOrd="0" destOrd="0" parTransId="{822DF947-9A2C-4068-B886-2270ADEF009C}" sibTransId="{09AF0D02-5B55-4E89-93B8-6DB32B3BD1F7}"/>
    <dgm:cxn modelId="{DE7DFCB5-131F-4278-ABE9-61E8EE4D2E76}" type="presParOf" srcId="{115712AE-742F-440F-AAAD-DDC09A7777DF}" destId="{976D8487-F045-4955-A73E-44A9781E73B3}" srcOrd="0" destOrd="0" presId="urn:microsoft.com/office/officeart/2008/layout/VerticalCurvedList"/>
    <dgm:cxn modelId="{056E9A8E-12AB-4C4A-AB06-8E75720C2118}" type="presParOf" srcId="{976D8487-F045-4955-A73E-44A9781E73B3}" destId="{E5BB3718-7DF5-44F7-8968-2F52FD3B810A}" srcOrd="0" destOrd="0" presId="urn:microsoft.com/office/officeart/2008/layout/VerticalCurvedList"/>
    <dgm:cxn modelId="{D55971D3-7075-494D-B47C-A92A0AF9C957}" type="presParOf" srcId="{E5BB3718-7DF5-44F7-8968-2F52FD3B810A}" destId="{37FF018C-D21C-4652-BFE3-CB3725F3A0C4}" srcOrd="0" destOrd="0" presId="urn:microsoft.com/office/officeart/2008/layout/VerticalCurvedList"/>
    <dgm:cxn modelId="{38AE3AD3-F1AF-4841-A23D-7C047D2A8E94}" type="presParOf" srcId="{E5BB3718-7DF5-44F7-8968-2F52FD3B810A}" destId="{FE9F1E9B-164F-473D-B656-7289AE0551B2}" srcOrd="1" destOrd="0" presId="urn:microsoft.com/office/officeart/2008/layout/VerticalCurvedList"/>
    <dgm:cxn modelId="{1A17445F-7E99-4ADC-98F6-3016419F56EE}" type="presParOf" srcId="{E5BB3718-7DF5-44F7-8968-2F52FD3B810A}" destId="{B24ABA59-3F2B-42C3-80DB-02B1DA012426}" srcOrd="2" destOrd="0" presId="urn:microsoft.com/office/officeart/2008/layout/VerticalCurvedList"/>
    <dgm:cxn modelId="{137BFBE0-A82F-44CF-B78F-5216CE121DF9}" type="presParOf" srcId="{E5BB3718-7DF5-44F7-8968-2F52FD3B810A}" destId="{F0C81BD7-DEFB-47EE-89B2-E5C51BE03422}" srcOrd="3" destOrd="0" presId="urn:microsoft.com/office/officeart/2008/layout/VerticalCurvedList"/>
    <dgm:cxn modelId="{430EA882-D3E3-4FE1-A533-A88BF2CA8943}" type="presParOf" srcId="{976D8487-F045-4955-A73E-44A9781E73B3}" destId="{1C7CABEA-BCB0-42B1-870C-1809F60DF222}" srcOrd="1" destOrd="0" presId="urn:microsoft.com/office/officeart/2008/layout/VerticalCurvedList"/>
    <dgm:cxn modelId="{A9664691-6914-4FC5-A8AE-5672E7A84DF0}" type="presParOf" srcId="{976D8487-F045-4955-A73E-44A9781E73B3}" destId="{F28B8F76-D457-404F-AFED-21C2E7351C98}" srcOrd="2" destOrd="0" presId="urn:microsoft.com/office/officeart/2008/layout/VerticalCurvedList"/>
    <dgm:cxn modelId="{34309E83-1E5C-469D-9CD0-465A05A073AE}" type="presParOf" srcId="{F28B8F76-D457-404F-AFED-21C2E7351C98}" destId="{75907975-59A7-4221-AA21-7A88BC8CA3A2}" srcOrd="0" destOrd="0" presId="urn:microsoft.com/office/officeart/2008/layout/VerticalCurvedList"/>
    <dgm:cxn modelId="{6ED137F0-6F38-49F2-97A0-1029405416C3}" type="presParOf" srcId="{976D8487-F045-4955-A73E-44A9781E73B3}" destId="{3412D6A9-2D8D-473B-AF80-D0CC09100441}" srcOrd="3" destOrd="0" presId="urn:microsoft.com/office/officeart/2008/layout/VerticalCurvedList"/>
    <dgm:cxn modelId="{44A8ECE8-3A74-47BA-A182-10D30482C6A0}" type="presParOf" srcId="{976D8487-F045-4955-A73E-44A9781E73B3}" destId="{E4B76427-89D1-4E59-A6E9-19F61A8AA776}" srcOrd="4" destOrd="0" presId="urn:microsoft.com/office/officeart/2008/layout/VerticalCurvedList"/>
    <dgm:cxn modelId="{DB003A51-8BA0-4A32-BD76-4B410E027DAE}" type="presParOf" srcId="{E4B76427-89D1-4E59-A6E9-19F61A8AA776}" destId="{2A694E66-15CF-477E-86E3-C5394DD9A78D}" srcOrd="0" destOrd="0" presId="urn:microsoft.com/office/officeart/2008/layout/VerticalCurvedList"/>
    <dgm:cxn modelId="{B4AB0D38-24BF-4344-91B5-2F89D66F4B9A}" type="presParOf" srcId="{976D8487-F045-4955-A73E-44A9781E73B3}" destId="{47A044A0-1CC4-4EBE-8C0A-9D5AA5AE3021}" srcOrd="5" destOrd="0" presId="urn:microsoft.com/office/officeart/2008/layout/VerticalCurvedList"/>
    <dgm:cxn modelId="{293370B0-C80F-44AA-AA71-B57CBED63060}" type="presParOf" srcId="{976D8487-F045-4955-A73E-44A9781E73B3}" destId="{CA8E7F5D-E57C-4AA4-B786-9ABB5B88F6F6}" srcOrd="6" destOrd="0" presId="urn:microsoft.com/office/officeart/2008/layout/VerticalCurvedList"/>
    <dgm:cxn modelId="{218EF4AF-E533-48B1-8D30-AC856C239AF7}" type="presParOf" srcId="{CA8E7F5D-E57C-4AA4-B786-9ABB5B88F6F6}" destId="{B4186569-7A77-4007-8BC8-559C3C1258A5}" srcOrd="0" destOrd="0" presId="urn:microsoft.com/office/officeart/2008/layout/VerticalCurvedList"/>
    <dgm:cxn modelId="{F0D573A7-47A1-4EFA-B40A-32364154A4D2}" type="presParOf" srcId="{976D8487-F045-4955-A73E-44A9781E73B3}" destId="{52D67040-8DA2-44D3-941E-E14D7E0955BD}" srcOrd="7" destOrd="0" presId="urn:microsoft.com/office/officeart/2008/layout/VerticalCurvedList"/>
    <dgm:cxn modelId="{C2B84BCE-5CF5-4E6D-8AEF-921ED4C1047E}" type="presParOf" srcId="{976D8487-F045-4955-A73E-44A9781E73B3}" destId="{61661513-8215-415B-84ED-7DE77981BC12}" srcOrd="8" destOrd="0" presId="urn:microsoft.com/office/officeart/2008/layout/VerticalCurvedList"/>
    <dgm:cxn modelId="{DB1B5944-C53F-481E-9C61-2B0EE9B988EB}" type="presParOf" srcId="{61661513-8215-415B-84ED-7DE77981BC12}" destId="{392D59D5-6B5D-41A8-AC09-C5BDB8DC487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23A0BB-42B5-4DAB-B0FF-EC548FE1D0A1}" type="doc">
      <dgm:prSet loTypeId="urn:microsoft.com/office/officeart/2005/8/layout/radial5" loCatId="relationship" qsTypeId="urn:microsoft.com/office/officeart/2005/8/quickstyle/simple1" qsCatId="simple" csTypeId="urn:microsoft.com/office/officeart/2005/8/colors/accent1_4" csCatId="accent1" phldr="1"/>
      <dgm:spPr/>
      <dgm:t>
        <a:bodyPr/>
        <a:lstStyle/>
        <a:p>
          <a:endParaRPr lang="en-US"/>
        </a:p>
      </dgm:t>
    </dgm:pt>
    <dgm:pt modelId="{FA49B17D-8DAB-425C-8582-546D0781B146}">
      <dgm:prSet phldrT="[Text]"/>
      <dgm:spPr/>
      <dgm:t>
        <a:bodyPr/>
        <a:lstStyle/>
        <a:p>
          <a:r>
            <a:rPr lang="en-US" dirty="0"/>
            <a:t>Pain</a:t>
          </a:r>
        </a:p>
      </dgm:t>
    </dgm:pt>
    <dgm:pt modelId="{0AA9D955-CD8C-4026-B262-039C950C21E3}" type="parTrans" cxnId="{FFDB8314-CE6C-47F5-B654-666E6C22032E}">
      <dgm:prSet/>
      <dgm:spPr/>
      <dgm:t>
        <a:bodyPr/>
        <a:lstStyle/>
        <a:p>
          <a:endParaRPr lang="en-US"/>
        </a:p>
      </dgm:t>
    </dgm:pt>
    <dgm:pt modelId="{A727AEE4-812B-4D88-9AEB-EBA3B19CE727}" type="sibTrans" cxnId="{FFDB8314-CE6C-47F5-B654-666E6C22032E}">
      <dgm:prSet/>
      <dgm:spPr/>
      <dgm:t>
        <a:bodyPr/>
        <a:lstStyle/>
        <a:p>
          <a:endParaRPr lang="en-US"/>
        </a:p>
      </dgm:t>
    </dgm:pt>
    <dgm:pt modelId="{77E42C58-6993-47EF-A97E-B8541BBE3397}">
      <dgm:prSet phldrT="[Text]" custT="1"/>
      <dgm:spPr/>
      <dgm:t>
        <a:bodyPr/>
        <a:lstStyle/>
        <a:p>
          <a:r>
            <a:rPr lang="en-US" sz="1100" b="1" dirty="0"/>
            <a:t>Money</a:t>
          </a:r>
        </a:p>
      </dgm:t>
    </dgm:pt>
    <dgm:pt modelId="{A417830E-4800-4FE4-8225-279EAECC09D7}" type="parTrans" cxnId="{61F268AA-5293-4B46-8D60-4FB6495ED76F}">
      <dgm:prSet/>
      <dgm:spPr/>
      <dgm:t>
        <a:bodyPr/>
        <a:lstStyle/>
        <a:p>
          <a:endParaRPr lang="en-US" dirty="0"/>
        </a:p>
      </dgm:t>
    </dgm:pt>
    <dgm:pt modelId="{2080517B-49D4-4D6C-854E-20263118D09C}" type="sibTrans" cxnId="{61F268AA-5293-4B46-8D60-4FB6495ED76F}">
      <dgm:prSet/>
      <dgm:spPr/>
      <dgm:t>
        <a:bodyPr/>
        <a:lstStyle/>
        <a:p>
          <a:endParaRPr lang="en-US"/>
        </a:p>
      </dgm:t>
    </dgm:pt>
    <dgm:pt modelId="{85856543-0984-4770-BC2F-629E0971C9DD}">
      <dgm:prSet phldrT="[Text]" custT="1"/>
      <dgm:spPr/>
      <dgm:t>
        <a:bodyPr/>
        <a:lstStyle/>
        <a:p>
          <a:r>
            <a:rPr lang="en-US" sz="1100" b="1" dirty="0"/>
            <a:t>Family</a:t>
          </a:r>
        </a:p>
      </dgm:t>
    </dgm:pt>
    <dgm:pt modelId="{BD0219BF-5885-4AA7-A526-21F8D003BDC3}" type="parTrans" cxnId="{1C2BF375-4358-41B1-932B-186B9326E866}">
      <dgm:prSet/>
      <dgm:spPr/>
      <dgm:t>
        <a:bodyPr/>
        <a:lstStyle/>
        <a:p>
          <a:endParaRPr lang="en-US" dirty="0"/>
        </a:p>
      </dgm:t>
    </dgm:pt>
    <dgm:pt modelId="{AD6782E5-D796-446F-A17C-6EAB05D2E5D0}" type="sibTrans" cxnId="{1C2BF375-4358-41B1-932B-186B9326E866}">
      <dgm:prSet/>
      <dgm:spPr/>
      <dgm:t>
        <a:bodyPr/>
        <a:lstStyle/>
        <a:p>
          <a:endParaRPr lang="en-US"/>
        </a:p>
      </dgm:t>
    </dgm:pt>
    <dgm:pt modelId="{C45618E0-E669-4763-AE99-FF313558E17B}">
      <dgm:prSet phldrT="[Text]" custT="1"/>
      <dgm:spPr/>
      <dgm:t>
        <a:bodyPr/>
        <a:lstStyle/>
        <a:p>
          <a:r>
            <a:rPr lang="en-US" sz="1100" b="1" dirty="0"/>
            <a:t>Mood</a:t>
          </a:r>
        </a:p>
      </dgm:t>
    </dgm:pt>
    <dgm:pt modelId="{EE3B01A5-E9DA-4306-9379-4C23CA848082}" type="parTrans" cxnId="{7B5BBC9C-8A0E-4ED1-9DDC-6DADA7796904}">
      <dgm:prSet/>
      <dgm:spPr/>
      <dgm:t>
        <a:bodyPr/>
        <a:lstStyle/>
        <a:p>
          <a:endParaRPr lang="en-US" dirty="0"/>
        </a:p>
      </dgm:t>
    </dgm:pt>
    <dgm:pt modelId="{10E149EE-90A8-458C-A1C2-00CBAD8FFAAA}" type="sibTrans" cxnId="{7B5BBC9C-8A0E-4ED1-9DDC-6DADA7796904}">
      <dgm:prSet/>
      <dgm:spPr/>
      <dgm:t>
        <a:bodyPr/>
        <a:lstStyle/>
        <a:p>
          <a:endParaRPr lang="en-US"/>
        </a:p>
      </dgm:t>
    </dgm:pt>
    <dgm:pt modelId="{D827C9F2-5E2B-4C63-B1A7-B7DE39B4DB92}">
      <dgm:prSet phldrT="[Text]" custT="1"/>
      <dgm:spPr/>
      <dgm:t>
        <a:bodyPr/>
        <a:lstStyle/>
        <a:p>
          <a:r>
            <a:rPr lang="en-US" sz="1100" b="1" dirty="0"/>
            <a:t>Activity</a:t>
          </a:r>
        </a:p>
      </dgm:t>
    </dgm:pt>
    <dgm:pt modelId="{EB765D72-68A2-4DCF-BEAC-25412F7A02F8}" type="parTrans" cxnId="{FFD4CB14-8C08-4F9C-B6E6-4C52901060C5}">
      <dgm:prSet/>
      <dgm:spPr/>
      <dgm:t>
        <a:bodyPr/>
        <a:lstStyle/>
        <a:p>
          <a:endParaRPr lang="en-US" dirty="0"/>
        </a:p>
      </dgm:t>
    </dgm:pt>
    <dgm:pt modelId="{F41F2ACE-84B1-4394-BD81-5A7468AE28EE}" type="sibTrans" cxnId="{FFD4CB14-8C08-4F9C-B6E6-4C52901060C5}">
      <dgm:prSet/>
      <dgm:spPr/>
      <dgm:t>
        <a:bodyPr/>
        <a:lstStyle/>
        <a:p>
          <a:endParaRPr lang="en-US"/>
        </a:p>
      </dgm:t>
    </dgm:pt>
    <dgm:pt modelId="{9D2ADF3E-B540-423B-AD60-D83B8EDD18C4}">
      <dgm:prSet phldrT="[Text]" custT="1"/>
      <dgm:spPr/>
      <dgm:t>
        <a:bodyPr/>
        <a:lstStyle/>
        <a:p>
          <a:r>
            <a:rPr lang="en-US" sz="1100" b="1" dirty="0"/>
            <a:t>Sleep</a:t>
          </a:r>
        </a:p>
      </dgm:t>
    </dgm:pt>
    <dgm:pt modelId="{5DFA429A-4332-4100-8F71-09BD3143E18A}" type="parTrans" cxnId="{444240F8-606C-4D79-B255-F03A3725F797}">
      <dgm:prSet/>
      <dgm:spPr/>
      <dgm:t>
        <a:bodyPr/>
        <a:lstStyle/>
        <a:p>
          <a:endParaRPr lang="en-US" dirty="0"/>
        </a:p>
      </dgm:t>
    </dgm:pt>
    <dgm:pt modelId="{FBFC7399-E26E-435E-9DAB-21E42C90FE36}" type="sibTrans" cxnId="{444240F8-606C-4D79-B255-F03A3725F797}">
      <dgm:prSet/>
      <dgm:spPr/>
      <dgm:t>
        <a:bodyPr/>
        <a:lstStyle/>
        <a:p>
          <a:endParaRPr lang="en-US"/>
        </a:p>
      </dgm:t>
    </dgm:pt>
    <dgm:pt modelId="{5969CDF6-920A-4D4A-AB76-1326767FDD43}">
      <dgm:prSet phldrT="[Text]" custT="1"/>
      <dgm:spPr/>
      <dgm:t>
        <a:bodyPr/>
        <a:lstStyle/>
        <a:p>
          <a:r>
            <a:rPr lang="en-US" sz="1100" b="1" dirty="0"/>
            <a:t>Eating</a:t>
          </a:r>
        </a:p>
      </dgm:t>
    </dgm:pt>
    <dgm:pt modelId="{72E8C476-86C5-47FF-A6FE-297F9BA83E75}" type="parTrans" cxnId="{A8D62EAB-CAE8-4D3A-BA8E-6D82CC8DF1FB}">
      <dgm:prSet/>
      <dgm:spPr/>
      <dgm:t>
        <a:bodyPr/>
        <a:lstStyle/>
        <a:p>
          <a:endParaRPr lang="en-US" dirty="0"/>
        </a:p>
      </dgm:t>
    </dgm:pt>
    <dgm:pt modelId="{AD989A77-B6B7-4CE2-9059-5539F505D980}" type="sibTrans" cxnId="{A8D62EAB-CAE8-4D3A-BA8E-6D82CC8DF1FB}">
      <dgm:prSet/>
      <dgm:spPr/>
      <dgm:t>
        <a:bodyPr/>
        <a:lstStyle/>
        <a:p>
          <a:endParaRPr lang="en-US"/>
        </a:p>
      </dgm:t>
    </dgm:pt>
    <dgm:pt modelId="{AD91B7D7-FBB7-4316-A894-B4F16103FE7C}">
      <dgm:prSet phldrT="[Text]" custT="1"/>
      <dgm:spPr/>
      <dgm:t>
        <a:bodyPr lIns="0" rIns="0"/>
        <a:lstStyle/>
        <a:p>
          <a:r>
            <a:rPr lang="en-US" sz="1100" b="1" dirty="0"/>
            <a:t>Independ-ence</a:t>
          </a:r>
        </a:p>
      </dgm:t>
    </dgm:pt>
    <dgm:pt modelId="{034D3511-EF40-43DA-B7DA-5DE7D6471A4B}" type="parTrans" cxnId="{10E4A162-477E-4E9B-9296-454238A5E63D}">
      <dgm:prSet/>
      <dgm:spPr/>
      <dgm:t>
        <a:bodyPr/>
        <a:lstStyle/>
        <a:p>
          <a:endParaRPr lang="en-US" dirty="0"/>
        </a:p>
      </dgm:t>
    </dgm:pt>
    <dgm:pt modelId="{BBCB2C6F-344C-4138-BC41-8C76253150CF}" type="sibTrans" cxnId="{10E4A162-477E-4E9B-9296-454238A5E63D}">
      <dgm:prSet/>
      <dgm:spPr/>
      <dgm:t>
        <a:bodyPr/>
        <a:lstStyle/>
        <a:p>
          <a:endParaRPr lang="en-US"/>
        </a:p>
      </dgm:t>
    </dgm:pt>
    <dgm:pt modelId="{75A8B380-A8C5-47A0-B2F9-234877A5F04E}">
      <dgm:prSet phldrT="[Text]" custT="1"/>
      <dgm:spPr/>
      <dgm:t>
        <a:bodyPr/>
        <a:lstStyle/>
        <a:p>
          <a:r>
            <a:rPr lang="en-US" sz="1100" b="1" dirty="0"/>
            <a:t>Fitness</a:t>
          </a:r>
        </a:p>
      </dgm:t>
    </dgm:pt>
    <dgm:pt modelId="{7B1510ED-2FCE-4F38-ACDE-396BB5F2CAD0}" type="parTrans" cxnId="{E1E68EDB-B216-44DA-B190-4C46BACB1E39}">
      <dgm:prSet/>
      <dgm:spPr/>
      <dgm:t>
        <a:bodyPr/>
        <a:lstStyle/>
        <a:p>
          <a:endParaRPr lang="en-US" dirty="0"/>
        </a:p>
      </dgm:t>
    </dgm:pt>
    <dgm:pt modelId="{830C6D00-1464-4183-A2A2-779EBAA68167}" type="sibTrans" cxnId="{E1E68EDB-B216-44DA-B190-4C46BACB1E39}">
      <dgm:prSet/>
      <dgm:spPr/>
      <dgm:t>
        <a:bodyPr/>
        <a:lstStyle/>
        <a:p>
          <a:endParaRPr lang="en-US"/>
        </a:p>
      </dgm:t>
    </dgm:pt>
    <dgm:pt modelId="{42698353-784F-4B6B-BBCE-C5977EEEE1A5}">
      <dgm:prSet phldrT="[Text]" custT="1"/>
      <dgm:spPr/>
      <dgm:t>
        <a:bodyPr/>
        <a:lstStyle/>
        <a:p>
          <a:r>
            <a:rPr lang="en-US" sz="1100" b="1" dirty="0"/>
            <a:t>Social Life</a:t>
          </a:r>
        </a:p>
      </dgm:t>
    </dgm:pt>
    <dgm:pt modelId="{634506C1-B1F3-4844-94AD-2D146D710CF6}" type="parTrans" cxnId="{87371194-18C2-4B66-8244-E034D4FDC9AA}">
      <dgm:prSet/>
      <dgm:spPr/>
      <dgm:t>
        <a:bodyPr/>
        <a:lstStyle/>
        <a:p>
          <a:endParaRPr lang="en-US" dirty="0"/>
        </a:p>
      </dgm:t>
    </dgm:pt>
    <dgm:pt modelId="{F60A0A3C-FF65-4E7A-A81E-2FE779959971}" type="sibTrans" cxnId="{87371194-18C2-4B66-8244-E034D4FDC9AA}">
      <dgm:prSet/>
      <dgm:spPr/>
      <dgm:t>
        <a:bodyPr/>
        <a:lstStyle/>
        <a:p>
          <a:endParaRPr lang="en-US"/>
        </a:p>
      </dgm:t>
    </dgm:pt>
    <dgm:pt modelId="{BACE8FE0-3404-4C6D-9343-70294CF29DC6}">
      <dgm:prSet phldrT="[Text]" custT="1"/>
      <dgm:spPr/>
      <dgm:t>
        <a:bodyPr/>
        <a:lstStyle/>
        <a:p>
          <a:r>
            <a:rPr lang="en-US" sz="1100" b="1" dirty="0"/>
            <a:t>School</a:t>
          </a:r>
        </a:p>
      </dgm:t>
    </dgm:pt>
    <dgm:pt modelId="{350685CC-463B-4051-9A42-C09F5BF006C0}" type="parTrans" cxnId="{FE0DBBFF-9245-4FD3-BAEB-ED43CC9A37E7}">
      <dgm:prSet/>
      <dgm:spPr/>
      <dgm:t>
        <a:bodyPr/>
        <a:lstStyle/>
        <a:p>
          <a:endParaRPr lang="en-US" dirty="0"/>
        </a:p>
      </dgm:t>
    </dgm:pt>
    <dgm:pt modelId="{AD6ACCA2-8759-4CE7-8893-A3591BB41661}" type="sibTrans" cxnId="{FE0DBBFF-9245-4FD3-BAEB-ED43CC9A37E7}">
      <dgm:prSet/>
      <dgm:spPr/>
      <dgm:t>
        <a:bodyPr/>
        <a:lstStyle/>
        <a:p>
          <a:endParaRPr lang="en-US"/>
        </a:p>
      </dgm:t>
    </dgm:pt>
    <dgm:pt modelId="{8966996E-7CCC-4D56-8C0C-6100E2748368}" type="pres">
      <dgm:prSet presAssocID="{7E23A0BB-42B5-4DAB-B0FF-EC548FE1D0A1}" presName="Name0" presStyleCnt="0">
        <dgm:presLayoutVars>
          <dgm:chMax val="1"/>
          <dgm:dir/>
          <dgm:animLvl val="ctr"/>
          <dgm:resizeHandles val="exact"/>
        </dgm:presLayoutVars>
      </dgm:prSet>
      <dgm:spPr/>
    </dgm:pt>
    <dgm:pt modelId="{E5CB16FB-05A7-4987-ADBB-22BC09F7E5EC}" type="pres">
      <dgm:prSet presAssocID="{FA49B17D-8DAB-425C-8582-546D0781B146}" presName="centerShape" presStyleLbl="node0" presStyleIdx="0" presStyleCnt="1"/>
      <dgm:spPr/>
    </dgm:pt>
    <dgm:pt modelId="{71EA010C-EC85-4D34-9402-C79F43AB8145}" type="pres">
      <dgm:prSet presAssocID="{A417830E-4800-4FE4-8225-279EAECC09D7}" presName="parTrans" presStyleLbl="sibTrans2D1" presStyleIdx="0" presStyleCnt="10"/>
      <dgm:spPr/>
    </dgm:pt>
    <dgm:pt modelId="{B0A8A71B-09F4-48C2-BBC1-4B0540F63CDC}" type="pres">
      <dgm:prSet presAssocID="{A417830E-4800-4FE4-8225-279EAECC09D7}" presName="connectorText" presStyleLbl="sibTrans2D1" presStyleIdx="0" presStyleCnt="10"/>
      <dgm:spPr/>
    </dgm:pt>
    <dgm:pt modelId="{326C3C50-6E26-42D5-A304-9B4AE9D1BBF3}" type="pres">
      <dgm:prSet presAssocID="{77E42C58-6993-47EF-A97E-B8541BBE3397}" presName="node" presStyleLbl="node1" presStyleIdx="0" presStyleCnt="10">
        <dgm:presLayoutVars>
          <dgm:bulletEnabled val="1"/>
        </dgm:presLayoutVars>
      </dgm:prSet>
      <dgm:spPr/>
    </dgm:pt>
    <dgm:pt modelId="{939A596B-8884-4556-9529-3930EB1CA900}" type="pres">
      <dgm:prSet presAssocID="{BD0219BF-5885-4AA7-A526-21F8D003BDC3}" presName="parTrans" presStyleLbl="sibTrans2D1" presStyleIdx="1" presStyleCnt="10"/>
      <dgm:spPr/>
    </dgm:pt>
    <dgm:pt modelId="{C4D8C530-CDE8-44B5-83A0-926777529A70}" type="pres">
      <dgm:prSet presAssocID="{BD0219BF-5885-4AA7-A526-21F8D003BDC3}" presName="connectorText" presStyleLbl="sibTrans2D1" presStyleIdx="1" presStyleCnt="10"/>
      <dgm:spPr/>
    </dgm:pt>
    <dgm:pt modelId="{60522B2E-AAE8-4214-90DA-2AC2B99D9BA6}" type="pres">
      <dgm:prSet presAssocID="{85856543-0984-4770-BC2F-629E0971C9DD}" presName="node" presStyleLbl="node1" presStyleIdx="1" presStyleCnt="10">
        <dgm:presLayoutVars>
          <dgm:bulletEnabled val="1"/>
        </dgm:presLayoutVars>
      </dgm:prSet>
      <dgm:spPr/>
    </dgm:pt>
    <dgm:pt modelId="{447DF480-AA32-493C-AFAC-16E6F860B2E5}" type="pres">
      <dgm:prSet presAssocID="{EE3B01A5-E9DA-4306-9379-4C23CA848082}" presName="parTrans" presStyleLbl="sibTrans2D1" presStyleIdx="2" presStyleCnt="10"/>
      <dgm:spPr/>
    </dgm:pt>
    <dgm:pt modelId="{D2C3251A-DAE1-4554-9563-4D877802D1AA}" type="pres">
      <dgm:prSet presAssocID="{EE3B01A5-E9DA-4306-9379-4C23CA848082}" presName="connectorText" presStyleLbl="sibTrans2D1" presStyleIdx="2" presStyleCnt="10"/>
      <dgm:spPr/>
    </dgm:pt>
    <dgm:pt modelId="{7F27DA9A-35FE-47C5-8947-FF40A6336D14}" type="pres">
      <dgm:prSet presAssocID="{C45618E0-E669-4763-AE99-FF313558E17B}" presName="node" presStyleLbl="node1" presStyleIdx="2" presStyleCnt="10">
        <dgm:presLayoutVars>
          <dgm:bulletEnabled val="1"/>
        </dgm:presLayoutVars>
      </dgm:prSet>
      <dgm:spPr/>
    </dgm:pt>
    <dgm:pt modelId="{A1ECF706-CEA8-4F4A-91B1-646D32171A9E}" type="pres">
      <dgm:prSet presAssocID="{EB765D72-68A2-4DCF-BEAC-25412F7A02F8}" presName="parTrans" presStyleLbl="sibTrans2D1" presStyleIdx="3" presStyleCnt="10"/>
      <dgm:spPr/>
    </dgm:pt>
    <dgm:pt modelId="{8B7A0F58-B419-4F76-81EC-C462AB798629}" type="pres">
      <dgm:prSet presAssocID="{EB765D72-68A2-4DCF-BEAC-25412F7A02F8}" presName="connectorText" presStyleLbl="sibTrans2D1" presStyleIdx="3" presStyleCnt="10"/>
      <dgm:spPr/>
    </dgm:pt>
    <dgm:pt modelId="{ACA63CE0-4AB9-4D78-9184-432E2C9221B4}" type="pres">
      <dgm:prSet presAssocID="{D827C9F2-5E2B-4C63-B1A7-B7DE39B4DB92}" presName="node" presStyleLbl="node1" presStyleIdx="3" presStyleCnt="10">
        <dgm:presLayoutVars>
          <dgm:bulletEnabled val="1"/>
        </dgm:presLayoutVars>
      </dgm:prSet>
      <dgm:spPr/>
    </dgm:pt>
    <dgm:pt modelId="{DC581F5E-02AD-42C4-80BC-243E4CBBC4F3}" type="pres">
      <dgm:prSet presAssocID="{5DFA429A-4332-4100-8F71-09BD3143E18A}" presName="parTrans" presStyleLbl="sibTrans2D1" presStyleIdx="4" presStyleCnt="10"/>
      <dgm:spPr/>
    </dgm:pt>
    <dgm:pt modelId="{A62C8791-9F57-4B65-92EF-717DB8242FC2}" type="pres">
      <dgm:prSet presAssocID="{5DFA429A-4332-4100-8F71-09BD3143E18A}" presName="connectorText" presStyleLbl="sibTrans2D1" presStyleIdx="4" presStyleCnt="10"/>
      <dgm:spPr/>
    </dgm:pt>
    <dgm:pt modelId="{48FA8EF7-1250-4EDF-B7AA-4CF28531F42E}" type="pres">
      <dgm:prSet presAssocID="{9D2ADF3E-B540-423B-AD60-D83B8EDD18C4}" presName="node" presStyleLbl="node1" presStyleIdx="4" presStyleCnt="10">
        <dgm:presLayoutVars>
          <dgm:bulletEnabled val="1"/>
        </dgm:presLayoutVars>
      </dgm:prSet>
      <dgm:spPr/>
    </dgm:pt>
    <dgm:pt modelId="{25C0274F-1397-43C3-AE5F-4DBC30F5D51A}" type="pres">
      <dgm:prSet presAssocID="{72E8C476-86C5-47FF-A6FE-297F9BA83E75}" presName="parTrans" presStyleLbl="sibTrans2D1" presStyleIdx="5" presStyleCnt="10"/>
      <dgm:spPr/>
    </dgm:pt>
    <dgm:pt modelId="{33BF034C-3ABF-4910-AC5D-11466C5E3D1B}" type="pres">
      <dgm:prSet presAssocID="{72E8C476-86C5-47FF-A6FE-297F9BA83E75}" presName="connectorText" presStyleLbl="sibTrans2D1" presStyleIdx="5" presStyleCnt="10"/>
      <dgm:spPr/>
    </dgm:pt>
    <dgm:pt modelId="{1E965A3D-EC24-4184-BBD4-2D86AFAE2D00}" type="pres">
      <dgm:prSet presAssocID="{5969CDF6-920A-4D4A-AB76-1326767FDD43}" presName="node" presStyleLbl="node1" presStyleIdx="5" presStyleCnt="10">
        <dgm:presLayoutVars>
          <dgm:bulletEnabled val="1"/>
        </dgm:presLayoutVars>
      </dgm:prSet>
      <dgm:spPr/>
    </dgm:pt>
    <dgm:pt modelId="{70DFC786-5CBB-4F7D-B729-2214C016EAF7}" type="pres">
      <dgm:prSet presAssocID="{034D3511-EF40-43DA-B7DA-5DE7D6471A4B}" presName="parTrans" presStyleLbl="sibTrans2D1" presStyleIdx="6" presStyleCnt="10"/>
      <dgm:spPr/>
    </dgm:pt>
    <dgm:pt modelId="{A8D7F6A4-CADE-49E4-8AE8-B79CF985507C}" type="pres">
      <dgm:prSet presAssocID="{034D3511-EF40-43DA-B7DA-5DE7D6471A4B}" presName="connectorText" presStyleLbl="sibTrans2D1" presStyleIdx="6" presStyleCnt="10"/>
      <dgm:spPr/>
    </dgm:pt>
    <dgm:pt modelId="{14357B9E-8110-4E38-91B8-1DA083DE6098}" type="pres">
      <dgm:prSet presAssocID="{AD91B7D7-FBB7-4316-A894-B4F16103FE7C}" presName="node" presStyleLbl="node1" presStyleIdx="6" presStyleCnt="10">
        <dgm:presLayoutVars>
          <dgm:bulletEnabled val="1"/>
        </dgm:presLayoutVars>
      </dgm:prSet>
      <dgm:spPr/>
    </dgm:pt>
    <dgm:pt modelId="{2EE0DFAC-4D12-4B34-9265-AB585162B806}" type="pres">
      <dgm:prSet presAssocID="{7B1510ED-2FCE-4F38-ACDE-396BB5F2CAD0}" presName="parTrans" presStyleLbl="sibTrans2D1" presStyleIdx="7" presStyleCnt="10"/>
      <dgm:spPr/>
    </dgm:pt>
    <dgm:pt modelId="{F02806FC-B4DC-4158-94CD-3A8A492D1B14}" type="pres">
      <dgm:prSet presAssocID="{7B1510ED-2FCE-4F38-ACDE-396BB5F2CAD0}" presName="connectorText" presStyleLbl="sibTrans2D1" presStyleIdx="7" presStyleCnt="10"/>
      <dgm:spPr/>
    </dgm:pt>
    <dgm:pt modelId="{EE991C1B-5461-42A1-89B6-11AC6F6741A5}" type="pres">
      <dgm:prSet presAssocID="{75A8B380-A8C5-47A0-B2F9-234877A5F04E}" presName="node" presStyleLbl="node1" presStyleIdx="7" presStyleCnt="10">
        <dgm:presLayoutVars>
          <dgm:bulletEnabled val="1"/>
        </dgm:presLayoutVars>
      </dgm:prSet>
      <dgm:spPr/>
    </dgm:pt>
    <dgm:pt modelId="{7688F3A7-4529-4B3C-B52E-F2F09C502D18}" type="pres">
      <dgm:prSet presAssocID="{634506C1-B1F3-4844-94AD-2D146D710CF6}" presName="parTrans" presStyleLbl="sibTrans2D1" presStyleIdx="8" presStyleCnt="10"/>
      <dgm:spPr/>
    </dgm:pt>
    <dgm:pt modelId="{6706D687-BBB5-4419-9BAC-266C923B79AA}" type="pres">
      <dgm:prSet presAssocID="{634506C1-B1F3-4844-94AD-2D146D710CF6}" presName="connectorText" presStyleLbl="sibTrans2D1" presStyleIdx="8" presStyleCnt="10"/>
      <dgm:spPr/>
    </dgm:pt>
    <dgm:pt modelId="{3BDA840E-BF32-4A64-B859-15AD2670A953}" type="pres">
      <dgm:prSet presAssocID="{42698353-784F-4B6B-BBCE-C5977EEEE1A5}" presName="node" presStyleLbl="node1" presStyleIdx="8" presStyleCnt="10">
        <dgm:presLayoutVars>
          <dgm:bulletEnabled val="1"/>
        </dgm:presLayoutVars>
      </dgm:prSet>
      <dgm:spPr/>
    </dgm:pt>
    <dgm:pt modelId="{BBD21190-BD94-4196-BA71-372FE296A5F3}" type="pres">
      <dgm:prSet presAssocID="{350685CC-463B-4051-9A42-C09F5BF006C0}" presName="parTrans" presStyleLbl="sibTrans2D1" presStyleIdx="9" presStyleCnt="10"/>
      <dgm:spPr/>
    </dgm:pt>
    <dgm:pt modelId="{67EAEB21-95F7-46C9-9061-9A1718920663}" type="pres">
      <dgm:prSet presAssocID="{350685CC-463B-4051-9A42-C09F5BF006C0}" presName="connectorText" presStyleLbl="sibTrans2D1" presStyleIdx="9" presStyleCnt="10"/>
      <dgm:spPr/>
    </dgm:pt>
    <dgm:pt modelId="{36689897-D02E-4B48-BF0A-D5072B6F48ED}" type="pres">
      <dgm:prSet presAssocID="{BACE8FE0-3404-4C6D-9343-70294CF29DC6}" presName="node" presStyleLbl="node1" presStyleIdx="9" presStyleCnt="10">
        <dgm:presLayoutVars>
          <dgm:bulletEnabled val="1"/>
        </dgm:presLayoutVars>
      </dgm:prSet>
      <dgm:spPr/>
    </dgm:pt>
  </dgm:ptLst>
  <dgm:cxnLst>
    <dgm:cxn modelId="{F02A6802-9253-4E83-B646-84C2537D68FD}" type="presOf" srcId="{EE3B01A5-E9DA-4306-9379-4C23CA848082}" destId="{D2C3251A-DAE1-4554-9563-4D877802D1AA}" srcOrd="1" destOrd="0" presId="urn:microsoft.com/office/officeart/2005/8/layout/radial5"/>
    <dgm:cxn modelId="{EA33CA05-18FB-47B4-88FE-8B9AD009F78A}" type="presOf" srcId="{350685CC-463B-4051-9A42-C09F5BF006C0}" destId="{BBD21190-BD94-4196-BA71-372FE296A5F3}" srcOrd="0" destOrd="0" presId="urn:microsoft.com/office/officeart/2005/8/layout/radial5"/>
    <dgm:cxn modelId="{F4AFA709-22C8-41FE-BFBC-6E314C2D5342}" type="presOf" srcId="{D827C9F2-5E2B-4C63-B1A7-B7DE39B4DB92}" destId="{ACA63CE0-4AB9-4D78-9184-432E2C9221B4}" srcOrd="0" destOrd="0" presId="urn:microsoft.com/office/officeart/2005/8/layout/radial5"/>
    <dgm:cxn modelId="{B4E3DD09-68C1-49E2-83E4-5E8BF43D5209}" type="presOf" srcId="{A417830E-4800-4FE4-8225-279EAECC09D7}" destId="{71EA010C-EC85-4D34-9402-C79F43AB8145}" srcOrd="0" destOrd="0" presId="urn:microsoft.com/office/officeart/2005/8/layout/radial5"/>
    <dgm:cxn modelId="{655C810F-F6DF-4B18-B168-9D1DAA84C8DF}" type="presOf" srcId="{72E8C476-86C5-47FF-A6FE-297F9BA83E75}" destId="{33BF034C-3ABF-4910-AC5D-11466C5E3D1B}" srcOrd="1" destOrd="0" presId="urn:microsoft.com/office/officeart/2005/8/layout/radial5"/>
    <dgm:cxn modelId="{35148911-5675-4F42-AE69-2877767FDA69}" type="presOf" srcId="{C45618E0-E669-4763-AE99-FF313558E17B}" destId="{7F27DA9A-35FE-47C5-8947-FF40A6336D14}" srcOrd="0" destOrd="0" presId="urn:microsoft.com/office/officeart/2005/8/layout/radial5"/>
    <dgm:cxn modelId="{FFDB8314-CE6C-47F5-B654-666E6C22032E}" srcId="{7E23A0BB-42B5-4DAB-B0FF-EC548FE1D0A1}" destId="{FA49B17D-8DAB-425C-8582-546D0781B146}" srcOrd="0" destOrd="0" parTransId="{0AA9D955-CD8C-4026-B262-039C950C21E3}" sibTransId="{A727AEE4-812B-4D88-9AEB-EBA3B19CE727}"/>
    <dgm:cxn modelId="{FFD4CB14-8C08-4F9C-B6E6-4C52901060C5}" srcId="{FA49B17D-8DAB-425C-8582-546D0781B146}" destId="{D827C9F2-5E2B-4C63-B1A7-B7DE39B4DB92}" srcOrd="3" destOrd="0" parTransId="{EB765D72-68A2-4DCF-BEAC-25412F7A02F8}" sibTransId="{F41F2ACE-84B1-4394-BD81-5A7468AE28EE}"/>
    <dgm:cxn modelId="{E4896236-951E-4233-B8BB-A498AE581316}" type="presOf" srcId="{5969CDF6-920A-4D4A-AB76-1326767FDD43}" destId="{1E965A3D-EC24-4184-BBD4-2D86AFAE2D00}" srcOrd="0" destOrd="0" presId="urn:microsoft.com/office/officeart/2005/8/layout/radial5"/>
    <dgm:cxn modelId="{8439C93B-2F63-4CBD-BD0F-1AF7CA3A1EF8}" type="presOf" srcId="{77E42C58-6993-47EF-A97E-B8541BBE3397}" destId="{326C3C50-6E26-42D5-A304-9B4AE9D1BBF3}" srcOrd="0" destOrd="0" presId="urn:microsoft.com/office/officeart/2005/8/layout/radial5"/>
    <dgm:cxn modelId="{7DF23547-148B-4A9A-AE35-1A770F88C4E9}" type="presOf" srcId="{EB765D72-68A2-4DCF-BEAC-25412F7A02F8}" destId="{8B7A0F58-B419-4F76-81EC-C462AB798629}" srcOrd="1" destOrd="0" presId="urn:microsoft.com/office/officeart/2005/8/layout/radial5"/>
    <dgm:cxn modelId="{D1E2394D-ED18-4169-99BD-3F311CFC5394}" type="presOf" srcId="{85856543-0984-4770-BC2F-629E0971C9DD}" destId="{60522B2E-AAE8-4214-90DA-2AC2B99D9BA6}" srcOrd="0" destOrd="0" presId="urn:microsoft.com/office/officeart/2005/8/layout/radial5"/>
    <dgm:cxn modelId="{B8625851-E055-4FAF-99A3-0CB398A5847C}" type="presOf" srcId="{BACE8FE0-3404-4C6D-9343-70294CF29DC6}" destId="{36689897-D02E-4B48-BF0A-D5072B6F48ED}" srcOrd="0" destOrd="0" presId="urn:microsoft.com/office/officeart/2005/8/layout/radial5"/>
    <dgm:cxn modelId="{2FC52652-045D-415B-A552-C6E0D444FB19}" type="presOf" srcId="{72E8C476-86C5-47FF-A6FE-297F9BA83E75}" destId="{25C0274F-1397-43C3-AE5F-4DBC30F5D51A}" srcOrd="0" destOrd="0" presId="urn:microsoft.com/office/officeart/2005/8/layout/radial5"/>
    <dgm:cxn modelId="{DBA7DD55-253B-4252-8705-09D1C106609D}" type="presOf" srcId="{42698353-784F-4B6B-BBCE-C5977EEEE1A5}" destId="{3BDA840E-BF32-4A64-B859-15AD2670A953}" srcOrd="0" destOrd="0" presId="urn:microsoft.com/office/officeart/2005/8/layout/radial5"/>
    <dgm:cxn modelId="{10E4A162-477E-4E9B-9296-454238A5E63D}" srcId="{FA49B17D-8DAB-425C-8582-546D0781B146}" destId="{AD91B7D7-FBB7-4316-A894-B4F16103FE7C}" srcOrd="6" destOrd="0" parTransId="{034D3511-EF40-43DA-B7DA-5DE7D6471A4B}" sibTransId="{BBCB2C6F-344C-4138-BC41-8C76253150CF}"/>
    <dgm:cxn modelId="{46023666-EB73-4479-BE9B-99DDE3E12042}" type="presOf" srcId="{AD91B7D7-FBB7-4316-A894-B4F16103FE7C}" destId="{14357B9E-8110-4E38-91B8-1DA083DE6098}" srcOrd="0" destOrd="0" presId="urn:microsoft.com/office/officeart/2005/8/layout/radial5"/>
    <dgm:cxn modelId="{9E949E73-12D8-41FF-AE01-306FFFDA5DE9}" type="presOf" srcId="{7E23A0BB-42B5-4DAB-B0FF-EC548FE1D0A1}" destId="{8966996E-7CCC-4D56-8C0C-6100E2748368}" srcOrd="0" destOrd="0" presId="urn:microsoft.com/office/officeart/2005/8/layout/radial5"/>
    <dgm:cxn modelId="{1C2BF375-4358-41B1-932B-186B9326E866}" srcId="{FA49B17D-8DAB-425C-8582-546D0781B146}" destId="{85856543-0984-4770-BC2F-629E0971C9DD}" srcOrd="1" destOrd="0" parTransId="{BD0219BF-5885-4AA7-A526-21F8D003BDC3}" sibTransId="{AD6782E5-D796-446F-A17C-6EAB05D2E5D0}"/>
    <dgm:cxn modelId="{614CA37B-D065-4A40-94A5-6C14AC28C3F0}" type="presOf" srcId="{350685CC-463B-4051-9A42-C09F5BF006C0}" destId="{67EAEB21-95F7-46C9-9061-9A1718920663}" srcOrd="1" destOrd="0" presId="urn:microsoft.com/office/officeart/2005/8/layout/radial5"/>
    <dgm:cxn modelId="{062B3D87-5A9C-49AE-A53C-60864C9194F1}" type="presOf" srcId="{634506C1-B1F3-4844-94AD-2D146D710CF6}" destId="{6706D687-BBB5-4419-9BAC-266C923B79AA}" srcOrd="1" destOrd="0" presId="urn:microsoft.com/office/officeart/2005/8/layout/radial5"/>
    <dgm:cxn modelId="{18F08D89-3485-4403-AF12-B910555E6403}" type="presOf" srcId="{FA49B17D-8DAB-425C-8582-546D0781B146}" destId="{E5CB16FB-05A7-4987-ADBB-22BC09F7E5EC}" srcOrd="0" destOrd="0" presId="urn:microsoft.com/office/officeart/2005/8/layout/radial5"/>
    <dgm:cxn modelId="{87371194-18C2-4B66-8244-E034D4FDC9AA}" srcId="{FA49B17D-8DAB-425C-8582-546D0781B146}" destId="{42698353-784F-4B6B-BBCE-C5977EEEE1A5}" srcOrd="8" destOrd="0" parTransId="{634506C1-B1F3-4844-94AD-2D146D710CF6}" sibTransId="{F60A0A3C-FF65-4E7A-A81E-2FE779959971}"/>
    <dgm:cxn modelId="{7B5BBC9C-8A0E-4ED1-9DDC-6DADA7796904}" srcId="{FA49B17D-8DAB-425C-8582-546D0781B146}" destId="{C45618E0-E669-4763-AE99-FF313558E17B}" srcOrd="2" destOrd="0" parTransId="{EE3B01A5-E9DA-4306-9379-4C23CA848082}" sibTransId="{10E149EE-90A8-458C-A1C2-00CBAD8FFAAA}"/>
    <dgm:cxn modelId="{7B3F53A4-3504-455D-949A-F4F3F265619D}" type="presOf" srcId="{BD0219BF-5885-4AA7-A526-21F8D003BDC3}" destId="{C4D8C530-CDE8-44B5-83A0-926777529A70}" srcOrd="1" destOrd="0" presId="urn:microsoft.com/office/officeart/2005/8/layout/radial5"/>
    <dgm:cxn modelId="{0E91B4A7-37C9-4F1D-B4DC-1037B9CEE81A}" type="presOf" srcId="{034D3511-EF40-43DA-B7DA-5DE7D6471A4B}" destId="{A8D7F6A4-CADE-49E4-8AE8-B79CF985507C}" srcOrd="1" destOrd="0" presId="urn:microsoft.com/office/officeart/2005/8/layout/radial5"/>
    <dgm:cxn modelId="{61F268AA-5293-4B46-8D60-4FB6495ED76F}" srcId="{FA49B17D-8DAB-425C-8582-546D0781B146}" destId="{77E42C58-6993-47EF-A97E-B8541BBE3397}" srcOrd="0" destOrd="0" parTransId="{A417830E-4800-4FE4-8225-279EAECC09D7}" sibTransId="{2080517B-49D4-4D6C-854E-20263118D09C}"/>
    <dgm:cxn modelId="{A8D62EAB-CAE8-4D3A-BA8E-6D82CC8DF1FB}" srcId="{FA49B17D-8DAB-425C-8582-546D0781B146}" destId="{5969CDF6-920A-4D4A-AB76-1326767FDD43}" srcOrd="5" destOrd="0" parTransId="{72E8C476-86C5-47FF-A6FE-297F9BA83E75}" sibTransId="{AD989A77-B6B7-4CE2-9059-5539F505D980}"/>
    <dgm:cxn modelId="{EC5C2CB2-B0E6-42CF-92C2-810468FF2319}" type="presOf" srcId="{A417830E-4800-4FE4-8225-279EAECC09D7}" destId="{B0A8A71B-09F4-48C2-BBC1-4B0540F63CDC}" srcOrd="1" destOrd="0" presId="urn:microsoft.com/office/officeart/2005/8/layout/radial5"/>
    <dgm:cxn modelId="{11A552B5-51E8-4B5E-9CA9-DB311204201A}" type="presOf" srcId="{BD0219BF-5885-4AA7-A526-21F8D003BDC3}" destId="{939A596B-8884-4556-9529-3930EB1CA900}" srcOrd="0" destOrd="0" presId="urn:microsoft.com/office/officeart/2005/8/layout/radial5"/>
    <dgm:cxn modelId="{D47850C7-C286-4A08-9411-BD8F4BE8269B}" type="presOf" srcId="{034D3511-EF40-43DA-B7DA-5DE7D6471A4B}" destId="{70DFC786-5CBB-4F7D-B729-2214C016EAF7}" srcOrd="0" destOrd="0" presId="urn:microsoft.com/office/officeart/2005/8/layout/radial5"/>
    <dgm:cxn modelId="{D0DD15CA-3495-42C6-8052-FECB0951C059}" type="presOf" srcId="{634506C1-B1F3-4844-94AD-2D146D710CF6}" destId="{7688F3A7-4529-4B3C-B52E-F2F09C502D18}" srcOrd="0" destOrd="0" presId="urn:microsoft.com/office/officeart/2005/8/layout/radial5"/>
    <dgm:cxn modelId="{E1E68EDB-B216-44DA-B190-4C46BACB1E39}" srcId="{FA49B17D-8DAB-425C-8582-546D0781B146}" destId="{75A8B380-A8C5-47A0-B2F9-234877A5F04E}" srcOrd="7" destOrd="0" parTransId="{7B1510ED-2FCE-4F38-ACDE-396BB5F2CAD0}" sibTransId="{830C6D00-1464-4183-A2A2-779EBAA68167}"/>
    <dgm:cxn modelId="{A07ACFE3-3E6B-4550-9232-9F0915325BE4}" type="presOf" srcId="{5DFA429A-4332-4100-8F71-09BD3143E18A}" destId="{DC581F5E-02AD-42C4-80BC-243E4CBBC4F3}" srcOrd="0" destOrd="0" presId="urn:microsoft.com/office/officeart/2005/8/layout/radial5"/>
    <dgm:cxn modelId="{BDD7B9E6-E050-4812-A71C-A5D45D236430}" type="presOf" srcId="{7B1510ED-2FCE-4F38-ACDE-396BB5F2CAD0}" destId="{2EE0DFAC-4D12-4B34-9265-AB585162B806}" srcOrd="0" destOrd="0" presId="urn:microsoft.com/office/officeart/2005/8/layout/radial5"/>
    <dgm:cxn modelId="{16ADD4E9-F8B4-41EE-B22D-DBBC6EE1AA3B}" type="presOf" srcId="{9D2ADF3E-B540-423B-AD60-D83B8EDD18C4}" destId="{48FA8EF7-1250-4EDF-B7AA-4CF28531F42E}" srcOrd="0" destOrd="0" presId="urn:microsoft.com/office/officeart/2005/8/layout/radial5"/>
    <dgm:cxn modelId="{F7737CEC-10EE-4232-B26D-EA6A85A067E3}" type="presOf" srcId="{75A8B380-A8C5-47A0-B2F9-234877A5F04E}" destId="{EE991C1B-5461-42A1-89B6-11AC6F6741A5}" srcOrd="0" destOrd="0" presId="urn:microsoft.com/office/officeart/2005/8/layout/radial5"/>
    <dgm:cxn modelId="{BFF87AEE-950A-4A8D-A9CA-32D1358589CE}" type="presOf" srcId="{5DFA429A-4332-4100-8F71-09BD3143E18A}" destId="{A62C8791-9F57-4B65-92EF-717DB8242FC2}" srcOrd="1" destOrd="0" presId="urn:microsoft.com/office/officeart/2005/8/layout/radial5"/>
    <dgm:cxn modelId="{65A742EF-BD64-41B5-80AB-D6100E4BEF80}" type="presOf" srcId="{EE3B01A5-E9DA-4306-9379-4C23CA848082}" destId="{447DF480-AA32-493C-AFAC-16E6F860B2E5}" srcOrd="0" destOrd="0" presId="urn:microsoft.com/office/officeart/2005/8/layout/radial5"/>
    <dgm:cxn modelId="{B8E143F6-F6A6-446B-9589-AB7A833545FA}" type="presOf" srcId="{7B1510ED-2FCE-4F38-ACDE-396BB5F2CAD0}" destId="{F02806FC-B4DC-4158-94CD-3A8A492D1B14}" srcOrd="1" destOrd="0" presId="urn:microsoft.com/office/officeart/2005/8/layout/radial5"/>
    <dgm:cxn modelId="{444240F8-606C-4D79-B255-F03A3725F797}" srcId="{FA49B17D-8DAB-425C-8582-546D0781B146}" destId="{9D2ADF3E-B540-423B-AD60-D83B8EDD18C4}" srcOrd="4" destOrd="0" parTransId="{5DFA429A-4332-4100-8F71-09BD3143E18A}" sibTransId="{FBFC7399-E26E-435E-9DAB-21E42C90FE36}"/>
    <dgm:cxn modelId="{C96B25F9-E54B-46EB-88AD-C082AC7712A3}" type="presOf" srcId="{EB765D72-68A2-4DCF-BEAC-25412F7A02F8}" destId="{A1ECF706-CEA8-4F4A-91B1-646D32171A9E}" srcOrd="0" destOrd="0" presId="urn:microsoft.com/office/officeart/2005/8/layout/radial5"/>
    <dgm:cxn modelId="{FE0DBBFF-9245-4FD3-BAEB-ED43CC9A37E7}" srcId="{FA49B17D-8DAB-425C-8582-546D0781B146}" destId="{BACE8FE0-3404-4C6D-9343-70294CF29DC6}" srcOrd="9" destOrd="0" parTransId="{350685CC-463B-4051-9A42-C09F5BF006C0}" sibTransId="{AD6ACCA2-8759-4CE7-8893-A3591BB41661}"/>
    <dgm:cxn modelId="{7D3198F7-9D07-4085-A4F6-6E62CF7FF66A}" type="presParOf" srcId="{8966996E-7CCC-4D56-8C0C-6100E2748368}" destId="{E5CB16FB-05A7-4987-ADBB-22BC09F7E5EC}" srcOrd="0" destOrd="0" presId="urn:microsoft.com/office/officeart/2005/8/layout/radial5"/>
    <dgm:cxn modelId="{A108BAFF-61C1-4C4D-A29B-A459F44BE0D8}" type="presParOf" srcId="{8966996E-7CCC-4D56-8C0C-6100E2748368}" destId="{71EA010C-EC85-4D34-9402-C79F43AB8145}" srcOrd="1" destOrd="0" presId="urn:microsoft.com/office/officeart/2005/8/layout/radial5"/>
    <dgm:cxn modelId="{A2E4A635-A2D1-4030-B59F-263184BC32DE}" type="presParOf" srcId="{71EA010C-EC85-4D34-9402-C79F43AB8145}" destId="{B0A8A71B-09F4-48C2-BBC1-4B0540F63CDC}" srcOrd="0" destOrd="0" presId="urn:microsoft.com/office/officeart/2005/8/layout/radial5"/>
    <dgm:cxn modelId="{3A7FBF57-2AD4-43B1-9875-2ABF3F4AAF80}" type="presParOf" srcId="{8966996E-7CCC-4D56-8C0C-6100E2748368}" destId="{326C3C50-6E26-42D5-A304-9B4AE9D1BBF3}" srcOrd="2" destOrd="0" presId="urn:microsoft.com/office/officeart/2005/8/layout/radial5"/>
    <dgm:cxn modelId="{2E04381D-402F-4B4C-A3E0-7D4F47C95A40}" type="presParOf" srcId="{8966996E-7CCC-4D56-8C0C-6100E2748368}" destId="{939A596B-8884-4556-9529-3930EB1CA900}" srcOrd="3" destOrd="0" presId="urn:microsoft.com/office/officeart/2005/8/layout/radial5"/>
    <dgm:cxn modelId="{5CAAFDE1-E79A-43FB-9BC3-E73D083564F8}" type="presParOf" srcId="{939A596B-8884-4556-9529-3930EB1CA900}" destId="{C4D8C530-CDE8-44B5-83A0-926777529A70}" srcOrd="0" destOrd="0" presId="urn:microsoft.com/office/officeart/2005/8/layout/radial5"/>
    <dgm:cxn modelId="{2BF4F095-6841-47C7-AA73-030746FF2F4D}" type="presParOf" srcId="{8966996E-7CCC-4D56-8C0C-6100E2748368}" destId="{60522B2E-AAE8-4214-90DA-2AC2B99D9BA6}" srcOrd="4" destOrd="0" presId="urn:microsoft.com/office/officeart/2005/8/layout/radial5"/>
    <dgm:cxn modelId="{136ECDFD-D91D-4BBC-B5CF-76245AECC1FC}" type="presParOf" srcId="{8966996E-7CCC-4D56-8C0C-6100E2748368}" destId="{447DF480-AA32-493C-AFAC-16E6F860B2E5}" srcOrd="5" destOrd="0" presId="urn:microsoft.com/office/officeart/2005/8/layout/radial5"/>
    <dgm:cxn modelId="{23E81B7A-DD20-41CB-88F4-5E033862EB4E}" type="presParOf" srcId="{447DF480-AA32-493C-AFAC-16E6F860B2E5}" destId="{D2C3251A-DAE1-4554-9563-4D877802D1AA}" srcOrd="0" destOrd="0" presId="urn:microsoft.com/office/officeart/2005/8/layout/radial5"/>
    <dgm:cxn modelId="{5DB0253F-9FB4-4C1C-95C8-BFBEC151DE32}" type="presParOf" srcId="{8966996E-7CCC-4D56-8C0C-6100E2748368}" destId="{7F27DA9A-35FE-47C5-8947-FF40A6336D14}" srcOrd="6" destOrd="0" presId="urn:microsoft.com/office/officeart/2005/8/layout/radial5"/>
    <dgm:cxn modelId="{E5CFA3B6-5818-48C7-8DC0-3EEE5C9A6B7D}" type="presParOf" srcId="{8966996E-7CCC-4D56-8C0C-6100E2748368}" destId="{A1ECF706-CEA8-4F4A-91B1-646D32171A9E}" srcOrd="7" destOrd="0" presId="urn:microsoft.com/office/officeart/2005/8/layout/radial5"/>
    <dgm:cxn modelId="{5E06A05E-F812-443F-8642-473F3B1317AC}" type="presParOf" srcId="{A1ECF706-CEA8-4F4A-91B1-646D32171A9E}" destId="{8B7A0F58-B419-4F76-81EC-C462AB798629}" srcOrd="0" destOrd="0" presId="urn:microsoft.com/office/officeart/2005/8/layout/radial5"/>
    <dgm:cxn modelId="{1904E93F-A3A2-4FAB-A92E-01B7F68DCBE0}" type="presParOf" srcId="{8966996E-7CCC-4D56-8C0C-6100E2748368}" destId="{ACA63CE0-4AB9-4D78-9184-432E2C9221B4}" srcOrd="8" destOrd="0" presId="urn:microsoft.com/office/officeart/2005/8/layout/radial5"/>
    <dgm:cxn modelId="{F28AA65D-8FEB-4E77-8104-27A1CEE2681C}" type="presParOf" srcId="{8966996E-7CCC-4D56-8C0C-6100E2748368}" destId="{DC581F5E-02AD-42C4-80BC-243E4CBBC4F3}" srcOrd="9" destOrd="0" presId="urn:microsoft.com/office/officeart/2005/8/layout/radial5"/>
    <dgm:cxn modelId="{DF9756B0-B1F8-4548-821B-9A32C0579481}" type="presParOf" srcId="{DC581F5E-02AD-42C4-80BC-243E4CBBC4F3}" destId="{A62C8791-9F57-4B65-92EF-717DB8242FC2}" srcOrd="0" destOrd="0" presId="urn:microsoft.com/office/officeart/2005/8/layout/radial5"/>
    <dgm:cxn modelId="{351D4CDD-813A-479C-A28A-401A4DF74E7F}" type="presParOf" srcId="{8966996E-7CCC-4D56-8C0C-6100E2748368}" destId="{48FA8EF7-1250-4EDF-B7AA-4CF28531F42E}" srcOrd="10" destOrd="0" presId="urn:microsoft.com/office/officeart/2005/8/layout/radial5"/>
    <dgm:cxn modelId="{017C8557-9C83-49B3-B070-9BF308CFCE2F}" type="presParOf" srcId="{8966996E-7CCC-4D56-8C0C-6100E2748368}" destId="{25C0274F-1397-43C3-AE5F-4DBC30F5D51A}" srcOrd="11" destOrd="0" presId="urn:microsoft.com/office/officeart/2005/8/layout/radial5"/>
    <dgm:cxn modelId="{06BFC17C-0D00-46A5-8F18-028FD4AF1CF1}" type="presParOf" srcId="{25C0274F-1397-43C3-AE5F-4DBC30F5D51A}" destId="{33BF034C-3ABF-4910-AC5D-11466C5E3D1B}" srcOrd="0" destOrd="0" presId="urn:microsoft.com/office/officeart/2005/8/layout/radial5"/>
    <dgm:cxn modelId="{9503C8D4-0231-4A65-A893-FAB0D9E31FBC}" type="presParOf" srcId="{8966996E-7CCC-4D56-8C0C-6100E2748368}" destId="{1E965A3D-EC24-4184-BBD4-2D86AFAE2D00}" srcOrd="12" destOrd="0" presId="urn:microsoft.com/office/officeart/2005/8/layout/radial5"/>
    <dgm:cxn modelId="{59F662B4-8FB5-4095-B45D-F088F9340036}" type="presParOf" srcId="{8966996E-7CCC-4D56-8C0C-6100E2748368}" destId="{70DFC786-5CBB-4F7D-B729-2214C016EAF7}" srcOrd="13" destOrd="0" presId="urn:microsoft.com/office/officeart/2005/8/layout/radial5"/>
    <dgm:cxn modelId="{53D51DEC-9C99-4849-953F-66F085EB41A6}" type="presParOf" srcId="{70DFC786-5CBB-4F7D-B729-2214C016EAF7}" destId="{A8D7F6A4-CADE-49E4-8AE8-B79CF985507C}" srcOrd="0" destOrd="0" presId="urn:microsoft.com/office/officeart/2005/8/layout/radial5"/>
    <dgm:cxn modelId="{42104322-6DAC-42FA-90AE-D2827AF92FB0}" type="presParOf" srcId="{8966996E-7CCC-4D56-8C0C-6100E2748368}" destId="{14357B9E-8110-4E38-91B8-1DA083DE6098}" srcOrd="14" destOrd="0" presId="urn:microsoft.com/office/officeart/2005/8/layout/radial5"/>
    <dgm:cxn modelId="{32367461-7B60-470D-9EA6-EF2B9D946882}" type="presParOf" srcId="{8966996E-7CCC-4D56-8C0C-6100E2748368}" destId="{2EE0DFAC-4D12-4B34-9265-AB585162B806}" srcOrd="15" destOrd="0" presId="urn:microsoft.com/office/officeart/2005/8/layout/radial5"/>
    <dgm:cxn modelId="{B96B437C-1298-4F8B-A8C7-015DCC7D33BE}" type="presParOf" srcId="{2EE0DFAC-4D12-4B34-9265-AB585162B806}" destId="{F02806FC-B4DC-4158-94CD-3A8A492D1B14}" srcOrd="0" destOrd="0" presId="urn:microsoft.com/office/officeart/2005/8/layout/radial5"/>
    <dgm:cxn modelId="{E7F4E219-FDE2-4455-90CD-C098E4C587B6}" type="presParOf" srcId="{8966996E-7CCC-4D56-8C0C-6100E2748368}" destId="{EE991C1B-5461-42A1-89B6-11AC6F6741A5}" srcOrd="16" destOrd="0" presId="urn:microsoft.com/office/officeart/2005/8/layout/radial5"/>
    <dgm:cxn modelId="{38267190-6537-4659-AE46-C2083FF23203}" type="presParOf" srcId="{8966996E-7CCC-4D56-8C0C-6100E2748368}" destId="{7688F3A7-4529-4B3C-B52E-F2F09C502D18}" srcOrd="17" destOrd="0" presId="urn:microsoft.com/office/officeart/2005/8/layout/radial5"/>
    <dgm:cxn modelId="{B301C5D4-1312-491A-9C7D-A94C3BC923E2}" type="presParOf" srcId="{7688F3A7-4529-4B3C-B52E-F2F09C502D18}" destId="{6706D687-BBB5-4419-9BAC-266C923B79AA}" srcOrd="0" destOrd="0" presId="urn:microsoft.com/office/officeart/2005/8/layout/radial5"/>
    <dgm:cxn modelId="{F36613F3-8AE0-4EAB-99E1-5F237E9A08D1}" type="presParOf" srcId="{8966996E-7CCC-4D56-8C0C-6100E2748368}" destId="{3BDA840E-BF32-4A64-B859-15AD2670A953}" srcOrd="18" destOrd="0" presId="urn:microsoft.com/office/officeart/2005/8/layout/radial5"/>
    <dgm:cxn modelId="{7043C510-DCBB-4C53-BAA4-6B0A8225407F}" type="presParOf" srcId="{8966996E-7CCC-4D56-8C0C-6100E2748368}" destId="{BBD21190-BD94-4196-BA71-372FE296A5F3}" srcOrd="19" destOrd="0" presId="urn:microsoft.com/office/officeart/2005/8/layout/radial5"/>
    <dgm:cxn modelId="{DF3B8798-3188-45E4-B843-0400A997EC29}" type="presParOf" srcId="{BBD21190-BD94-4196-BA71-372FE296A5F3}" destId="{67EAEB21-95F7-46C9-9061-9A1718920663}" srcOrd="0" destOrd="0" presId="urn:microsoft.com/office/officeart/2005/8/layout/radial5"/>
    <dgm:cxn modelId="{708D1317-35AA-4096-8E7D-7412F7D74462}" type="presParOf" srcId="{8966996E-7CCC-4D56-8C0C-6100E2748368}" destId="{36689897-D02E-4B48-BF0A-D5072B6F48ED}" srcOrd="2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F1E9B-164F-473D-B656-7289AE0551B2}">
      <dsp:nvSpPr>
        <dsp:cNvPr id="0" name=""/>
        <dsp:cNvSpPr/>
      </dsp:nvSpPr>
      <dsp:spPr>
        <a:xfrm>
          <a:off x="-3107190" y="-478322"/>
          <a:ext cx="3706195" cy="3706195"/>
        </a:xfrm>
        <a:prstGeom prst="blockArc">
          <a:avLst>
            <a:gd name="adj1" fmla="val 18900000"/>
            <a:gd name="adj2" fmla="val 2700000"/>
            <a:gd name="adj3" fmla="val 583"/>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CABEA-BCB0-42B1-870C-1809F60DF222}">
      <dsp:nvSpPr>
        <dsp:cNvPr id="0" name=""/>
        <dsp:cNvSpPr/>
      </dsp:nvSpPr>
      <dsp:spPr>
        <a:xfrm>
          <a:off x="314216" y="211385"/>
          <a:ext cx="2760317" cy="42299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5749"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Headaches</a:t>
          </a:r>
        </a:p>
      </dsp:txBody>
      <dsp:txXfrm>
        <a:off x="314216" y="211385"/>
        <a:ext cx="2760317" cy="422990"/>
      </dsp:txXfrm>
    </dsp:sp>
    <dsp:sp modelId="{75907975-59A7-4221-AA21-7A88BC8CA3A2}">
      <dsp:nvSpPr>
        <dsp:cNvPr id="0" name=""/>
        <dsp:cNvSpPr/>
      </dsp:nvSpPr>
      <dsp:spPr>
        <a:xfrm>
          <a:off x="49847" y="158511"/>
          <a:ext cx="528738" cy="528738"/>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12D6A9-2D8D-473B-AF80-D0CC09100441}">
      <dsp:nvSpPr>
        <dsp:cNvPr id="0" name=""/>
        <dsp:cNvSpPr/>
      </dsp:nvSpPr>
      <dsp:spPr>
        <a:xfrm>
          <a:off x="556727" y="845981"/>
          <a:ext cx="2517806" cy="422990"/>
        </a:xfrm>
        <a:prstGeom prst="rect">
          <a:avLst/>
        </a:prstGeom>
        <a:solidFill>
          <a:schemeClr val="accent3">
            <a:hueOff val="2480601"/>
            <a:satOff val="8451"/>
            <a:lumOff val="-5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5749"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Abdominal</a:t>
          </a:r>
        </a:p>
      </dsp:txBody>
      <dsp:txXfrm>
        <a:off x="556727" y="845981"/>
        <a:ext cx="2517806" cy="422990"/>
      </dsp:txXfrm>
    </dsp:sp>
    <dsp:sp modelId="{2A694E66-15CF-477E-86E3-C5394DD9A78D}">
      <dsp:nvSpPr>
        <dsp:cNvPr id="0" name=""/>
        <dsp:cNvSpPr/>
      </dsp:nvSpPr>
      <dsp:spPr>
        <a:xfrm>
          <a:off x="292357" y="793107"/>
          <a:ext cx="528738" cy="528738"/>
        </a:xfrm>
        <a:prstGeom prst="ellipse">
          <a:avLst/>
        </a:prstGeom>
        <a:solidFill>
          <a:schemeClr val="lt1">
            <a:hueOff val="0"/>
            <a:satOff val="0"/>
            <a:lumOff val="0"/>
            <a:alphaOff val="0"/>
          </a:schemeClr>
        </a:solidFill>
        <a:ln w="25400" cap="flat" cmpd="sng" algn="ctr">
          <a:solidFill>
            <a:schemeClr val="accent3">
              <a:hueOff val="2480601"/>
              <a:satOff val="8451"/>
              <a:lumOff val="-5359"/>
              <a:alphaOff val="0"/>
            </a:schemeClr>
          </a:solidFill>
          <a:prstDash val="solid"/>
        </a:ln>
        <a:effectLst/>
      </dsp:spPr>
      <dsp:style>
        <a:lnRef idx="2">
          <a:scrgbClr r="0" g="0" b="0"/>
        </a:lnRef>
        <a:fillRef idx="1">
          <a:scrgbClr r="0" g="0" b="0"/>
        </a:fillRef>
        <a:effectRef idx="0">
          <a:scrgbClr r="0" g="0" b="0"/>
        </a:effectRef>
        <a:fontRef idx="minor"/>
      </dsp:style>
    </dsp:sp>
    <dsp:sp modelId="{47A044A0-1CC4-4EBE-8C0A-9D5AA5AE3021}">
      <dsp:nvSpPr>
        <dsp:cNvPr id="0" name=""/>
        <dsp:cNvSpPr/>
      </dsp:nvSpPr>
      <dsp:spPr>
        <a:xfrm>
          <a:off x="556727" y="1480577"/>
          <a:ext cx="2517806" cy="422990"/>
        </a:xfrm>
        <a:prstGeom prst="rect">
          <a:avLst/>
        </a:prstGeom>
        <a:solidFill>
          <a:schemeClr val="accent3">
            <a:hueOff val="4961201"/>
            <a:satOff val="16902"/>
            <a:lumOff val="-107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5749"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Musculoskeletal</a:t>
          </a:r>
        </a:p>
      </dsp:txBody>
      <dsp:txXfrm>
        <a:off x="556727" y="1480577"/>
        <a:ext cx="2517806" cy="422990"/>
      </dsp:txXfrm>
    </dsp:sp>
    <dsp:sp modelId="{B4186569-7A77-4007-8BC8-559C3C1258A5}">
      <dsp:nvSpPr>
        <dsp:cNvPr id="0" name=""/>
        <dsp:cNvSpPr/>
      </dsp:nvSpPr>
      <dsp:spPr>
        <a:xfrm>
          <a:off x="292357" y="1427703"/>
          <a:ext cx="528738" cy="528738"/>
        </a:xfrm>
        <a:prstGeom prst="ellipse">
          <a:avLst/>
        </a:prstGeom>
        <a:solidFill>
          <a:schemeClr val="lt1">
            <a:hueOff val="0"/>
            <a:satOff val="0"/>
            <a:lumOff val="0"/>
            <a:alphaOff val="0"/>
          </a:schemeClr>
        </a:solidFill>
        <a:ln w="25400" cap="flat" cmpd="sng" algn="ctr">
          <a:solidFill>
            <a:schemeClr val="accent3">
              <a:hueOff val="4961201"/>
              <a:satOff val="16902"/>
              <a:lumOff val="-10718"/>
              <a:alphaOff val="0"/>
            </a:schemeClr>
          </a:solidFill>
          <a:prstDash val="solid"/>
        </a:ln>
        <a:effectLst/>
      </dsp:spPr>
      <dsp:style>
        <a:lnRef idx="2">
          <a:scrgbClr r="0" g="0" b="0"/>
        </a:lnRef>
        <a:fillRef idx="1">
          <a:scrgbClr r="0" g="0" b="0"/>
        </a:fillRef>
        <a:effectRef idx="0">
          <a:scrgbClr r="0" g="0" b="0"/>
        </a:effectRef>
        <a:fontRef idx="minor"/>
      </dsp:style>
    </dsp:sp>
    <dsp:sp modelId="{52D67040-8DA2-44D3-941E-E14D7E0955BD}">
      <dsp:nvSpPr>
        <dsp:cNvPr id="0" name=""/>
        <dsp:cNvSpPr/>
      </dsp:nvSpPr>
      <dsp:spPr>
        <a:xfrm>
          <a:off x="314216" y="2115173"/>
          <a:ext cx="2760317" cy="422990"/>
        </a:xfrm>
        <a:prstGeom prst="rect">
          <a:avLst/>
        </a:prstGeom>
        <a:solidFill>
          <a:schemeClr val="accent3">
            <a:hueOff val="7441802"/>
            <a:satOff val="25353"/>
            <a:lumOff val="-16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5749"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Back</a:t>
          </a:r>
        </a:p>
      </dsp:txBody>
      <dsp:txXfrm>
        <a:off x="314216" y="2115173"/>
        <a:ext cx="2760317" cy="422990"/>
      </dsp:txXfrm>
    </dsp:sp>
    <dsp:sp modelId="{392D59D5-6B5D-41A8-AC09-C5BDB8DC487D}">
      <dsp:nvSpPr>
        <dsp:cNvPr id="0" name=""/>
        <dsp:cNvSpPr/>
      </dsp:nvSpPr>
      <dsp:spPr>
        <a:xfrm>
          <a:off x="49847" y="2062299"/>
          <a:ext cx="528738" cy="528738"/>
        </a:xfrm>
        <a:prstGeom prst="ellipse">
          <a:avLst/>
        </a:prstGeom>
        <a:solidFill>
          <a:schemeClr val="lt1">
            <a:hueOff val="0"/>
            <a:satOff val="0"/>
            <a:lumOff val="0"/>
            <a:alphaOff val="0"/>
          </a:schemeClr>
        </a:solidFill>
        <a:ln w="25400" cap="flat" cmpd="sng" algn="ctr">
          <a:solidFill>
            <a:schemeClr val="accent3">
              <a:hueOff val="7441802"/>
              <a:satOff val="25353"/>
              <a:lumOff val="-16077"/>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B16FB-05A7-4987-ADBB-22BC09F7E5EC}">
      <dsp:nvSpPr>
        <dsp:cNvPr id="0" name=""/>
        <dsp:cNvSpPr/>
      </dsp:nvSpPr>
      <dsp:spPr>
        <a:xfrm>
          <a:off x="3310619" y="2184374"/>
          <a:ext cx="1363608" cy="1363608"/>
        </a:xfrm>
        <a:prstGeom prst="ellipse">
          <a:avLst/>
        </a:prstGeom>
        <a:solidFill>
          <a:schemeClr val="accent1">
            <a:shade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Pain</a:t>
          </a:r>
        </a:p>
      </dsp:txBody>
      <dsp:txXfrm>
        <a:off x="3510315" y="2384070"/>
        <a:ext cx="964216" cy="964216"/>
      </dsp:txXfrm>
    </dsp:sp>
    <dsp:sp modelId="{71EA010C-EC85-4D34-9402-C79F43AB8145}">
      <dsp:nvSpPr>
        <dsp:cNvPr id="0" name=""/>
        <dsp:cNvSpPr/>
      </dsp:nvSpPr>
      <dsp:spPr>
        <a:xfrm rot="16200000">
          <a:off x="3708608" y="1433125"/>
          <a:ext cx="567630" cy="463626"/>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3778152" y="1595394"/>
        <a:ext cx="428542" cy="278176"/>
      </dsp:txXfrm>
    </dsp:sp>
    <dsp:sp modelId="{326C3C50-6E26-42D5-A304-9B4AE9D1BBF3}">
      <dsp:nvSpPr>
        <dsp:cNvPr id="0" name=""/>
        <dsp:cNvSpPr/>
      </dsp:nvSpPr>
      <dsp:spPr>
        <a:xfrm>
          <a:off x="3446980" y="22486"/>
          <a:ext cx="1090886" cy="1090886"/>
        </a:xfrm>
        <a:prstGeom prst="ellipse">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Money</a:t>
          </a:r>
        </a:p>
      </dsp:txBody>
      <dsp:txXfrm>
        <a:off x="3606737" y="182243"/>
        <a:ext cx="771372" cy="771372"/>
      </dsp:txXfrm>
    </dsp:sp>
    <dsp:sp modelId="{939A596B-8884-4556-9529-3930EB1CA900}">
      <dsp:nvSpPr>
        <dsp:cNvPr id="0" name=""/>
        <dsp:cNvSpPr/>
      </dsp:nvSpPr>
      <dsp:spPr>
        <a:xfrm rot="18360000">
          <a:off x="4414679" y="1662541"/>
          <a:ext cx="567630" cy="463626"/>
        </a:xfrm>
        <a:prstGeom prst="rightArrow">
          <a:avLst>
            <a:gd name="adj1" fmla="val 60000"/>
            <a:gd name="adj2" fmla="val 50000"/>
          </a:avLst>
        </a:prstGeom>
        <a:solidFill>
          <a:schemeClr val="accent1">
            <a:shade val="90000"/>
            <a:hueOff val="-147578"/>
            <a:satOff val="-5692"/>
            <a:lumOff val="81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443346" y="1811528"/>
        <a:ext cx="428542" cy="278176"/>
      </dsp:txXfrm>
    </dsp:sp>
    <dsp:sp modelId="{60522B2E-AAE8-4214-90DA-2AC2B99D9BA6}">
      <dsp:nvSpPr>
        <dsp:cNvPr id="0" name=""/>
        <dsp:cNvSpPr/>
      </dsp:nvSpPr>
      <dsp:spPr>
        <a:xfrm>
          <a:off x="4797857" y="461412"/>
          <a:ext cx="1090886" cy="1090886"/>
        </a:xfrm>
        <a:prstGeom prst="ellipse">
          <a:avLst/>
        </a:prstGeom>
        <a:solidFill>
          <a:schemeClr val="accent1">
            <a:shade val="50000"/>
            <a:hueOff val="-140077"/>
            <a:satOff val="-5839"/>
            <a:lumOff val="97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Family</a:t>
          </a:r>
        </a:p>
      </dsp:txBody>
      <dsp:txXfrm>
        <a:off x="4957614" y="621169"/>
        <a:ext cx="771372" cy="771372"/>
      </dsp:txXfrm>
    </dsp:sp>
    <dsp:sp modelId="{447DF480-AA32-493C-AFAC-16E6F860B2E5}">
      <dsp:nvSpPr>
        <dsp:cNvPr id="0" name=""/>
        <dsp:cNvSpPr/>
      </dsp:nvSpPr>
      <dsp:spPr>
        <a:xfrm rot="20520000">
          <a:off x="4851055" y="2263161"/>
          <a:ext cx="567630" cy="463626"/>
        </a:xfrm>
        <a:prstGeom prst="rightArrow">
          <a:avLst>
            <a:gd name="adj1" fmla="val 60000"/>
            <a:gd name="adj2" fmla="val 50000"/>
          </a:avLst>
        </a:prstGeom>
        <a:solidFill>
          <a:schemeClr val="accent1">
            <a:shade val="90000"/>
            <a:hueOff val="-295156"/>
            <a:satOff val="-11384"/>
            <a:lumOff val="1624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854459" y="2377376"/>
        <a:ext cx="428542" cy="278176"/>
      </dsp:txXfrm>
    </dsp:sp>
    <dsp:sp modelId="{7F27DA9A-35FE-47C5-8947-FF40A6336D14}">
      <dsp:nvSpPr>
        <dsp:cNvPr id="0" name=""/>
        <dsp:cNvSpPr/>
      </dsp:nvSpPr>
      <dsp:spPr>
        <a:xfrm>
          <a:off x="5632745" y="1610537"/>
          <a:ext cx="1090886" cy="1090886"/>
        </a:xfrm>
        <a:prstGeom prst="ellipse">
          <a:avLst/>
        </a:prstGeom>
        <a:solidFill>
          <a:schemeClr val="accent1">
            <a:shade val="50000"/>
            <a:hueOff val="-280154"/>
            <a:satOff val="-11678"/>
            <a:lumOff val="195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Mood</a:t>
          </a:r>
        </a:p>
      </dsp:txBody>
      <dsp:txXfrm>
        <a:off x="5792502" y="1770294"/>
        <a:ext cx="771372" cy="771372"/>
      </dsp:txXfrm>
    </dsp:sp>
    <dsp:sp modelId="{A1ECF706-CEA8-4F4A-91B1-646D32171A9E}">
      <dsp:nvSpPr>
        <dsp:cNvPr id="0" name=""/>
        <dsp:cNvSpPr/>
      </dsp:nvSpPr>
      <dsp:spPr>
        <a:xfrm rot="1080000">
          <a:off x="4851055" y="3005568"/>
          <a:ext cx="567630" cy="463626"/>
        </a:xfrm>
        <a:prstGeom prst="rightArrow">
          <a:avLst>
            <a:gd name="adj1" fmla="val 60000"/>
            <a:gd name="adj2" fmla="val 50000"/>
          </a:avLst>
        </a:prstGeom>
        <a:solidFill>
          <a:schemeClr val="accent1">
            <a:shade val="90000"/>
            <a:hueOff val="-442734"/>
            <a:satOff val="-17077"/>
            <a:lumOff val="243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854459" y="3076803"/>
        <a:ext cx="428542" cy="278176"/>
      </dsp:txXfrm>
    </dsp:sp>
    <dsp:sp modelId="{ACA63CE0-4AB9-4D78-9184-432E2C9221B4}">
      <dsp:nvSpPr>
        <dsp:cNvPr id="0" name=""/>
        <dsp:cNvSpPr/>
      </dsp:nvSpPr>
      <dsp:spPr>
        <a:xfrm>
          <a:off x="5632745" y="3030933"/>
          <a:ext cx="1090886" cy="1090886"/>
        </a:xfrm>
        <a:prstGeom prst="ellipse">
          <a:avLst/>
        </a:prstGeom>
        <a:solidFill>
          <a:schemeClr val="accent1">
            <a:shade val="50000"/>
            <a:hueOff val="-420231"/>
            <a:satOff val="-17517"/>
            <a:lumOff val="293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Activity</a:t>
          </a:r>
        </a:p>
      </dsp:txBody>
      <dsp:txXfrm>
        <a:off x="5792502" y="3190690"/>
        <a:ext cx="771372" cy="771372"/>
      </dsp:txXfrm>
    </dsp:sp>
    <dsp:sp modelId="{DC581F5E-02AD-42C4-80BC-243E4CBBC4F3}">
      <dsp:nvSpPr>
        <dsp:cNvPr id="0" name=""/>
        <dsp:cNvSpPr/>
      </dsp:nvSpPr>
      <dsp:spPr>
        <a:xfrm rot="3240000">
          <a:off x="4414679" y="3606188"/>
          <a:ext cx="567630" cy="463626"/>
        </a:xfrm>
        <a:prstGeom prst="rightArrow">
          <a:avLst>
            <a:gd name="adj1" fmla="val 60000"/>
            <a:gd name="adj2" fmla="val 50000"/>
          </a:avLst>
        </a:prstGeom>
        <a:solidFill>
          <a:schemeClr val="accent1">
            <a:shade val="90000"/>
            <a:hueOff val="-590312"/>
            <a:satOff val="-22769"/>
            <a:lumOff val="3249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443346" y="3642651"/>
        <a:ext cx="428542" cy="278176"/>
      </dsp:txXfrm>
    </dsp:sp>
    <dsp:sp modelId="{48FA8EF7-1250-4EDF-B7AA-4CF28531F42E}">
      <dsp:nvSpPr>
        <dsp:cNvPr id="0" name=""/>
        <dsp:cNvSpPr/>
      </dsp:nvSpPr>
      <dsp:spPr>
        <a:xfrm>
          <a:off x="4797857" y="4180057"/>
          <a:ext cx="1090886" cy="1090886"/>
        </a:xfrm>
        <a:prstGeom prst="ellipse">
          <a:avLst/>
        </a:prstGeom>
        <a:solidFill>
          <a:schemeClr val="accent1">
            <a:shade val="50000"/>
            <a:hueOff val="-560308"/>
            <a:satOff val="-23356"/>
            <a:lumOff val="391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Sleep</a:t>
          </a:r>
        </a:p>
      </dsp:txBody>
      <dsp:txXfrm>
        <a:off x="4957614" y="4339814"/>
        <a:ext cx="771372" cy="771372"/>
      </dsp:txXfrm>
    </dsp:sp>
    <dsp:sp modelId="{25C0274F-1397-43C3-AE5F-4DBC30F5D51A}">
      <dsp:nvSpPr>
        <dsp:cNvPr id="0" name=""/>
        <dsp:cNvSpPr/>
      </dsp:nvSpPr>
      <dsp:spPr>
        <a:xfrm rot="5400000">
          <a:off x="3708608" y="3835605"/>
          <a:ext cx="567630" cy="463626"/>
        </a:xfrm>
        <a:prstGeom prst="rightArrow">
          <a:avLst>
            <a:gd name="adj1" fmla="val 60000"/>
            <a:gd name="adj2" fmla="val 50000"/>
          </a:avLst>
        </a:prstGeom>
        <a:solidFill>
          <a:schemeClr val="accent1">
            <a:shade val="90000"/>
            <a:hueOff val="-737890"/>
            <a:satOff val="-28461"/>
            <a:lumOff val="4061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3778152" y="3858786"/>
        <a:ext cx="428542" cy="278176"/>
      </dsp:txXfrm>
    </dsp:sp>
    <dsp:sp modelId="{1E965A3D-EC24-4184-BBD4-2D86AFAE2D00}">
      <dsp:nvSpPr>
        <dsp:cNvPr id="0" name=""/>
        <dsp:cNvSpPr/>
      </dsp:nvSpPr>
      <dsp:spPr>
        <a:xfrm>
          <a:off x="3446980" y="4618984"/>
          <a:ext cx="1090886" cy="1090886"/>
        </a:xfrm>
        <a:prstGeom prst="ellipse">
          <a:avLst/>
        </a:prstGeom>
        <a:solidFill>
          <a:schemeClr val="accent1">
            <a:shade val="50000"/>
            <a:hueOff val="-700385"/>
            <a:satOff val="-29195"/>
            <a:lumOff val="489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Eating</a:t>
          </a:r>
        </a:p>
      </dsp:txBody>
      <dsp:txXfrm>
        <a:off x="3606737" y="4778741"/>
        <a:ext cx="771372" cy="771372"/>
      </dsp:txXfrm>
    </dsp:sp>
    <dsp:sp modelId="{70DFC786-5CBB-4F7D-B729-2214C016EAF7}">
      <dsp:nvSpPr>
        <dsp:cNvPr id="0" name=""/>
        <dsp:cNvSpPr/>
      </dsp:nvSpPr>
      <dsp:spPr>
        <a:xfrm rot="7560000">
          <a:off x="3002537" y="3606188"/>
          <a:ext cx="567630" cy="463626"/>
        </a:xfrm>
        <a:prstGeom prst="rightArrow">
          <a:avLst>
            <a:gd name="adj1" fmla="val 60000"/>
            <a:gd name="adj2" fmla="val 50000"/>
          </a:avLst>
        </a:prstGeom>
        <a:solidFill>
          <a:schemeClr val="accent1">
            <a:shade val="90000"/>
            <a:hueOff val="-590312"/>
            <a:satOff val="-22769"/>
            <a:lumOff val="3249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10800000">
        <a:off x="3112958" y="3642651"/>
        <a:ext cx="428542" cy="278176"/>
      </dsp:txXfrm>
    </dsp:sp>
    <dsp:sp modelId="{14357B9E-8110-4E38-91B8-1DA083DE6098}">
      <dsp:nvSpPr>
        <dsp:cNvPr id="0" name=""/>
        <dsp:cNvSpPr/>
      </dsp:nvSpPr>
      <dsp:spPr>
        <a:xfrm>
          <a:off x="2096103" y="4180057"/>
          <a:ext cx="1090886" cy="1090886"/>
        </a:xfrm>
        <a:prstGeom prst="ellipse">
          <a:avLst/>
        </a:prstGeom>
        <a:solidFill>
          <a:schemeClr val="accent1">
            <a:shade val="50000"/>
            <a:hueOff val="-560308"/>
            <a:satOff val="-23356"/>
            <a:lumOff val="391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Independ-ence</a:t>
          </a:r>
        </a:p>
      </dsp:txBody>
      <dsp:txXfrm>
        <a:off x="2255860" y="4339814"/>
        <a:ext cx="771372" cy="771372"/>
      </dsp:txXfrm>
    </dsp:sp>
    <dsp:sp modelId="{2EE0DFAC-4D12-4B34-9265-AB585162B806}">
      <dsp:nvSpPr>
        <dsp:cNvPr id="0" name=""/>
        <dsp:cNvSpPr/>
      </dsp:nvSpPr>
      <dsp:spPr>
        <a:xfrm rot="9720000">
          <a:off x="2566161" y="3005568"/>
          <a:ext cx="567630" cy="463626"/>
        </a:xfrm>
        <a:prstGeom prst="rightArrow">
          <a:avLst>
            <a:gd name="adj1" fmla="val 60000"/>
            <a:gd name="adj2" fmla="val 50000"/>
          </a:avLst>
        </a:prstGeom>
        <a:solidFill>
          <a:schemeClr val="accent1">
            <a:shade val="90000"/>
            <a:hueOff val="-442734"/>
            <a:satOff val="-17077"/>
            <a:lumOff val="243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10800000">
        <a:off x="2701845" y="3076803"/>
        <a:ext cx="428542" cy="278176"/>
      </dsp:txXfrm>
    </dsp:sp>
    <dsp:sp modelId="{EE991C1B-5461-42A1-89B6-11AC6F6741A5}">
      <dsp:nvSpPr>
        <dsp:cNvPr id="0" name=""/>
        <dsp:cNvSpPr/>
      </dsp:nvSpPr>
      <dsp:spPr>
        <a:xfrm>
          <a:off x="1261215" y="3030933"/>
          <a:ext cx="1090886" cy="1090886"/>
        </a:xfrm>
        <a:prstGeom prst="ellipse">
          <a:avLst/>
        </a:prstGeom>
        <a:solidFill>
          <a:schemeClr val="accent1">
            <a:shade val="50000"/>
            <a:hueOff val="-420231"/>
            <a:satOff val="-17517"/>
            <a:lumOff val="293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Fitness</a:t>
          </a:r>
        </a:p>
      </dsp:txBody>
      <dsp:txXfrm>
        <a:off x="1420972" y="3190690"/>
        <a:ext cx="771372" cy="771372"/>
      </dsp:txXfrm>
    </dsp:sp>
    <dsp:sp modelId="{7688F3A7-4529-4B3C-B52E-F2F09C502D18}">
      <dsp:nvSpPr>
        <dsp:cNvPr id="0" name=""/>
        <dsp:cNvSpPr/>
      </dsp:nvSpPr>
      <dsp:spPr>
        <a:xfrm rot="11880000">
          <a:off x="2566161" y="2263161"/>
          <a:ext cx="567630" cy="463626"/>
        </a:xfrm>
        <a:prstGeom prst="rightArrow">
          <a:avLst>
            <a:gd name="adj1" fmla="val 60000"/>
            <a:gd name="adj2" fmla="val 50000"/>
          </a:avLst>
        </a:prstGeom>
        <a:solidFill>
          <a:schemeClr val="accent1">
            <a:shade val="90000"/>
            <a:hueOff val="-295156"/>
            <a:satOff val="-11384"/>
            <a:lumOff val="1624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10800000">
        <a:off x="2701845" y="2377376"/>
        <a:ext cx="428542" cy="278176"/>
      </dsp:txXfrm>
    </dsp:sp>
    <dsp:sp modelId="{3BDA840E-BF32-4A64-B859-15AD2670A953}">
      <dsp:nvSpPr>
        <dsp:cNvPr id="0" name=""/>
        <dsp:cNvSpPr/>
      </dsp:nvSpPr>
      <dsp:spPr>
        <a:xfrm>
          <a:off x="1261215" y="1610537"/>
          <a:ext cx="1090886" cy="1090886"/>
        </a:xfrm>
        <a:prstGeom prst="ellipse">
          <a:avLst/>
        </a:prstGeom>
        <a:solidFill>
          <a:schemeClr val="accent1">
            <a:shade val="50000"/>
            <a:hueOff val="-280154"/>
            <a:satOff val="-11678"/>
            <a:lumOff val="195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Social Life</a:t>
          </a:r>
        </a:p>
      </dsp:txBody>
      <dsp:txXfrm>
        <a:off x="1420972" y="1770294"/>
        <a:ext cx="771372" cy="771372"/>
      </dsp:txXfrm>
    </dsp:sp>
    <dsp:sp modelId="{BBD21190-BD94-4196-BA71-372FE296A5F3}">
      <dsp:nvSpPr>
        <dsp:cNvPr id="0" name=""/>
        <dsp:cNvSpPr/>
      </dsp:nvSpPr>
      <dsp:spPr>
        <a:xfrm rot="14040000">
          <a:off x="3002537" y="1662541"/>
          <a:ext cx="567630" cy="463626"/>
        </a:xfrm>
        <a:prstGeom prst="rightArrow">
          <a:avLst>
            <a:gd name="adj1" fmla="val 60000"/>
            <a:gd name="adj2" fmla="val 50000"/>
          </a:avLst>
        </a:prstGeom>
        <a:solidFill>
          <a:schemeClr val="accent1">
            <a:shade val="90000"/>
            <a:hueOff val="-147578"/>
            <a:satOff val="-5692"/>
            <a:lumOff val="81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10800000">
        <a:off x="3112958" y="1811528"/>
        <a:ext cx="428542" cy="278176"/>
      </dsp:txXfrm>
    </dsp:sp>
    <dsp:sp modelId="{36689897-D02E-4B48-BF0A-D5072B6F48ED}">
      <dsp:nvSpPr>
        <dsp:cNvPr id="0" name=""/>
        <dsp:cNvSpPr/>
      </dsp:nvSpPr>
      <dsp:spPr>
        <a:xfrm>
          <a:off x="2096103" y="461412"/>
          <a:ext cx="1090886" cy="1090886"/>
        </a:xfrm>
        <a:prstGeom prst="ellipse">
          <a:avLst/>
        </a:prstGeom>
        <a:solidFill>
          <a:schemeClr val="accent1">
            <a:shade val="50000"/>
            <a:hueOff val="-140077"/>
            <a:satOff val="-5839"/>
            <a:lumOff val="97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School</a:t>
          </a:r>
        </a:p>
      </dsp:txBody>
      <dsp:txXfrm>
        <a:off x="2255860" y="621169"/>
        <a:ext cx="771372" cy="77137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Chronic Pain</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09/22/17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Chronic Pain</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32245"/>
            <a:ext cx="6014403" cy="5097722"/>
          </a:xfrm>
        </p:spPr>
        <p:txBody>
          <a:bodyPr/>
          <a:lstStyle/>
          <a:p>
            <a:pPr marL="0" indent="0">
              <a:lnSpc>
                <a:spcPct val="100000"/>
              </a:lnSpc>
              <a:buNone/>
            </a:pPr>
            <a:r>
              <a:rPr lang="en-US" sz="1800" b="1" u="sng" dirty="0"/>
              <a:t>Materials</a:t>
            </a:r>
            <a:r>
              <a:rPr lang="en-US" sz="1800" b="1" u="none" dirty="0"/>
              <a:t>:</a:t>
            </a:r>
            <a:r>
              <a:rPr lang="en-US" sz="1800" b="1" u="none" baseline="0" dirty="0"/>
              <a:t> </a:t>
            </a:r>
            <a:r>
              <a:rPr lang="en-US" sz="1800" dirty="0"/>
              <a:t>Flip chart or whiteboard</a:t>
            </a:r>
            <a:r>
              <a:rPr lang="en-US" sz="1800" baseline="0" dirty="0"/>
              <a:t> &amp; </a:t>
            </a:r>
            <a:r>
              <a:rPr lang="en-US" sz="1800" dirty="0"/>
              <a:t>Markers</a:t>
            </a:r>
          </a:p>
          <a:p>
            <a:pPr marL="0" indent="0">
              <a:lnSpc>
                <a:spcPct val="100000"/>
              </a:lnSpc>
              <a:buNone/>
            </a:pPr>
            <a:r>
              <a:rPr lang="en-US" sz="1800" dirty="0"/>
              <a:t>Provide participant guide at least one week in advance</a:t>
            </a:r>
          </a:p>
          <a:p>
            <a:pPr marL="0" indent="0">
              <a:lnSpc>
                <a:spcPct val="100000"/>
              </a:lnSpc>
              <a:buNone/>
            </a:pPr>
            <a:r>
              <a:rPr lang="en-US" sz="1400" b="1" u="sng" dirty="0"/>
              <a:t>Room Setup</a:t>
            </a:r>
            <a:r>
              <a:rPr lang="en-US" sz="1400" b="1" dirty="0"/>
              <a:t>:</a:t>
            </a:r>
            <a:r>
              <a:rPr lang="en-US" sz="1400" b="1" baseline="0" dirty="0"/>
              <a:t> </a:t>
            </a:r>
            <a:r>
              <a:rPr lang="en-US" sz="1400" dirty="0"/>
              <a:t>In tables of 4 or 6-8 depending</a:t>
            </a:r>
            <a:r>
              <a:rPr lang="en-US" sz="1400" baseline="0" dirty="0"/>
              <a:t> on number of participants</a:t>
            </a:r>
            <a:endParaRPr lang="en-US" sz="1400" dirty="0"/>
          </a:p>
          <a:p>
            <a:pPr>
              <a:lnSpc>
                <a:spcPct val="100000"/>
              </a:lnSpc>
            </a:pPr>
            <a:r>
              <a:rPr lang="en-US" sz="1800" dirty="0"/>
              <a:t>Display slide as participants walk in</a:t>
            </a:r>
          </a:p>
          <a:p>
            <a:pPr>
              <a:lnSpc>
                <a:spcPct val="100000"/>
              </a:lnSpc>
            </a:pPr>
            <a:r>
              <a:rPr lang="en-US" sz="1800" dirty="0"/>
              <a:t>This session is 45 minutes</a:t>
            </a:r>
          </a:p>
          <a:p>
            <a:pPr marL="0" marR="0" indent="0" algn="l" defTabSz="914400" rtl="0" eaLnBrk="1" fontAlgn="auto" latinLnBrk="0" hangingPunct="1">
              <a:lnSpc>
                <a:spcPct val="100000"/>
              </a:lnSpc>
              <a:spcBef>
                <a:spcPts val="300"/>
              </a:spcBef>
              <a:buClrTx/>
              <a:buSzTx/>
              <a:buNone/>
              <a:tabLst/>
              <a:defRPr/>
            </a:pPr>
            <a:endParaRPr lang="en-US" sz="600" baseline="0" dirty="0"/>
          </a:p>
          <a:p>
            <a:pPr marL="0" indent="0">
              <a:lnSpc>
                <a:spcPct val="100000"/>
              </a:lnSpc>
              <a:buNone/>
            </a:pPr>
            <a:r>
              <a:rPr lang="en-US" sz="1600" b="1" u="sng" dirty="0"/>
              <a:t>Welcome and Introductions</a:t>
            </a:r>
            <a:r>
              <a:rPr lang="en-US" sz="1600" b="1" u="none" dirty="0"/>
              <a:t>: </a:t>
            </a:r>
            <a:r>
              <a:rPr lang="en-US" sz="1600" i="1" dirty="0"/>
              <a:t>Introduce facilitator</a:t>
            </a:r>
            <a:r>
              <a:rPr lang="en-US" sz="1600" i="1" baseline="0" dirty="0"/>
              <a:t> if necessary</a:t>
            </a:r>
          </a:p>
          <a:p>
            <a:pPr marL="0" indent="0">
              <a:buNone/>
            </a:pPr>
            <a:r>
              <a:rPr lang="en-US" sz="1800" b="1" u="sng" dirty="0"/>
              <a:t>READ</a:t>
            </a:r>
            <a:r>
              <a:rPr lang="en-US" sz="1800" b="1" u="none" dirty="0"/>
              <a:t>: </a:t>
            </a:r>
            <a:r>
              <a:rPr lang="en-US" sz="1800" b="0" u="none" dirty="0"/>
              <a:t>The </a:t>
            </a:r>
            <a:r>
              <a:rPr lang="en-US" sz="1800" b="0" u="none" baseline="0" dirty="0"/>
              <a:t>learning objectives for this module are to:</a:t>
            </a:r>
          </a:p>
          <a:p>
            <a:pPr lvl="0"/>
            <a:r>
              <a:rPr lang="en-US" sz="1800" dirty="0"/>
              <a:t>Describe the prevalence and costs of chronic pain experienced by children and adolescents.</a:t>
            </a:r>
          </a:p>
          <a:p>
            <a:pPr lvl="0"/>
            <a:r>
              <a:rPr lang="en-US" sz="1800" dirty="0"/>
              <a:t>Explain the difference between an acute and chronic pain management plan, including the unique challenges of managing chronic pain.</a:t>
            </a:r>
          </a:p>
          <a:p>
            <a:pPr lvl="0"/>
            <a:r>
              <a:rPr lang="en-US" sz="1800" dirty="0"/>
              <a:t>Outline at least 5 realistic treatment goals and different corresponding treatments to help achieve those goals.</a:t>
            </a:r>
          </a:p>
          <a:p>
            <a:pPr marL="0" indent="0">
              <a:buNone/>
            </a:pPr>
            <a:endParaRPr lang="en-US" sz="1800" b="0" u="none" dirty="0"/>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Chronic Pain</a:t>
            </a:r>
          </a:p>
        </p:txBody>
      </p:sp>
      <p:sp>
        <p:nvSpPr>
          <p:cNvPr id="10"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204537" y="3618444"/>
            <a:ext cx="6472989" cy="5525556"/>
          </a:xfrm>
        </p:spPr>
        <p:txBody>
          <a:bodyPr/>
          <a:lstStyle/>
          <a:p>
            <a:pPr marL="0" indent="0">
              <a:lnSpc>
                <a:spcPct val="103000"/>
              </a:lnSpc>
              <a:spcBef>
                <a:spcPts val="0"/>
              </a:spcBef>
              <a:buNone/>
            </a:pPr>
            <a:r>
              <a:rPr lang="en-US" sz="1600" b="1" u="sng" dirty="0"/>
              <a:t>ASK</a:t>
            </a:r>
            <a:r>
              <a:rPr lang="en-US" sz="1600" b="1" u="none" dirty="0"/>
              <a:t>: </a:t>
            </a:r>
            <a:r>
              <a:rPr lang="en-US" sz="1600" b="0" dirty="0"/>
              <a:t>How many children</a:t>
            </a:r>
            <a:r>
              <a:rPr lang="en-US" sz="1600" b="0" baseline="0" dirty="0"/>
              <a:t> have chronic pain? What do you think is the biggest challenge when caring for children with chronic pain</a:t>
            </a:r>
            <a:r>
              <a:rPr lang="en-US" sz="1600" b="0" dirty="0"/>
              <a:t>?</a:t>
            </a:r>
          </a:p>
          <a:p>
            <a:pPr marL="0" indent="0" algn="ctr">
              <a:lnSpc>
                <a:spcPct val="100000"/>
              </a:lnSpc>
              <a:spcBef>
                <a:spcPts val="0"/>
              </a:spcBef>
              <a:buNone/>
              <a:defRPr/>
            </a:pPr>
            <a:r>
              <a:rPr lang="en-US" sz="1400" i="1" dirty="0"/>
              <a:t>Select participants willing to share their answers to this question. </a:t>
            </a:r>
          </a:p>
          <a:p>
            <a:pPr marL="0" indent="0" algn="ctr">
              <a:lnSpc>
                <a:spcPct val="100000"/>
              </a:lnSpc>
              <a:spcBef>
                <a:spcPts val="0"/>
              </a:spcBef>
              <a:buNone/>
              <a:defRPr/>
            </a:pPr>
            <a:r>
              <a:rPr lang="en-US" sz="1400" i="1" dirty="0"/>
              <a:t>Write on flipchart or whiteboard 1-5</a:t>
            </a:r>
            <a:r>
              <a:rPr lang="en-US" sz="1400" i="1" baseline="0" dirty="0"/>
              <a:t> word summary for each participant</a:t>
            </a:r>
            <a:r>
              <a:rPr lang="en-US" sz="1400" i="1" dirty="0"/>
              <a:t>      </a:t>
            </a:r>
          </a:p>
          <a:p>
            <a:pPr marL="0" indent="0" algn="ctr">
              <a:lnSpc>
                <a:spcPct val="100000"/>
              </a:lnSpc>
              <a:spcBef>
                <a:spcPts val="0"/>
              </a:spcBef>
              <a:buNone/>
              <a:defRPr/>
            </a:pPr>
            <a:r>
              <a:rPr lang="en-US" sz="1800" b="1" i="1" dirty="0"/>
              <a:t>[Limit discussion to 4 minutes]</a:t>
            </a:r>
          </a:p>
          <a:p>
            <a:pPr marL="0" indent="0">
              <a:lnSpc>
                <a:spcPct val="104000"/>
              </a:lnSpc>
              <a:spcBef>
                <a:spcPts val="200"/>
              </a:spcBef>
              <a:buNone/>
            </a:pPr>
            <a:r>
              <a:rPr lang="en-US" sz="1600" b="1" i="1" u="sng" dirty="0"/>
              <a:t>READ</a:t>
            </a:r>
            <a:r>
              <a:rPr lang="en-US" sz="1600" b="1" i="1" u="none" dirty="0"/>
              <a:t>: </a:t>
            </a:r>
            <a:r>
              <a:rPr lang="en-US" sz="1600" b="0" i="1" u="none" dirty="0"/>
              <a:t>these Key points (</a:t>
            </a:r>
            <a:r>
              <a:rPr lang="en-US" sz="1600" b="1" i="1" u="none" dirty="0"/>
              <a:t>if not included by participants)</a:t>
            </a:r>
            <a:r>
              <a:rPr lang="en-US" sz="1600" b="0" i="1" u="none" dirty="0"/>
              <a:t>:</a:t>
            </a:r>
          </a:p>
          <a:p>
            <a:pPr>
              <a:lnSpc>
                <a:spcPct val="108000"/>
              </a:lnSpc>
              <a:spcBef>
                <a:spcPts val="0"/>
              </a:spcBef>
            </a:pPr>
            <a:r>
              <a:rPr lang="en-US" dirty="0"/>
              <a:t>Chronic pain may also be episodic with recurrent bouts of pain at least every 3 months. </a:t>
            </a:r>
          </a:p>
          <a:p>
            <a:pPr>
              <a:lnSpc>
                <a:spcPct val="108000"/>
              </a:lnSpc>
              <a:spcBef>
                <a:spcPts val="0"/>
              </a:spcBef>
            </a:pPr>
            <a:r>
              <a:rPr lang="en-US" dirty="0"/>
              <a:t>Uncontrolled acute pain has been recognized as a significant risk factor for the development of chronic pain.</a:t>
            </a:r>
            <a:endParaRPr lang="en-US" altLang="en-US" dirty="0"/>
          </a:p>
          <a:p>
            <a:pPr>
              <a:lnSpc>
                <a:spcPct val="108000"/>
              </a:lnSpc>
              <a:spcBef>
                <a:spcPts val="0"/>
              </a:spcBef>
            </a:pPr>
            <a:r>
              <a:rPr lang="en-US" altLang="en-US" dirty="0"/>
              <a:t>Disease-related pain: Sickle cell disease, Epidermolysis Bullosa, Osteogenesis Imperfecta, Rheumatological conditions, Cancer and treatment related pain (e.g. chemotherapy).</a:t>
            </a:r>
          </a:p>
          <a:p>
            <a:pPr>
              <a:lnSpc>
                <a:spcPct val="108000"/>
              </a:lnSpc>
              <a:spcBef>
                <a:spcPts val="0"/>
              </a:spcBef>
            </a:pPr>
            <a:r>
              <a:rPr lang="en-US" altLang="en-US" dirty="0"/>
              <a:t>Injury-related pain: Burns, Fractures, Post-surgery (e.g. phantom limb pain, scar tissue, nerve damage), Complex regional pain syndrome (e.g. post-fracture or sprain).</a:t>
            </a:r>
          </a:p>
          <a:p>
            <a:pPr>
              <a:lnSpc>
                <a:spcPct val="108000"/>
              </a:lnSpc>
              <a:spcBef>
                <a:spcPts val="0"/>
              </a:spcBef>
            </a:pPr>
            <a:r>
              <a:rPr lang="en-US" altLang="en-US" dirty="0"/>
              <a:t>Non-specific (Unexplained/Chronic Benign Pain):Headache, Recurrent abdominal pain, Pain Amplification syndrome, Complex regional pain syndrome, Low back pain, Widespread chronic pain, Chronic fatigue syndrome, Fibromyalgia.</a:t>
            </a:r>
          </a:p>
          <a:p>
            <a:pPr>
              <a:lnSpc>
                <a:spcPct val="108000"/>
              </a:lnSpc>
              <a:spcBef>
                <a:spcPts val="0"/>
              </a:spcBef>
            </a:pPr>
            <a:r>
              <a:rPr lang="en-US" altLang="en-US" dirty="0"/>
              <a:t>Adjustment Disorders: Somatoform disorder, Pain Disorder, Conversion Disorder (very rare).</a:t>
            </a:r>
          </a:p>
          <a:p>
            <a:pPr>
              <a:lnSpc>
                <a:spcPct val="108000"/>
              </a:lnSpc>
              <a:spcBef>
                <a:spcPts val="0"/>
              </a:spcBef>
            </a:pPr>
            <a:r>
              <a:rPr lang="en-US" dirty="0"/>
              <a:t>Prevalence and significance </a:t>
            </a:r>
            <a:r>
              <a:rPr lang="en-US" altLang="en-US" sz="1200" dirty="0"/>
              <a:t>Estimates suggest that 20-46% of US children &amp; adolescents suffer from chronic pain; but </a:t>
            </a:r>
          </a:p>
          <a:p>
            <a:pPr>
              <a:lnSpc>
                <a:spcPct val="108000"/>
              </a:lnSpc>
              <a:spcBef>
                <a:spcPts val="0"/>
              </a:spcBef>
            </a:pPr>
            <a:r>
              <a:rPr lang="en-US" dirty="0"/>
              <a:t>Reported prevalence rates vary from 4–88%, with the highest pain prevalence rates for headaches (up to 83%), abdominal pain (up to 53%), and musculoskeletal pain (up to 36%) </a:t>
            </a:r>
          </a:p>
          <a:p>
            <a:pPr>
              <a:lnSpc>
                <a:spcPct val="108000"/>
              </a:lnSpc>
              <a:spcBef>
                <a:spcPts val="0"/>
              </a:spcBef>
            </a:pPr>
            <a:r>
              <a:rPr lang="en-US" altLang="en-US" dirty="0"/>
              <a:t>More common in females; most common in early teen years</a:t>
            </a:r>
          </a:p>
          <a:p>
            <a:pPr>
              <a:lnSpc>
                <a:spcPct val="108000"/>
              </a:lnSpc>
              <a:spcBef>
                <a:spcPts val="0"/>
              </a:spcBef>
            </a:pPr>
            <a:r>
              <a:rPr lang="en-US" altLang="en-US" dirty="0"/>
              <a:t>Cost of pediatric chronic pain in the U.S. has been calculated at &gt;$19.5 billion/year </a:t>
            </a:r>
            <a:r>
              <a:rPr lang="en-US" altLang="en-US" sz="900" dirty="0">
                <a:solidFill>
                  <a:schemeClr val="bg2"/>
                </a:solidFill>
              </a:rPr>
              <a:t>(Groenewald, et al., 2014)</a:t>
            </a:r>
          </a:p>
          <a:p>
            <a:pPr marL="0" indent="0" algn="ctr">
              <a:lnSpc>
                <a:spcPct val="100000"/>
              </a:lnSpc>
              <a:spcBef>
                <a:spcPts val="0"/>
              </a:spcBef>
              <a:buNone/>
            </a:pPr>
            <a:r>
              <a:rPr lang="en-US" sz="1800" b="1" i="1" cap="all" dirty="0"/>
              <a:t>[5 minutes </a:t>
            </a:r>
            <a:r>
              <a:rPr lang="en-US" sz="1800" b="1" i="1" dirty="0"/>
              <a:t>of 45 minute session is complete]</a:t>
            </a:r>
          </a:p>
          <a:p>
            <a:pPr lvl="4"/>
            <a:endParaRPr lang="en-US" altLang="en-US" dirty="0"/>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904649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168442" y="3666093"/>
            <a:ext cx="6472990" cy="5533571"/>
          </a:xfrm>
        </p:spPr>
        <p:txBody>
          <a:bodyPr/>
          <a:lstStyle/>
          <a:p>
            <a:pPr marL="0" indent="0">
              <a:lnSpc>
                <a:spcPct val="100000"/>
              </a:lnSpc>
              <a:spcBef>
                <a:spcPts val="0"/>
              </a:spcBef>
              <a:buNone/>
            </a:pPr>
            <a:r>
              <a:rPr lang="en-US" sz="1600" b="1" u="sng" dirty="0"/>
              <a:t>ASK</a:t>
            </a:r>
            <a:r>
              <a:rPr lang="en-US" sz="1600" b="1" dirty="0"/>
              <a:t>: </a:t>
            </a:r>
            <a:r>
              <a:rPr lang="en-US" sz="1600" dirty="0"/>
              <a:t>How does type of pain dictate the treatment plan?</a:t>
            </a:r>
          </a:p>
          <a:p>
            <a:pPr marL="0" indent="0" algn="ctr">
              <a:lnSpc>
                <a:spcPct val="100000"/>
              </a:lnSpc>
              <a:spcBef>
                <a:spcPts val="200"/>
              </a:spcBef>
              <a:buNone/>
              <a:defRPr/>
            </a:pPr>
            <a:r>
              <a:rPr lang="en-US" sz="1400" i="1" dirty="0"/>
              <a:t>Select participants willing to share their answers to this question. </a:t>
            </a:r>
          </a:p>
          <a:p>
            <a:pPr marL="0" indent="0" algn="ctr">
              <a:lnSpc>
                <a:spcPct val="100000"/>
              </a:lnSpc>
              <a:spcBef>
                <a:spcPts val="0"/>
              </a:spcBef>
              <a:spcAft>
                <a:spcPts val="200"/>
              </a:spcAft>
              <a:buNone/>
              <a:defRPr/>
            </a:pPr>
            <a:r>
              <a:rPr lang="en-US" sz="1400" i="1" dirty="0"/>
              <a:t>Write on flipchart or whiteboard 1-5 word summary for each participant      </a:t>
            </a:r>
          </a:p>
          <a:p>
            <a:pPr marL="0" indent="0" algn="ctr">
              <a:lnSpc>
                <a:spcPct val="100000"/>
              </a:lnSpc>
              <a:spcBef>
                <a:spcPts val="0"/>
              </a:spcBef>
              <a:buNone/>
              <a:defRPr/>
            </a:pPr>
            <a:r>
              <a:rPr lang="en-US" sz="1400" b="1" i="1" dirty="0"/>
              <a:t>[Limit discussion to 4 minutes]</a:t>
            </a:r>
          </a:p>
          <a:p>
            <a:pPr marL="0" indent="0">
              <a:lnSpc>
                <a:spcPct val="100000"/>
              </a:lnSpc>
              <a:spcBef>
                <a:spcPts val="200"/>
              </a:spcBef>
              <a:buNone/>
            </a:pPr>
            <a:r>
              <a:rPr lang="en-US" sz="1400" b="1" i="1" u="sng" dirty="0"/>
              <a:t>READ</a:t>
            </a:r>
            <a:r>
              <a:rPr lang="en-US" sz="1400" b="1" i="1" u="none" dirty="0"/>
              <a:t>: </a:t>
            </a:r>
            <a:r>
              <a:rPr lang="en-US" sz="1400" i="1" dirty="0"/>
              <a:t>these Key points (</a:t>
            </a:r>
            <a:r>
              <a:rPr lang="en-US" sz="1400" b="1" i="1" dirty="0"/>
              <a:t>if not included by participants)</a:t>
            </a:r>
            <a:r>
              <a:rPr lang="en-US" sz="1400" i="1" dirty="0"/>
              <a:t>:</a:t>
            </a:r>
          </a:p>
          <a:p>
            <a:pPr marL="0" indent="0">
              <a:lnSpc>
                <a:spcPct val="100000"/>
              </a:lnSpc>
              <a:spcBef>
                <a:spcPts val="0"/>
              </a:spcBef>
              <a:buNone/>
            </a:pPr>
            <a:r>
              <a:rPr lang="en-US" b="1" dirty="0"/>
              <a:t>Headaches:</a:t>
            </a:r>
            <a:r>
              <a:rPr lang="en-US" b="1" baseline="0" dirty="0"/>
              <a:t> </a:t>
            </a:r>
            <a:r>
              <a:rPr lang="en-US" dirty="0"/>
              <a:t>The etiology of the headache should dictate the treatment plan. Therefore, the goal of treating migraines and other headaches without known cause is pain relief or reduction to minimize associated functional disability. Types: </a:t>
            </a:r>
            <a:r>
              <a:rPr lang="en-US" altLang="en-US" dirty="0"/>
              <a:t>Tension, Migraine, Pseudo Tumor </a:t>
            </a:r>
            <a:r>
              <a:rPr lang="en-US" altLang="en-US" dirty="0" err="1"/>
              <a:t>Cerebri</a:t>
            </a:r>
            <a:r>
              <a:rPr lang="en-US" altLang="en-US" dirty="0"/>
              <a:t>, Persistent &gt;15 days/month for &gt;3 months</a:t>
            </a:r>
          </a:p>
          <a:p>
            <a:pPr marL="0" indent="0">
              <a:lnSpc>
                <a:spcPct val="100000"/>
              </a:lnSpc>
              <a:spcBef>
                <a:spcPts val="0"/>
              </a:spcBef>
              <a:buNone/>
            </a:pPr>
            <a:r>
              <a:rPr lang="en-US" b="1" dirty="0"/>
              <a:t>Abdominal:</a:t>
            </a:r>
            <a:r>
              <a:rPr lang="en-US" b="1" baseline="0" dirty="0"/>
              <a:t> </a:t>
            </a:r>
            <a:r>
              <a:rPr lang="en-US" altLang="en-US" dirty="0"/>
              <a:t>Episodic or continuous abdominal pain &gt;3 months; Typically</a:t>
            </a:r>
            <a:r>
              <a:rPr lang="en-US" dirty="0"/>
              <a:t> described as nonradiating pain around umbilicus that lasts 1-3 hours; accompanying symptoms may include pallor, diaphoresis, nausea, vomiting, sleep disturbances, and changes in oral intake</a:t>
            </a:r>
            <a:endParaRPr lang="en-US" altLang="en-US" dirty="0"/>
          </a:p>
          <a:p>
            <a:pPr marL="0" indent="0">
              <a:lnSpc>
                <a:spcPct val="100000"/>
              </a:lnSpc>
              <a:spcBef>
                <a:spcPts val="0"/>
              </a:spcBef>
              <a:buNone/>
            </a:pPr>
            <a:r>
              <a:rPr lang="en-US" b="1" dirty="0"/>
              <a:t>Musculoskeletal</a:t>
            </a:r>
          </a:p>
          <a:p>
            <a:pPr>
              <a:lnSpc>
                <a:spcPct val="100000"/>
              </a:lnSpc>
              <a:spcBef>
                <a:spcPts val="0"/>
              </a:spcBef>
            </a:pPr>
            <a:r>
              <a:rPr lang="en-US" dirty="0"/>
              <a:t>Injury-related, illness-related, or Primary musculoskeletal pain. Pain can be localized to specific joints or muscle groups, like ankle injuries or back pain, or in multiple joints or muscle groups, like arthritis.  </a:t>
            </a:r>
          </a:p>
          <a:p>
            <a:pPr>
              <a:lnSpc>
                <a:spcPct val="100000"/>
              </a:lnSpc>
              <a:spcBef>
                <a:spcPts val="0"/>
              </a:spcBef>
            </a:pPr>
            <a:r>
              <a:rPr lang="en-US" altLang="en-US" dirty="0"/>
              <a:t>Non-inflammatory Musculoskeletal Pain Syndromes: Growing Pains, Patello-Femoral Syndrome, Benign Joint Hypermobility Syndrome</a:t>
            </a:r>
          </a:p>
          <a:p>
            <a:pPr>
              <a:lnSpc>
                <a:spcPct val="100000"/>
              </a:lnSpc>
              <a:spcBef>
                <a:spcPts val="0"/>
              </a:spcBef>
            </a:pPr>
            <a:r>
              <a:rPr lang="en-US" altLang="en-US" dirty="0"/>
              <a:t>Neuropathic Pain Syndromes,</a:t>
            </a:r>
            <a:r>
              <a:rPr lang="en-US" altLang="en-US" baseline="0" dirty="0"/>
              <a:t> like </a:t>
            </a:r>
            <a:r>
              <a:rPr lang="en-US" altLang="en-US" dirty="0"/>
              <a:t>Complex Regional Pain Syndrome: Ongoing burning of limb after an injury or immobilization, leading to allodynia, hyperalgesia and autonomic nervous system dysfunction Important to diagnose and start treatment early</a:t>
            </a:r>
          </a:p>
          <a:p>
            <a:pPr>
              <a:lnSpc>
                <a:spcPct val="100000"/>
              </a:lnSpc>
              <a:spcBef>
                <a:spcPts val="0"/>
              </a:spcBef>
            </a:pPr>
            <a:r>
              <a:rPr lang="en-US" altLang="en-US" dirty="0"/>
              <a:t>Inflammatory musculoskeletal pain,</a:t>
            </a:r>
            <a:r>
              <a:rPr lang="en-US" altLang="en-US" baseline="0" dirty="0"/>
              <a:t> like </a:t>
            </a:r>
            <a:r>
              <a:rPr lang="en-US" altLang="en-US" dirty="0"/>
              <a:t>Juvenile arthritis (JA) effects nearly 300,000 US children</a:t>
            </a:r>
            <a:r>
              <a:rPr lang="en-US" altLang="en-US" baseline="0" dirty="0"/>
              <a:t> and includes </a:t>
            </a:r>
            <a:r>
              <a:rPr lang="en-US" altLang="en-US" dirty="0" err="1"/>
              <a:t>oligoarthritis</a:t>
            </a:r>
            <a:r>
              <a:rPr lang="en-US" altLang="en-US" dirty="0"/>
              <a:t>, polyarthritis, systemic, enthesitis-related, juvenile psoriatic arthritis or</a:t>
            </a:r>
            <a:r>
              <a:rPr lang="en-US" altLang="en-US" baseline="0" dirty="0"/>
              <a:t> u</a:t>
            </a:r>
            <a:r>
              <a:rPr lang="en-US" dirty="0"/>
              <a:t>ndifferentiated.</a:t>
            </a:r>
          </a:p>
          <a:p>
            <a:pPr marL="0" indent="0">
              <a:lnSpc>
                <a:spcPct val="100000"/>
              </a:lnSpc>
              <a:spcBef>
                <a:spcPts val="0"/>
              </a:spcBef>
              <a:buNone/>
            </a:pPr>
            <a:r>
              <a:rPr lang="en-US" b="1" dirty="0"/>
              <a:t>Back:</a:t>
            </a:r>
            <a:r>
              <a:rPr lang="en-US" b="1" baseline="0" dirty="0"/>
              <a:t> </a:t>
            </a:r>
            <a:r>
              <a:rPr lang="en-US" altLang="en-US" dirty="0"/>
              <a:t>Important to complete a good pain assessment, musculoskeletal and neurological exam to diagnose: Tumor of the spine, Infection of the spine, Spondylosis</a:t>
            </a:r>
          </a:p>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i="1" cap="all" dirty="0"/>
              <a:t>[10 minutes </a:t>
            </a:r>
            <a:r>
              <a:rPr lang="en-US" sz="1400" b="1" i="1" dirty="0"/>
              <a:t>of 45 minute session is complete]</a:t>
            </a:r>
          </a:p>
          <a:p>
            <a:pPr marL="0" indent="0">
              <a:lnSpc>
                <a:spcPct val="103000"/>
              </a:lnSpc>
              <a:spcBef>
                <a:spcPts val="0"/>
              </a:spcBef>
              <a:buNone/>
            </a:pPr>
            <a:endParaRPr lang="en-US" altLang="en-US" sz="1100" dirty="0"/>
          </a:p>
          <a:p>
            <a:pPr marL="0" indent="0">
              <a:buNone/>
            </a:pPr>
            <a:endParaRPr lang="en-US" sz="10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533025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83630" cy="5067138"/>
          </a:xfrm>
        </p:spPr>
        <p:txBody>
          <a:bodyPr/>
          <a:lstStyle/>
          <a:p>
            <a:pPr marL="0" indent="0">
              <a:lnSpc>
                <a:spcPct val="103000"/>
              </a:lnSpc>
              <a:spcBef>
                <a:spcPts val="0"/>
              </a:spcBef>
              <a:spcAft>
                <a:spcPts val="600"/>
              </a:spcAft>
              <a:buNone/>
            </a:pPr>
            <a:r>
              <a:rPr lang="en-US" sz="1800" b="1" u="sng" dirty="0"/>
              <a:t>ASK</a:t>
            </a:r>
            <a:r>
              <a:rPr lang="en-US" sz="1800" b="1" dirty="0"/>
              <a:t>: </a:t>
            </a:r>
            <a:r>
              <a:rPr lang="en-US" sz="1800" dirty="0"/>
              <a:t>What is the difference between an acute and chronic pain management plan?</a:t>
            </a:r>
          </a:p>
          <a:p>
            <a:pPr marL="0" indent="0" algn="ctr">
              <a:lnSpc>
                <a:spcPct val="100000"/>
              </a:lnSpc>
              <a:spcBef>
                <a:spcPts val="0"/>
              </a:spcBef>
              <a:buNone/>
              <a:defRPr/>
            </a:pPr>
            <a:r>
              <a:rPr lang="en-US" sz="1600" i="1" dirty="0"/>
              <a:t>Select participants willing to share their answers to this question. </a:t>
            </a:r>
          </a:p>
          <a:p>
            <a:pPr marL="0" indent="0" algn="ctr">
              <a:lnSpc>
                <a:spcPct val="100000"/>
              </a:lnSpc>
              <a:spcBef>
                <a:spcPts val="0"/>
              </a:spcBef>
              <a:buNone/>
              <a:defRPr/>
            </a:pPr>
            <a:r>
              <a:rPr lang="en-US" sz="1400" i="1" dirty="0"/>
              <a:t>Write on flipchart or whiteboard 1-5 word summary for each participant      </a:t>
            </a:r>
          </a:p>
          <a:p>
            <a:pPr marL="0" indent="0" algn="ctr">
              <a:lnSpc>
                <a:spcPct val="100000"/>
              </a:lnSpc>
              <a:spcBef>
                <a:spcPts val="600"/>
              </a:spcBef>
              <a:spcAft>
                <a:spcPts val="600"/>
              </a:spcAft>
              <a:buNone/>
              <a:defRPr/>
            </a:pPr>
            <a:r>
              <a:rPr lang="en-US" sz="1800" b="1" i="1" dirty="0"/>
              <a:t>[Limit discussion to 4 minutes]</a:t>
            </a:r>
          </a:p>
          <a:p>
            <a:pPr marL="0" indent="0">
              <a:lnSpc>
                <a:spcPct val="103000"/>
              </a:lnSpc>
              <a:spcBef>
                <a:spcPts val="0"/>
              </a:spcBef>
              <a:buNone/>
            </a:pPr>
            <a:r>
              <a:rPr lang="en-US" sz="1800" b="1" i="1" u="sng" dirty="0"/>
              <a:t>READ</a:t>
            </a:r>
            <a:r>
              <a:rPr lang="en-US" sz="1800" b="1" i="1" u="none" dirty="0"/>
              <a:t>: </a:t>
            </a:r>
            <a:r>
              <a:rPr lang="en-US" sz="1800" i="1" dirty="0"/>
              <a:t>these Key points (</a:t>
            </a:r>
            <a:r>
              <a:rPr lang="en-US" sz="1800" b="1" i="1" dirty="0"/>
              <a:t>if not included by participants)</a:t>
            </a:r>
            <a:r>
              <a:rPr lang="en-US" sz="1800" i="1" dirty="0"/>
              <a:t>:</a:t>
            </a:r>
          </a:p>
          <a:p>
            <a:pPr marL="0" lvl="0" indent="0">
              <a:buNone/>
            </a:pPr>
            <a:r>
              <a:rPr lang="en-US" altLang="ja-JP" sz="1800" dirty="0"/>
              <a:t>At risk groups for under recognition and inadequate treatment of chronic pain include: </a:t>
            </a:r>
          </a:p>
          <a:p>
            <a:pPr lvl="1"/>
            <a:r>
              <a:rPr lang="en-US" altLang="ja-JP" sz="1800" dirty="0"/>
              <a:t>Infants and children</a:t>
            </a:r>
          </a:p>
          <a:p>
            <a:pPr lvl="1"/>
            <a:r>
              <a:rPr lang="en-US" altLang="ja-JP" sz="1800" dirty="0"/>
              <a:t>Certain racial and ethnic groups</a:t>
            </a:r>
          </a:p>
          <a:p>
            <a:pPr lvl="1"/>
            <a:r>
              <a:rPr lang="en-US" altLang="ja-JP" sz="1800" dirty="0"/>
              <a:t>Females </a:t>
            </a:r>
          </a:p>
          <a:p>
            <a:pPr lvl="1"/>
            <a:r>
              <a:rPr lang="en-US" altLang="ja-JP" sz="1800" dirty="0"/>
              <a:t>Patients with a current or past history of substance abuse</a:t>
            </a:r>
          </a:p>
          <a:p>
            <a:pPr lvl="1"/>
            <a:r>
              <a:rPr lang="en-US" altLang="ja-JP" sz="1800" dirty="0"/>
              <a:t>Cognitively impaired, nonverbal patients</a:t>
            </a:r>
          </a:p>
          <a:p>
            <a:pPr lvl="1"/>
            <a:endParaRPr lang="en-US" altLang="ja-JP" sz="1800" dirty="0"/>
          </a:p>
          <a:p>
            <a:pPr marL="114300" marR="0" lvl="1" indent="0" algn="ctr"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en-US" sz="1800" b="1" i="1" cap="all" dirty="0"/>
              <a:t>[15 minutes </a:t>
            </a:r>
            <a:r>
              <a:rPr lang="en-US" sz="1800" b="1" i="1" dirty="0"/>
              <a:t>of 45 minute session is complete]</a:t>
            </a:r>
          </a:p>
          <a:p>
            <a:pPr lvl="1"/>
            <a:endParaRPr lang="en-US" altLang="en-US" dirty="0"/>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794175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65342" cy="4426857"/>
          </a:xfrm>
        </p:spPr>
        <p:txBody>
          <a:bodyPr/>
          <a:lstStyle/>
          <a:p>
            <a:pPr marL="0" indent="0">
              <a:buNone/>
            </a:pPr>
            <a:r>
              <a:rPr lang="en-US" sz="1800" b="1" u="sng" dirty="0"/>
              <a:t>READ</a:t>
            </a:r>
            <a:r>
              <a:rPr lang="en-US" sz="1800" b="1" u="none" dirty="0"/>
              <a:t>:</a:t>
            </a:r>
            <a:endParaRPr lang="en-US" sz="1800" u="none" dirty="0"/>
          </a:p>
          <a:p>
            <a:r>
              <a:rPr lang="en-US" altLang="en-US" sz="1800" dirty="0"/>
              <a:t>Pain is not just a number on an intensity scale, but how the pain impacts the child and family.</a:t>
            </a:r>
          </a:p>
          <a:p>
            <a:r>
              <a:rPr lang="en-US" altLang="en-US" sz="1800" dirty="0"/>
              <a:t>Multidimensional assessment tools are used to assess chronic pain and include items about pain intensity, location, quality and the impact of pain on function and mood. </a:t>
            </a:r>
          </a:p>
          <a:p>
            <a:pPr>
              <a:buSzPct val="90000"/>
            </a:pPr>
            <a:r>
              <a:rPr lang="en-US" altLang="en-US" sz="1800" kern="0" dirty="0"/>
              <a:t>The PADS model (1998) addresses many areas that can put a child at risk for disability with chronic pain. </a:t>
            </a:r>
          </a:p>
          <a:p>
            <a:pPr>
              <a:buSzPct val="90000"/>
            </a:pPr>
            <a:r>
              <a:rPr lang="en-US" altLang="en-US" sz="1800" kern="0" dirty="0"/>
              <a:t>It is important to monitor risk factors and have safety nets in place for children to achieve optimal health behaviors. </a:t>
            </a:r>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228013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12499"/>
            <a:ext cx="6248601" cy="5653260"/>
          </a:xfrm>
        </p:spPr>
        <p:txBody>
          <a:bodyPr/>
          <a:lstStyle/>
          <a:p>
            <a:pPr marL="0" indent="0">
              <a:lnSpc>
                <a:spcPct val="96000"/>
              </a:lnSpc>
              <a:spcBef>
                <a:spcPts val="0"/>
              </a:spcBef>
              <a:buNone/>
            </a:pPr>
            <a:r>
              <a:rPr lang="en-US" altLang="en-US" sz="1800" b="1" u="sng" dirty="0"/>
              <a:t>READ</a:t>
            </a:r>
            <a:r>
              <a:rPr lang="en-US" altLang="en-US" b="1" dirty="0"/>
              <a:t>:  </a:t>
            </a:r>
            <a:r>
              <a:rPr lang="en-US" altLang="en-US" sz="1600" dirty="0"/>
              <a:t>Shelby is a previously healthy 15-year-old obese female with 2 years of back pain without history of trauma. Slight scoliosis &lt;15</a:t>
            </a:r>
            <a:r>
              <a:rPr lang="en-US" altLang="en-US" sz="1600" baseline="30000" dirty="0"/>
              <a:t>0</a:t>
            </a:r>
            <a:r>
              <a:rPr lang="en-US" altLang="en-US" sz="1600" dirty="0"/>
              <a:t> Menarche at 12 years, regular menses, She denies sexual contacts both voluntary and unwanted. Her mother has fibromyalgia, and is home on disability. Her sister is a freshman at a College 500 miles from home</a:t>
            </a:r>
          </a:p>
          <a:p>
            <a:pPr>
              <a:lnSpc>
                <a:spcPct val="100000"/>
              </a:lnSpc>
              <a:spcBef>
                <a:spcPts val="0"/>
              </a:spcBef>
            </a:pPr>
            <a:r>
              <a:rPr lang="en-US" altLang="en-US" sz="1400" dirty="0"/>
              <a:t>Her physical exam is unremarkable, other than the deconditioning common with chronic pain. Shelby stands with most of her weight centered over her right foot, with the left hip and shoulder elevated and the left knee and hip slightly flexed. There is exaggerated lumbar lordosis (swayback). </a:t>
            </a:r>
          </a:p>
          <a:p>
            <a:pPr>
              <a:lnSpc>
                <a:spcPct val="100000"/>
              </a:lnSpc>
              <a:spcBef>
                <a:spcPts val="0"/>
              </a:spcBef>
            </a:pPr>
            <a:r>
              <a:rPr lang="en-US" altLang="en-US" sz="1400" dirty="0"/>
              <a:t>Her abdominal muscles are weak, and there is marked tenderness to palpation over her lumbar region and lumbar </a:t>
            </a:r>
            <a:r>
              <a:rPr lang="en-US" altLang="en-US" sz="1400" dirty="0" err="1"/>
              <a:t>paraspinal</a:t>
            </a:r>
            <a:r>
              <a:rPr lang="en-US" altLang="en-US" sz="1400" dirty="0"/>
              <a:t> muscles. </a:t>
            </a:r>
          </a:p>
          <a:p>
            <a:pPr>
              <a:lnSpc>
                <a:spcPct val="100000"/>
              </a:lnSpc>
              <a:spcBef>
                <a:spcPts val="0"/>
              </a:spcBef>
            </a:pPr>
            <a:r>
              <a:rPr lang="en-US" altLang="en-US" sz="1400" dirty="0"/>
              <a:t>She has a negative Straight Leg Raise test.</a:t>
            </a:r>
          </a:p>
          <a:p>
            <a:pPr marL="104598" lvl="1" indent="-109145" defTabSz="873161">
              <a:spcBef>
                <a:spcPts val="0"/>
              </a:spcBef>
              <a:defRPr/>
            </a:pPr>
            <a:r>
              <a:rPr lang="en-US" altLang="en-US" sz="1400" dirty="0"/>
              <a:t>Shelby reports emotional distress related to her pain and disability. </a:t>
            </a:r>
          </a:p>
          <a:p>
            <a:pPr marL="104598" lvl="1" indent="-109145" defTabSz="873161">
              <a:spcBef>
                <a:spcPts val="0"/>
              </a:spcBef>
              <a:defRPr/>
            </a:pPr>
            <a:r>
              <a:rPr lang="en-US" altLang="en-US" sz="1400" dirty="0"/>
              <a:t>She enjoyed school and socializing with friends, but now really only has one friend who also has chronic abdominal pain from IBD. </a:t>
            </a:r>
          </a:p>
          <a:p>
            <a:pPr marL="104598" lvl="1" indent="-109145" defTabSz="873161">
              <a:spcBef>
                <a:spcPts val="0"/>
              </a:spcBef>
              <a:defRPr/>
            </a:pPr>
            <a:r>
              <a:rPr lang="en-US" altLang="en-US" sz="1400" dirty="0"/>
              <a:t>She is very worried about her future. She denies suicidal ideation or plan, but she does report some passive death wishes. </a:t>
            </a:r>
          </a:p>
          <a:p>
            <a:pPr marL="104598" lvl="1" indent="-109145" defTabSz="873161">
              <a:spcBef>
                <a:spcPts val="0"/>
              </a:spcBef>
              <a:defRPr/>
            </a:pPr>
            <a:r>
              <a:rPr lang="en-US" altLang="en-US" sz="1400" dirty="0"/>
              <a:t>Her sleep is poor: she has difficulty falling asleep, awakens in the night from pain, and has difficulty awakening in the morning. </a:t>
            </a:r>
          </a:p>
          <a:p>
            <a:pPr marL="104598" lvl="1" indent="-109145" defTabSz="873161">
              <a:spcBef>
                <a:spcPts val="0"/>
              </a:spcBef>
              <a:defRPr/>
            </a:pPr>
            <a:r>
              <a:rPr lang="en-US" altLang="en-US" sz="1400" dirty="0"/>
              <a:t>She doesn’t use alcohol or any medications except ibuprofen and acetaminophen, which don’t work for her. She has been treated with </a:t>
            </a:r>
            <a:r>
              <a:rPr lang="en-US" altLang="en-US" sz="1400" dirty="0" err="1"/>
              <a:t>Flexeril</a:t>
            </a:r>
            <a:r>
              <a:rPr lang="en-US" altLang="en-US" sz="1400" dirty="0"/>
              <a:t> in the past and her mother has given her one of her hydrocodone pills, but it didn’t work either.     </a:t>
            </a:r>
            <a:r>
              <a:rPr lang="en-US" sz="1400" b="1" i="1" cap="all" dirty="0"/>
              <a:t>[20 minutes </a:t>
            </a:r>
            <a:r>
              <a:rPr lang="en-US" sz="1400" b="1" i="1" dirty="0"/>
              <a:t>of 45 minute session is complete]</a:t>
            </a:r>
          </a:p>
          <a:p>
            <a:pPr marL="0" indent="0">
              <a:buNone/>
            </a:pPr>
            <a:endParaRPr lang="en-US" sz="1000" b="1" i="1" u="sng" dirty="0"/>
          </a:p>
          <a:p>
            <a:pPr marL="104598" lvl="1" indent="-109145" defTabSz="873161">
              <a:spcBef>
                <a:spcPts val="286"/>
              </a:spcBef>
              <a:defRPr/>
            </a:pPr>
            <a:endParaRPr lang="en-US" altLang="en-US" dirty="0"/>
          </a:p>
          <a:p>
            <a:pPr marL="104598" lvl="1" indent="-109145" defTabSz="873161">
              <a:spcBef>
                <a:spcPts val="286"/>
              </a:spcBef>
              <a:defRPr/>
            </a:pPr>
            <a:endParaRPr lang="en-US" altLang="en-US" dirty="0"/>
          </a:p>
          <a:p>
            <a:pPr marL="104598" lvl="1"/>
            <a:endParaRPr lang="en-US" altLang="en-US" dirty="0">
              <a:ea typeface="ＭＳ Ｐゴシック" pitchFamily="34" charset="-128"/>
              <a:cs typeface="Tahoma" pitchFamily="34" charset="0"/>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Chronic Pain</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493558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02669"/>
            <a:ext cx="6201918" cy="5393205"/>
          </a:xfrm>
        </p:spPr>
        <p:txBody>
          <a:bodyPr/>
          <a:lstStyle/>
          <a:p>
            <a:pPr marL="0" indent="0">
              <a:lnSpc>
                <a:spcPct val="100000"/>
              </a:lnSpc>
              <a:buNone/>
            </a:pPr>
            <a:r>
              <a:rPr lang="en-US" sz="1600" b="1" u="sng" dirty="0"/>
              <a:t>READ</a:t>
            </a:r>
            <a:r>
              <a:rPr lang="en-US" sz="1600" b="1" dirty="0"/>
              <a:t>: </a:t>
            </a:r>
            <a:r>
              <a:rPr lang="en-US" sz="1600" dirty="0"/>
              <a:t>Pair up for this “Pair and share activity.” You have 5 </a:t>
            </a:r>
            <a:r>
              <a:rPr lang="en-US" sz="1400" dirty="0"/>
              <a:t>minutes</a:t>
            </a:r>
            <a:r>
              <a:rPr lang="en-US" sz="1600" dirty="0"/>
              <a:t> to outline at least 5 realistic treatment goals and different corresponding treatments to help achieve these goals for Shelby. </a:t>
            </a:r>
          </a:p>
          <a:p>
            <a:pPr marL="0" indent="0" algn="ctr">
              <a:lnSpc>
                <a:spcPct val="100000"/>
              </a:lnSpc>
              <a:spcBef>
                <a:spcPts val="200"/>
              </a:spcBef>
              <a:buNone/>
            </a:pPr>
            <a:r>
              <a:rPr lang="en-US" sz="1600" b="1" i="1" dirty="0"/>
              <a:t>[Limit discussion to 5 minutes]</a:t>
            </a:r>
            <a:r>
              <a:rPr lang="en-US" sz="1600" i="1" dirty="0"/>
              <a:t> </a:t>
            </a:r>
          </a:p>
          <a:p>
            <a:pPr marL="0" indent="0" algn="ctr">
              <a:lnSpc>
                <a:spcPct val="96000"/>
              </a:lnSpc>
              <a:spcBef>
                <a:spcPts val="0"/>
              </a:spcBef>
              <a:buNone/>
              <a:defRPr/>
            </a:pPr>
            <a:r>
              <a:rPr lang="en-US" sz="1400" i="1" dirty="0"/>
              <a:t>Select participants from each group willing to share their answers . Write on flipchart or whiteboard </a:t>
            </a:r>
            <a:r>
              <a:rPr lang="en-US" sz="1400" b="1" i="1" dirty="0"/>
              <a:t>[Limit discussion to 5 minutes]</a:t>
            </a:r>
            <a:r>
              <a:rPr lang="en-US" sz="1400" i="1" dirty="0"/>
              <a:t> </a:t>
            </a:r>
            <a:endParaRPr lang="en-US" sz="1400" dirty="0"/>
          </a:p>
          <a:p>
            <a:pPr marL="0" indent="0" algn="ctr">
              <a:lnSpc>
                <a:spcPct val="96000"/>
              </a:lnSpc>
              <a:spcBef>
                <a:spcPts val="0"/>
              </a:spcBef>
              <a:spcAft>
                <a:spcPts val="200"/>
              </a:spcAft>
              <a:buNone/>
              <a:defRPr/>
            </a:pPr>
            <a:r>
              <a:rPr lang="en-US" sz="1400" i="1" dirty="0"/>
              <a:t>Place a </a:t>
            </a:r>
            <a:r>
              <a:rPr lang="en-US" sz="1400" b="1" i="1" dirty="0">
                <a:sym typeface="Wingdings" panose="05000000000000000000" pitchFamily="2" charset="2"/>
              </a:rPr>
              <a:t></a:t>
            </a:r>
            <a:r>
              <a:rPr lang="en-US" sz="1400" b="1" i="1" dirty="0"/>
              <a:t>  </a:t>
            </a:r>
            <a:r>
              <a:rPr lang="en-US" sz="1400" i="1" dirty="0"/>
              <a:t>by those items that are repeated by the groups.</a:t>
            </a:r>
          </a:p>
          <a:p>
            <a:pPr marL="0" marR="0" indent="0" algn="l" defTabSz="914400" rtl="0" eaLnBrk="1" fontAlgn="auto" latinLnBrk="0" hangingPunct="1">
              <a:lnSpc>
                <a:spcPct val="95000"/>
              </a:lnSpc>
              <a:spcBef>
                <a:spcPts val="0"/>
              </a:spcBef>
              <a:buClrTx/>
              <a:buSzTx/>
              <a:buFont typeface="Arial" panose="020B0604020202020204" pitchFamily="34" charset="0"/>
              <a:buNone/>
              <a:tabLst/>
              <a:defRPr/>
            </a:pPr>
            <a:r>
              <a:rPr lang="en-US" sz="1400" b="1" i="1" u="sng" dirty="0"/>
              <a:t>ADD: </a:t>
            </a:r>
            <a:r>
              <a:rPr lang="en-US" sz="1400" b="0" i="1" u="sng" dirty="0"/>
              <a:t>this Key point (</a:t>
            </a:r>
            <a:r>
              <a:rPr lang="en-US" sz="1400" b="1" i="1" u="sng" dirty="0"/>
              <a:t>if not included by participants):</a:t>
            </a:r>
            <a:r>
              <a:rPr lang="en-US" sz="1400" b="1" i="1" u="sng" baseline="0" dirty="0"/>
              <a:t> </a:t>
            </a:r>
            <a:r>
              <a:rPr lang="en-US" altLang="en-US" sz="1400" dirty="0">
                <a:ea typeface="ＭＳ Ｐゴシック" pitchFamily="34" charset="-128"/>
              </a:rPr>
              <a:t>Although the typical goal of pain treatment is to relieve or significantly reduce pain intensity and severity, the primary goal for the patient and family suffering with chronic pain is to </a:t>
            </a:r>
            <a:r>
              <a:rPr lang="en-US" altLang="en-US" sz="1400" b="1" dirty="0">
                <a:ea typeface="ＭＳ Ｐゴシック" pitchFamily="34" charset="-128"/>
              </a:rPr>
              <a:t>restore function</a:t>
            </a:r>
            <a:r>
              <a:rPr lang="en-US" altLang="en-US" sz="1400" dirty="0">
                <a:ea typeface="ＭＳ Ｐゴシック" pitchFamily="34" charset="-128"/>
              </a:rPr>
              <a:t>. Even when treatments do reduce pain intensity, they may not improve physical, emotional, and social function. Chronic pain treatment requires a coordinated, comprehensive, interdisciplinary approach to address all the dimensions of the child’s condition and family functions. Active patient and family participation is needed to identify and attain individualized pain treatment goals. </a:t>
            </a:r>
          </a:p>
          <a:p>
            <a:pPr lvl="0">
              <a:lnSpc>
                <a:spcPct val="95000"/>
              </a:lnSpc>
              <a:spcBef>
                <a:spcPts val="0"/>
              </a:spcBef>
            </a:pPr>
            <a:r>
              <a:rPr lang="en-US" altLang="en-US" sz="1400" dirty="0"/>
              <a:t>Restore function: Physical, emotional, &amp; social</a:t>
            </a:r>
          </a:p>
          <a:p>
            <a:pPr lvl="0">
              <a:lnSpc>
                <a:spcPct val="95000"/>
              </a:lnSpc>
              <a:spcBef>
                <a:spcPts val="0"/>
              </a:spcBef>
            </a:pPr>
            <a:r>
              <a:rPr lang="en-US" altLang="en-US" sz="1400" dirty="0"/>
              <a:t>Decrease pain </a:t>
            </a:r>
          </a:p>
          <a:p>
            <a:pPr lvl="2">
              <a:spcBef>
                <a:spcPts val="0"/>
              </a:spcBef>
            </a:pPr>
            <a:r>
              <a:rPr lang="en-US" altLang="en-US" sz="1400" dirty="0"/>
              <a:t>Reduce or eliminate underlying cause of pain when possible</a:t>
            </a:r>
          </a:p>
          <a:p>
            <a:pPr lvl="2">
              <a:spcBef>
                <a:spcPts val="0"/>
              </a:spcBef>
            </a:pPr>
            <a:r>
              <a:rPr lang="en-US" altLang="en-US" sz="1400" dirty="0"/>
              <a:t>Use individualized, multimodal, interdisciplinary, pain treatment plans</a:t>
            </a:r>
          </a:p>
          <a:p>
            <a:pPr lvl="0">
              <a:lnSpc>
                <a:spcPct val="95000"/>
              </a:lnSpc>
              <a:spcBef>
                <a:spcPts val="0"/>
              </a:spcBef>
            </a:pPr>
            <a:r>
              <a:rPr lang="en-US" altLang="en-US" sz="1400" dirty="0"/>
              <a:t>Correct secondary consequences of pain</a:t>
            </a:r>
          </a:p>
          <a:p>
            <a:pPr lvl="2">
              <a:spcBef>
                <a:spcPts val="0"/>
              </a:spcBef>
            </a:pPr>
            <a:r>
              <a:rPr lang="en-US" altLang="en-US" sz="1400" dirty="0"/>
              <a:t>Postural deficits, weakness, overuse</a:t>
            </a:r>
          </a:p>
          <a:p>
            <a:pPr lvl="2">
              <a:spcBef>
                <a:spcPts val="0"/>
              </a:spcBef>
            </a:pPr>
            <a:r>
              <a:rPr lang="en-US" altLang="en-US" sz="1400" dirty="0"/>
              <a:t>Maladaptive behavior, poor coping</a:t>
            </a:r>
          </a:p>
          <a:p>
            <a:pPr marL="228600" marR="0" lvl="2" indent="0" algn="ctr" defTabSz="914400" rtl="0" eaLnBrk="1" fontAlgn="auto" latinLnBrk="0" hangingPunct="1">
              <a:lnSpc>
                <a:spcPct val="95000"/>
              </a:lnSpc>
              <a:spcBef>
                <a:spcPts val="300"/>
              </a:spcBef>
              <a:spcAft>
                <a:spcPts val="0"/>
              </a:spcAft>
              <a:buClrTx/>
              <a:buSzTx/>
              <a:buFont typeface="Arial" panose="020B0604020202020204" pitchFamily="34" charset="0"/>
              <a:buNone/>
              <a:tabLst/>
              <a:defRPr/>
            </a:pPr>
            <a:r>
              <a:rPr lang="en-US" sz="1400" b="1" i="1" cap="all" dirty="0"/>
              <a:t>[30 minutes </a:t>
            </a:r>
            <a:r>
              <a:rPr lang="en-US" sz="1400" b="1" i="1" dirty="0"/>
              <a:t>of 45 minute session is complete]</a:t>
            </a:r>
          </a:p>
          <a:p>
            <a:pPr lvl="2"/>
            <a:endParaRPr lang="en-US" altLang="en-US" sz="1200"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257019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54539"/>
            <a:ext cx="6293358" cy="5502931"/>
          </a:xfrm>
        </p:spPr>
        <p:txBody>
          <a:bodyPr/>
          <a:lstStyle/>
          <a:p>
            <a:pPr marL="0" indent="0" defTabSz="873161">
              <a:lnSpc>
                <a:spcPct val="100000"/>
              </a:lnSpc>
              <a:spcBef>
                <a:spcPts val="0"/>
              </a:spcBef>
              <a:buNone/>
              <a:defRPr/>
            </a:pPr>
            <a:r>
              <a:rPr lang="en-US" altLang="en-US" sz="1800" b="1" u="sng" dirty="0"/>
              <a:t>READ</a:t>
            </a:r>
            <a:r>
              <a:rPr lang="en-US" altLang="en-US" sz="1800" b="1" dirty="0"/>
              <a:t>: </a:t>
            </a:r>
            <a:r>
              <a:rPr lang="en-US" altLang="en-US" sz="1800" dirty="0">
                <a:ea typeface="ＭＳ Ｐゴシック" pitchFamily="34" charset="-128"/>
              </a:rPr>
              <a:t>Chronic pain treatment presents a complex challenge. Limiting physical activity to prevent or protect the child from pain leads to decreased physical activity, deconditioning, and secondary pains that leads the child and family to further limit physical activities. </a:t>
            </a:r>
            <a:endParaRPr lang="en-US" sz="1800" dirty="0"/>
          </a:p>
          <a:p>
            <a:pPr marL="109145" indent="-109145" defTabSz="873161">
              <a:lnSpc>
                <a:spcPct val="96000"/>
              </a:lnSpc>
              <a:spcBef>
                <a:spcPts val="200"/>
              </a:spcBef>
              <a:defRPr/>
            </a:pPr>
            <a:r>
              <a:rPr lang="en-US" altLang="en-US" sz="1800" dirty="0">
                <a:ea typeface="ＭＳ Ｐゴシック" pitchFamily="34" charset="-128"/>
              </a:rPr>
              <a:t>It is counterintuitive to the child or family to consider the benefits of increasing physical activity as a pain treatment and therefore it takes time to unlearn previously reinforced behaviors. </a:t>
            </a:r>
          </a:p>
          <a:p>
            <a:pPr marL="109145" indent="-109145" defTabSz="873161">
              <a:lnSpc>
                <a:spcPct val="96000"/>
              </a:lnSpc>
              <a:spcBef>
                <a:spcPts val="200"/>
              </a:spcBef>
              <a:defRPr/>
            </a:pPr>
            <a:r>
              <a:rPr lang="en-US" altLang="en-US" sz="1800" dirty="0">
                <a:ea typeface="ＭＳ Ｐゴシック" pitchFamily="34" charset="-128"/>
              </a:rPr>
              <a:t>Just as pain alters family &amp; social interactions, changing these interactions will be difficult but necessary to encourage more positive coping patterns. </a:t>
            </a:r>
          </a:p>
          <a:p>
            <a:pPr marL="109145" indent="-109145" defTabSz="873161">
              <a:lnSpc>
                <a:spcPct val="96000"/>
              </a:lnSpc>
              <a:spcBef>
                <a:spcPts val="200"/>
              </a:spcBef>
              <a:defRPr/>
            </a:pPr>
            <a:r>
              <a:rPr lang="en-US" altLang="en-US" sz="1800" dirty="0">
                <a:ea typeface="ＭＳ Ｐゴシック" pitchFamily="34" charset="-128"/>
              </a:rPr>
              <a:t>Providers may have been slow to refer to a specialist and therefore reinforced an acute pain treatment model with repetitive diagnostic tests and multiple trials of medications and/or a wait and hope she grows out of it treatment plan. </a:t>
            </a:r>
          </a:p>
          <a:p>
            <a:pPr marL="109145" indent="-109145" defTabSz="873161">
              <a:lnSpc>
                <a:spcPct val="96000"/>
              </a:lnSpc>
              <a:spcBef>
                <a:spcPts val="200"/>
              </a:spcBef>
              <a:defRPr/>
            </a:pPr>
            <a:r>
              <a:rPr lang="en-US" altLang="en-US" sz="1800" dirty="0">
                <a:ea typeface="ＭＳ Ｐゴシック" pitchFamily="34" charset="-128"/>
              </a:rPr>
              <a:t>Families with lower resources and limited social supports have more difficulty accessing affordable care and a harder time adhering to care recommendations </a:t>
            </a:r>
          </a:p>
          <a:p>
            <a:pPr lvl="4"/>
            <a:endParaRPr lang="en-US" altLang="en-US" dirty="0"/>
          </a:p>
          <a:p>
            <a:pPr lvl="4"/>
            <a:endParaRPr lang="en-US" altLang="en-US" dirty="0"/>
          </a:p>
          <a:p>
            <a:pPr marL="109145" indent="-109145" defTabSz="873161">
              <a:spcBef>
                <a:spcPts val="286"/>
              </a:spcBef>
              <a:defRPr/>
            </a:pPr>
            <a:endParaRPr lang="en-US" altLang="en-US" sz="1100" dirty="0">
              <a:ea typeface="ＭＳ Ｐゴシック" pitchFamily="34" charset="-128"/>
            </a:endParaRPr>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2838558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defTabSz="873161">
              <a:spcBef>
                <a:spcPts val="600"/>
              </a:spcBef>
              <a:buNone/>
              <a:defRPr/>
            </a:pPr>
            <a:r>
              <a:rPr lang="en-US" altLang="en-US" sz="1800" b="1" u="sng" dirty="0"/>
              <a:t>READ</a:t>
            </a:r>
            <a:r>
              <a:rPr lang="en-US" altLang="en-US" sz="1800" b="1" dirty="0"/>
              <a:t>: </a:t>
            </a:r>
            <a:r>
              <a:rPr lang="en-US" altLang="en-US" sz="1800" b="0" dirty="0">
                <a:ea typeface="ＭＳ Ｐゴシック" pitchFamily="34" charset="-128"/>
                <a:cs typeface="Tahoma" pitchFamily="34" charset="0"/>
              </a:rPr>
              <a:t>T</a:t>
            </a:r>
            <a:r>
              <a:rPr lang="en-US" altLang="en-US" sz="1800" dirty="0">
                <a:ea typeface="ＭＳ Ｐゴシック" pitchFamily="34" charset="-128"/>
                <a:cs typeface="Tahoma" pitchFamily="34" charset="0"/>
              </a:rPr>
              <a:t>reatments for chronic pain</a:t>
            </a:r>
            <a:r>
              <a:rPr lang="en-US" altLang="en-US" sz="1800" baseline="0" dirty="0">
                <a:ea typeface="ＭＳ Ｐゴシック" pitchFamily="34" charset="-128"/>
                <a:cs typeface="Tahoma" pitchFamily="34" charset="0"/>
              </a:rPr>
              <a:t> are multimodal; but t</a:t>
            </a:r>
            <a:r>
              <a:rPr lang="en-US" altLang="en-US" sz="1800" dirty="0">
                <a:ea typeface="ＭＳ Ｐゴシック" pitchFamily="34" charset="-128"/>
                <a:cs typeface="Tahoma" pitchFamily="34" charset="0"/>
              </a:rPr>
              <a:t>he results of studies of various treatments for chronic pain are sobering. </a:t>
            </a:r>
          </a:p>
          <a:p>
            <a:pPr marL="0" indent="0" defTabSz="873161">
              <a:spcBef>
                <a:spcPts val="600"/>
              </a:spcBef>
              <a:buNone/>
              <a:defRPr/>
            </a:pPr>
            <a:r>
              <a:rPr lang="en-US" altLang="en-US" sz="1800" dirty="0">
                <a:ea typeface="ＭＳ Ｐゴシック" pitchFamily="34" charset="-128"/>
                <a:cs typeface="Tahoma" pitchFamily="34" charset="0"/>
              </a:rPr>
              <a:t>“</a:t>
            </a:r>
            <a:r>
              <a:rPr lang="en-US" altLang="ja-JP" sz="1800" dirty="0">
                <a:ea typeface="ＭＳ Ｐゴシック" pitchFamily="34" charset="-128"/>
                <a:cs typeface="Tahoma" pitchFamily="34" charset="0"/>
              </a:rPr>
              <a:t>The best evidence for pain reduction averages roughly 30% in about half of treated patients, and these pain reductions do not always occur with concurrent improvement in function.</a:t>
            </a:r>
            <a:r>
              <a:rPr lang="en-US" altLang="en-US" sz="1800" dirty="0">
                <a:ea typeface="ＭＳ Ｐゴシック" pitchFamily="34" charset="-128"/>
                <a:cs typeface="Tahoma" pitchFamily="34" charset="0"/>
              </a:rPr>
              <a:t>”</a:t>
            </a:r>
            <a:endParaRPr lang="en-US" altLang="ja-JP" sz="1800" dirty="0">
              <a:ea typeface="ＭＳ Ｐゴシック" pitchFamily="34" charset="-128"/>
              <a:cs typeface="Tahoma" pitchFamily="34" charset="0"/>
            </a:endParaRPr>
          </a:p>
          <a:p>
            <a:endParaRPr lang="en-US" sz="10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886376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83630" cy="5321013"/>
          </a:xfrm>
        </p:spPr>
        <p:txBody>
          <a:bodyPr/>
          <a:lstStyle/>
          <a:p>
            <a:pPr marL="0" indent="0">
              <a:lnSpc>
                <a:spcPct val="103000"/>
              </a:lnSpc>
              <a:spcBef>
                <a:spcPts val="0"/>
              </a:spcBef>
              <a:buNone/>
            </a:pPr>
            <a:r>
              <a:rPr lang="en-US" sz="1800" b="1" u="sng" dirty="0"/>
              <a:t>ASK</a:t>
            </a:r>
            <a:r>
              <a:rPr lang="en-US" sz="1800" b="1" dirty="0"/>
              <a:t>: </a:t>
            </a:r>
            <a:r>
              <a:rPr lang="en-US" sz="1800" dirty="0"/>
              <a:t>Who is familiar with a</a:t>
            </a:r>
            <a:r>
              <a:rPr lang="en-US" sz="1800" baseline="0" dirty="0"/>
              <a:t> Pharmacotherapy Agreement and uses</a:t>
            </a:r>
            <a:r>
              <a:rPr lang="en-US" sz="1800" dirty="0"/>
              <a:t> </a:t>
            </a:r>
            <a:r>
              <a:rPr lang="en-US" sz="1800" baseline="0" dirty="0"/>
              <a:t>one in your clinical practice</a:t>
            </a:r>
            <a:r>
              <a:rPr lang="en-US" sz="1800" dirty="0"/>
              <a:t>?</a:t>
            </a:r>
          </a:p>
          <a:p>
            <a:pPr marL="0" indent="0">
              <a:lnSpc>
                <a:spcPct val="100000"/>
              </a:lnSpc>
              <a:spcBef>
                <a:spcPts val="200"/>
              </a:spcBef>
              <a:buNone/>
              <a:defRPr/>
            </a:pPr>
            <a:r>
              <a:rPr lang="en-US" sz="1600" i="1" dirty="0"/>
              <a:t>Select participants willing to share their answers to this question. </a:t>
            </a:r>
          </a:p>
          <a:p>
            <a:pPr marL="0" indent="0" algn="ctr">
              <a:lnSpc>
                <a:spcPct val="100000"/>
              </a:lnSpc>
              <a:spcBef>
                <a:spcPts val="200"/>
              </a:spcBef>
              <a:buNone/>
              <a:defRPr/>
            </a:pPr>
            <a:r>
              <a:rPr lang="en-US" sz="1800" b="1" i="1" dirty="0"/>
              <a:t>[Limit discussion to 2 minutes]</a:t>
            </a:r>
          </a:p>
          <a:p>
            <a:pPr marL="0" indent="0" defTabSz="873161">
              <a:spcBef>
                <a:spcPts val="286"/>
              </a:spcBef>
              <a:buNone/>
              <a:defRPr/>
            </a:pPr>
            <a:r>
              <a:rPr lang="en-US" sz="1600" b="1" i="1" u="sng" dirty="0"/>
              <a:t>ADD: </a:t>
            </a:r>
            <a:r>
              <a:rPr lang="en-US" sz="1600" b="0" i="1" u="sng" dirty="0"/>
              <a:t>this Key point (</a:t>
            </a:r>
            <a:r>
              <a:rPr lang="en-US" sz="1600" b="1" i="1" u="sng" dirty="0"/>
              <a:t>if not included by participants):</a:t>
            </a:r>
            <a:r>
              <a:rPr lang="en-US" sz="1600" b="1" i="1" u="sng" baseline="0" dirty="0"/>
              <a:t> </a:t>
            </a:r>
          </a:p>
          <a:p>
            <a:pPr marL="0" indent="0" defTabSz="873161">
              <a:spcBef>
                <a:spcPts val="286"/>
              </a:spcBef>
              <a:buNone/>
              <a:defRPr/>
            </a:pPr>
            <a:r>
              <a:rPr lang="en-US" altLang="en-US" sz="1600" dirty="0">
                <a:ea typeface="ＭＳ Ｐゴシック" pitchFamily="34" charset="-128"/>
              </a:rPr>
              <a:t>A </a:t>
            </a:r>
            <a:r>
              <a:rPr lang="en-US" sz="1600" baseline="0" dirty="0"/>
              <a:t>Pharmacotherapy Agreement  is a </a:t>
            </a:r>
            <a:r>
              <a:rPr lang="en-US" altLang="en-US" sz="1600" dirty="0">
                <a:ea typeface="ＭＳ Ｐゴシック" pitchFamily="34" charset="-128"/>
              </a:rPr>
              <a:t>written agreement to help outline chronic pain treatment</a:t>
            </a:r>
            <a:r>
              <a:rPr lang="en-US" altLang="en-US" sz="1600" baseline="0" dirty="0">
                <a:ea typeface="ＭＳ Ｐゴシック" pitchFamily="34" charset="-128"/>
              </a:rPr>
              <a:t> plan</a:t>
            </a:r>
            <a:r>
              <a:rPr lang="en-US" altLang="en-US" sz="1600" dirty="0">
                <a:ea typeface="ＭＳ Ｐゴシック" pitchFamily="34" charset="-128"/>
              </a:rPr>
              <a:t>.</a:t>
            </a:r>
            <a:endParaRPr lang="en-US" altLang="en-US" sz="1600" b="1" u="sng" dirty="0">
              <a:ea typeface="ＭＳ Ｐゴシック" pitchFamily="34" charset="-128"/>
            </a:endParaRPr>
          </a:p>
          <a:p>
            <a:pPr lvl="0"/>
            <a:r>
              <a:rPr lang="en-US" altLang="en-US" sz="1600" dirty="0"/>
              <a:t>Analgesics are NOT primary treatment for pediatric chronic pain. </a:t>
            </a:r>
          </a:p>
          <a:p>
            <a:r>
              <a:rPr lang="en-US" altLang="en-US" sz="1600" dirty="0"/>
              <a:t>Instead, medications may target depression, anxiety, &amp; insomnia.  Medication use may be off label for pediatric patients. </a:t>
            </a:r>
          </a:p>
          <a:p>
            <a:pPr lvl="0"/>
            <a:r>
              <a:rPr lang="en-US" altLang="en-US" sz="1600" dirty="0"/>
              <a:t>Opioids are rarely used to treat chronic pain in children, unless there is an organic cause and strong evidence to support opioid therapy (for example, repeated disruptions in skin integrity with epidermolysis bullosa  or fractures with osteogenesis imperfecta )</a:t>
            </a:r>
          </a:p>
          <a:p>
            <a:pPr lvl="0"/>
            <a:r>
              <a:rPr lang="en-US" altLang="en-US" sz="1600" dirty="0"/>
              <a:t>The CDC guidelines for chronic opioids use were not intended for patients under 18 years of age due to lack of evidence.</a:t>
            </a:r>
          </a:p>
          <a:p>
            <a:pPr marL="0" indent="0" algn="ctr">
              <a:buNone/>
            </a:pPr>
            <a:r>
              <a:rPr lang="en-US" sz="1800" b="1" i="1" cap="all" dirty="0"/>
              <a:t>[35 minutes </a:t>
            </a:r>
            <a:r>
              <a:rPr lang="en-US" sz="1800" b="1" i="1" dirty="0"/>
              <a:t>of 45 minute session is complete]</a:t>
            </a:r>
          </a:p>
          <a:p>
            <a:pPr lvl="0"/>
            <a:endParaRPr lang="en-US" altLang="en-US" sz="1600" dirty="0"/>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40355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30477"/>
            <a:ext cx="6308758" cy="5501491"/>
          </a:xfrm>
        </p:spPr>
        <p:txBody>
          <a:bodyPr/>
          <a:lstStyle/>
          <a:p>
            <a:pPr marL="0" indent="0">
              <a:lnSpc>
                <a:spcPct val="103000"/>
              </a:lnSpc>
              <a:spcBef>
                <a:spcPts val="0"/>
              </a:spcBef>
              <a:buNone/>
            </a:pPr>
            <a:r>
              <a:rPr lang="en-US" altLang="en-US" sz="1800" b="1" u="sng" dirty="0"/>
              <a:t>READ</a:t>
            </a:r>
            <a:r>
              <a:rPr lang="en-US" altLang="en-US" sz="1800" b="1" dirty="0"/>
              <a:t>: </a:t>
            </a:r>
            <a:r>
              <a:rPr lang="en-US" altLang="en-US" sz="1800" dirty="0" err="1"/>
              <a:t>Biobehavioral</a:t>
            </a:r>
            <a:r>
              <a:rPr lang="en-US" altLang="en-US" sz="1800" dirty="0"/>
              <a:t> interventions are the mainstay for pediatric chronic pain management. Treatments</a:t>
            </a:r>
            <a:r>
              <a:rPr lang="en-US" altLang="en-US" sz="1800" baseline="0" dirty="0"/>
              <a:t> </a:t>
            </a:r>
            <a:r>
              <a:rPr lang="en-US" altLang="en-US" sz="1800" dirty="0"/>
              <a:t>address the affective, cognitive, behavioral, sociocultural &amp; spiritual dimensions of pain to diminish pain and focus on restoring function, supporting positive coping, and help to relieve suffering associated with chronic pain.</a:t>
            </a:r>
          </a:p>
          <a:p>
            <a:pPr lvl="0"/>
            <a:r>
              <a:rPr lang="en-US" altLang="en-US" sz="1800" dirty="0"/>
              <a:t>A chronic pain flare is a sudden increase in pain that may last hours to days or weeks. It is distinct from “breakthrough pain.”</a:t>
            </a:r>
          </a:p>
          <a:p>
            <a:pPr lvl="0"/>
            <a:r>
              <a:rPr lang="en-US" altLang="en-US" sz="1800" dirty="0"/>
              <a:t>Management of pain flares should focus on identifying and addressing triggers:</a:t>
            </a:r>
            <a:r>
              <a:rPr lang="en-US" altLang="en-US" sz="1800" baseline="0" dirty="0"/>
              <a:t> </a:t>
            </a:r>
            <a:r>
              <a:rPr lang="en-US" altLang="en-US" sz="1800" dirty="0"/>
              <a:t>Stress, injury, lack of sleep, exercise, hormones, weather changes are common triggers.</a:t>
            </a:r>
          </a:p>
          <a:p>
            <a:r>
              <a:rPr lang="en-US" altLang="en-US" sz="1800" dirty="0"/>
              <a:t>Educate your patients about:  the complexities of chronic pain</a:t>
            </a:r>
            <a:r>
              <a:rPr lang="en-US" altLang="en-US" sz="1800" baseline="0" dirty="0"/>
              <a:t> and </a:t>
            </a:r>
            <a:r>
              <a:rPr lang="en-US" altLang="en-US" sz="1800" dirty="0"/>
              <a:t>the limitations of medical treatments</a:t>
            </a:r>
          </a:p>
          <a:p>
            <a:r>
              <a:rPr lang="en-US" altLang="en-US" sz="1800" dirty="0"/>
              <a:t>Empower your patients and families with knowledge to actively participate in managing  pain rather than being a victim of pain. </a:t>
            </a:r>
          </a:p>
          <a:p>
            <a:endParaRPr lang="en-US" sz="11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1560711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202431" y="3649083"/>
            <a:ext cx="6453137" cy="5594370"/>
          </a:xfrm>
        </p:spPr>
        <p:txBody>
          <a:bodyPr/>
          <a:lstStyle/>
          <a:p>
            <a:pPr marL="0" indent="0">
              <a:lnSpc>
                <a:spcPct val="100000"/>
              </a:lnSpc>
              <a:spcBef>
                <a:spcPts val="0"/>
              </a:spcBef>
              <a:buNone/>
            </a:pPr>
            <a:r>
              <a:rPr lang="en-US" sz="1800" b="1" u="sng" dirty="0"/>
              <a:t>ASK</a:t>
            </a:r>
            <a:r>
              <a:rPr lang="en-US" sz="1800" b="1" dirty="0"/>
              <a:t>: </a:t>
            </a:r>
            <a:r>
              <a:rPr lang="en-US" sz="1800" dirty="0"/>
              <a:t>Which of the treatments you</a:t>
            </a:r>
            <a:r>
              <a:rPr lang="en-US" sz="1800" baseline="0" dirty="0"/>
              <a:t> </a:t>
            </a:r>
            <a:r>
              <a:rPr lang="en-US" sz="1800" dirty="0"/>
              <a:t>use in clinical practice would you recommend for Shelby?</a:t>
            </a:r>
          </a:p>
          <a:p>
            <a:pPr marL="0" indent="0" algn="ctr">
              <a:lnSpc>
                <a:spcPct val="100000"/>
              </a:lnSpc>
              <a:spcBef>
                <a:spcPts val="0"/>
              </a:spcBef>
              <a:buNone/>
              <a:defRPr/>
            </a:pPr>
            <a:r>
              <a:rPr lang="en-US" sz="1400" i="1" dirty="0"/>
              <a:t>Select participants willing to share their answers to this question. </a:t>
            </a:r>
          </a:p>
          <a:p>
            <a:pPr marL="0" indent="0" algn="ctr">
              <a:lnSpc>
                <a:spcPct val="100000"/>
              </a:lnSpc>
              <a:spcBef>
                <a:spcPts val="0"/>
              </a:spcBef>
              <a:spcAft>
                <a:spcPts val="200"/>
              </a:spcAft>
              <a:buNone/>
              <a:defRPr/>
            </a:pPr>
            <a:r>
              <a:rPr lang="en-US" sz="1400" b="1" i="1" dirty="0"/>
              <a:t>[Limit discussion to 2 minutes]</a:t>
            </a:r>
          </a:p>
          <a:p>
            <a:pPr marL="0" indent="0" defTabSz="873161">
              <a:lnSpc>
                <a:spcPct val="100000"/>
              </a:lnSpc>
              <a:spcBef>
                <a:spcPts val="0"/>
              </a:spcBef>
              <a:buNone/>
              <a:defRPr/>
            </a:pPr>
            <a:r>
              <a:rPr lang="en-US" sz="1600" b="1" i="1" u="sng" dirty="0"/>
              <a:t>ADD: </a:t>
            </a:r>
            <a:r>
              <a:rPr lang="en-US" sz="1600" i="1" u="sng" dirty="0"/>
              <a:t>this Key point (</a:t>
            </a:r>
            <a:r>
              <a:rPr lang="en-US" sz="1600" b="1" i="1" u="sng" dirty="0"/>
              <a:t>if not included by participants): </a:t>
            </a:r>
          </a:p>
          <a:p>
            <a:pPr>
              <a:lnSpc>
                <a:spcPct val="90000"/>
              </a:lnSpc>
              <a:spcBef>
                <a:spcPts val="0"/>
              </a:spcBef>
            </a:pPr>
            <a:r>
              <a:rPr lang="en-US" altLang="en-US" sz="1600" dirty="0">
                <a:ea typeface="ＭＳ Ｐゴシック" pitchFamily="34" charset="-128"/>
              </a:rPr>
              <a:t>Collaboration is essential: Clear communication among health care team members is critical, including an accurate pain diagnosis and appropriate treatment plan that includes realistic goals. </a:t>
            </a:r>
          </a:p>
          <a:p>
            <a:pPr>
              <a:lnSpc>
                <a:spcPct val="90000"/>
              </a:lnSpc>
              <a:spcBef>
                <a:spcPts val="0"/>
              </a:spcBef>
            </a:pPr>
            <a:r>
              <a:rPr lang="en-US" altLang="en-US" sz="1600" dirty="0">
                <a:ea typeface="ＭＳ Ｐゴシック" pitchFamily="34" charset="-128"/>
              </a:rPr>
              <a:t>Multidisciplinary treatment with cognitive retraining  is necessary for Shelby to make progress with both her functional and pain management goals especially since earlier therapies which included </a:t>
            </a:r>
            <a:r>
              <a:rPr lang="en-US" altLang="en-US" sz="1600" dirty="0" err="1">
                <a:ea typeface="ＭＳ Ｐゴシック" pitchFamily="34" charset="-128"/>
              </a:rPr>
              <a:t>nonopioids</a:t>
            </a:r>
            <a:r>
              <a:rPr lang="en-US" altLang="en-US" sz="1600" dirty="0">
                <a:ea typeface="ＭＳ Ｐゴシック" pitchFamily="34" charset="-128"/>
              </a:rPr>
              <a:t> and taking her mother’s opioids were not effective. </a:t>
            </a:r>
          </a:p>
          <a:p>
            <a:pPr>
              <a:lnSpc>
                <a:spcPct val="90000"/>
              </a:lnSpc>
              <a:spcBef>
                <a:spcPts val="0"/>
              </a:spcBef>
            </a:pPr>
            <a:r>
              <a:rPr lang="en-US" altLang="en-US" sz="1600" dirty="0">
                <a:ea typeface="ＭＳ Ｐゴシック" pitchFamily="34" charset="-128"/>
              </a:rPr>
              <a:t>Modifying lifestyle activities is an integral part of treatment plan: such as rolling back pack, extra set of books at school, allow to stand in class, non-contact, physical education activities, like walking, swimming, yoga, dance, rather than basketball or gymnastics. Bedtime, wake-time – even on weekends. Pace return to school and physical education. </a:t>
            </a:r>
          </a:p>
          <a:p>
            <a:pPr>
              <a:lnSpc>
                <a:spcPct val="90000"/>
              </a:lnSpc>
              <a:spcBef>
                <a:spcPts val="0"/>
              </a:spcBef>
            </a:pPr>
            <a:r>
              <a:rPr lang="en-US" altLang="en-US" sz="1600" dirty="0">
                <a:ea typeface="ＭＳ Ｐゴシック" pitchFamily="34" charset="-128"/>
              </a:rPr>
              <a:t>When after 6 weeks, Shelby reports she still has back pain and it is still worse during her menstrual period, but her pain is less, and she has improved mobility, consistent school attendance, improved mood, positive social interactions, and reports a better quality of life- You next focus on flare plans and stress plans. </a:t>
            </a:r>
          </a:p>
          <a:p>
            <a:pPr marL="0" indent="0">
              <a:lnSpc>
                <a:spcPct val="90000"/>
              </a:lnSpc>
              <a:spcBef>
                <a:spcPts val="0"/>
              </a:spcBef>
              <a:buNone/>
            </a:pPr>
            <a:r>
              <a:rPr lang="en-US" sz="1600" b="1" i="1" cap="all" dirty="0">
                <a:ea typeface="ＭＳ Ｐゴシック" pitchFamily="34" charset="-128"/>
              </a:rPr>
              <a:t>       </a:t>
            </a:r>
            <a:r>
              <a:rPr lang="en-US" sz="1600" b="1" i="1" cap="all" dirty="0"/>
              <a:t>[40 minutes </a:t>
            </a:r>
            <a:r>
              <a:rPr lang="en-US" sz="1600" b="1" i="1" dirty="0"/>
              <a:t>of 45mins complete]</a:t>
            </a:r>
          </a:p>
          <a:p>
            <a:pPr>
              <a:spcBef>
                <a:spcPts val="561"/>
              </a:spcBef>
            </a:pPr>
            <a:endParaRPr lang="en-US" altLang="en-US" sz="1600" dirty="0">
              <a:ea typeface="ＭＳ Ｐゴシック" pitchFamily="34" charset="-128"/>
            </a:endParaRPr>
          </a:p>
          <a:p>
            <a:pPr eaLnBrk="1" hangingPunct="1"/>
            <a:endParaRPr lang="en-US" altLang="en-US" sz="1100" dirty="0">
              <a:ea typeface="ＭＳ Ｐゴシック" pitchFamily="34" charset="-128"/>
            </a:endParaRPr>
          </a:p>
          <a:p>
            <a:pPr marL="104598" lvl="1"/>
            <a:endParaRPr lang="en-US" altLang="en-US" dirty="0">
              <a:ea typeface="ＭＳ Ｐゴシック" pitchFamily="34" charset="-128"/>
              <a:cs typeface="Tahoma" pitchFamily="34" charset="0"/>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12</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Chronic Pain</a:t>
            </a:r>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3904453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buNone/>
            </a:pPr>
            <a:r>
              <a:rPr lang="en-US" sz="1800" b="1" u="sng" dirty="0"/>
              <a:t>READ</a:t>
            </a:r>
            <a:r>
              <a:rPr lang="en-US" sz="1800" b="1" dirty="0"/>
              <a:t>: </a:t>
            </a:r>
            <a:r>
              <a:rPr lang="en-US" sz="1800" i="1" dirty="0"/>
              <a:t>The key points on the slide</a:t>
            </a:r>
          </a:p>
          <a:p>
            <a:pPr marL="0" indent="0">
              <a:buNone/>
            </a:pPr>
            <a:endParaRPr lang="en-US" sz="1800" dirty="0"/>
          </a:p>
          <a:p>
            <a:pPr marL="0" indent="0">
              <a:buNone/>
              <a:defRPr/>
            </a:pPr>
            <a:r>
              <a:rPr lang="en-US" sz="1800" b="1" u="sng" dirty="0"/>
              <a:t>ASK</a:t>
            </a:r>
            <a:r>
              <a:rPr lang="en-US" sz="1800" b="1" dirty="0"/>
              <a:t>:  </a:t>
            </a:r>
            <a:r>
              <a:rPr lang="en-US" sz="1800" dirty="0"/>
              <a:t>Are there any questions?</a:t>
            </a:r>
          </a:p>
          <a:p>
            <a:pPr marL="0" indent="0" algn="ctr">
              <a:buNone/>
            </a:pPr>
            <a:endParaRPr lang="en-US" sz="1800" b="1" i="1" dirty="0"/>
          </a:p>
          <a:p>
            <a:pPr marL="0" lvl="1" indent="0" algn="ctr">
              <a:spcBef>
                <a:spcPts val="0"/>
              </a:spcBef>
              <a:buNone/>
            </a:pPr>
            <a:r>
              <a:rPr lang="en-US" sz="1800" b="1" i="1" cap="all" dirty="0"/>
              <a:t>[45 minute </a:t>
            </a:r>
            <a:r>
              <a:rPr lang="en-US" sz="1800" b="1" i="1" dirty="0"/>
              <a:t>SESSION COMPLETE]</a:t>
            </a:r>
            <a:endParaRPr lang="en-US" sz="1800" dirty="0"/>
          </a:p>
        </p:txBody>
      </p:sp>
      <p:sp>
        <p:nvSpPr>
          <p:cNvPr id="4" name="Header Placeholder 3"/>
          <p:cNvSpPr>
            <a:spLocks noGrp="1"/>
          </p:cNvSpPr>
          <p:nvPr>
            <p:ph type="hdr" sz="quarter" idx="10"/>
          </p:nvPr>
        </p:nvSpPr>
        <p:spPr/>
        <p:txBody>
          <a:bodyPr/>
          <a:lstStyle/>
          <a:p>
            <a:r>
              <a:rPr lang="en-US" dirty="0"/>
              <a:t>PRN Program: Chronic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
        <p:nvSpPr>
          <p:cNvPr id="7" name="Slide Number Placeholder 3"/>
          <p:cNvSpPr txBox="1">
            <a:spLocks/>
          </p:cNvSpPr>
          <p:nvPr/>
        </p:nvSpPr>
        <p:spPr>
          <a:xfrm>
            <a:off x="3947745" y="8785699"/>
            <a:ext cx="3169920" cy="48006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a:t>
            </a:r>
            <a:endParaRPr lang="en-US" dirty="0"/>
          </a:p>
        </p:txBody>
      </p:sp>
    </p:spTree>
    <p:extLst>
      <p:ext uri="{BB962C8B-B14F-4D97-AF65-F5344CB8AC3E}">
        <p14:creationId xmlns:p14="http://schemas.microsoft.com/office/powerpoint/2010/main" val="464046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and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712691" cy="2742289"/>
          </a:xfrm>
        </p:spPr>
        <p:txBody>
          <a:bodyPr/>
          <a:lstStyle/>
          <a:p>
            <a:r>
              <a:rPr lang="en-US" dirty="0"/>
              <a:t>Pediatric</a:t>
            </a:r>
            <a:br>
              <a:rPr lang="en-US" dirty="0"/>
            </a:br>
            <a:r>
              <a:rPr lang="en-US" dirty="0"/>
              <a:t>Chronic Pain</a:t>
            </a:r>
          </a:p>
        </p:txBody>
      </p:sp>
      <p:sp>
        <p:nvSpPr>
          <p:cNvPr id="3" name="Text Placeholder 2"/>
          <p:cNvSpPr>
            <a:spLocks noGrp="1"/>
          </p:cNvSpPr>
          <p:nvPr>
            <p:ph type="body" sz="quarter" idx="10"/>
          </p:nvPr>
        </p:nvSpPr>
        <p:spPr/>
        <p:txBody>
          <a:bodyPr/>
          <a:lstStyle/>
          <a:p>
            <a:r>
              <a:rPr lang="en-US" sz="1400" dirty="0"/>
              <a:t>Pediatric </a:t>
            </a:r>
            <a:r>
              <a:rPr lang="en-US" sz="1400"/>
              <a:t>Pain PRN Curriculum</a:t>
            </a:r>
            <a:endParaRPr lang="en-US" sz="1400" dirty="0"/>
          </a:p>
          <a:p>
            <a:endParaRPr lang="en-US" dirty="0"/>
          </a:p>
        </p:txBody>
      </p:sp>
      <p:sp>
        <p:nvSpPr>
          <p:cNvPr id="4" name="TextBox 3">
            <a:extLst>
              <a:ext uri="{FF2B5EF4-FFF2-40B4-BE49-F238E27FC236}">
                <a16:creationId xmlns:a16="http://schemas.microsoft.com/office/drawing/2014/main" id="{8D4B38DC-2FB7-7B28-DA5B-A929D73E1022}"/>
              </a:ext>
              <a:ext uri="{C183D7F6-B498-43B3-948B-1728B52AA6E4}">
                <adec:decorative xmlns:adec="http://schemas.microsoft.com/office/drawing/2017/decorative" val="1"/>
              </a:ext>
            </a:extLst>
          </p:cNvPr>
          <p:cNvSpPr txBox="1"/>
          <p:nvPr/>
        </p:nvSpPr>
        <p:spPr>
          <a:xfrm>
            <a:off x="6816436" y="3643745"/>
            <a:ext cx="2327564" cy="2365466"/>
          </a:xfrm>
          <a:prstGeom prst="rect">
            <a:avLst/>
          </a:prstGeom>
          <a:solidFill>
            <a:srgbClr val="35CFEA"/>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F1AED61B-9DC6-78A8-EB86-D93076603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C7575F-EE01-4D1D-A8FC-053A63751F54}"/>
              </a:ext>
            </a:extLst>
          </p:cNvPr>
          <p:cNvSpPr>
            <a:spLocks noGrp="1"/>
          </p:cNvSpPr>
          <p:nvPr>
            <p:ph type="title"/>
          </p:nvPr>
        </p:nvSpPr>
        <p:spPr/>
        <p:txBody>
          <a:bodyPr/>
          <a:lstStyle/>
          <a:p>
            <a:r>
              <a:rPr lang="en-US" dirty="0"/>
              <a:t>Chronic pain</a:t>
            </a:r>
          </a:p>
        </p:txBody>
      </p:sp>
      <p:pic>
        <p:nvPicPr>
          <p:cNvPr id="6" name="Picture 2" descr="Image result for icon for pain">
            <a:extLst>
              <a:ext uri="{FF2B5EF4-FFF2-40B4-BE49-F238E27FC236}">
                <a16:creationId xmlns:a16="http://schemas.microsoft.com/office/drawing/2014/main" id="{A9AB9C00-044F-4B05-80CA-C79F618037B4}"/>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01262" y="1446662"/>
            <a:ext cx="1309949" cy="130994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D962E4C5-EBE9-474E-8215-7AFB7DFACBBA}"/>
              </a:ext>
            </a:extLst>
          </p:cNvPr>
          <p:cNvSpPr>
            <a:spLocks noGrp="1"/>
          </p:cNvSpPr>
          <p:nvPr>
            <p:ph idx="13"/>
          </p:nvPr>
        </p:nvSpPr>
        <p:spPr>
          <a:xfrm>
            <a:off x="1301262" y="3101452"/>
            <a:ext cx="2321755" cy="2749550"/>
          </a:xfrm>
        </p:spPr>
        <p:txBody>
          <a:bodyPr/>
          <a:lstStyle/>
          <a:p>
            <a:endParaRPr lang="en-US" dirty="0"/>
          </a:p>
        </p:txBody>
      </p:sp>
      <p:sp>
        <p:nvSpPr>
          <p:cNvPr id="7" name="Content Placeholder 6">
            <a:extLst>
              <a:ext uri="{FF2B5EF4-FFF2-40B4-BE49-F238E27FC236}">
                <a16:creationId xmlns:a16="http://schemas.microsoft.com/office/drawing/2014/main" id="{FF565255-0F59-45B1-A602-50B73222CD65}"/>
              </a:ext>
            </a:extLst>
          </p:cNvPr>
          <p:cNvSpPr>
            <a:spLocks noGrp="1"/>
          </p:cNvSpPr>
          <p:nvPr>
            <p:ph idx="1"/>
          </p:nvPr>
        </p:nvSpPr>
        <p:spPr>
          <a:xfrm>
            <a:off x="3734165" y="685800"/>
            <a:ext cx="4857722" cy="5492750"/>
          </a:xfrm>
        </p:spPr>
        <p:txBody>
          <a:bodyPr/>
          <a:lstStyle/>
          <a:p>
            <a:r>
              <a:rPr lang="en-US" altLang="en-US" sz="2000" dirty="0">
                <a:latin typeface="+mn-lt"/>
              </a:rPr>
              <a:t>Chronic pain is typically defined by: </a:t>
            </a:r>
          </a:p>
          <a:p>
            <a:pPr lvl="4"/>
            <a:r>
              <a:rPr lang="en-US" altLang="en-US" sz="2000" dirty="0">
                <a:latin typeface="+mn-lt"/>
              </a:rPr>
              <a:t>time (&gt; 3 months, IASP)</a:t>
            </a:r>
          </a:p>
          <a:p>
            <a:pPr lvl="4"/>
            <a:r>
              <a:rPr lang="en-US" altLang="en-US" sz="2000" dirty="0">
                <a:latin typeface="+mn-lt"/>
              </a:rPr>
              <a:t>persistence </a:t>
            </a:r>
          </a:p>
          <a:p>
            <a:pPr lvl="4"/>
            <a:r>
              <a:rPr lang="en-US" altLang="en-US" sz="2000" dirty="0">
                <a:latin typeface="+mn-lt"/>
              </a:rPr>
              <a:t>consequence of ongoing or progressive disease impaired function without apparent biological value</a:t>
            </a:r>
          </a:p>
          <a:p>
            <a:endParaRPr lang="en-US" sz="2000" dirty="0">
              <a:latin typeface="+mn-lt"/>
            </a:endParaRPr>
          </a:p>
        </p:txBody>
      </p:sp>
    </p:spTree>
    <p:extLst>
      <p:ext uri="{BB962C8B-B14F-4D97-AF65-F5344CB8AC3E}">
        <p14:creationId xmlns:p14="http://schemas.microsoft.com/office/powerpoint/2010/main" val="564552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D16CE0-D3F4-475E-9ABB-9DBECDB15612}"/>
              </a:ext>
            </a:extLst>
          </p:cNvPr>
          <p:cNvSpPr>
            <a:spLocks noGrp="1"/>
          </p:cNvSpPr>
          <p:nvPr>
            <p:ph type="title"/>
          </p:nvPr>
        </p:nvSpPr>
        <p:spPr>
          <a:xfrm>
            <a:off x="457200" y="3848100"/>
            <a:ext cx="4698124" cy="2543773"/>
          </a:xfrm>
        </p:spPr>
        <p:txBody>
          <a:bodyPr/>
          <a:lstStyle/>
          <a:p>
            <a:r>
              <a:rPr lang="en-US" dirty="0"/>
              <a:t>Types of Chronic Pain</a:t>
            </a:r>
          </a:p>
        </p:txBody>
      </p:sp>
      <p:graphicFrame>
        <p:nvGraphicFramePr>
          <p:cNvPr id="6" name="Content Placeholder 7">
            <a:extLst>
              <a:ext uri="{FF2B5EF4-FFF2-40B4-BE49-F238E27FC236}">
                <a16:creationId xmlns:a16="http://schemas.microsoft.com/office/drawing/2014/main" id="{84DAA954-FACD-4FE0-B9C7-4BA1A5B5E86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369403724"/>
              </p:ext>
            </p:extLst>
          </p:nvPr>
        </p:nvGraphicFramePr>
        <p:xfrm>
          <a:off x="5155324" y="3321249"/>
          <a:ext cx="3108960"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6420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24068A-B8B4-4AA8-8A9D-66D11354CDEE}"/>
              </a:ext>
            </a:extLst>
          </p:cNvPr>
          <p:cNvSpPr>
            <a:spLocks noGrp="1"/>
          </p:cNvSpPr>
          <p:nvPr>
            <p:ph type="title"/>
          </p:nvPr>
        </p:nvSpPr>
        <p:spPr/>
        <p:txBody>
          <a:bodyPr/>
          <a:lstStyle/>
          <a:p>
            <a:r>
              <a:rPr lang="en-US" dirty="0"/>
              <a:t>Significance</a:t>
            </a:r>
          </a:p>
        </p:txBody>
      </p:sp>
      <p:sp>
        <p:nvSpPr>
          <p:cNvPr id="5" name="Content Placeholder 4">
            <a:extLst>
              <a:ext uri="{FF2B5EF4-FFF2-40B4-BE49-F238E27FC236}">
                <a16:creationId xmlns:a16="http://schemas.microsoft.com/office/drawing/2014/main" id="{DA5BE608-CB82-4454-9D12-E213A321939E}"/>
              </a:ext>
            </a:extLst>
          </p:cNvPr>
          <p:cNvSpPr>
            <a:spLocks noGrp="1"/>
          </p:cNvSpPr>
          <p:nvPr>
            <p:ph idx="1"/>
          </p:nvPr>
        </p:nvSpPr>
        <p:spPr/>
        <p:txBody>
          <a:bodyPr/>
          <a:lstStyle/>
          <a:p>
            <a:pPr lvl="2"/>
            <a:r>
              <a:rPr lang="en-US" altLang="en-US" sz="1600" dirty="0"/>
              <a:t>Children and adolescents with chronic pain report: </a:t>
            </a:r>
          </a:p>
          <a:p>
            <a:pPr lvl="4"/>
            <a:r>
              <a:rPr lang="en-US" altLang="en-US" sz="1600" dirty="0"/>
              <a:t>Depression, anxiety, hopelessness</a:t>
            </a:r>
          </a:p>
          <a:p>
            <a:pPr lvl="4"/>
            <a:r>
              <a:rPr lang="en-US" altLang="en-US" sz="1600" dirty="0"/>
              <a:t>Impaired mobility, impaired physical function</a:t>
            </a:r>
          </a:p>
          <a:p>
            <a:pPr lvl="4"/>
            <a:r>
              <a:rPr lang="en-US" altLang="en-US" sz="1600" dirty="0"/>
              <a:t>Weight gain and weight loss</a:t>
            </a:r>
          </a:p>
          <a:p>
            <a:pPr lvl="4"/>
            <a:r>
              <a:rPr lang="en-US" altLang="en-US" sz="1600" dirty="0"/>
              <a:t>Fatigue</a:t>
            </a:r>
          </a:p>
          <a:p>
            <a:pPr lvl="4"/>
            <a:r>
              <a:rPr lang="en-US" altLang="en-US" sz="1600" dirty="0"/>
              <a:t>Decreased socialization, missed school and activities</a:t>
            </a:r>
          </a:p>
          <a:p>
            <a:pPr lvl="4"/>
            <a:r>
              <a:rPr lang="en-US" altLang="en-US" sz="1600" dirty="0"/>
              <a:t>Family dysfunction, parents missed work</a:t>
            </a:r>
          </a:p>
          <a:p>
            <a:pPr lvl="4"/>
            <a:r>
              <a:rPr lang="en-US" altLang="en-US" sz="1600" dirty="0"/>
              <a:t>Cognitive dysfunction</a:t>
            </a:r>
          </a:p>
          <a:p>
            <a:pPr lvl="4"/>
            <a:r>
              <a:rPr lang="en-US" altLang="en-US" sz="1600" dirty="0"/>
              <a:t>Sleep disturbances</a:t>
            </a:r>
          </a:p>
          <a:p>
            <a:pPr lvl="4"/>
            <a:r>
              <a:rPr lang="en-US" altLang="en-US" sz="1600" dirty="0"/>
              <a:t>Increased health care utilization</a:t>
            </a:r>
          </a:p>
          <a:p>
            <a:endParaRPr lang="en-US" sz="2000" dirty="0"/>
          </a:p>
        </p:txBody>
      </p:sp>
    </p:spTree>
    <p:extLst>
      <p:ext uri="{BB962C8B-B14F-4D97-AF65-F5344CB8AC3E}">
        <p14:creationId xmlns:p14="http://schemas.microsoft.com/office/powerpoint/2010/main" val="4235365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3F0FDE-FB01-461A-BD1E-7C6322C7FC4A}"/>
              </a:ext>
            </a:extLst>
          </p:cNvPr>
          <p:cNvSpPr>
            <a:spLocks noGrp="1"/>
          </p:cNvSpPr>
          <p:nvPr>
            <p:ph type="title"/>
          </p:nvPr>
        </p:nvSpPr>
        <p:spPr/>
        <p:txBody>
          <a:bodyPr/>
          <a:lstStyle/>
          <a:p>
            <a:r>
              <a:rPr lang="en-US" dirty="0"/>
              <a:t>Chronic Pain Assessment</a:t>
            </a:r>
          </a:p>
        </p:txBody>
      </p:sp>
      <p:sp>
        <p:nvSpPr>
          <p:cNvPr id="5" name="Content Placeholder 4">
            <a:extLst>
              <a:ext uri="{FF2B5EF4-FFF2-40B4-BE49-F238E27FC236}">
                <a16:creationId xmlns:a16="http://schemas.microsoft.com/office/drawing/2014/main" id="{04FFA4CF-DD4F-4952-9A84-7A975E01041B}"/>
              </a:ext>
            </a:extLst>
          </p:cNvPr>
          <p:cNvSpPr>
            <a:spLocks noGrp="1"/>
          </p:cNvSpPr>
          <p:nvPr>
            <p:ph idx="1"/>
          </p:nvPr>
        </p:nvSpPr>
        <p:spPr/>
        <p:txBody>
          <a:bodyPr/>
          <a:lstStyle/>
          <a:p>
            <a:r>
              <a:rPr lang="en-US" dirty="0"/>
              <a:t>Pain Associated Disability Syndrome (PADS)</a:t>
            </a:r>
          </a:p>
        </p:txBody>
      </p:sp>
      <p:graphicFrame>
        <p:nvGraphicFramePr>
          <p:cNvPr id="7" name="Diagram 6" descr="Chronic Pain Assessment">
            <a:extLst>
              <a:ext uri="{FF2B5EF4-FFF2-40B4-BE49-F238E27FC236}">
                <a16:creationId xmlns:a16="http://schemas.microsoft.com/office/drawing/2014/main" id="{C5988E00-E28F-413A-B9DF-910CE846EC4C}"/>
              </a:ext>
            </a:extLst>
          </p:cNvPr>
          <p:cNvGraphicFramePr/>
          <p:nvPr>
            <p:extLst>
              <p:ext uri="{D42A27DB-BD31-4B8C-83A1-F6EECF244321}">
                <p14:modId xmlns:p14="http://schemas.microsoft.com/office/powerpoint/2010/main" val="2818365757"/>
              </p:ext>
            </p:extLst>
          </p:nvPr>
        </p:nvGraphicFramePr>
        <p:xfrm>
          <a:off x="579576" y="979338"/>
          <a:ext cx="7984848" cy="5732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B490C017-69B8-46F2-8C6F-4DE5EDD1838F}"/>
              </a:ext>
            </a:extLst>
          </p:cNvPr>
          <p:cNvSpPr txBox="1"/>
          <p:nvPr/>
        </p:nvSpPr>
        <p:spPr>
          <a:xfrm>
            <a:off x="6879771" y="6361584"/>
            <a:ext cx="1338828" cy="230832"/>
          </a:xfrm>
          <a:prstGeom prst="rect">
            <a:avLst/>
          </a:prstGeom>
          <a:noFill/>
        </p:spPr>
        <p:txBody>
          <a:bodyPr wrap="none" rtlCol="0">
            <a:spAutoFit/>
          </a:bodyPr>
          <a:lstStyle/>
          <a:p>
            <a:r>
              <a:rPr lang="en-US" sz="900" i="1" dirty="0">
                <a:solidFill>
                  <a:schemeClr val="bg2"/>
                </a:solidFill>
              </a:rPr>
              <a:t>After Bursch et al 1998</a:t>
            </a:r>
          </a:p>
        </p:txBody>
      </p:sp>
    </p:spTree>
    <p:extLst>
      <p:ext uri="{BB962C8B-B14F-4D97-AF65-F5344CB8AC3E}">
        <p14:creationId xmlns:p14="http://schemas.microsoft.com/office/powerpoint/2010/main" val="149013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18388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Shelby</a:t>
            </a:r>
          </a:p>
        </p:txBody>
      </p:sp>
      <p:pic>
        <p:nvPicPr>
          <p:cNvPr id="6" name="Picture 5" descr="An icon of a checklist"/>
          <p:cNvPicPr>
            <a:picLocks noChangeAspect="1"/>
          </p:cNvPicPr>
          <p:nvPr/>
        </p:nvPicPr>
        <p:blipFill>
          <a:blip r:embed="rId3"/>
          <a:stretch>
            <a:fillRect/>
          </a:stretch>
        </p:blipFill>
        <p:spPr>
          <a:xfrm>
            <a:off x="1009650" y="749516"/>
            <a:ext cx="1765816" cy="17666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ext Placeholder 1"/>
          <p:cNvSpPr>
            <a:spLocks noGrp="1"/>
          </p:cNvSpPr>
          <p:nvPr>
            <p:ph type="body" sz="quarter" idx="10"/>
          </p:nvPr>
        </p:nvSpPr>
        <p:spPr>
          <a:xfrm>
            <a:off x="475488" y="2879365"/>
            <a:ext cx="2810136" cy="2746756"/>
          </a:xfrm>
        </p:spPr>
        <p:txBody>
          <a:bodyPr anchor="ctr"/>
          <a:lstStyle/>
          <a:p>
            <a:pPr lvl="2"/>
            <a:r>
              <a:rPr lang="en-US" sz="2000" dirty="0">
                <a:solidFill>
                  <a:schemeClr val="accent2">
                    <a:lumMod val="75000"/>
                  </a:schemeClr>
                </a:solidFill>
              </a:rPr>
              <a:t>What are the treatment goals for Shelby’s chronic pain?</a:t>
            </a:r>
          </a:p>
          <a:p>
            <a:endParaRPr lang="en-US" sz="2000" dirty="0">
              <a:solidFill>
                <a:schemeClr val="accent2">
                  <a:lumMod val="75000"/>
                </a:schemeClr>
              </a:solidFill>
            </a:endParaRPr>
          </a:p>
        </p:txBody>
      </p:sp>
      <p:sp>
        <p:nvSpPr>
          <p:cNvPr id="3" name="Text Placeholder 2"/>
          <p:cNvSpPr>
            <a:spLocks noGrp="1"/>
          </p:cNvSpPr>
          <p:nvPr>
            <p:ph type="body" sz="quarter" idx="11"/>
          </p:nvPr>
        </p:nvSpPr>
        <p:spPr>
          <a:xfrm>
            <a:off x="3846786" y="3142235"/>
            <a:ext cx="4968445" cy="2946231"/>
          </a:xfrm>
        </p:spPr>
        <p:txBody>
          <a:bodyPr anchor="ctr"/>
          <a:lstStyle/>
          <a:p>
            <a:pPr algn="l">
              <a:lnSpc>
                <a:spcPct val="90000"/>
              </a:lnSpc>
              <a:spcAft>
                <a:spcPts val="600"/>
              </a:spcAft>
            </a:pPr>
            <a:r>
              <a:rPr lang="en-US" altLang="en-US" sz="2000" i="1" dirty="0">
                <a:latin typeface="Corbel" panose="020B0503020204020204" pitchFamily="34" charset="0"/>
              </a:rPr>
              <a:t>Reports emotional distress related to pain and disability</a:t>
            </a:r>
          </a:p>
          <a:p>
            <a:pPr marL="173038" indent="-173038"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Pain 8/10, throbbing, not associated with menses. Increased pain with activity.</a:t>
            </a:r>
          </a:p>
          <a:p>
            <a:pPr marL="171450" indent="-171450"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Misses school or leaves school early due to pain at least 1 day/week</a:t>
            </a:r>
          </a:p>
          <a:p>
            <a:pPr marL="171450" indent="-171450"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Sleep disturbance</a:t>
            </a:r>
          </a:p>
          <a:p>
            <a:pPr marL="171450" indent="-171450"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No illicit drug use; has taken mother’s pain medication</a:t>
            </a:r>
          </a:p>
          <a:p>
            <a:pPr marL="171450" indent="-171450"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Depressed, passive death wishes</a:t>
            </a:r>
          </a:p>
          <a:p>
            <a:pPr marL="171450" indent="-171450" algn="l">
              <a:lnSpc>
                <a:spcPct val="90000"/>
              </a:lnSpc>
              <a:spcBef>
                <a:spcPts val="0"/>
              </a:spcBef>
              <a:spcAft>
                <a:spcPts val="0"/>
              </a:spcAft>
              <a:buFont typeface="Arial" panose="020B0604020202020204" pitchFamily="34" charset="0"/>
              <a:buChar char="•"/>
            </a:pPr>
            <a:r>
              <a:rPr lang="en-US" altLang="en-US" sz="2000" i="1" dirty="0">
                <a:latin typeface="Corbel" panose="020B0503020204020204" pitchFamily="34" charset="0"/>
              </a:rPr>
              <a:t>No active SI, friends “don’t understand”</a:t>
            </a:r>
          </a:p>
        </p:txBody>
      </p:sp>
    </p:spTree>
    <p:extLst>
      <p:ext uri="{BB962C8B-B14F-4D97-AF65-F5344CB8AC3E}">
        <p14:creationId xmlns:p14="http://schemas.microsoft.com/office/powerpoint/2010/main" val="3709195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7067E6-962A-449B-B070-97B053085FB1}"/>
              </a:ext>
            </a:extLst>
          </p:cNvPr>
          <p:cNvSpPr>
            <a:spLocks noGrp="1"/>
          </p:cNvSpPr>
          <p:nvPr>
            <p:ph type="title"/>
          </p:nvPr>
        </p:nvSpPr>
        <p:spPr/>
        <p:txBody>
          <a:bodyPr/>
          <a:lstStyle/>
          <a:p>
            <a:r>
              <a:rPr lang="en-US" dirty="0"/>
              <a:t>Treatment Goals</a:t>
            </a:r>
          </a:p>
        </p:txBody>
      </p:sp>
      <p:pic>
        <p:nvPicPr>
          <p:cNvPr id="9" name="Picture 2" descr="Image result for icon for plan circle">
            <a:extLst>
              <a:ext uri="{FF2B5EF4-FFF2-40B4-BE49-F238E27FC236}">
                <a16:creationId xmlns:a16="http://schemas.microsoft.com/office/drawing/2014/main" id="{2FD98120-E084-4B2E-845E-0EC1E45C4C94}"/>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33826" y="1913828"/>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C7788C3F-733A-42B8-9F88-D377D4042E4F}"/>
              </a:ext>
            </a:extLst>
          </p:cNvPr>
          <p:cNvSpPr>
            <a:spLocks noGrp="1"/>
          </p:cNvSpPr>
          <p:nvPr>
            <p:ph idx="1"/>
          </p:nvPr>
        </p:nvSpPr>
        <p:spPr/>
        <p:txBody>
          <a:bodyPr/>
          <a:lstStyle/>
          <a:p>
            <a:r>
              <a:rPr lang="en-US" altLang="en-US" sz="2000" dirty="0"/>
              <a:t>Multimodal Treatment Plan</a:t>
            </a:r>
          </a:p>
          <a:p>
            <a:pPr lvl="4"/>
            <a:r>
              <a:rPr lang="en-US" altLang="en-US" sz="2000" dirty="0"/>
              <a:t>Disease modification if appropriate</a:t>
            </a:r>
          </a:p>
          <a:p>
            <a:pPr lvl="4"/>
            <a:r>
              <a:rPr lang="en-US" altLang="en-US" sz="2000" dirty="0"/>
              <a:t>Acknowledge feelings (i.e., grief, loss, frustration)</a:t>
            </a:r>
          </a:p>
          <a:p>
            <a:pPr lvl="4"/>
            <a:r>
              <a:rPr lang="en-US" altLang="en-US" sz="2000" dirty="0"/>
              <a:t>Adopt a healthy lifestyle</a:t>
            </a:r>
          </a:p>
          <a:p>
            <a:pPr lvl="4"/>
            <a:r>
              <a:rPr lang="en-US" altLang="en-US" sz="2000" dirty="0"/>
              <a:t>Set realistic individualized goals</a:t>
            </a:r>
          </a:p>
          <a:p>
            <a:pPr lvl="4"/>
            <a:r>
              <a:rPr lang="en-US" altLang="en-US" sz="2000" dirty="0"/>
              <a:t>Active patient and family participation required</a:t>
            </a:r>
          </a:p>
          <a:p>
            <a:pPr lvl="4"/>
            <a:r>
              <a:rPr lang="en-US" altLang="en-US" sz="2000" dirty="0"/>
              <a:t>Use a multimodal, interdisciplinary, and self-management approach</a:t>
            </a:r>
          </a:p>
          <a:p>
            <a:pPr lvl="5">
              <a:spcAft>
                <a:spcPts val="0"/>
              </a:spcAft>
            </a:pPr>
            <a:r>
              <a:rPr lang="en-US" altLang="en-US" sz="2000" dirty="0"/>
              <a:t>Education, sleep, exercise, medications, nutrition, pain management skills, counseling</a:t>
            </a:r>
          </a:p>
          <a:p>
            <a:pPr lvl="5">
              <a:spcAft>
                <a:spcPts val="0"/>
              </a:spcAft>
            </a:pPr>
            <a:r>
              <a:rPr lang="en-US" altLang="en-US" sz="2000" dirty="0"/>
              <a:t>Flare plan</a:t>
            </a:r>
          </a:p>
          <a:p>
            <a:endParaRPr lang="en-US" sz="2000" dirty="0"/>
          </a:p>
        </p:txBody>
      </p:sp>
    </p:spTree>
    <p:extLst>
      <p:ext uri="{BB962C8B-B14F-4D97-AF65-F5344CB8AC3E}">
        <p14:creationId xmlns:p14="http://schemas.microsoft.com/office/powerpoint/2010/main" val="156045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758B-3FD8-4589-8643-14C237AF552E}"/>
              </a:ext>
            </a:extLst>
          </p:cNvPr>
          <p:cNvSpPr>
            <a:spLocks noGrp="1"/>
          </p:cNvSpPr>
          <p:nvPr>
            <p:ph type="title"/>
          </p:nvPr>
        </p:nvSpPr>
        <p:spPr/>
        <p:txBody>
          <a:bodyPr/>
          <a:lstStyle/>
          <a:p>
            <a:r>
              <a:rPr lang="en-US" dirty="0"/>
              <a:t>Chronic Pain: Challenges</a:t>
            </a:r>
          </a:p>
        </p:txBody>
      </p:sp>
      <p:pic>
        <p:nvPicPr>
          <p:cNvPr id="8" name="Picture 2" descr="Image result for icon for pain">
            <a:extLst>
              <a:ext uri="{FF2B5EF4-FFF2-40B4-BE49-F238E27FC236}">
                <a16:creationId xmlns:a16="http://schemas.microsoft.com/office/drawing/2014/main" id="{7482C3FC-AA43-4428-8D11-ECD808EC829C}"/>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90965" y="1913828"/>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19A551B4-EBDE-40E2-BFD4-DCCB90BDBB31}"/>
              </a:ext>
            </a:extLst>
          </p:cNvPr>
          <p:cNvSpPr>
            <a:spLocks noGrp="1"/>
          </p:cNvSpPr>
          <p:nvPr>
            <p:ph idx="1"/>
          </p:nvPr>
        </p:nvSpPr>
        <p:spPr>
          <a:xfrm>
            <a:off x="3829078" y="637674"/>
            <a:ext cx="5314922" cy="8763000"/>
          </a:xfrm>
        </p:spPr>
        <p:txBody>
          <a:bodyPr/>
          <a:lstStyle/>
          <a:p>
            <a:pPr lvl="2">
              <a:lnSpc>
                <a:spcPct val="100000"/>
              </a:lnSpc>
              <a:spcBef>
                <a:spcPts val="0"/>
              </a:spcBef>
              <a:spcAft>
                <a:spcPts val="200"/>
              </a:spcAft>
              <a:buNone/>
            </a:pPr>
            <a:r>
              <a:rPr lang="en-US" altLang="en-US" sz="2000" dirty="0"/>
              <a:t>Physical</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Multiple mechanisms/types of pain</a:t>
            </a:r>
          </a:p>
          <a:p>
            <a:pPr lvl="2">
              <a:lnSpc>
                <a:spcPct val="100000"/>
              </a:lnSpc>
              <a:spcBef>
                <a:spcPts val="200"/>
              </a:spcBef>
              <a:spcAft>
                <a:spcPts val="200"/>
              </a:spcAft>
              <a:buNone/>
            </a:pPr>
            <a:r>
              <a:rPr lang="en-US" altLang="en-US" sz="2000" dirty="0"/>
              <a:t>Psychosocial</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Pain alters school, social &amp; family relationships</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Fear of pushing too hard</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Depression, anxiety, anger</a:t>
            </a:r>
            <a:endParaRPr lang="en-US" altLang="en-US" sz="1800" b="0" dirty="0"/>
          </a:p>
          <a:p>
            <a:pPr lvl="2">
              <a:lnSpc>
                <a:spcPct val="100000"/>
              </a:lnSpc>
              <a:spcBef>
                <a:spcPts val="200"/>
              </a:spcBef>
              <a:spcAft>
                <a:spcPts val="200"/>
              </a:spcAft>
              <a:buNone/>
            </a:pPr>
            <a:r>
              <a:rPr lang="en-US" altLang="en-US" sz="2000" dirty="0"/>
              <a:t>Behavioral</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Learned &amp; reinforced pain behaviors</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Unconscious enabling by family &amp;  friends</a:t>
            </a:r>
          </a:p>
          <a:p>
            <a:pPr lvl="2">
              <a:lnSpc>
                <a:spcPct val="100000"/>
              </a:lnSpc>
              <a:spcBef>
                <a:spcPts val="200"/>
              </a:spcBef>
              <a:spcAft>
                <a:spcPts val="200"/>
              </a:spcAft>
              <a:buNone/>
            </a:pPr>
            <a:r>
              <a:rPr lang="en-US" altLang="en-US" sz="2000" dirty="0"/>
              <a:t>Care Providers:</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Multiple Providers &amp; Conflicting advice </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Disbelief;  denial</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Pain attributed to psychological factors</a:t>
            </a:r>
          </a:p>
          <a:p>
            <a:pPr lvl="2">
              <a:lnSpc>
                <a:spcPct val="100000"/>
              </a:lnSpc>
              <a:spcBef>
                <a:spcPts val="200"/>
              </a:spcBef>
              <a:spcAft>
                <a:spcPts val="200"/>
              </a:spcAft>
              <a:buNone/>
            </a:pPr>
            <a:r>
              <a:rPr lang="en-US" altLang="en-US" sz="2000" dirty="0"/>
              <a:t>Patient and Family:</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Looking for cure; Ideas that will “cure” pain</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Difficulty adopting a rehabilitation model</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Barriers to treatment adherence (cost, time)</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Difficulty tolerating emotional distress of pain</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Cultural beliefs</a:t>
            </a:r>
          </a:p>
          <a:p>
            <a:pPr marL="120650" lvl="2" indent="-120650">
              <a:lnSpc>
                <a:spcPct val="100000"/>
              </a:lnSpc>
              <a:spcBef>
                <a:spcPts val="0"/>
              </a:spcBef>
              <a:buFont typeface="Arial" panose="020B0604020202020204" pitchFamily="34" charset="0"/>
              <a:buChar char="•"/>
            </a:pPr>
            <a:r>
              <a:rPr lang="en-US" altLang="en-US" sz="1800" b="0" dirty="0">
                <a:solidFill>
                  <a:schemeClr val="tx1"/>
                </a:solidFill>
              </a:rPr>
              <a:t>Access to healthcare &amp; treatment disparities</a:t>
            </a:r>
          </a:p>
          <a:p>
            <a:pPr lvl="2">
              <a:spcBef>
                <a:spcPts val="1200"/>
              </a:spcBef>
              <a:spcAft>
                <a:spcPts val="600"/>
              </a:spcAft>
              <a:buNone/>
            </a:pPr>
            <a:endParaRPr lang="en-US" altLang="en-US" sz="2000" dirty="0"/>
          </a:p>
          <a:p>
            <a:pPr lvl="4">
              <a:spcBef>
                <a:spcPts val="1200"/>
              </a:spcBef>
            </a:pPr>
            <a:endParaRPr lang="en-US" altLang="en-US" sz="2000" dirty="0"/>
          </a:p>
          <a:p>
            <a:pPr lvl="4">
              <a:spcBef>
                <a:spcPts val="1200"/>
              </a:spcBef>
            </a:pPr>
            <a:endParaRPr lang="en-US" altLang="en-US" sz="2000" dirty="0"/>
          </a:p>
          <a:p>
            <a:pPr>
              <a:spcBef>
                <a:spcPts val="1200"/>
              </a:spcBef>
              <a:spcAft>
                <a:spcPts val="600"/>
              </a:spcAft>
            </a:pPr>
            <a:endParaRPr lang="en-US" sz="2000" dirty="0"/>
          </a:p>
        </p:txBody>
      </p:sp>
    </p:spTree>
    <p:extLst>
      <p:ext uri="{BB962C8B-B14F-4D97-AF65-F5344CB8AC3E}">
        <p14:creationId xmlns:p14="http://schemas.microsoft.com/office/powerpoint/2010/main" val="294310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39F5-9760-4E5C-8D69-C37F4C77A83D}"/>
              </a:ext>
            </a:extLst>
          </p:cNvPr>
          <p:cNvSpPr>
            <a:spLocks noGrp="1"/>
          </p:cNvSpPr>
          <p:nvPr>
            <p:ph type="title"/>
          </p:nvPr>
        </p:nvSpPr>
        <p:spPr/>
        <p:txBody>
          <a:bodyPr/>
          <a:lstStyle/>
          <a:p>
            <a:r>
              <a:rPr lang="en-US" dirty="0"/>
              <a:t>Chronic Pain Treatments</a:t>
            </a:r>
          </a:p>
        </p:txBody>
      </p:sp>
      <p:sp>
        <p:nvSpPr>
          <p:cNvPr id="5" name="Content Placeholder 4">
            <a:extLst>
              <a:ext uri="{FF2B5EF4-FFF2-40B4-BE49-F238E27FC236}">
                <a16:creationId xmlns:a16="http://schemas.microsoft.com/office/drawing/2014/main" id="{EB479B14-423D-413F-B4E8-85C5EDB53378}"/>
              </a:ext>
            </a:extLst>
          </p:cNvPr>
          <p:cNvSpPr>
            <a:spLocks noGrp="1"/>
          </p:cNvSpPr>
          <p:nvPr>
            <p:ph idx="1"/>
          </p:nvPr>
        </p:nvSpPr>
        <p:spPr>
          <a:xfrm>
            <a:off x="3829078" y="685800"/>
            <a:ext cx="4857722" cy="5492750"/>
          </a:xfrm>
        </p:spPr>
        <p:txBody>
          <a:bodyPr/>
          <a:lstStyle/>
          <a:p>
            <a:pPr lvl="2"/>
            <a:r>
              <a:rPr lang="en-US" altLang="en-US" sz="2000" dirty="0"/>
              <a:t>Treatments include:</a:t>
            </a:r>
          </a:p>
          <a:p>
            <a:pPr lvl="4"/>
            <a:r>
              <a:rPr lang="en-US" altLang="en-US" sz="2000" dirty="0"/>
              <a:t>Exercise and physical rehabilitation </a:t>
            </a:r>
          </a:p>
          <a:p>
            <a:pPr lvl="4"/>
            <a:r>
              <a:rPr lang="en-US" altLang="en-US" sz="2000" dirty="0"/>
              <a:t>Cognitive behavioral therapy</a:t>
            </a:r>
          </a:p>
          <a:p>
            <a:pPr lvl="4"/>
            <a:r>
              <a:rPr lang="en-US" altLang="en-US" sz="2000" dirty="0"/>
              <a:t>Lifestyle changes – sleep, diet, etc. </a:t>
            </a:r>
          </a:p>
          <a:p>
            <a:pPr lvl="4"/>
            <a:r>
              <a:rPr lang="en-US" altLang="en-US" sz="2000" dirty="0"/>
              <a:t>School reintegration if needed</a:t>
            </a:r>
          </a:p>
          <a:p>
            <a:pPr lvl="4"/>
            <a:r>
              <a:rPr lang="en-US" altLang="en-US" sz="2000" dirty="0"/>
              <a:t>Integrative medicine</a:t>
            </a:r>
          </a:p>
          <a:p>
            <a:pPr lvl="4"/>
            <a:r>
              <a:rPr lang="en-US" altLang="en-US" sz="2000" dirty="0"/>
              <a:t>Pharmacotherapy</a:t>
            </a:r>
          </a:p>
          <a:p>
            <a:pPr lvl="4"/>
            <a:r>
              <a:rPr lang="en-US" altLang="en-US" sz="2000" dirty="0"/>
              <a:t>Interventional treatments </a:t>
            </a:r>
            <a:endParaRPr lang="en-US" sz="2000" dirty="0"/>
          </a:p>
        </p:txBody>
      </p:sp>
    </p:spTree>
    <p:extLst>
      <p:ext uri="{BB962C8B-B14F-4D97-AF65-F5344CB8AC3E}">
        <p14:creationId xmlns:p14="http://schemas.microsoft.com/office/powerpoint/2010/main" val="2683273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C140-A976-4010-A510-C0F4B5059A95}"/>
              </a:ext>
            </a:extLst>
          </p:cNvPr>
          <p:cNvSpPr>
            <a:spLocks noGrp="1"/>
          </p:cNvSpPr>
          <p:nvPr>
            <p:ph type="title"/>
          </p:nvPr>
        </p:nvSpPr>
        <p:spPr/>
        <p:txBody>
          <a:bodyPr/>
          <a:lstStyle/>
          <a:p>
            <a:r>
              <a:rPr lang="en-US" dirty="0"/>
              <a:t>Pharmacotherapy</a:t>
            </a:r>
          </a:p>
        </p:txBody>
      </p:sp>
      <p:grpSp>
        <p:nvGrpSpPr>
          <p:cNvPr id="4" name="Group 3" descr="An icon of a medicinal bottle">
            <a:extLst>
              <a:ext uri="{FF2B5EF4-FFF2-40B4-BE49-F238E27FC236}">
                <a16:creationId xmlns:a16="http://schemas.microsoft.com/office/drawing/2014/main" id="{A45B7BD0-356A-4986-9246-F8B8DDEAABC8}"/>
              </a:ext>
            </a:extLst>
          </p:cNvPr>
          <p:cNvGrpSpPr/>
          <p:nvPr/>
        </p:nvGrpSpPr>
        <p:grpSpPr>
          <a:xfrm>
            <a:off x="1138682" y="1483632"/>
            <a:ext cx="1828800" cy="1828800"/>
            <a:chOff x="4036979" y="3644180"/>
            <a:chExt cx="1371600" cy="1371600"/>
          </a:xfrm>
        </p:grpSpPr>
        <p:sp>
          <p:nvSpPr>
            <p:cNvPr id="5" name="Oval 4">
              <a:extLst>
                <a:ext uri="{FF2B5EF4-FFF2-40B4-BE49-F238E27FC236}">
                  <a16:creationId xmlns:a16="http://schemas.microsoft.com/office/drawing/2014/main" id="{F867C1F9-B06F-4F1C-8EE1-7F65EE6949EA}"/>
                </a:ext>
              </a:extLst>
            </p:cNvPr>
            <p:cNvSpPr/>
            <p:nvPr/>
          </p:nvSpPr>
          <p:spPr>
            <a:xfrm>
              <a:off x="4036979" y="3644180"/>
              <a:ext cx="1371600" cy="13716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6" name="Rectangle: Rounded Corners 5">
              <a:extLst>
                <a:ext uri="{FF2B5EF4-FFF2-40B4-BE49-F238E27FC236}">
                  <a16:creationId xmlns:a16="http://schemas.microsoft.com/office/drawing/2014/main" id="{781ED54C-610F-4713-AFF1-53F445D0501F}"/>
                </a:ext>
              </a:extLst>
            </p:cNvPr>
            <p:cNvSpPr/>
            <p:nvPr/>
          </p:nvSpPr>
          <p:spPr>
            <a:xfrm>
              <a:off x="4459010" y="4094556"/>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7" name="Rectangle: Rounded Corners 6">
              <a:extLst>
                <a:ext uri="{FF2B5EF4-FFF2-40B4-BE49-F238E27FC236}">
                  <a16:creationId xmlns:a16="http://schemas.microsoft.com/office/drawing/2014/main" id="{D1C89583-2A5A-4105-87E2-AE74EE91E0BE}"/>
                </a:ext>
              </a:extLst>
            </p:cNvPr>
            <p:cNvSpPr/>
            <p:nvPr/>
          </p:nvSpPr>
          <p:spPr>
            <a:xfrm>
              <a:off x="4586302" y="3889840"/>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7">
              <a:extLst>
                <a:ext uri="{FF2B5EF4-FFF2-40B4-BE49-F238E27FC236}">
                  <a16:creationId xmlns:a16="http://schemas.microsoft.com/office/drawing/2014/main" id="{8E0F68C3-5F16-4B97-A4E2-73C8B3AA0361}"/>
                </a:ext>
              </a:extLst>
            </p:cNvPr>
            <p:cNvSpPr/>
            <p:nvPr/>
          </p:nvSpPr>
          <p:spPr>
            <a:xfrm>
              <a:off x="4522656" y="4312624"/>
              <a:ext cx="400246" cy="20501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
        <p:nvSpPr>
          <p:cNvPr id="3" name="Content Placeholder 2">
            <a:extLst>
              <a:ext uri="{FF2B5EF4-FFF2-40B4-BE49-F238E27FC236}">
                <a16:creationId xmlns:a16="http://schemas.microsoft.com/office/drawing/2014/main" id="{0CC73277-A469-4C70-83C6-DE0D59CE7D20}"/>
              </a:ext>
            </a:extLst>
          </p:cNvPr>
          <p:cNvSpPr>
            <a:spLocks noGrp="1"/>
          </p:cNvSpPr>
          <p:nvPr>
            <p:ph idx="1"/>
          </p:nvPr>
        </p:nvSpPr>
        <p:spPr/>
        <p:txBody>
          <a:bodyPr/>
          <a:lstStyle/>
          <a:p>
            <a:pPr lvl="2"/>
            <a:r>
              <a:rPr lang="en-US" altLang="en-US" sz="2000" dirty="0"/>
              <a:t>Pharmacotherapy Agreement</a:t>
            </a:r>
          </a:p>
          <a:p>
            <a:pPr lvl="3"/>
            <a:r>
              <a:rPr lang="en-US" altLang="en-US" sz="2000" dirty="0"/>
              <a:t>“Medications Agreement”</a:t>
            </a:r>
          </a:p>
          <a:p>
            <a:pPr lvl="4"/>
            <a:r>
              <a:rPr lang="en-US" altLang="en-US" sz="2000" dirty="0"/>
              <a:t>Clarifies the Partnership between the patient, family, and providers/team</a:t>
            </a:r>
          </a:p>
          <a:p>
            <a:pPr lvl="3"/>
            <a:r>
              <a:rPr lang="en-US" altLang="en-US" sz="2000" dirty="0"/>
              <a:t>Elements</a:t>
            </a:r>
          </a:p>
          <a:p>
            <a:pPr lvl="4"/>
            <a:r>
              <a:rPr lang="en-US" altLang="en-US" sz="2000" dirty="0"/>
              <a:t>Goals of therapy</a:t>
            </a:r>
          </a:p>
          <a:p>
            <a:pPr lvl="4"/>
            <a:r>
              <a:rPr lang="en-US" altLang="en-US" sz="2000" dirty="0"/>
              <a:t>Expectations for additional therapies</a:t>
            </a:r>
          </a:p>
          <a:p>
            <a:pPr lvl="4"/>
            <a:r>
              <a:rPr lang="en-US" altLang="en-US" sz="2000" dirty="0"/>
              <a:t>Expectations for follow-up and monitoring</a:t>
            </a:r>
          </a:p>
          <a:p>
            <a:pPr lvl="4"/>
            <a:r>
              <a:rPr lang="en-US" altLang="en-US" sz="2000" dirty="0"/>
              <a:t>Indications for tapering or discontinuing medications</a:t>
            </a:r>
          </a:p>
          <a:p>
            <a:pPr lvl="3"/>
            <a:endParaRPr lang="en-US" altLang="en-US" sz="2000" b="1" u="sng" dirty="0">
              <a:ea typeface="ＭＳ Ｐゴシック" pitchFamily="34" charset="-128"/>
            </a:endParaRPr>
          </a:p>
          <a:p>
            <a:pPr lvl="3"/>
            <a:endParaRPr lang="en-US" altLang="en-US" sz="2000" dirty="0"/>
          </a:p>
          <a:p>
            <a:endParaRPr lang="en-US" sz="2000" dirty="0"/>
          </a:p>
        </p:txBody>
      </p:sp>
    </p:spTree>
    <p:extLst>
      <p:ext uri="{BB962C8B-B14F-4D97-AF65-F5344CB8AC3E}">
        <p14:creationId xmlns:p14="http://schemas.microsoft.com/office/powerpoint/2010/main" val="1953592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31EC-134E-4E13-B666-B5016FCB8C12}"/>
              </a:ext>
            </a:extLst>
          </p:cNvPr>
          <p:cNvSpPr>
            <a:spLocks noGrp="1"/>
          </p:cNvSpPr>
          <p:nvPr>
            <p:ph type="title"/>
          </p:nvPr>
        </p:nvSpPr>
        <p:spPr/>
        <p:txBody>
          <a:bodyPr/>
          <a:lstStyle/>
          <a:p>
            <a:r>
              <a:rPr lang="en-US" dirty="0"/>
              <a:t>Chronic Pain Treatments </a:t>
            </a:r>
          </a:p>
        </p:txBody>
      </p:sp>
      <p:sp>
        <p:nvSpPr>
          <p:cNvPr id="4" name="Content Placeholder 3">
            <a:extLst>
              <a:ext uri="{FF2B5EF4-FFF2-40B4-BE49-F238E27FC236}">
                <a16:creationId xmlns:a16="http://schemas.microsoft.com/office/drawing/2014/main" id="{8A5027CA-DA09-4476-8DDF-90CA17317555}"/>
              </a:ext>
            </a:extLst>
          </p:cNvPr>
          <p:cNvSpPr>
            <a:spLocks noGrp="1"/>
          </p:cNvSpPr>
          <p:nvPr>
            <p:ph idx="1"/>
          </p:nvPr>
        </p:nvSpPr>
        <p:spPr/>
        <p:txBody>
          <a:bodyPr/>
          <a:lstStyle/>
          <a:p>
            <a:r>
              <a:rPr lang="en-US" sz="2000" dirty="0"/>
              <a:t>Interventional Treatments</a:t>
            </a:r>
          </a:p>
          <a:p>
            <a:pPr lvl="4"/>
            <a:r>
              <a:rPr lang="en-US" altLang="en-US" sz="2000" dirty="0"/>
              <a:t>Anesthetics/steroids may provide break in cycle of pain and temporary relief.</a:t>
            </a:r>
          </a:p>
          <a:p>
            <a:r>
              <a:rPr lang="en-US" sz="2000" dirty="0"/>
              <a:t>Biobehavioral Interventions</a:t>
            </a:r>
          </a:p>
          <a:p>
            <a:pPr lvl="3"/>
            <a:r>
              <a:rPr lang="en-US" altLang="en-US" sz="2000" dirty="0"/>
              <a:t>Exercise </a:t>
            </a:r>
          </a:p>
          <a:p>
            <a:pPr lvl="3"/>
            <a:r>
              <a:rPr lang="en-US" altLang="en-US" sz="2000" dirty="0"/>
              <a:t>Lifestyle changes are critical:</a:t>
            </a:r>
          </a:p>
          <a:p>
            <a:pPr lvl="4">
              <a:spcAft>
                <a:spcPts val="0"/>
              </a:spcAft>
            </a:pPr>
            <a:r>
              <a:rPr lang="en-US" altLang="en-US" sz="2000" dirty="0"/>
              <a:t>Sleep hygiene</a:t>
            </a:r>
          </a:p>
          <a:p>
            <a:pPr lvl="4">
              <a:spcAft>
                <a:spcPts val="0"/>
              </a:spcAft>
            </a:pPr>
            <a:r>
              <a:rPr lang="en-US" altLang="en-US" sz="2000" dirty="0"/>
              <a:t>Mental health</a:t>
            </a:r>
          </a:p>
          <a:p>
            <a:pPr lvl="4">
              <a:spcAft>
                <a:spcPts val="0"/>
              </a:spcAft>
            </a:pPr>
            <a:r>
              <a:rPr lang="en-US" altLang="en-US" sz="2000" dirty="0"/>
              <a:t>Stress management</a:t>
            </a:r>
          </a:p>
          <a:p>
            <a:pPr lvl="3"/>
            <a:r>
              <a:rPr lang="en-US" altLang="en-US" sz="2000" dirty="0"/>
              <a:t>Promote ownership and sense of control:</a:t>
            </a:r>
          </a:p>
          <a:p>
            <a:pPr lvl="4">
              <a:spcAft>
                <a:spcPts val="0"/>
              </a:spcAft>
            </a:pPr>
            <a:r>
              <a:rPr lang="en-US" altLang="en-US" sz="2000" dirty="0"/>
              <a:t>Yoga</a:t>
            </a:r>
          </a:p>
          <a:p>
            <a:pPr lvl="4">
              <a:spcAft>
                <a:spcPts val="0"/>
              </a:spcAft>
            </a:pPr>
            <a:r>
              <a:rPr lang="en-US" altLang="en-US" sz="2000" dirty="0"/>
              <a:t>Tai Chi</a:t>
            </a:r>
          </a:p>
          <a:p>
            <a:pPr lvl="3"/>
            <a:r>
              <a:rPr lang="en-US" altLang="en-US" sz="2000" dirty="0"/>
              <a:t>Collaborative Self-management</a:t>
            </a:r>
          </a:p>
          <a:p>
            <a:pPr lvl="3"/>
            <a:r>
              <a:rPr lang="en-US" altLang="en-US" sz="2000" dirty="0"/>
              <a:t>Education</a:t>
            </a:r>
          </a:p>
          <a:p>
            <a:endParaRPr lang="en-US" sz="2000" dirty="0"/>
          </a:p>
          <a:p>
            <a:pPr lvl="4"/>
            <a:endParaRPr lang="en-US" altLang="en-US" sz="2000" dirty="0"/>
          </a:p>
          <a:p>
            <a:endParaRPr lang="en-US" sz="2000" dirty="0"/>
          </a:p>
        </p:txBody>
      </p:sp>
    </p:spTree>
    <p:extLst>
      <p:ext uri="{BB962C8B-B14F-4D97-AF65-F5344CB8AC3E}">
        <p14:creationId xmlns:p14="http://schemas.microsoft.com/office/powerpoint/2010/main" val="2171138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FFB21-7728-3F23-FF86-7B285123B9D4}"/>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Shelby .</a:t>
            </a:r>
          </a:p>
        </p:txBody>
      </p:sp>
      <p:sp>
        <p:nvSpPr>
          <p:cNvPr id="2" name="Text Placeholder 1"/>
          <p:cNvSpPr>
            <a:spLocks noGrp="1"/>
          </p:cNvSpPr>
          <p:nvPr>
            <p:ph type="body" sz="quarter" idx="10"/>
          </p:nvPr>
        </p:nvSpPr>
        <p:spPr>
          <a:xfrm>
            <a:off x="475488" y="3129737"/>
            <a:ext cx="2810136" cy="2746756"/>
          </a:xfrm>
        </p:spPr>
        <p:txBody>
          <a:bodyPr/>
          <a:lstStyle/>
          <a:p>
            <a:pPr lvl="2"/>
            <a:r>
              <a:rPr lang="en-US" sz="2000" dirty="0">
                <a:solidFill>
                  <a:schemeClr val="accent2">
                    <a:lumMod val="75000"/>
                  </a:schemeClr>
                </a:solidFill>
              </a:rPr>
              <a:t>What would you include in her multimodal treatment plan to reach these goals?</a:t>
            </a:r>
          </a:p>
          <a:p>
            <a:pPr lvl="2"/>
            <a:endParaRPr lang="en-US" sz="2000" dirty="0">
              <a:solidFill>
                <a:schemeClr val="accent2">
                  <a:lumMod val="75000"/>
                </a:schemeClr>
              </a:solidFill>
            </a:endParaRPr>
          </a:p>
          <a:p>
            <a:pPr lvl="2"/>
            <a:endParaRPr lang="en-US" sz="2000" dirty="0">
              <a:solidFill>
                <a:schemeClr val="accent2">
                  <a:lumMod val="75000"/>
                </a:schemeClr>
              </a:solidFill>
            </a:endParaRPr>
          </a:p>
          <a:p>
            <a:pPr lvl="2"/>
            <a:endParaRPr lang="en-US" sz="2000" dirty="0">
              <a:solidFill>
                <a:schemeClr val="accent2">
                  <a:lumMod val="75000"/>
                </a:schemeClr>
              </a:solidFill>
            </a:endParaRPr>
          </a:p>
          <a:p>
            <a:endParaRPr lang="en-US" sz="2000" dirty="0">
              <a:solidFill>
                <a:schemeClr val="accent2">
                  <a:lumMod val="75000"/>
                </a:schemeClr>
              </a:solidFill>
            </a:endParaRP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8388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Shelby</a:t>
            </a:r>
          </a:p>
        </p:txBody>
      </p:sp>
      <p:sp>
        <p:nvSpPr>
          <p:cNvPr id="3" name="Text Placeholder 2"/>
          <p:cNvSpPr>
            <a:spLocks noGrp="1"/>
          </p:cNvSpPr>
          <p:nvPr>
            <p:ph type="body" sz="quarter" idx="11"/>
          </p:nvPr>
        </p:nvSpPr>
        <p:spPr>
          <a:xfrm>
            <a:off x="4075029" y="3030000"/>
            <a:ext cx="4587802" cy="2946231"/>
          </a:xfrm>
        </p:spPr>
        <p:txBody>
          <a:bodyPr/>
          <a:lstStyle/>
          <a:p>
            <a:pPr lvl="1" algn="l"/>
            <a:r>
              <a:rPr lang="en-US" altLang="en-US" sz="2000" dirty="0"/>
              <a:t>Shelby’s Treatment Goals</a:t>
            </a:r>
          </a:p>
          <a:p>
            <a:pPr marL="171450" indent="-171450" algn="l">
              <a:buFont typeface="Arial" panose="020B0604020202020204" pitchFamily="34" charset="0"/>
              <a:buChar char="•"/>
            </a:pPr>
            <a:r>
              <a:rPr lang="en-US" altLang="en-US" sz="2000" i="1" dirty="0">
                <a:latin typeface="Corbel" panose="020B0503020204020204" pitchFamily="34" charset="0"/>
              </a:rPr>
              <a:t>Goal: Increase Functional Activity</a:t>
            </a:r>
          </a:p>
          <a:p>
            <a:pPr marL="171450" indent="-171450" algn="l">
              <a:buFont typeface="Arial" panose="020B0604020202020204" pitchFamily="34" charset="0"/>
              <a:buChar char="•"/>
            </a:pPr>
            <a:r>
              <a:rPr lang="en-US" altLang="en-US" sz="2000" i="1" dirty="0">
                <a:latin typeface="Corbel" panose="020B0503020204020204" pitchFamily="34" charset="0"/>
              </a:rPr>
              <a:t>Goal: Reduce Pain by 25% or more</a:t>
            </a:r>
          </a:p>
          <a:p>
            <a:pPr marL="171450" indent="-171450" algn="l">
              <a:lnSpc>
                <a:spcPct val="100000"/>
              </a:lnSpc>
              <a:buFont typeface="Arial" panose="020B0604020202020204" pitchFamily="34" charset="0"/>
              <a:buChar char="•"/>
            </a:pPr>
            <a:r>
              <a:rPr lang="en-US" altLang="en-US" sz="2000" i="1" dirty="0">
                <a:latin typeface="Corbel" panose="020B0503020204020204" pitchFamily="34" charset="0"/>
              </a:rPr>
              <a:t> Goal: Diminish Psychological/Social Disruption</a:t>
            </a:r>
          </a:p>
          <a:p>
            <a:pPr marL="171450" indent="-171450" algn="l">
              <a:buFont typeface="Arial" panose="020B0604020202020204" pitchFamily="34" charset="0"/>
              <a:buChar char="•"/>
            </a:pPr>
            <a:r>
              <a:rPr lang="en-US" altLang="en-US" sz="2000" i="1" dirty="0">
                <a:latin typeface="Corbel" panose="020B0503020204020204" pitchFamily="34" charset="0"/>
              </a:rPr>
              <a:t> Goal: Return to School</a:t>
            </a:r>
          </a:p>
          <a:p>
            <a:endParaRPr lang="en-US" sz="2000" dirty="0"/>
          </a:p>
        </p:txBody>
      </p:sp>
    </p:spTree>
    <p:extLst>
      <p:ext uri="{BB962C8B-B14F-4D97-AF65-F5344CB8AC3E}">
        <p14:creationId xmlns:p14="http://schemas.microsoft.com/office/powerpoint/2010/main" val="4189106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sp>
        <p:nvSpPr>
          <p:cNvPr id="4" name="Content Placeholder 3">
            <a:extLst>
              <a:ext uri="{FF2B5EF4-FFF2-40B4-BE49-F238E27FC236}">
                <a16:creationId xmlns:a16="http://schemas.microsoft.com/office/drawing/2014/main" id="{EBF4F6BF-966D-4A74-36BB-1E140B9BCB81}"/>
              </a:ext>
            </a:extLst>
          </p:cNvPr>
          <p:cNvSpPr>
            <a:spLocks noGrp="1"/>
          </p:cNvSpPr>
          <p:nvPr>
            <p:ph idx="13"/>
          </p:nvPr>
        </p:nvSpPr>
        <p:spPr/>
        <p:txBody>
          <a:bodyPr/>
          <a:lstStyle/>
          <a:p>
            <a:endParaRPr lang="en-US"/>
          </a:p>
        </p:txBody>
      </p:sp>
      <p:sp>
        <p:nvSpPr>
          <p:cNvPr id="6" name="Content Placeholder 5"/>
          <p:cNvSpPr>
            <a:spLocks noGrp="1"/>
          </p:cNvSpPr>
          <p:nvPr>
            <p:ph idx="1"/>
          </p:nvPr>
        </p:nvSpPr>
        <p:spPr/>
        <p:txBody>
          <a:bodyPr/>
          <a:lstStyle/>
          <a:p>
            <a:pPr marL="342900" lvl="3" indent="-342900">
              <a:buFont typeface="Arial" charset="0"/>
              <a:buChar char="•"/>
            </a:pPr>
            <a:r>
              <a:rPr lang="en-US" altLang="en-US" sz="2000" dirty="0"/>
              <a:t>Perform a comprehensive initial pain assessment.</a:t>
            </a:r>
          </a:p>
          <a:p>
            <a:pPr marL="342900" lvl="3" indent="-342900">
              <a:buFont typeface="Arial" charset="0"/>
              <a:buChar char="•"/>
            </a:pPr>
            <a:r>
              <a:rPr lang="en-US" altLang="en-US" sz="2000" dirty="0"/>
              <a:t>Clarify difference between acute and chronic pain. </a:t>
            </a:r>
          </a:p>
          <a:p>
            <a:pPr marL="342900" lvl="3" indent="-342900">
              <a:buFont typeface="Arial" charset="0"/>
              <a:buChar char="•"/>
            </a:pPr>
            <a:r>
              <a:rPr lang="en-US" altLang="en-US" sz="2000" dirty="0"/>
              <a:t>Establish individualized multidimensional realized pain treatment goals with patient and family.</a:t>
            </a:r>
          </a:p>
          <a:p>
            <a:pPr marL="342900" lvl="3" indent="-342900">
              <a:buFont typeface="Arial" charset="0"/>
              <a:buChar char="•"/>
            </a:pPr>
            <a:r>
              <a:rPr lang="en-US" altLang="en-US" sz="2000" dirty="0"/>
              <a:t>Provide individualized, multimodal, interdisciplinary treatment plan.</a:t>
            </a:r>
          </a:p>
          <a:p>
            <a:pPr marL="342900" lvl="3" indent="-342900">
              <a:buFont typeface="Arial" charset="0"/>
              <a:buChar char="•"/>
            </a:pPr>
            <a:r>
              <a:rPr lang="en-US" altLang="en-US" sz="2000" dirty="0"/>
              <a:t>Educate patient and family about risks, benefits, limitations, and shared responsibilities for pain management plan.</a:t>
            </a:r>
          </a:p>
          <a:p>
            <a:pPr lvl="2">
              <a:lnSpc>
                <a:spcPct val="95000"/>
              </a:lnSpc>
              <a:spcAft>
                <a:spcPts val="600"/>
              </a:spcAft>
            </a:pPr>
            <a:endParaRPr lang="en-US" sz="2000" dirty="0">
              <a:latin typeface="+mn-lt"/>
            </a:endParaRPr>
          </a:p>
        </p:txBody>
      </p:sp>
    </p:spTree>
    <p:extLst>
      <p:ext uri="{BB962C8B-B14F-4D97-AF65-F5344CB8AC3E}">
        <p14:creationId xmlns:p14="http://schemas.microsoft.com/office/powerpoint/2010/main" val="3955375605"/>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6978</TotalTime>
  <Words>3102</Words>
  <Application>Microsoft Macintosh PowerPoint</Application>
  <PresentationFormat>On-screen Show (4:3)</PresentationFormat>
  <Paragraphs>304</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ＭＳ Ｐゴシック</vt:lpstr>
      <vt:lpstr>Arial</vt:lpstr>
      <vt:lpstr>Corbel</vt:lpstr>
      <vt:lpstr>Franklin Gothic Demi Cond</vt:lpstr>
      <vt:lpstr>Microsoft New Tai Lue</vt:lpstr>
      <vt:lpstr>Wingdings</vt:lpstr>
      <vt:lpstr>Modern Swiss</vt:lpstr>
      <vt:lpstr>Pediatric Chronic Pain</vt:lpstr>
      <vt:lpstr>Chronic pain</vt:lpstr>
      <vt:lpstr>Types of Chronic Pain</vt:lpstr>
      <vt:lpstr>Significance</vt:lpstr>
      <vt:lpstr>Chronic Pain Assessment</vt:lpstr>
      <vt:lpstr>Shelby</vt:lpstr>
      <vt:lpstr>Treatment Goals</vt:lpstr>
      <vt:lpstr>Chronic Pain: Challenges</vt:lpstr>
      <vt:lpstr>Chronic Pain Treatments</vt:lpstr>
      <vt:lpstr>Pharmacotherapy</vt:lpstr>
      <vt:lpstr>Chronic Pain Treatments </vt:lpstr>
      <vt:lpstr>Shelby .</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538</cp:revision>
  <cp:lastPrinted>2019-06-05T07:48:10Z</cp:lastPrinted>
  <dcterms:created xsi:type="dcterms:W3CDTF">2014-02-07T03:47:22Z</dcterms:created>
  <dcterms:modified xsi:type="dcterms:W3CDTF">2026-05-29T19:00:00Z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