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handoutMasterIdLst>
    <p:handoutMasterId r:id="rId6"/>
  </p:handoutMasterIdLst>
  <p:sldIdLst>
    <p:sldId id="355" r:id="rId2"/>
    <p:sldId id="356" r:id="rId3"/>
    <p:sldId id="361" r:id="rId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56"/>
            <p14:sldId id="361"/>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CFEA"/>
    <a:srgbClr val="17B1CB"/>
    <a:srgbClr val="31CCE8"/>
    <a:srgbClr val="E7F3F4"/>
    <a:srgbClr val="F3F9FA"/>
    <a:srgbClr val="F7F7F7"/>
    <a:srgbClr val="ADB3B4"/>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65548" autoAdjust="0"/>
  </p:normalViewPr>
  <p:slideViewPr>
    <p:cSldViewPr snapToGrid="0" snapToObjects="1">
      <p:cViewPr varScale="1">
        <p:scale>
          <a:sx n="81" d="100"/>
          <a:sy n="81" d="100"/>
        </p:scale>
        <p:origin x="2584" y="176"/>
      </p:cViewPr>
      <p:guideLst>
        <p:guide orient="horz" pos="2516"/>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888"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a:t>PRN Program: Biobehavioral</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a:t>Pilot Version: 08/14/17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6"/>
            <a:ext cx="2217039" cy="2877457"/>
          </a:xfrm>
          <a:prstGeom prst="rect">
            <a:avLst/>
          </a:prstGeom>
        </p:spPr>
        <p:txBody>
          <a:bodyPr vert="horz" lIns="93172" tIns="46586" rIns="93172" bIns="46586" rtlCol="0" anchor="ctr"/>
          <a:lstStyle>
            <a:lvl1pPr algn="l">
              <a:defRPr sz="2300" b="1">
                <a:solidFill>
                  <a:schemeClr val="tx1"/>
                </a:solidFill>
              </a:defRPr>
            </a:lvl1pPr>
          </a:lstStyle>
          <a:p>
            <a:r>
              <a:rPr lang="en-US"/>
              <a:t>PRN Program: Biobehavioral</a:t>
            </a:r>
            <a:endParaRPr lang="en-US" dirty="0"/>
          </a:p>
        </p:txBody>
      </p:sp>
      <p:sp>
        <p:nvSpPr>
          <p:cNvPr id="4" name="Slide Image Placeholder 3"/>
          <p:cNvSpPr>
            <a:spLocks noGrp="1" noRot="1" noChangeAspect="1"/>
          </p:cNvSpPr>
          <p:nvPr>
            <p:ph type="sldImg" idx="2"/>
          </p:nvPr>
        </p:nvSpPr>
        <p:spPr>
          <a:xfrm>
            <a:off x="2579688" y="450850"/>
            <a:ext cx="3811587" cy="2860675"/>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r>
              <a:rPr lang="en-US"/>
              <a:t>Pilot Version: 08/14/17</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9688" y="452438"/>
            <a:ext cx="3811587" cy="2859087"/>
          </a:xfrm>
        </p:spPr>
      </p:sp>
      <p:sp>
        <p:nvSpPr>
          <p:cNvPr id="3" name="Notes Placeholder 2"/>
          <p:cNvSpPr>
            <a:spLocks noGrp="1"/>
          </p:cNvSpPr>
          <p:nvPr>
            <p:ph type="body" idx="1"/>
          </p:nvPr>
        </p:nvSpPr>
        <p:spPr>
          <a:xfrm>
            <a:off x="315468" y="3797435"/>
            <a:ext cx="6057485" cy="4962209"/>
          </a:xfrm>
        </p:spPr>
        <p:txBody>
          <a:bodyPr/>
          <a:lstStyle/>
          <a:p>
            <a:pPr marL="0" indent="0">
              <a:lnSpc>
                <a:spcPct val="100000"/>
              </a:lnSpc>
              <a:buNone/>
            </a:pPr>
            <a:r>
              <a:rPr lang="en-US" sz="1600" b="1" u="sng" dirty="0"/>
              <a:t>Materials</a:t>
            </a:r>
            <a:r>
              <a:rPr lang="en-US" sz="1600" b="1" dirty="0"/>
              <a:t>: </a:t>
            </a:r>
            <a:r>
              <a:rPr lang="en-US" sz="1600" b="1" i="1" dirty="0"/>
              <a:t>See facilitator guide for complete instructions to prepare for this content experience</a:t>
            </a:r>
          </a:p>
          <a:p>
            <a:pPr marL="110174" indent="-110174">
              <a:lnSpc>
                <a:spcPct val="100000"/>
              </a:lnSpc>
            </a:pPr>
            <a:r>
              <a:rPr lang="en-US" sz="1600" dirty="0"/>
              <a:t>Select </a:t>
            </a:r>
            <a:r>
              <a:rPr lang="en-US" sz="1600" dirty="0" err="1"/>
              <a:t>Biobehavioral</a:t>
            </a:r>
            <a:r>
              <a:rPr lang="en-US" sz="1600" dirty="0"/>
              <a:t> strategies that can be initiated by nurses and/or are readily accessible in your facility or through referral. </a:t>
            </a:r>
          </a:p>
          <a:p>
            <a:pPr marL="110174" indent="-110174">
              <a:lnSpc>
                <a:spcPct val="100000"/>
              </a:lnSpc>
            </a:pPr>
            <a:r>
              <a:rPr lang="en-US" sz="1600" dirty="0"/>
              <a:t>Invite experts to demonstrate and verify return demonstration of these techniques.</a:t>
            </a:r>
          </a:p>
          <a:p>
            <a:pPr marL="110174" marR="0" indent="-110174" algn="l" defTabSz="881390" rtl="0" eaLnBrk="1" fontAlgn="auto" latinLnBrk="0" hangingPunct="1">
              <a:lnSpc>
                <a:spcPct val="110000"/>
              </a:lnSpc>
              <a:spcBef>
                <a:spcPts val="289"/>
              </a:spcBef>
              <a:spcAft>
                <a:spcPts val="0"/>
              </a:spcAft>
              <a:buClrTx/>
              <a:buSzTx/>
              <a:buFont typeface="Arial" panose="020B0604020202020204" pitchFamily="34" charset="0"/>
              <a:buChar char="•"/>
              <a:tabLst/>
              <a:defRPr/>
            </a:pPr>
            <a:r>
              <a:rPr lang="en-US" sz="1600" dirty="0"/>
              <a:t>Provide participant guide at least 1 week in advance</a:t>
            </a:r>
          </a:p>
          <a:p>
            <a:pPr marL="110174" indent="-110174" defTabSz="881390">
              <a:spcBef>
                <a:spcPts val="289"/>
              </a:spcBef>
              <a:defRPr/>
            </a:pPr>
            <a:r>
              <a:rPr lang="en-US" sz="1600" b="1" dirty="0"/>
              <a:t>Breakout rooms preferred</a:t>
            </a:r>
            <a:r>
              <a:rPr lang="en-US" sz="1600" b="1" dirty="0">
                <a:cs typeface="Microsoft New Tai Lue"/>
              </a:rPr>
              <a:t>. </a:t>
            </a:r>
            <a:r>
              <a:rPr lang="en-US" sz="1600" dirty="0"/>
              <a:t>Set up room(s) to facilitate small groups to see, try, and return demonstrate </a:t>
            </a:r>
            <a:r>
              <a:rPr lang="en-US" sz="1600" dirty="0" err="1"/>
              <a:t>biobehevaioral</a:t>
            </a:r>
            <a:r>
              <a:rPr lang="en-US" sz="1600" dirty="0"/>
              <a:t> strategies</a:t>
            </a:r>
            <a:r>
              <a:rPr lang="en-US" sz="1600" dirty="0">
                <a:cs typeface="Microsoft New Tai Lue"/>
              </a:rPr>
              <a:t>.</a:t>
            </a:r>
          </a:p>
          <a:p>
            <a:pPr marL="110174" indent="-110174" defTabSz="881390">
              <a:spcBef>
                <a:spcPts val="289"/>
              </a:spcBef>
              <a:defRPr/>
            </a:pPr>
            <a:r>
              <a:rPr lang="en-US" sz="1600" dirty="0"/>
              <a:t>Display slide as participants walk in</a:t>
            </a:r>
          </a:p>
          <a:p>
            <a:pPr marL="110174" indent="-110174" defTabSz="881390">
              <a:spcBef>
                <a:spcPts val="289"/>
              </a:spcBef>
              <a:defRPr/>
            </a:pPr>
            <a:r>
              <a:rPr lang="en-US" sz="1600" dirty="0"/>
              <a:t>This session is </a:t>
            </a:r>
            <a:r>
              <a:rPr lang="en-US" sz="1600" b="1" dirty="0"/>
              <a:t>120 </a:t>
            </a:r>
            <a:r>
              <a:rPr lang="en-US" sz="1600" dirty="0"/>
              <a:t>minutes: 20-30 minutes/activity for a total of 4 activities, but can be modified based on time and number of participants. </a:t>
            </a:r>
          </a:p>
          <a:p>
            <a:pPr marL="0" indent="0">
              <a:lnSpc>
                <a:spcPct val="100000"/>
              </a:lnSpc>
              <a:spcBef>
                <a:spcPts val="600"/>
              </a:spcBef>
              <a:buNone/>
            </a:pPr>
            <a:r>
              <a:rPr lang="en-US" sz="1800" b="1" u="sng" dirty="0"/>
              <a:t>Welcome &amp; Introductions: </a:t>
            </a:r>
            <a:r>
              <a:rPr lang="en-US" sz="1800" i="1" dirty="0"/>
              <a:t>Introduce facilitator(s) if necessary</a:t>
            </a:r>
            <a:endParaRPr lang="en-US" sz="1800" dirty="0"/>
          </a:p>
          <a:p>
            <a:pPr marL="0" indent="0">
              <a:buNone/>
            </a:pPr>
            <a:endParaRPr lang="en-US" dirty="0"/>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75D8926E-2176-4C2B-AA41-7A15319E8944}"/>
              </a:ext>
            </a:extLst>
          </p:cNvPr>
          <p:cNvSpPr>
            <a:spLocks noGrp="1"/>
          </p:cNvSpPr>
          <p:nvPr>
            <p:ph type="hdr" sz="quarter" idx="12"/>
          </p:nvPr>
        </p:nvSpPr>
        <p:spPr/>
        <p:txBody>
          <a:bodyPr/>
          <a:lstStyle/>
          <a:p>
            <a:r>
              <a:rPr lang="en-US" sz="2400" dirty="0"/>
              <a:t>PRN Program: </a:t>
            </a:r>
            <a:r>
              <a:rPr lang="en-US" sz="2400" dirty="0" err="1"/>
              <a:t>Biobehavioral</a:t>
            </a:r>
            <a:endParaRPr lang="en-US" sz="3200" dirty="0"/>
          </a:p>
        </p:txBody>
      </p:sp>
      <p:sp>
        <p:nvSpPr>
          <p:cNvPr id="8" name="Slide Number Placeholder 3"/>
          <p:cNvSpPr txBox="1">
            <a:spLocks/>
          </p:cNvSpPr>
          <p:nvPr/>
        </p:nvSpPr>
        <p:spPr>
          <a:xfrm>
            <a:off x="3972560" y="8750421"/>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9688" y="452438"/>
            <a:ext cx="3811587" cy="2859087"/>
          </a:xfrm>
        </p:spPr>
      </p:sp>
      <p:sp>
        <p:nvSpPr>
          <p:cNvPr id="3" name="Notes Placeholder 2"/>
          <p:cNvSpPr>
            <a:spLocks noGrp="1"/>
          </p:cNvSpPr>
          <p:nvPr>
            <p:ph type="body" idx="1"/>
          </p:nvPr>
        </p:nvSpPr>
        <p:spPr>
          <a:xfrm>
            <a:off x="315468" y="3762828"/>
            <a:ext cx="6416742" cy="4922244"/>
          </a:xfrm>
        </p:spPr>
        <p:txBody>
          <a:bodyPr/>
          <a:lstStyle/>
          <a:p>
            <a:pPr marL="0" indent="0">
              <a:buNone/>
            </a:pPr>
            <a:r>
              <a:rPr lang="en-US" sz="1700" b="1" u="sng" dirty="0"/>
              <a:t>READ </a:t>
            </a:r>
            <a:r>
              <a:rPr lang="en-US" sz="1700" b="1" dirty="0"/>
              <a:t>: </a:t>
            </a:r>
            <a:r>
              <a:rPr lang="en-US" sz="1700" dirty="0"/>
              <a:t>The learning objectives for this session are to:</a:t>
            </a:r>
          </a:p>
          <a:p>
            <a:pPr marL="110174" indent="-110174">
              <a:lnSpc>
                <a:spcPct val="100000"/>
              </a:lnSpc>
              <a:spcAft>
                <a:spcPts val="578"/>
              </a:spcAft>
            </a:pPr>
            <a:r>
              <a:rPr lang="en-US" altLang="ja-JP" sz="1700" dirty="0"/>
              <a:t>Explain the mechanism of action and potential outcomes of a variety of </a:t>
            </a:r>
            <a:r>
              <a:rPr lang="en-US" altLang="ja-JP" sz="1700" dirty="0" err="1"/>
              <a:t>biobehavioral</a:t>
            </a:r>
            <a:r>
              <a:rPr lang="en-US" altLang="ja-JP" sz="1700" dirty="0"/>
              <a:t> strategies used to manage children’s pain</a:t>
            </a:r>
          </a:p>
          <a:p>
            <a:pPr marL="110174" indent="-110174">
              <a:lnSpc>
                <a:spcPct val="100000"/>
              </a:lnSpc>
              <a:spcAft>
                <a:spcPts val="578"/>
              </a:spcAft>
            </a:pPr>
            <a:r>
              <a:rPr lang="en-US" altLang="ja-JP" sz="1700" dirty="0"/>
              <a:t>Select </a:t>
            </a:r>
            <a:r>
              <a:rPr lang="en-US" altLang="ja-JP" sz="1700" dirty="0" err="1"/>
              <a:t>biobehavioral</a:t>
            </a:r>
            <a:r>
              <a:rPr lang="en-US" altLang="ja-JP" sz="1700" dirty="0"/>
              <a:t> strategies based on type and characteristics of pain as well as patient’s developmental level, characteristics, and condition to help manage children’s pain or help children cope with pain</a:t>
            </a:r>
          </a:p>
          <a:p>
            <a:pPr marL="110174" indent="-110174">
              <a:lnSpc>
                <a:spcPct val="100000"/>
              </a:lnSpc>
              <a:spcAft>
                <a:spcPts val="578"/>
              </a:spcAft>
            </a:pPr>
            <a:r>
              <a:rPr lang="en-US" altLang="ja-JP" sz="1700" dirty="0">
                <a:solidFill>
                  <a:schemeClr val="accent1"/>
                </a:solidFill>
              </a:rPr>
              <a:t>Demonstrate at least 4 different comfort, cognitive, and physical </a:t>
            </a:r>
            <a:r>
              <a:rPr lang="en-US" altLang="ja-JP" sz="1700" dirty="0" err="1">
                <a:solidFill>
                  <a:schemeClr val="accent1"/>
                </a:solidFill>
              </a:rPr>
              <a:t>biobehavioral</a:t>
            </a:r>
            <a:r>
              <a:rPr lang="en-US" altLang="ja-JP" sz="1700" dirty="0">
                <a:solidFill>
                  <a:schemeClr val="accent1"/>
                </a:solidFill>
              </a:rPr>
              <a:t> strategies for pediatric pain management</a:t>
            </a:r>
          </a:p>
          <a:p>
            <a:pPr marL="0" indent="0">
              <a:buNone/>
            </a:pPr>
            <a:r>
              <a:rPr lang="en-US" sz="1700" dirty="0"/>
              <a:t>The last objective is the one we will focus on during this session.</a:t>
            </a:r>
            <a:endParaRPr lang="en-US" sz="1700" dirty="0">
              <a:cs typeface="Microsoft New Tai Lue"/>
            </a:endParaRPr>
          </a:p>
          <a:p>
            <a:pPr marL="110174" indent="-110174"/>
            <a:r>
              <a:rPr lang="en-US" sz="1700" dirty="0"/>
              <a:t>Return demonstration is the most effective way to verify learning – so you will actively return demonstrate biobehavioral strategies</a:t>
            </a:r>
            <a:r>
              <a:rPr lang="en-US" sz="1700" dirty="0">
                <a:cs typeface="Microsoft New Tai Lue"/>
              </a:rPr>
              <a:t> during this session.</a:t>
            </a:r>
            <a:endParaRPr lang="en-US" sz="1700" dirty="0"/>
          </a:p>
        </p:txBody>
      </p:sp>
      <p:sp>
        <p:nvSpPr>
          <p:cNvPr id="5" name="Slide Number Placeholder 4"/>
          <p:cNvSpPr>
            <a:spLocks noGrp="1"/>
          </p:cNvSpPr>
          <p:nvPr>
            <p:ph type="sldNum" sz="quarter" idx="11"/>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13ABCFD4-2B03-4502-9DA7-C3E25FDF1000}"/>
              </a:ext>
            </a:extLst>
          </p:cNvPr>
          <p:cNvSpPr>
            <a:spLocks noGrp="1"/>
          </p:cNvSpPr>
          <p:nvPr>
            <p:ph type="hdr" sz="quarter" idx="12"/>
          </p:nvPr>
        </p:nvSpPr>
        <p:spPr/>
        <p:txBody>
          <a:bodyPr/>
          <a:lstStyle/>
          <a:p>
            <a:r>
              <a:rPr lang="en-US" sz="2400" dirty="0"/>
              <a:t>PRN Program: </a:t>
            </a:r>
            <a:r>
              <a:rPr lang="en-US" sz="2400" dirty="0" err="1"/>
              <a:t>Biobehavioral</a:t>
            </a:r>
            <a:endParaRPr lang="en-US" sz="3200" dirty="0"/>
          </a:p>
        </p:txBody>
      </p:sp>
      <p:sp>
        <p:nvSpPr>
          <p:cNvPr id="7" name="Slide Number Placeholder 3"/>
          <p:cNvSpPr txBox="1">
            <a:spLocks/>
          </p:cNvSpPr>
          <p:nvPr/>
        </p:nvSpPr>
        <p:spPr>
          <a:xfrm>
            <a:off x="3972560" y="8750421"/>
            <a:ext cx="303784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048197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9688" y="452438"/>
            <a:ext cx="3811587" cy="2859087"/>
          </a:xfrm>
        </p:spPr>
      </p:sp>
      <p:sp>
        <p:nvSpPr>
          <p:cNvPr id="3" name="Notes Placeholder 2"/>
          <p:cNvSpPr>
            <a:spLocks noGrp="1"/>
          </p:cNvSpPr>
          <p:nvPr>
            <p:ph type="body" idx="1"/>
          </p:nvPr>
        </p:nvSpPr>
        <p:spPr>
          <a:xfrm>
            <a:off x="153005" y="3650401"/>
            <a:ext cx="6718300" cy="5644386"/>
          </a:xfrm>
        </p:spPr>
        <p:txBody>
          <a:bodyPr/>
          <a:lstStyle/>
          <a:p>
            <a:pPr marL="0" indent="0">
              <a:lnSpc>
                <a:spcPts val="1446"/>
              </a:lnSpc>
              <a:spcBef>
                <a:spcPts val="0"/>
              </a:spcBef>
              <a:spcAft>
                <a:spcPts val="578"/>
              </a:spcAft>
              <a:buNone/>
            </a:pPr>
            <a:r>
              <a:rPr lang="en-US" sz="1300" i="1" dirty="0"/>
              <a:t>(Modify this slide to provide choices of at least 4 biobehavioral strategies. Remind expert facilitating each strategy: </a:t>
            </a:r>
            <a:r>
              <a:rPr lang="en-US" sz="1300" i="1" u="sng" dirty="0"/>
              <a:t>Do NOT lecture. Do NOT present.) </a:t>
            </a:r>
          </a:p>
          <a:p>
            <a:pPr marL="0" indent="0" defTabSz="881390">
              <a:lnSpc>
                <a:spcPts val="1542"/>
              </a:lnSpc>
              <a:spcBef>
                <a:spcPts val="0"/>
              </a:spcBef>
              <a:spcAft>
                <a:spcPts val="289"/>
              </a:spcAft>
              <a:buNone/>
              <a:defRPr/>
            </a:pPr>
            <a:r>
              <a:rPr lang="en-US" sz="1500" b="1" u="sng" dirty="0"/>
              <a:t>READ: </a:t>
            </a:r>
            <a:r>
              <a:rPr lang="en-US" sz="1500" dirty="0"/>
              <a:t>The goal is for you to practice &amp; immediately adopt these strategies. </a:t>
            </a:r>
            <a:r>
              <a:rPr lang="en-US" sz="1500" b="1" dirty="0"/>
              <a:t>First, </a:t>
            </a:r>
            <a:r>
              <a:rPr lang="en-US" sz="1500" dirty="0"/>
              <a:t>the strategy will be demonstrated. In this step, you will observe how to setup and perform the strategy. As you watch the demonstration, note the steps in sequence. This step will take about 5 minutes.</a:t>
            </a:r>
          </a:p>
          <a:p>
            <a:pPr marL="0" indent="0" algn="ctr" defTabSz="881390">
              <a:lnSpc>
                <a:spcPts val="1446"/>
              </a:lnSpc>
              <a:spcBef>
                <a:spcPts val="0"/>
              </a:spcBef>
              <a:spcAft>
                <a:spcPts val="289"/>
              </a:spcAft>
              <a:buNone/>
              <a:defRPr/>
            </a:pPr>
            <a:r>
              <a:rPr lang="en-US" sz="1300" dirty="0"/>
              <a:t>(</a:t>
            </a:r>
            <a:r>
              <a:rPr lang="en-US" sz="1300" i="1" dirty="0"/>
              <a:t>Point out procedures that are important for the strategy to be successful as well as tips for implementation. If participants are only from 1 facility, consider informing them of the referral process if required for obtaining equipment and specialty services </a:t>
            </a:r>
            <a:r>
              <a:rPr lang="en-US" sz="1300" b="1" i="1" dirty="0"/>
              <a:t>[5 minutes]</a:t>
            </a:r>
            <a:r>
              <a:rPr lang="en-US" sz="1300" b="1" dirty="0"/>
              <a:t> </a:t>
            </a:r>
            <a:r>
              <a:rPr lang="en-US" sz="1300" i="1" dirty="0"/>
              <a:t>)</a:t>
            </a:r>
          </a:p>
          <a:p>
            <a:pPr marL="0" indent="0" defTabSz="881390">
              <a:lnSpc>
                <a:spcPts val="1542"/>
              </a:lnSpc>
              <a:spcBef>
                <a:spcPts val="0"/>
              </a:spcBef>
              <a:spcAft>
                <a:spcPts val="289"/>
              </a:spcAft>
              <a:buNone/>
              <a:defRPr/>
            </a:pPr>
            <a:r>
              <a:rPr lang="en-US" sz="1500" b="1" dirty="0"/>
              <a:t>Second, </a:t>
            </a:r>
            <a:r>
              <a:rPr lang="en-US" sz="1500" dirty="0"/>
              <a:t>you will demonstrate how to perform the strategy. Partner up so one of you is the patient and the other is the healthcare provider. As you practice,  the facilitator will provide feedback &amp; reinforcement on your technique.  This step will take about 10 minutes. </a:t>
            </a:r>
          </a:p>
          <a:p>
            <a:pPr marL="0" indent="0" algn="ctr" defTabSz="881390">
              <a:lnSpc>
                <a:spcPts val="1446"/>
              </a:lnSpc>
              <a:spcBef>
                <a:spcPts val="0"/>
              </a:spcBef>
              <a:spcAft>
                <a:spcPts val="289"/>
              </a:spcAft>
              <a:buNone/>
              <a:defRPr/>
            </a:pPr>
            <a:r>
              <a:rPr lang="en-US" sz="1300" i="1" dirty="0"/>
              <a:t>(Prompt participants to e</a:t>
            </a:r>
            <a:r>
              <a:rPr lang="en-US" altLang="ja-JP" sz="1300" i="1" dirty="0"/>
              <a:t>xplain</a:t>
            </a:r>
            <a:r>
              <a:rPr lang="en-US" altLang="ja-JP" sz="1300" b="1" i="1" dirty="0"/>
              <a:t> </a:t>
            </a:r>
            <a:r>
              <a:rPr lang="en-US" altLang="ja-JP" sz="1300" i="1" dirty="0"/>
              <a:t>the mechanism of action and potential outcomes of each strategy, focusing on how it manages children’s pain. Ask how they might vary the strategy based on type and characteristics of pain and patient’s developmental level, characteristics, and condition.</a:t>
            </a:r>
            <a:r>
              <a:rPr lang="en-US" sz="1300" b="1" i="1" dirty="0"/>
              <a:t>    [10 minutes])</a:t>
            </a:r>
          </a:p>
          <a:p>
            <a:pPr marL="0" indent="0" defTabSz="881390">
              <a:lnSpc>
                <a:spcPts val="1542"/>
              </a:lnSpc>
              <a:spcBef>
                <a:spcPts val="0"/>
              </a:spcBef>
              <a:spcAft>
                <a:spcPts val="289"/>
              </a:spcAft>
              <a:buNone/>
              <a:defRPr/>
            </a:pPr>
            <a:r>
              <a:rPr lang="en-US" altLang="ja-JP" sz="1500" b="1" dirty="0"/>
              <a:t>Third, </a:t>
            </a:r>
            <a:r>
              <a:rPr lang="en-US" altLang="ja-JP" sz="1500" dirty="0"/>
              <a:t>you will </a:t>
            </a:r>
            <a:r>
              <a:rPr lang="en-US" sz="1500" dirty="0"/>
              <a:t>switch partners, pair up and teach your new partner how to perform the strategy. This will be your final 10 minutes  working with this strategy in class. </a:t>
            </a:r>
          </a:p>
          <a:p>
            <a:pPr marL="0" indent="0" algn="ctr" defTabSz="881390">
              <a:lnSpc>
                <a:spcPts val="1446"/>
              </a:lnSpc>
              <a:spcBef>
                <a:spcPts val="0"/>
              </a:spcBef>
              <a:spcAft>
                <a:spcPts val="289"/>
              </a:spcAft>
              <a:buNone/>
              <a:defRPr/>
            </a:pPr>
            <a:r>
              <a:rPr lang="en-US" sz="1300" i="1" u="sng" dirty="0"/>
              <a:t>(</a:t>
            </a:r>
            <a:r>
              <a:rPr lang="en-US" sz="1300" b="1" i="1" u="sng" dirty="0"/>
              <a:t>Remember</a:t>
            </a:r>
            <a:r>
              <a:rPr lang="en-US" sz="1300" b="1" i="1" dirty="0"/>
              <a:t>, </a:t>
            </a:r>
            <a:r>
              <a:rPr lang="en-US" sz="1300" i="1" dirty="0"/>
              <a:t>the background information is included in the participant guide so you don’t need to cover the mechanics of the strategy and how/why it works. You want them to experience the strategy and develop confidence of performing and coaching someone in use of the strategy </a:t>
            </a:r>
            <a:r>
              <a:rPr lang="en-US" sz="1300" b="1" i="1" dirty="0"/>
              <a:t>[10 minutes])</a:t>
            </a:r>
            <a:endParaRPr lang="en-US" sz="1300" i="1" dirty="0">
              <a:cs typeface="Microsoft New Tai Lue"/>
            </a:endParaRPr>
          </a:p>
          <a:p>
            <a:pPr marL="0" indent="0" algn="ctr">
              <a:lnSpc>
                <a:spcPts val="1542"/>
              </a:lnSpc>
              <a:spcBef>
                <a:spcPts val="0"/>
              </a:spcBef>
              <a:spcAft>
                <a:spcPts val="578"/>
              </a:spcAft>
              <a:buNone/>
            </a:pPr>
            <a:r>
              <a:rPr lang="en-US" sz="1300" b="1" i="1" dirty="0"/>
              <a:t>[25-30minutes/technique]</a:t>
            </a:r>
          </a:p>
          <a:p>
            <a:pPr marL="110174" indent="-110174">
              <a:lnSpc>
                <a:spcPct val="95000"/>
              </a:lnSpc>
              <a:spcBef>
                <a:spcPts val="0"/>
              </a:spcBef>
            </a:pPr>
            <a:endParaRPr lang="en-US" sz="1700" i="1" dirty="0">
              <a:cs typeface="Microsoft New Tai Lue"/>
            </a:endParaRPr>
          </a:p>
          <a:p>
            <a:pPr marL="0" indent="0">
              <a:buNone/>
            </a:pPr>
            <a:endParaRPr lang="en-US" dirty="0"/>
          </a:p>
          <a:p>
            <a:pPr marL="110174" indent="-110174"/>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8" name="Slide Number Placeholder 3"/>
          <p:cNvSpPr txBox="1">
            <a:spLocks/>
          </p:cNvSpPr>
          <p:nvPr/>
        </p:nvSpPr>
        <p:spPr>
          <a:xfrm>
            <a:off x="4506687" y="8977457"/>
            <a:ext cx="2322890" cy="464820"/>
          </a:xfrm>
          <a:prstGeom prst="rect">
            <a:avLst/>
          </a:prstGeom>
        </p:spPr>
        <p:txBody>
          <a:bodyPr vert="horz" lIns="93172" tIns="46586" rIns="93172" bIns="46586"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i="1" dirty="0"/>
              <a:t>© 2017 Manworren &amp; Lurie Children’s Hospital </a:t>
            </a:r>
          </a:p>
          <a:p>
            <a:r>
              <a:rPr lang="en-US" sz="800" i="1" dirty="0"/>
              <a:t>All rights reserved. Version 2019                    </a:t>
            </a:r>
            <a:r>
              <a:rPr lang="en-US" dirty="0"/>
              <a:t>	</a:t>
            </a:r>
          </a:p>
        </p:txBody>
      </p:sp>
    </p:spTree>
    <p:extLst>
      <p:ext uri="{BB962C8B-B14F-4D97-AF65-F5344CB8AC3E}">
        <p14:creationId xmlns:p14="http://schemas.microsoft.com/office/powerpoint/2010/main" val="31252150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7" name="TextBox 6">
            <a:extLst>
              <a:ext uri="{FF2B5EF4-FFF2-40B4-BE49-F238E27FC236}">
                <a16:creationId xmlns:a16="http://schemas.microsoft.com/office/drawing/2014/main" id="{CEDF0E59-E00A-487B-9B57-D0900D45EBAA}"/>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400"/>
            </a:lvl1pPr>
            <a:lvl2pPr>
              <a:defRPr sz="2400"/>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64" r:id="rId4"/>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7772401" cy="2742289"/>
          </a:xfrm>
        </p:spPr>
        <p:txBody>
          <a:bodyPr/>
          <a:lstStyle/>
          <a:p>
            <a:r>
              <a:rPr lang="en-US"/>
              <a:t>Biobehavioral strategies for pediatric pain</a:t>
            </a:r>
            <a:endParaRPr lang="en-US" dirty="0"/>
          </a:p>
        </p:txBody>
      </p:sp>
      <p:sp>
        <p:nvSpPr>
          <p:cNvPr id="3" name="Text Placeholder 2"/>
          <p:cNvSpPr>
            <a:spLocks noGrp="1"/>
          </p:cNvSpPr>
          <p:nvPr>
            <p:ph type="body" sz="quarter" idx="10"/>
          </p:nvPr>
        </p:nvSpPr>
        <p:spPr/>
        <p:txBody>
          <a:bodyPr/>
          <a:lstStyle/>
          <a:p>
            <a:r>
              <a:rPr lang="en-US" sz="1400"/>
              <a:t>Pediatric Pain PRN Curriculum</a:t>
            </a:r>
            <a:endParaRPr lang="en-US" sz="1400" dirty="0"/>
          </a:p>
        </p:txBody>
      </p:sp>
      <p:sp>
        <p:nvSpPr>
          <p:cNvPr id="2" name="TextBox 1">
            <a:extLst>
              <a:ext uri="{FF2B5EF4-FFF2-40B4-BE49-F238E27FC236}">
                <a16:creationId xmlns:a16="http://schemas.microsoft.com/office/drawing/2014/main" id="{15201CD0-F90B-28BE-084C-CD23C7D70E24}"/>
              </a:ext>
              <a:ext uri="{C183D7F6-B498-43B3-948B-1728B52AA6E4}">
                <adec:decorative xmlns:adec="http://schemas.microsoft.com/office/drawing/2017/decorative" val="1"/>
              </a:ext>
            </a:extLst>
          </p:cNvPr>
          <p:cNvSpPr txBox="1"/>
          <p:nvPr/>
        </p:nvSpPr>
        <p:spPr>
          <a:xfrm>
            <a:off x="6976997" y="3983277"/>
            <a:ext cx="2066795" cy="1841326"/>
          </a:xfrm>
          <a:prstGeom prst="rect">
            <a:avLst/>
          </a:prstGeom>
          <a:solidFill>
            <a:srgbClr val="35CFEA"/>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CC672B3D-7A1C-4A0D-1263-3F7787D277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596F2-E5F2-4DB9-AD22-E7ECBF8D5F57}"/>
              </a:ext>
            </a:extLst>
          </p:cNvPr>
          <p:cNvSpPr>
            <a:spLocks noGrp="1"/>
          </p:cNvSpPr>
          <p:nvPr>
            <p:ph type="title"/>
          </p:nvPr>
        </p:nvSpPr>
        <p:spPr/>
        <p:txBody>
          <a:bodyPr/>
          <a:lstStyle/>
          <a:p>
            <a:r>
              <a:rPr lang="en-US" dirty="0"/>
              <a:t>Objectives</a:t>
            </a:r>
            <a:br>
              <a:rPr lang="en-US" dirty="0"/>
            </a:br>
            <a:endParaRPr lang="en-US" dirty="0"/>
          </a:p>
        </p:txBody>
      </p:sp>
      <p:sp>
        <p:nvSpPr>
          <p:cNvPr id="3" name="Content Placeholder 2">
            <a:extLst>
              <a:ext uri="{FF2B5EF4-FFF2-40B4-BE49-F238E27FC236}">
                <a16:creationId xmlns:a16="http://schemas.microsoft.com/office/drawing/2014/main" id="{A98CC4D2-6D3B-4039-8C15-2D27EE3B73D5}"/>
              </a:ext>
            </a:extLst>
          </p:cNvPr>
          <p:cNvSpPr>
            <a:spLocks noGrp="1"/>
          </p:cNvSpPr>
          <p:nvPr>
            <p:ph idx="1"/>
          </p:nvPr>
        </p:nvSpPr>
        <p:spPr>
          <a:xfrm>
            <a:off x="3829078" y="685800"/>
            <a:ext cx="4857722" cy="5492750"/>
          </a:xfrm>
        </p:spPr>
        <p:txBody>
          <a:bodyPr/>
          <a:lstStyle/>
          <a:p>
            <a:pPr marL="457200" indent="-457200">
              <a:lnSpc>
                <a:spcPct val="100000"/>
              </a:lnSpc>
              <a:spcAft>
                <a:spcPts val="600"/>
              </a:spcAft>
              <a:buFont typeface="Arial" panose="020B0604020202020204" pitchFamily="34" charset="0"/>
              <a:buChar char="•"/>
            </a:pPr>
            <a:r>
              <a:rPr lang="en-US" altLang="ja-JP" i="0" dirty="0">
                <a:solidFill>
                  <a:schemeClr val="tx1"/>
                </a:solidFill>
              </a:rPr>
              <a:t>Explain the mechanism of action and potential outcomes of a variety of biobehavioral strategies used to manage children’s pain</a:t>
            </a:r>
          </a:p>
          <a:p>
            <a:pPr marL="457200" indent="-457200">
              <a:lnSpc>
                <a:spcPct val="100000"/>
              </a:lnSpc>
              <a:spcAft>
                <a:spcPts val="600"/>
              </a:spcAft>
              <a:buFont typeface="Arial" panose="020B0604020202020204" pitchFamily="34" charset="0"/>
              <a:buChar char="•"/>
            </a:pPr>
            <a:r>
              <a:rPr lang="en-US" altLang="ja-JP" i="0" dirty="0">
                <a:solidFill>
                  <a:schemeClr val="tx1"/>
                </a:solidFill>
              </a:rPr>
              <a:t>Select biobehavioral strategies based on type and characteristics of pain as well as  patient’s developmental level, characteristics, and condition to help manage children’s pain or help children cope with pain</a:t>
            </a:r>
          </a:p>
          <a:p>
            <a:pPr marL="457200" indent="-457200">
              <a:lnSpc>
                <a:spcPct val="100000"/>
              </a:lnSpc>
              <a:spcAft>
                <a:spcPts val="600"/>
              </a:spcAft>
              <a:buFont typeface="Arial" panose="020B0604020202020204" pitchFamily="34" charset="0"/>
              <a:buChar char="•"/>
            </a:pPr>
            <a:r>
              <a:rPr lang="en-US" altLang="ja-JP" i="0" dirty="0">
                <a:solidFill>
                  <a:schemeClr val="accent1"/>
                </a:solidFill>
              </a:rPr>
              <a:t>Demonstrate at least four different comfort, cognitive, and physical biobehavioral strategies for pediatric pain management</a:t>
            </a:r>
          </a:p>
        </p:txBody>
      </p:sp>
    </p:spTree>
    <p:extLst>
      <p:ext uri="{BB962C8B-B14F-4D97-AF65-F5344CB8AC3E}">
        <p14:creationId xmlns:p14="http://schemas.microsoft.com/office/powerpoint/2010/main" val="289997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title" idx="4294967295"/>
          </p:nvPr>
        </p:nvSpPr>
        <p:spPr>
          <a:xfrm>
            <a:off x="3887788" y="1001713"/>
            <a:ext cx="4743450" cy="13604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1"/>
                </a:solidFill>
                <a:effectLst/>
                <a:uLnTx/>
                <a:uFillTx/>
                <a:latin typeface="Microsoft New Tai Lue" panose="020B0502040204020203" pitchFamily="34" charset="0"/>
                <a:ea typeface="+mn-ea"/>
                <a:cs typeface="Microsoft New Tai Lue" panose="020B0502040204020203" pitchFamily="34" charset="0"/>
              </a:rPr>
              <a:t>SEE one, </a:t>
            </a: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1"/>
                </a:solidFill>
                <a:effectLst/>
                <a:uLnTx/>
                <a:uFillTx/>
                <a:latin typeface="Microsoft New Tai Lue" panose="020B0502040204020203" pitchFamily="34" charset="0"/>
                <a:ea typeface="+mn-ea"/>
                <a:cs typeface="Microsoft New Tai Lue" panose="020B0502040204020203" pitchFamily="34" charset="0"/>
              </a:rPr>
              <a:t>DO one, </a:t>
            </a: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1"/>
                </a:solidFill>
                <a:effectLst/>
                <a:uLnTx/>
                <a:uFillTx/>
                <a:latin typeface="Microsoft New Tai Lue" panose="020B0502040204020203" pitchFamily="34" charset="0"/>
                <a:ea typeface="+mn-ea"/>
                <a:cs typeface="Microsoft New Tai Lue" panose="020B0502040204020203" pitchFamily="34" charset="0"/>
              </a:rPr>
              <a:t>TEACH one</a:t>
            </a: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chemeClr val="accent1"/>
              </a:solidFill>
              <a:effectLst/>
              <a:uLnTx/>
              <a:uFillTx/>
              <a:latin typeface="Microsoft New Tai Lue" panose="020B0502040204020203" pitchFamily="34" charset="0"/>
              <a:ea typeface="+mn-ea"/>
              <a:cs typeface="Microsoft New Tai Lue" panose="020B0502040204020203" pitchFamily="34" charset="0"/>
            </a:endParaRP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chemeClr val="accent1"/>
              </a:solidFill>
              <a:effectLst/>
              <a:uLnTx/>
              <a:uFillTx/>
              <a:latin typeface="Microsoft New Tai Lue" panose="020B0502040204020203" pitchFamily="34" charset="0"/>
              <a:ea typeface="+mn-ea"/>
              <a:cs typeface="Microsoft New Tai Lue" panose="020B0502040204020203"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1" u="none" strike="noStrike" kern="1200" cap="none" spc="0" normalizeH="0" baseline="0" noProof="0" dirty="0">
              <a:ln>
                <a:noFill/>
              </a:ln>
              <a:solidFill>
                <a:schemeClr val="accent1"/>
              </a:solidFill>
              <a:effectLst/>
              <a:uLnTx/>
              <a:uFillTx/>
              <a:latin typeface="Franklin Gothic Demi Cond" panose="020B0706030402020204" pitchFamily="34" charset="0"/>
              <a:ea typeface="+mn-ea"/>
              <a:cs typeface="+mn-cs"/>
            </a:endParaRPr>
          </a:p>
        </p:txBody>
      </p:sp>
      <p:sp>
        <p:nvSpPr>
          <p:cNvPr id="3" name="Rectangle 2">
            <a:extLst>
              <a:ext uri="{FF2B5EF4-FFF2-40B4-BE49-F238E27FC236}">
                <a16:creationId xmlns:a16="http://schemas.microsoft.com/office/drawing/2014/main" id="{8D6CF9AC-308B-49CC-AE05-FFCDBA17EEEA}"/>
              </a:ext>
              <a:ext uri="{C183D7F6-B498-43B3-948B-1728B52AA6E4}">
                <adec:decorative xmlns:adec="http://schemas.microsoft.com/office/drawing/2017/decorative" val="1"/>
              </a:ext>
            </a:extLst>
          </p:cNvPr>
          <p:cNvSpPr/>
          <p:nvPr/>
        </p:nvSpPr>
        <p:spPr>
          <a:xfrm>
            <a:off x="3888095" y="3158609"/>
            <a:ext cx="4742558" cy="358944"/>
          </a:xfrm>
          <a:prstGeom prst="rect">
            <a:avLst/>
          </a:prstGeom>
        </p:spPr>
        <p:txBody>
          <a:bodyPr wrap="square">
            <a:spAutoFit/>
          </a:bodyPr>
          <a:lstStyle/>
          <a:p>
            <a:pPr marL="225425" lvl="4" indent="-171450">
              <a:lnSpc>
                <a:spcPct val="95000"/>
              </a:lnSpc>
              <a:spcAft>
                <a:spcPts val="600"/>
              </a:spcAft>
              <a:buFont typeface="Arial" panose="020B0604020202020204" pitchFamily="34" charset="0"/>
              <a:buChar char="•"/>
            </a:pPr>
            <a:endParaRPr lang="en-US" dirty="0"/>
          </a:p>
        </p:txBody>
      </p:sp>
      <p:pic>
        <p:nvPicPr>
          <p:cNvPr id="9" name="Picture 2" descr="Image result for icon for plan circle">
            <a:extLst>
              <a:ext uri="{FF2B5EF4-FFF2-40B4-BE49-F238E27FC236}">
                <a16:creationId xmlns:a16="http://schemas.microsoft.com/office/drawing/2014/main" id="{D855ED74-DD71-4307-9247-57E3A595FF09}"/>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238204" y="641951"/>
            <a:ext cx="1848844" cy="184884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888094" y="2490795"/>
            <a:ext cx="5027305" cy="4093428"/>
          </a:xfrm>
          <a:prstGeom prst="rect">
            <a:avLst/>
          </a:prstGeom>
        </p:spPr>
        <p:txBody>
          <a:bodyPr wrap="square">
            <a:spAutoFit/>
          </a:bodyPr>
          <a:lstStyle/>
          <a:p>
            <a:pPr marL="457200" indent="-457200">
              <a:buSzPct val="80000"/>
              <a:buFont typeface="+mj-lt"/>
              <a:buAutoNum type="arabicPeriod"/>
            </a:pPr>
            <a:r>
              <a:rPr lang="en-US" sz="2000" dirty="0"/>
              <a:t>TENs </a:t>
            </a:r>
          </a:p>
          <a:p>
            <a:pPr marL="457200" indent="-457200">
              <a:buSzPct val="80000"/>
              <a:buFont typeface="+mj-lt"/>
              <a:buAutoNum type="arabicPeriod"/>
            </a:pPr>
            <a:r>
              <a:rPr lang="en-US" sz="2000" dirty="0" err="1"/>
              <a:t>Kinesiotape</a:t>
            </a:r>
            <a:r>
              <a:rPr lang="en-US" sz="2000" dirty="0"/>
              <a:t> </a:t>
            </a:r>
          </a:p>
          <a:p>
            <a:pPr marL="457200" indent="-457200">
              <a:buSzPct val="80000"/>
              <a:buFont typeface="+mj-lt"/>
              <a:buAutoNum type="arabicPeriod"/>
            </a:pPr>
            <a:r>
              <a:rPr lang="en-US" sz="2000" dirty="0"/>
              <a:t>Cold, Heat, Vibration</a:t>
            </a:r>
          </a:p>
          <a:p>
            <a:pPr marL="457200" indent="-457200">
              <a:buSzPct val="80000"/>
              <a:buFont typeface="+mj-lt"/>
              <a:buAutoNum type="arabicPeriod"/>
            </a:pPr>
            <a:r>
              <a:rPr lang="en-US" sz="2000" dirty="0"/>
              <a:t>Yoga </a:t>
            </a:r>
          </a:p>
          <a:p>
            <a:pPr marL="457200" indent="-457200">
              <a:buSzPct val="80000"/>
              <a:buFont typeface="+mj-lt"/>
              <a:buAutoNum type="arabicPeriod"/>
            </a:pPr>
            <a:r>
              <a:rPr lang="en-US" sz="2000" dirty="0"/>
              <a:t>Music</a:t>
            </a:r>
          </a:p>
          <a:p>
            <a:pPr marL="457200" indent="-457200">
              <a:buSzPct val="80000"/>
              <a:buFont typeface="+mj-lt"/>
              <a:buAutoNum type="arabicPeriod"/>
            </a:pPr>
            <a:r>
              <a:rPr lang="en-US" sz="2000" dirty="0"/>
              <a:t>5 Ps &amp; One Voice</a:t>
            </a:r>
          </a:p>
          <a:p>
            <a:pPr marL="457200" indent="-457200">
              <a:buSzPct val="80000"/>
              <a:buFont typeface="+mj-lt"/>
              <a:buAutoNum type="arabicPeriod"/>
            </a:pPr>
            <a:r>
              <a:rPr lang="en-US" sz="2000" dirty="0"/>
              <a:t>Distraction &amp; Virtual Reality</a:t>
            </a:r>
          </a:p>
          <a:p>
            <a:pPr marL="457200" indent="-457200">
              <a:buSzPct val="80000"/>
              <a:buFont typeface="+mj-lt"/>
              <a:buAutoNum type="arabicPeriod"/>
            </a:pPr>
            <a:r>
              <a:rPr lang="en-US" sz="2000" dirty="0"/>
              <a:t>Positioning for Comfort</a:t>
            </a:r>
          </a:p>
          <a:p>
            <a:pPr marL="457200" indent="-457200">
              <a:buSzPct val="80000"/>
              <a:buFont typeface="+mj-lt"/>
              <a:buAutoNum type="arabicPeriod"/>
            </a:pPr>
            <a:r>
              <a:rPr lang="en-US" sz="2000" dirty="0"/>
              <a:t>Relaxation, Guided Imagery, Reframing</a:t>
            </a:r>
          </a:p>
          <a:p>
            <a:pPr marL="457200" indent="-457200">
              <a:buSzPct val="80000"/>
              <a:buFont typeface="+mj-lt"/>
              <a:buAutoNum type="arabicPeriod"/>
            </a:pPr>
            <a:r>
              <a:rPr lang="en-US" sz="2000" dirty="0"/>
              <a:t>Acupuncture</a:t>
            </a:r>
          </a:p>
          <a:p>
            <a:pPr marL="457200" indent="-457200">
              <a:buSzPct val="80000"/>
              <a:buFont typeface="+mj-lt"/>
              <a:buAutoNum type="arabicPeriod"/>
            </a:pPr>
            <a:r>
              <a:rPr lang="en-US" sz="2000" dirty="0"/>
              <a:t>Managing the Environment &amp; Aromatherapy </a:t>
            </a:r>
          </a:p>
          <a:p>
            <a:pPr marL="457200" indent="-457200">
              <a:buSzPct val="80000"/>
              <a:buFont typeface="+mj-lt"/>
              <a:buAutoNum type="arabicPeriod"/>
            </a:pPr>
            <a:r>
              <a:rPr lang="en-US" sz="2000" dirty="0"/>
              <a:t>Others available in setting</a:t>
            </a:r>
          </a:p>
        </p:txBody>
      </p:sp>
    </p:spTree>
    <p:extLst>
      <p:ext uri="{BB962C8B-B14F-4D97-AF65-F5344CB8AC3E}">
        <p14:creationId xmlns:p14="http://schemas.microsoft.com/office/powerpoint/2010/main" val="1196687360"/>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7347</TotalTime>
  <Words>751</Words>
  <Application>Microsoft Macintosh PowerPoint</Application>
  <PresentationFormat>On-screen Show (4:3)</PresentationFormat>
  <Paragraphs>56</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Corbel</vt:lpstr>
      <vt:lpstr>Franklin Gothic Demi Cond</vt:lpstr>
      <vt:lpstr>Microsoft New Tai Lue</vt:lpstr>
      <vt:lpstr>Modern Swiss</vt:lpstr>
      <vt:lpstr>Biobehavioral strategies for pediatric pain</vt:lpstr>
      <vt:lpstr>Objectives </vt:lpstr>
      <vt:lpstr>SEE one,  DO one,  TEACH 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546</cp:revision>
  <cp:lastPrinted>2019-06-03T22:51:28Z</cp:lastPrinted>
  <dcterms:created xsi:type="dcterms:W3CDTF">2014-02-07T03:47:22Z</dcterms:created>
  <dcterms:modified xsi:type="dcterms:W3CDTF">2026-05-29T18:57:41Z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