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355" r:id="rId2"/>
    <p:sldId id="277" r:id="rId3"/>
    <p:sldId id="280" r:id="rId4"/>
    <p:sldId id="357" r:id="rId5"/>
    <p:sldId id="305" r:id="rId6"/>
    <p:sldId id="300" r:id="rId7"/>
    <p:sldId id="337" r:id="rId8"/>
    <p:sldId id="362" r:id="rId9"/>
    <p:sldId id="328" r:id="rId10"/>
    <p:sldId id="335" r:id="rId11"/>
    <p:sldId id="294" r:id="rId12"/>
    <p:sldId id="358" r:id="rId13"/>
    <p:sldId id="360" r:id="rId14"/>
    <p:sldId id="359" r:id="rId15"/>
    <p:sldId id="361"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277"/>
            <p14:sldId id="280"/>
            <p14:sldId id="357"/>
            <p14:sldId id="305"/>
            <p14:sldId id="300"/>
            <p14:sldId id="337"/>
            <p14:sldId id="362"/>
            <p14:sldId id="328"/>
            <p14:sldId id="335"/>
            <p14:sldId id="294"/>
            <p14:sldId id="358"/>
            <p14:sldId id="360"/>
            <p14:sldId id="359"/>
            <p14:sldId id="361"/>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CFEA"/>
    <a:srgbClr val="118E97"/>
    <a:srgbClr val="17B1CB"/>
    <a:srgbClr val="E7F3F4"/>
    <a:srgbClr val="31CCE8"/>
    <a:srgbClr val="F3F9FA"/>
    <a:srgbClr val="F7F7F7"/>
    <a:srgbClr val="ADB3B4"/>
    <a:srgbClr val="CCCC00"/>
    <a:srgbClr val="118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552" autoAdjust="0"/>
    <p:restoredTop sz="74932" autoAdjust="0"/>
  </p:normalViewPr>
  <p:slideViewPr>
    <p:cSldViewPr snapToGrid="0" snapToObjects="1">
      <p:cViewPr varScale="1">
        <p:scale>
          <a:sx n="93" d="100"/>
          <a:sy n="93" d="100"/>
        </p:scale>
        <p:origin x="2536" y="208"/>
      </p:cViewPr>
      <p:guideLst>
        <p:guide orient="horz" pos="251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85" d="100"/>
          <a:sy n="85" d="100"/>
        </p:scale>
        <p:origin x="3888" y="1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5253FC-FF74-4E2E-A814-5708458F8409}" type="doc">
      <dgm:prSet loTypeId="urn:microsoft.com/office/officeart/2005/8/layout/radial3" loCatId="cycle" qsTypeId="urn:microsoft.com/office/officeart/2005/8/quickstyle/simple1#1" qsCatId="simple" csTypeId="urn:microsoft.com/office/officeart/2005/8/colors/accent1_5#1" csCatId="accent1" phldr="1"/>
      <dgm:spPr/>
      <dgm:t>
        <a:bodyPr/>
        <a:lstStyle/>
        <a:p>
          <a:endParaRPr lang="en-US"/>
        </a:p>
      </dgm:t>
    </dgm:pt>
    <dgm:pt modelId="{B7168625-1491-40B9-959C-8273B15913F6}">
      <dgm:prSet phldrT="[Text]"/>
      <dgm:spPr/>
      <dgm:t>
        <a:bodyPr/>
        <a:lstStyle/>
        <a:p>
          <a:r>
            <a:rPr lang="en-US" b="1" dirty="0"/>
            <a:t>Unrelieved Pain</a:t>
          </a:r>
        </a:p>
      </dgm:t>
    </dgm:pt>
    <dgm:pt modelId="{9D6A1682-370B-430B-A8A8-6F4FFE16A00F}" type="parTrans" cxnId="{4147CAEF-67A1-4F9A-B43B-A54198BCDBAD}">
      <dgm:prSet/>
      <dgm:spPr/>
      <dgm:t>
        <a:bodyPr/>
        <a:lstStyle/>
        <a:p>
          <a:endParaRPr lang="en-US"/>
        </a:p>
      </dgm:t>
    </dgm:pt>
    <dgm:pt modelId="{245B48A8-2F36-45FF-B256-DEEF13D6143C}" type="sibTrans" cxnId="{4147CAEF-67A1-4F9A-B43B-A54198BCDBAD}">
      <dgm:prSet/>
      <dgm:spPr/>
      <dgm:t>
        <a:bodyPr/>
        <a:lstStyle/>
        <a:p>
          <a:endParaRPr lang="en-US"/>
        </a:p>
      </dgm:t>
    </dgm:pt>
    <dgm:pt modelId="{C03CE8B5-7C75-4F29-9FFC-85AEF38AFE57}">
      <dgm:prSet phldrT="[Text]" custT="1"/>
      <dgm:spPr/>
      <dgm:t>
        <a:bodyPr lIns="0" rIns="0"/>
        <a:lstStyle/>
        <a:p>
          <a:r>
            <a:rPr lang="en-US" sz="1500" dirty="0"/>
            <a:t>Cardiac and Respiratory</a:t>
          </a:r>
        </a:p>
      </dgm:t>
    </dgm:pt>
    <dgm:pt modelId="{A28A7866-DFC3-4290-A621-A4426EA0BA64}" type="parTrans" cxnId="{88F74822-0538-4004-BBB7-781C0A57993A}">
      <dgm:prSet/>
      <dgm:spPr/>
      <dgm:t>
        <a:bodyPr/>
        <a:lstStyle/>
        <a:p>
          <a:endParaRPr lang="en-US"/>
        </a:p>
      </dgm:t>
    </dgm:pt>
    <dgm:pt modelId="{12E1C3BF-E58C-4AF6-A6BD-ADBFA99C1F8F}" type="sibTrans" cxnId="{88F74822-0538-4004-BBB7-781C0A57993A}">
      <dgm:prSet/>
      <dgm:spPr/>
      <dgm:t>
        <a:bodyPr/>
        <a:lstStyle/>
        <a:p>
          <a:endParaRPr lang="en-US"/>
        </a:p>
      </dgm:t>
    </dgm:pt>
    <dgm:pt modelId="{832617F9-F871-47DD-A684-465AE14E3619}">
      <dgm:prSet phldrT="[Text]" custT="1"/>
      <dgm:spPr/>
      <dgm:t>
        <a:bodyPr lIns="0" rIns="0"/>
        <a:lstStyle/>
        <a:p>
          <a:r>
            <a:rPr lang="en-US" sz="1500" dirty="0"/>
            <a:t>Metabolic</a:t>
          </a:r>
        </a:p>
      </dgm:t>
    </dgm:pt>
    <dgm:pt modelId="{A5910738-873A-4D50-AF00-98AA071D1626}" type="parTrans" cxnId="{99D1D774-4F72-4C0D-92DC-3B16D81E97E2}">
      <dgm:prSet/>
      <dgm:spPr/>
      <dgm:t>
        <a:bodyPr/>
        <a:lstStyle/>
        <a:p>
          <a:endParaRPr lang="en-US"/>
        </a:p>
      </dgm:t>
    </dgm:pt>
    <dgm:pt modelId="{CAB4B8B9-D221-461E-B9A2-0BE934C2C33E}" type="sibTrans" cxnId="{99D1D774-4F72-4C0D-92DC-3B16D81E97E2}">
      <dgm:prSet/>
      <dgm:spPr/>
      <dgm:t>
        <a:bodyPr/>
        <a:lstStyle/>
        <a:p>
          <a:endParaRPr lang="en-US"/>
        </a:p>
      </dgm:t>
    </dgm:pt>
    <dgm:pt modelId="{B1247E8E-406A-4E4D-859E-2C8F8BFD2C4F}">
      <dgm:prSet phldrT="[Text]" custT="1"/>
      <dgm:spPr/>
      <dgm:t>
        <a:bodyPr lIns="0" rIns="0"/>
        <a:lstStyle/>
        <a:p>
          <a:r>
            <a:rPr lang="en-US" sz="1500" dirty="0" err="1"/>
            <a:t>Musculo</a:t>
          </a:r>
          <a:r>
            <a:rPr lang="en-US" sz="1500" dirty="0"/>
            <a:t>-</a:t>
          </a:r>
          <a:br>
            <a:rPr lang="en-US" sz="1500" dirty="0"/>
          </a:br>
          <a:r>
            <a:rPr lang="en-US" sz="1500" dirty="0"/>
            <a:t>skeletal</a:t>
          </a:r>
        </a:p>
      </dgm:t>
    </dgm:pt>
    <dgm:pt modelId="{7E8473A5-40D2-4504-B47D-98C197D84C20}" type="parTrans" cxnId="{028A4DA1-6232-405C-8870-258D754C776A}">
      <dgm:prSet/>
      <dgm:spPr/>
      <dgm:t>
        <a:bodyPr/>
        <a:lstStyle/>
        <a:p>
          <a:endParaRPr lang="en-US"/>
        </a:p>
      </dgm:t>
    </dgm:pt>
    <dgm:pt modelId="{B397CB82-5374-419A-A792-1DDD7152DC0B}" type="sibTrans" cxnId="{028A4DA1-6232-405C-8870-258D754C776A}">
      <dgm:prSet/>
      <dgm:spPr/>
      <dgm:t>
        <a:bodyPr/>
        <a:lstStyle/>
        <a:p>
          <a:endParaRPr lang="en-US"/>
        </a:p>
      </dgm:t>
    </dgm:pt>
    <dgm:pt modelId="{A7398991-E422-4394-BA21-42BFC85037F3}">
      <dgm:prSet phldrT="[Text]" custT="1"/>
      <dgm:spPr/>
      <dgm:t>
        <a:bodyPr lIns="0" rIns="0"/>
        <a:lstStyle/>
        <a:p>
          <a:r>
            <a:rPr lang="en-US" sz="1500" dirty="0"/>
            <a:t>Gastro-intestinal and Urinary</a:t>
          </a:r>
        </a:p>
      </dgm:t>
    </dgm:pt>
    <dgm:pt modelId="{A073E2C0-7EE1-472A-9A02-88418B4C7FF9}" type="parTrans" cxnId="{C8961ADC-BDE0-450B-8F3E-5AADEAD47E9F}">
      <dgm:prSet/>
      <dgm:spPr/>
      <dgm:t>
        <a:bodyPr/>
        <a:lstStyle/>
        <a:p>
          <a:endParaRPr lang="en-US"/>
        </a:p>
      </dgm:t>
    </dgm:pt>
    <dgm:pt modelId="{4F8F3CBD-FE97-40C5-9F5B-52E88144296D}" type="sibTrans" cxnId="{C8961ADC-BDE0-450B-8F3E-5AADEAD47E9F}">
      <dgm:prSet/>
      <dgm:spPr/>
      <dgm:t>
        <a:bodyPr/>
        <a:lstStyle/>
        <a:p>
          <a:endParaRPr lang="en-US"/>
        </a:p>
      </dgm:t>
    </dgm:pt>
    <dgm:pt modelId="{574D586F-A617-49B2-B09F-5CAEF731AA2C}">
      <dgm:prSet phldrT="[Text]" custT="1"/>
      <dgm:spPr/>
      <dgm:t>
        <a:bodyPr lIns="0" rIns="0"/>
        <a:lstStyle/>
        <a:p>
          <a:r>
            <a:rPr lang="en-US" sz="1500" dirty="0"/>
            <a:t>Psychological</a:t>
          </a:r>
        </a:p>
      </dgm:t>
    </dgm:pt>
    <dgm:pt modelId="{CAFC94A4-3A06-49BB-9E14-13AED0977735}" type="parTrans" cxnId="{8EFB95E5-16C7-48D7-8AF3-9F9F5E1EE805}">
      <dgm:prSet/>
      <dgm:spPr/>
      <dgm:t>
        <a:bodyPr/>
        <a:lstStyle/>
        <a:p>
          <a:endParaRPr lang="en-US"/>
        </a:p>
      </dgm:t>
    </dgm:pt>
    <dgm:pt modelId="{E98014D2-E9A8-4572-BFF9-AF064382EAC9}" type="sibTrans" cxnId="{8EFB95E5-16C7-48D7-8AF3-9F9F5E1EE805}">
      <dgm:prSet/>
      <dgm:spPr/>
      <dgm:t>
        <a:bodyPr/>
        <a:lstStyle/>
        <a:p>
          <a:endParaRPr lang="en-US"/>
        </a:p>
      </dgm:t>
    </dgm:pt>
    <dgm:pt modelId="{03412941-D189-4EFD-BD2B-A00A44E563A6}">
      <dgm:prSet phldrT="[Text]" custT="1"/>
      <dgm:spPr/>
      <dgm:t>
        <a:bodyPr lIns="0" rIns="0"/>
        <a:lstStyle/>
        <a:p>
          <a:r>
            <a:rPr lang="en-US" sz="1500" dirty="0"/>
            <a:t>Negative healthcare outcomes</a:t>
          </a:r>
        </a:p>
      </dgm:t>
    </dgm:pt>
    <dgm:pt modelId="{E475389C-C393-460E-A11A-5011BF720983}" type="parTrans" cxnId="{B4D2F435-0287-48A0-8ECB-CFEFBB28A8E1}">
      <dgm:prSet/>
      <dgm:spPr/>
      <dgm:t>
        <a:bodyPr/>
        <a:lstStyle/>
        <a:p>
          <a:endParaRPr lang="en-US"/>
        </a:p>
      </dgm:t>
    </dgm:pt>
    <dgm:pt modelId="{1C866F73-F912-442A-9F36-E33F78F976F4}" type="sibTrans" cxnId="{B4D2F435-0287-48A0-8ECB-CFEFBB28A8E1}">
      <dgm:prSet/>
      <dgm:spPr/>
      <dgm:t>
        <a:bodyPr/>
        <a:lstStyle/>
        <a:p>
          <a:endParaRPr lang="en-US"/>
        </a:p>
      </dgm:t>
    </dgm:pt>
    <dgm:pt modelId="{23034DF4-F505-4E25-90A9-1C9800C6188B}" type="pres">
      <dgm:prSet presAssocID="{EA5253FC-FF74-4E2E-A814-5708458F8409}" presName="composite" presStyleCnt="0">
        <dgm:presLayoutVars>
          <dgm:chMax val="1"/>
          <dgm:dir/>
          <dgm:resizeHandles val="exact"/>
        </dgm:presLayoutVars>
      </dgm:prSet>
      <dgm:spPr/>
    </dgm:pt>
    <dgm:pt modelId="{7014A4C7-E1C1-4473-AE52-EF7A461BBE5A}" type="pres">
      <dgm:prSet presAssocID="{EA5253FC-FF74-4E2E-A814-5708458F8409}" presName="radial" presStyleCnt="0">
        <dgm:presLayoutVars>
          <dgm:animLvl val="ctr"/>
        </dgm:presLayoutVars>
      </dgm:prSet>
      <dgm:spPr/>
    </dgm:pt>
    <dgm:pt modelId="{F389F672-2226-4BF9-B5C1-7322596A6567}" type="pres">
      <dgm:prSet presAssocID="{B7168625-1491-40B9-959C-8273B15913F6}" presName="centerShape" presStyleLbl="vennNode1" presStyleIdx="0" presStyleCnt="7"/>
      <dgm:spPr/>
    </dgm:pt>
    <dgm:pt modelId="{7784E161-578A-4F89-A17C-E051DF44DF2B}" type="pres">
      <dgm:prSet presAssocID="{C03CE8B5-7C75-4F29-9FFC-85AEF38AFE57}" presName="node" presStyleLbl="vennNode1" presStyleIdx="1" presStyleCnt="7">
        <dgm:presLayoutVars>
          <dgm:bulletEnabled val="1"/>
        </dgm:presLayoutVars>
      </dgm:prSet>
      <dgm:spPr/>
    </dgm:pt>
    <dgm:pt modelId="{12BFDF94-2224-432A-867D-92C02AC157DE}" type="pres">
      <dgm:prSet presAssocID="{832617F9-F871-47DD-A684-465AE14E3619}" presName="node" presStyleLbl="vennNode1" presStyleIdx="2" presStyleCnt="7">
        <dgm:presLayoutVars>
          <dgm:bulletEnabled val="1"/>
        </dgm:presLayoutVars>
      </dgm:prSet>
      <dgm:spPr/>
    </dgm:pt>
    <dgm:pt modelId="{BB056B49-A001-4F7C-9E72-5C845C924AC1}" type="pres">
      <dgm:prSet presAssocID="{B1247E8E-406A-4E4D-859E-2C8F8BFD2C4F}" presName="node" presStyleLbl="vennNode1" presStyleIdx="3" presStyleCnt="7">
        <dgm:presLayoutVars>
          <dgm:bulletEnabled val="1"/>
        </dgm:presLayoutVars>
      </dgm:prSet>
      <dgm:spPr/>
    </dgm:pt>
    <dgm:pt modelId="{50AD7BD0-3860-4678-B52F-9EB767701374}" type="pres">
      <dgm:prSet presAssocID="{A7398991-E422-4394-BA21-42BFC85037F3}" presName="node" presStyleLbl="vennNode1" presStyleIdx="4" presStyleCnt="7">
        <dgm:presLayoutVars>
          <dgm:bulletEnabled val="1"/>
        </dgm:presLayoutVars>
      </dgm:prSet>
      <dgm:spPr/>
    </dgm:pt>
    <dgm:pt modelId="{EA04881B-E701-4BDC-A749-1F727D74CDD9}" type="pres">
      <dgm:prSet presAssocID="{574D586F-A617-49B2-B09F-5CAEF731AA2C}" presName="node" presStyleLbl="vennNode1" presStyleIdx="5" presStyleCnt="7" custScaleX="100811" custScaleY="101327">
        <dgm:presLayoutVars>
          <dgm:bulletEnabled val="1"/>
        </dgm:presLayoutVars>
      </dgm:prSet>
      <dgm:spPr/>
    </dgm:pt>
    <dgm:pt modelId="{3739E2DC-09A5-4DB7-9884-E5F362AE1E95}" type="pres">
      <dgm:prSet presAssocID="{03412941-D189-4EFD-BD2B-A00A44E563A6}" presName="node" presStyleLbl="vennNode1" presStyleIdx="6" presStyleCnt="7">
        <dgm:presLayoutVars>
          <dgm:bulletEnabled val="1"/>
        </dgm:presLayoutVars>
      </dgm:prSet>
      <dgm:spPr/>
    </dgm:pt>
  </dgm:ptLst>
  <dgm:cxnLst>
    <dgm:cxn modelId="{305DE00A-39EA-4118-BF92-82D2092D3EE0}" type="presOf" srcId="{03412941-D189-4EFD-BD2B-A00A44E563A6}" destId="{3739E2DC-09A5-4DB7-9884-E5F362AE1E95}" srcOrd="0" destOrd="0" presId="urn:microsoft.com/office/officeart/2005/8/layout/radial3"/>
    <dgm:cxn modelId="{88F74822-0538-4004-BBB7-781C0A57993A}" srcId="{B7168625-1491-40B9-959C-8273B15913F6}" destId="{C03CE8B5-7C75-4F29-9FFC-85AEF38AFE57}" srcOrd="0" destOrd="0" parTransId="{A28A7866-DFC3-4290-A621-A4426EA0BA64}" sibTransId="{12E1C3BF-E58C-4AF6-A6BD-ADBFA99C1F8F}"/>
    <dgm:cxn modelId="{3E590828-455E-4526-879B-FEBAE04E1705}" type="presOf" srcId="{B1247E8E-406A-4E4D-859E-2C8F8BFD2C4F}" destId="{BB056B49-A001-4F7C-9E72-5C845C924AC1}" srcOrd="0" destOrd="0" presId="urn:microsoft.com/office/officeart/2005/8/layout/radial3"/>
    <dgm:cxn modelId="{F3F94B2B-6228-421F-BA8D-1B790200F67C}" type="presOf" srcId="{574D586F-A617-49B2-B09F-5CAEF731AA2C}" destId="{EA04881B-E701-4BDC-A749-1F727D74CDD9}" srcOrd="0" destOrd="0" presId="urn:microsoft.com/office/officeart/2005/8/layout/radial3"/>
    <dgm:cxn modelId="{B4D2F435-0287-48A0-8ECB-CFEFBB28A8E1}" srcId="{B7168625-1491-40B9-959C-8273B15913F6}" destId="{03412941-D189-4EFD-BD2B-A00A44E563A6}" srcOrd="5" destOrd="0" parTransId="{E475389C-C393-460E-A11A-5011BF720983}" sibTransId="{1C866F73-F912-442A-9F36-E33F78F976F4}"/>
    <dgm:cxn modelId="{E62EDC43-5463-4817-AF49-A171DAC75F04}" type="presOf" srcId="{C03CE8B5-7C75-4F29-9FFC-85AEF38AFE57}" destId="{7784E161-578A-4F89-A17C-E051DF44DF2B}" srcOrd="0" destOrd="0" presId="urn:microsoft.com/office/officeart/2005/8/layout/radial3"/>
    <dgm:cxn modelId="{32010962-048D-4202-B778-00396C889595}" type="presOf" srcId="{832617F9-F871-47DD-A684-465AE14E3619}" destId="{12BFDF94-2224-432A-867D-92C02AC157DE}" srcOrd="0" destOrd="0" presId="urn:microsoft.com/office/officeart/2005/8/layout/radial3"/>
    <dgm:cxn modelId="{99D1D774-4F72-4C0D-92DC-3B16D81E97E2}" srcId="{B7168625-1491-40B9-959C-8273B15913F6}" destId="{832617F9-F871-47DD-A684-465AE14E3619}" srcOrd="1" destOrd="0" parTransId="{A5910738-873A-4D50-AF00-98AA071D1626}" sibTransId="{CAB4B8B9-D221-461E-B9A2-0BE934C2C33E}"/>
    <dgm:cxn modelId="{4CFEA381-A80E-4073-A92E-CFEFA731173F}" type="presOf" srcId="{B7168625-1491-40B9-959C-8273B15913F6}" destId="{F389F672-2226-4BF9-B5C1-7322596A6567}" srcOrd="0" destOrd="0" presId="urn:microsoft.com/office/officeart/2005/8/layout/radial3"/>
    <dgm:cxn modelId="{028A4DA1-6232-405C-8870-258D754C776A}" srcId="{B7168625-1491-40B9-959C-8273B15913F6}" destId="{B1247E8E-406A-4E4D-859E-2C8F8BFD2C4F}" srcOrd="2" destOrd="0" parTransId="{7E8473A5-40D2-4504-B47D-98C197D84C20}" sibTransId="{B397CB82-5374-419A-A792-1DDD7152DC0B}"/>
    <dgm:cxn modelId="{2DEFF7BE-F734-4505-96A0-D28E87EB0DAE}" type="presOf" srcId="{A7398991-E422-4394-BA21-42BFC85037F3}" destId="{50AD7BD0-3860-4678-B52F-9EB767701374}" srcOrd="0" destOrd="0" presId="urn:microsoft.com/office/officeart/2005/8/layout/radial3"/>
    <dgm:cxn modelId="{C8961ADC-BDE0-450B-8F3E-5AADEAD47E9F}" srcId="{B7168625-1491-40B9-959C-8273B15913F6}" destId="{A7398991-E422-4394-BA21-42BFC85037F3}" srcOrd="3" destOrd="0" parTransId="{A073E2C0-7EE1-472A-9A02-88418B4C7FF9}" sibTransId="{4F8F3CBD-FE97-40C5-9F5B-52E88144296D}"/>
    <dgm:cxn modelId="{82C637DF-1B62-4112-BB9C-0234A3964486}" type="presOf" srcId="{EA5253FC-FF74-4E2E-A814-5708458F8409}" destId="{23034DF4-F505-4E25-90A9-1C9800C6188B}" srcOrd="0" destOrd="0" presId="urn:microsoft.com/office/officeart/2005/8/layout/radial3"/>
    <dgm:cxn modelId="{8EFB95E5-16C7-48D7-8AF3-9F9F5E1EE805}" srcId="{B7168625-1491-40B9-959C-8273B15913F6}" destId="{574D586F-A617-49B2-B09F-5CAEF731AA2C}" srcOrd="4" destOrd="0" parTransId="{CAFC94A4-3A06-49BB-9E14-13AED0977735}" sibTransId="{E98014D2-E9A8-4572-BFF9-AF064382EAC9}"/>
    <dgm:cxn modelId="{4147CAEF-67A1-4F9A-B43B-A54198BCDBAD}" srcId="{EA5253FC-FF74-4E2E-A814-5708458F8409}" destId="{B7168625-1491-40B9-959C-8273B15913F6}" srcOrd="0" destOrd="0" parTransId="{9D6A1682-370B-430B-A8A8-6F4FFE16A00F}" sibTransId="{245B48A8-2F36-45FF-B256-DEEF13D6143C}"/>
    <dgm:cxn modelId="{F047F18B-0251-4F3D-800B-53EDD6F72A2B}" type="presParOf" srcId="{23034DF4-F505-4E25-90A9-1C9800C6188B}" destId="{7014A4C7-E1C1-4473-AE52-EF7A461BBE5A}" srcOrd="0" destOrd="0" presId="urn:microsoft.com/office/officeart/2005/8/layout/radial3"/>
    <dgm:cxn modelId="{2C29FECD-715A-48FA-B6E8-A26DAFD78054}" type="presParOf" srcId="{7014A4C7-E1C1-4473-AE52-EF7A461BBE5A}" destId="{F389F672-2226-4BF9-B5C1-7322596A6567}" srcOrd="0" destOrd="0" presId="urn:microsoft.com/office/officeart/2005/8/layout/radial3"/>
    <dgm:cxn modelId="{473C95F4-5C4C-456A-B467-D8C33E5EC692}" type="presParOf" srcId="{7014A4C7-E1C1-4473-AE52-EF7A461BBE5A}" destId="{7784E161-578A-4F89-A17C-E051DF44DF2B}" srcOrd="1" destOrd="0" presId="urn:microsoft.com/office/officeart/2005/8/layout/radial3"/>
    <dgm:cxn modelId="{85224F33-DE67-4886-BF54-69E86BE873B5}" type="presParOf" srcId="{7014A4C7-E1C1-4473-AE52-EF7A461BBE5A}" destId="{12BFDF94-2224-432A-867D-92C02AC157DE}" srcOrd="2" destOrd="0" presId="urn:microsoft.com/office/officeart/2005/8/layout/radial3"/>
    <dgm:cxn modelId="{543D7B07-EB9F-465C-9E25-1A89A7E47ECF}" type="presParOf" srcId="{7014A4C7-E1C1-4473-AE52-EF7A461BBE5A}" destId="{BB056B49-A001-4F7C-9E72-5C845C924AC1}" srcOrd="3" destOrd="0" presId="urn:microsoft.com/office/officeart/2005/8/layout/radial3"/>
    <dgm:cxn modelId="{2776717D-22B1-4339-89AF-830E96B8D37E}" type="presParOf" srcId="{7014A4C7-E1C1-4473-AE52-EF7A461BBE5A}" destId="{50AD7BD0-3860-4678-B52F-9EB767701374}" srcOrd="4" destOrd="0" presId="urn:microsoft.com/office/officeart/2005/8/layout/radial3"/>
    <dgm:cxn modelId="{34D9714D-C302-416A-BCF0-E80478A2CF10}" type="presParOf" srcId="{7014A4C7-E1C1-4473-AE52-EF7A461BBE5A}" destId="{EA04881B-E701-4BDC-A749-1F727D74CDD9}" srcOrd="5" destOrd="0" presId="urn:microsoft.com/office/officeart/2005/8/layout/radial3"/>
    <dgm:cxn modelId="{F6506EFE-79C6-4D9C-BB2A-015FC7C22FCD}" type="presParOf" srcId="{7014A4C7-E1C1-4473-AE52-EF7A461BBE5A}" destId="{3739E2DC-09A5-4DB7-9884-E5F362AE1E95}" srcOrd="6" destOrd="0" presId="urn:microsoft.com/office/officeart/2005/8/layout/radial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3B49D1-C91E-4BB6-A57A-ADB41C3B4BB9}" type="doc">
      <dgm:prSet loTypeId="urn:microsoft.com/office/officeart/2011/layout/HexagonRadial" loCatId="cycle" qsTypeId="urn:microsoft.com/office/officeart/2005/8/quickstyle/3d1#1" qsCatId="3D" csTypeId="urn:microsoft.com/office/officeart/2005/8/colors/accent1_2#1" csCatId="accent1" phldr="1"/>
      <dgm:spPr/>
      <dgm:t>
        <a:bodyPr/>
        <a:lstStyle/>
        <a:p>
          <a:endParaRPr lang="en-US"/>
        </a:p>
      </dgm:t>
    </dgm:pt>
    <dgm:pt modelId="{17DE9DC1-161C-411B-AF51-0815E18F5B86}">
      <dgm:prSet phldrT="[Text]" custT="1"/>
      <dgm:spPr/>
      <dgm:t>
        <a:bodyPr/>
        <a:lstStyle/>
        <a:p>
          <a:r>
            <a:rPr lang="en-US" sz="3200" b="1" dirty="0"/>
            <a:t>Child</a:t>
          </a:r>
        </a:p>
      </dgm:t>
    </dgm:pt>
    <dgm:pt modelId="{34D9180E-7CF2-4EE7-A66D-DAC697400D08}" type="parTrans" cxnId="{D9193019-CED1-41C1-BC62-8F5E387E56ED}">
      <dgm:prSet/>
      <dgm:spPr/>
      <dgm:t>
        <a:bodyPr/>
        <a:lstStyle/>
        <a:p>
          <a:endParaRPr lang="en-US"/>
        </a:p>
      </dgm:t>
    </dgm:pt>
    <dgm:pt modelId="{1610B155-6EDF-4BCB-8A23-D74E3D28FCAD}" type="sibTrans" cxnId="{D9193019-CED1-41C1-BC62-8F5E387E56ED}">
      <dgm:prSet/>
      <dgm:spPr/>
      <dgm:t>
        <a:bodyPr/>
        <a:lstStyle/>
        <a:p>
          <a:endParaRPr lang="en-US"/>
        </a:p>
      </dgm:t>
    </dgm:pt>
    <dgm:pt modelId="{82714CB5-F1F5-4F15-B997-8B5FDE5E5FF8}">
      <dgm:prSet phldrT="[Text]" custT="1"/>
      <dgm:spPr/>
      <dgm:t>
        <a:bodyPr/>
        <a:lstStyle/>
        <a:p>
          <a:r>
            <a:rPr lang="en-US" sz="1600" dirty="0"/>
            <a:t>Biological Factors</a:t>
          </a:r>
        </a:p>
      </dgm:t>
    </dgm:pt>
    <dgm:pt modelId="{9F6957FE-0653-48F3-9143-24E109B6F7BC}" type="parTrans" cxnId="{A23F3F7A-4674-46B7-B081-49402D7F3859}">
      <dgm:prSet/>
      <dgm:spPr/>
      <dgm:t>
        <a:bodyPr/>
        <a:lstStyle/>
        <a:p>
          <a:endParaRPr lang="en-US"/>
        </a:p>
      </dgm:t>
    </dgm:pt>
    <dgm:pt modelId="{01B25EF4-5415-4E4A-9F68-CF8597EDDD85}" type="sibTrans" cxnId="{A23F3F7A-4674-46B7-B081-49402D7F3859}">
      <dgm:prSet/>
      <dgm:spPr/>
      <dgm:t>
        <a:bodyPr/>
        <a:lstStyle/>
        <a:p>
          <a:endParaRPr lang="en-US"/>
        </a:p>
      </dgm:t>
    </dgm:pt>
    <dgm:pt modelId="{F3241BD8-349C-41F0-AD68-D020410E8FD3}">
      <dgm:prSet phldrT="[Text]" custT="1"/>
      <dgm:spPr/>
      <dgm:t>
        <a:bodyPr/>
        <a:lstStyle/>
        <a:p>
          <a:r>
            <a:rPr lang="en-US" sz="1600" dirty="0"/>
            <a:t>Psychological Factors</a:t>
          </a:r>
        </a:p>
      </dgm:t>
    </dgm:pt>
    <dgm:pt modelId="{7BAAF122-1A43-4318-AC3D-1F90DEBBF8E9}" type="parTrans" cxnId="{52EC8523-4645-4024-84DB-648C6E71C57A}">
      <dgm:prSet/>
      <dgm:spPr/>
      <dgm:t>
        <a:bodyPr/>
        <a:lstStyle/>
        <a:p>
          <a:endParaRPr lang="en-US"/>
        </a:p>
      </dgm:t>
    </dgm:pt>
    <dgm:pt modelId="{4AEB2910-1C85-4654-BAEB-198B27B816F9}" type="sibTrans" cxnId="{52EC8523-4645-4024-84DB-648C6E71C57A}">
      <dgm:prSet/>
      <dgm:spPr/>
      <dgm:t>
        <a:bodyPr/>
        <a:lstStyle/>
        <a:p>
          <a:endParaRPr lang="en-US"/>
        </a:p>
      </dgm:t>
    </dgm:pt>
    <dgm:pt modelId="{F55F65D6-C65C-4EEF-9753-AB223F876A4A}">
      <dgm:prSet phldrT="[Text]" custT="1"/>
      <dgm:spPr/>
      <dgm:t>
        <a:bodyPr/>
        <a:lstStyle/>
        <a:p>
          <a:r>
            <a:rPr lang="en-US" sz="1600" dirty="0"/>
            <a:t>Physiological Factors</a:t>
          </a:r>
        </a:p>
      </dgm:t>
    </dgm:pt>
    <dgm:pt modelId="{F758465D-ACFF-4EBB-B2A4-21F88D767025}" type="parTrans" cxnId="{A399B13A-C3F6-4797-8C85-9D53601B1A2A}">
      <dgm:prSet/>
      <dgm:spPr/>
      <dgm:t>
        <a:bodyPr/>
        <a:lstStyle/>
        <a:p>
          <a:endParaRPr lang="en-US"/>
        </a:p>
      </dgm:t>
    </dgm:pt>
    <dgm:pt modelId="{E7913E4F-ABB9-42B2-BB27-6DC1E0E189A9}" type="sibTrans" cxnId="{A399B13A-C3F6-4797-8C85-9D53601B1A2A}">
      <dgm:prSet/>
      <dgm:spPr/>
      <dgm:t>
        <a:bodyPr/>
        <a:lstStyle/>
        <a:p>
          <a:endParaRPr lang="en-US"/>
        </a:p>
      </dgm:t>
    </dgm:pt>
    <dgm:pt modelId="{4FE8A605-3054-46DD-878B-9A506A11826A}">
      <dgm:prSet phldrT="[Text]" custT="1"/>
      <dgm:spPr/>
      <dgm:t>
        <a:bodyPr/>
        <a:lstStyle/>
        <a:p>
          <a:r>
            <a:rPr lang="en-US" sz="1600" dirty="0"/>
            <a:t>Sociocultural Factors</a:t>
          </a:r>
        </a:p>
      </dgm:t>
    </dgm:pt>
    <dgm:pt modelId="{913692D1-71D6-45C9-BB91-1D1A0AFBAE67}" type="parTrans" cxnId="{5B743D8A-676D-470B-95A7-970C87C9D0F7}">
      <dgm:prSet/>
      <dgm:spPr/>
      <dgm:t>
        <a:bodyPr/>
        <a:lstStyle/>
        <a:p>
          <a:endParaRPr lang="en-US"/>
        </a:p>
      </dgm:t>
    </dgm:pt>
    <dgm:pt modelId="{5E161092-8BD4-4087-B5F9-9AEFC8F60378}" type="sibTrans" cxnId="{5B743D8A-676D-470B-95A7-970C87C9D0F7}">
      <dgm:prSet/>
      <dgm:spPr/>
      <dgm:t>
        <a:bodyPr/>
        <a:lstStyle/>
        <a:p>
          <a:endParaRPr lang="en-US"/>
        </a:p>
      </dgm:t>
    </dgm:pt>
    <dgm:pt modelId="{C03A2D90-F4F2-451C-B7B4-E52EBAC51774}">
      <dgm:prSet phldrT="[Text]" custT="1"/>
      <dgm:spPr/>
      <dgm:t>
        <a:bodyPr/>
        <a:lstStyle/>
        <a:p>
          <a:r>
            <a:rPr lang="en-US" sz="1600" dirty="0"/>
            <a:t>Environmental Factors</a:t>
          </a:r>
        </a:p>
      </dgm:t>
    </dgm:pt>
    <dgm:pt modelId="{61F02913-D318-4914-AB69-226B1CB003C6}" type="parTrans" cxnId="{C3A236D4-3705-4B8F-AA72-7787CC607946}">
      <dgm:prSet/>
      <dgm:spPr/>
      <dgm:t>
        <a:bodyPr/>
        <a:lstStyle/>
        <a:p>
          <a:endParaRPr lang="en-US"/>
        </a:p>
      </dgm:t>
    </dgm:pt>
    <dgm:pt modelId="{82861114-94F0-4A3A-BCA6-500B457BD815}" type="sibTrans" cxnId="{C3A236D4-3705-4B8F-AA72-7787CC607946}">
      <dgm:prSet/>
      <dgm:spPr/>
      <dgm:t>
        <a:bodyPr/>
        <a:lstStyle/>
        <a:p>
          <a:endParaRPr lang="en-US"/>
        </a:p>
      </dgm:t>
    </dgm:pt>
    <dgm:pt modelId="{F86E93C9-941E-438C-8D5A-C842B14E8B73}">
      <dgm:prSet phldrT="[Text]" custT="1"/>
      <dgm:spPr/>
      <dgm:t>
        <a:bodyPr/>
        <a:lstStyle/>
        <a:p>
          <a:r>
            <a:rPr lang="en-US" sz="1600" dirty="0"/>
            <a:t>Physical Factors</a:t>
          </a:r>
        </a:p>
      </dgm:t>
    </dgm:pt>
    <dgm:pt modelId="{D5BDB4D6-C9BE-4B0F-9981-D84B049D7CE0}" type="parTrans" cxnId="{E7B23B5D-5AE4-468A-B684-9BF5CB36CD87}">
      <dgm:prSet/>
      <dgm:spPr/>
      <dgm:t>
        <a:bodyPr/>
        <a:lstStyle/>
        <a:p>
          <a:endParaRPr lang="en-US"/>
        </a:p>
      </dgm:t>
    </dgm:pt>
    <dgm:pt modelId="{D6BD8DF1-D5D1-47B6-A7F1-2A170A2595D0}" type="sibTrans" cxnId="{E7B23B5D-5AE4-468A-B684-9BF5CB36CD87}">
      <dgm:prSet/>
      <dgm:spPr/>
      <dgm:t>
        <a:bodyPr/>
        <a:lstStyle/>
        <a:p>
          <a:endParaRPr lang="en-US"/>
        </a:p>
      </dgm:t>
    </dgm:pt>
    <dgm:pt modelId="{C1D55A6E-EA70-4283-8892-EE8468A8DB2A}" type="pres">
      <dgm:prSet presAssocID="{523B49D1-C91E-4BB6-A57A-ADB41C3B4BB9}" presName="Name0" presStyleCnt="0">
        <dgm:presLayoutVars>
          <dgm:chMax val="1"/>
          <dgm:chPref val="1"/>
          <dgm:dir/>
          <dgm:animOne val="branch"/>
          <dgm:animLvl val="lvl"/>
        </dgm:presLayoutVars>
      </dgm:prSet>
      <dgm:spPr/>
    </dgm:pt>
    <dgm:pt modelId="{B1EB3960-7EAA-4EF8-8C1C-FA825B3C896D}" type="pres">
      <dgm:prSet presAssocID="{17DE9DC1-161C-411B-AF51-0815E18F5B86}" presName="Parent" presStyleLbl="node0" presStyleIdx="0" presStyleCnt="1">
        <dgm:presLayoutVars>
          <dgm:chMax val="6"/>
          <dgm:chPref val="6"/>
        </dgm:presLayoutVars>
      </dgm:prSet>
      <dgm:spPr/>
    </dgm:pt>
    <dgm:pt modelId="{1FC19C8C-48BF-46AC-9D7A-4B683252DC39}" type="pres">
      <dgm:prSet presAssocID="{82714CB5-F1F5-4F15-B997-8B5FDE5E5FF8}" presName="Accent1" presStyleCnt="0"/>
      <dgm:spPr/>
    </dgm:pt>
    <dgm:pt modelId="{59A4E40C-8690-4920-859A-9558DBE76B7D}" type="pres">
      <dgm:prSet presAssocID="{82714CB5-F1F5-4F15-B997-8B5FDE5E5FF8}" presName="Accent" presStyleLbl="bgShp" presStyleIdx="0" presStyleCnt="6"/>
      <dgm:spPr/>
    </dgm:pt>
    <dgm:pt modelId="{C981DB4B-7952-4142-B2CB-0BC2C6CBD07C}" type="pres">
      <dgm:prSet presAssocID="{82714CB5-F1F5-4F15-B997-8B5FDE5E5FF8}" presName="Child1" presStyleLbl="node1" presStyleIdx="0" presStyleCnt="6">
        <dgm:presLayoutVars>
          <dgm:chMax val="0"/>
          <dgm:chPref val="0"/>
          <dgm:bulletEnabled val="1"/>
        </dgm:presLayoutVars>
      </dgm:prSet>
      <dgm:spPr/>
    </dgm:pt>
    <dgm:pt modelId="{94747061-CAD8-4181-ACBA-F4F364B4A290}" type="pres">
      <dgm:prSet presAssocID="{F86E93C9-941E-438C-8D5A-C842B14E8B73}" presName="Accent2" presStyleCnt="0"/>
      <dgm:spPr/>
    </dgm:pt>
    <dgm:pt modelId="{B49A375C-C9E7-4A39-A5BD-5007729E8072}" type="pres">
      <dgm:prSet presAssocID="{F86E93C9-941E-438C-8D5A-C842B14E8B73}" presName="Accent" presStyleLbl="bgShp" presStyleIdx="1" presStyleCnt="6"/>
      <dgm:spPr/>
    </dgm:pt>
    <dgm:pt modelId="{322AFEAB-F35E-4006-B937-C391D26211D5}" type="pres">
      <dgm:prSet presAssocID="{F86E93C9-941E-438C-8D5A-C842B14E8B73}" presName="Child2" presStyleLbl="node1" presStyleIdx="1" presStyleCnt="6">
        <dgm:presLayoutVars>
          <dgm:chMax val="0"/>
          <dgm:chPref val="0"/>
          <dgm:bulletEnabled val="1"/>
        </dgm:presLayoutVars>
      </dgm:prSet>
      <dgm:spPr/>
    </dgm:pt>
    <dgm:pt modelId="{0BF1E3AB-14C7-4E9F-9033-9BF24A6EED79}" type="pres">
      <dgm:prSet presAssocID="{C03A2D90-F4F2-451C-B7B4-E52EBAC51774}" presName="Accent3" presStyleCnt="0"/>
      <dgm:spPr/>
    </dgm:pt>
    <dgm:pt modelId="{E073F786-828B-40E4-B853-2E7D5105F9E6}" type="pres">
      <dgm:prSet presAssocID="{C03A2D90-F4F2-451C-B7B4-E52EBAC51774}" presName="Accent" presStyleLbl="bgShp" presStyleIdx="2" presStyleCnt="6"/>
      <dgm:spPr/>
    </dgm:pt>
    <dgm:pt modelId="{51F89DCF-094D-4516-9E34-A2351774D2A8}" type="pres">
      <dgm:prSet presAssocID="{C03A2D90-F4F2-451C-B7B4-E52EBAC51774}" presName="Child3" presStyleLbl="node1" presStyleIdx="2" presStyleCnt="6">
        <dgm:presLayoutVars>
          <dgm:chMax val="0"/>
          <dgm:chPref val="0"/>
          <dgm:bulletEnabled val="1"/>
        </dgm:presLayoutVars>
      </dgm:prSet>
      <dgm:spPr/>
    </dgm:pt>
    <dgm:pt modelId="{B2BBE0B1-FB1D-4325-BE2C-8E03F1C2D20C}" type="pres">
      <dgm:prSet presAssocID="{F3241BD8-349C-41F0-AD68-D020410E8FD3}" presName="Accent4" presStyleCnt="0"/>
      <dgm:spPr/>
    </dgm:pt>
    <dgm:pt modelId="{8013BD28-061C-49B6-B512-814816F0566A}" type="pres">
      <dgm:prSet presAssocID="{F3241BD8-349C-41F0-AD68-D020410E8FD3}" presName="Accent" presStyleLbl="bgShp" presStyleIdx="3" presStyleCnt="6"/>
      <dgm:spPr/>
    </dgm:pt>
    <dgm:pt modelId="{6344C6E6-D38A-4D65-A373-F060C37648F8}" type="pres">
      <dgm:prSet presAssocID="{F3241BD8-349C-41F0-AD68-D020410E8FD3}" presName="Child4" presStyleLbl="node1" presStyleIdx="3" presStyleCnt="6">
        <dgm:presLayoutVars>
          <dgm:chMax val="0"/>
          <dgm:chPref val="0"/>
          <dgm:bulletEnabled val="1"/>
        </dgm:presLayoutVars>
      </dgm:prSet>
      <dgm:spPr/>
    </dgm:pt>
    <dgm:pt modelId="{5B4FCCC7-8622-4E12-93CE-1CF3B57F85E2}" type="pres">
      <dgm:prSet presAssocID="{F55F65D6-C65C-4EEF-9753-AB223F876A4A}" presName="Accent5" presStyleCnt="0"/>
      <dgm:spPr/>
    </dgm:pt>
    <dgm:pt modelId="{688A69CF-2050-49B4-BCDD-0BF88B9DEA49}" type="pres">
      <dgm:prSet presAssocID="{F55F65D6-C65C-4EEF-9753-AB223F876A4A}" presName="Accent" presStyleLbl="bgShp" presStyleIdx="4" presStyleCnt="6"/>
      <dgm:spPr/>
    </dgm:pt>
    <dgm:pt modelId="{3066B639-9948-41E1-B86A-011D9341ACF8}" type="pres">
      <dgm:prSet presAssocID="{F55F65D6-C65C-4EEF-9753-AB223F876A4A}" presName="Child5" presStyleLbl="node1" presStyleIdx="4" presStyleCnt="6">
        <dgm:presLayoutVars>
          <dgm:chMax val="0"/>
          <dgm:chPref val="0"/>
          <dgm:bulletEnabled val="1"/>
        </dgm:presLayoutVars>
      </dgm:prSet>
      <dgm:spPr/>
    </dgm:pt>
    <dgm:pt modelId="{650D896C-BA41-47B8-B90E-9101D595B751}" type="pres">
      <dgm:prSet presAssocID="{4FE8A605-3054-46DD-878B-9A506A11826A}" presName="Accent6" presStyleCnt="0"/>
      <dgm:spPr/>
    </dgm:pt>
    <dgm:pt modelId="{D13EAB8C-009E-42C0-8D37-BAEA9C9EBAE7}" type="pres">
      <dgm:prSet presAssocID="{4FE8A605-3054-46DD-878B-9A506A11826A}" presName="Accent" presStyleLbl="bgShp" presStyleIdx="5" presStyleCnt="6"/>
      <dgm:spPr/>
    </dgm:pt>
    <dgm:pt modelId="{0924DAA7-79A1-465A-B0C5-5DD976C0D356}" type="pres">
      <dgm:prSet presAssocID="{4FE8A605-3054-46DD-878B-9A506A11826A}" presName="Child6" presStyleLbl="node1" presStyleIdx="5" presStyleCnt="6">
        <dgm:presLayoutVars>
          <dgm:chMax val="0"/>
          <dgm:chPref val="0"/>
          <dgm:bulletEnabled val="1"/>
        </dgm:presLayoutVars>
      </dgm:prSet>
      <dgm:spPr/>
    </dgm:pt>
  </dgm:ptLst>
  <dgm:cxnLst>
    <dgm:cxn modelId="{A3EE4406-BA75-4180-B076-BF6C76C7E8E0}" type="presOf" srcId="{F86E93C9-941E-438C-8D5A-C842B14E8B73}" destId="{322AFEAB-F35E-4006-B937-C391D26211D5}" srcOrd="0" destOrd="0" presId="urn:microsoft.com/office/officeart/2011/layout/HexagonRadial"/>
    <dgm:cxn modelId="{0CBC9A07-4FBB-4F9C-9853-605E27FF27B6}" type="presOf" srcId="{17DE9DC1-161C-411B-AF51-0815E18F5B86}" destId="{B1EB3960-7EAA-4EF8-8C1C-FA825B3C896D}" srcOrd="0" destOrd="0" presId="urn:microsoft.com/office/officeart/2011/layout/HexagonRadial"/>
    <dgm:cxn modelId="{D1CEFA12-AFE4-4AF6-B0BC-257977E1DA1C}" type="presOf" srcId="{82714CB5-F1F5-4F15-B997-8B5FDE5E5FF8}" destId="{C981DB4B-7952-4142-B2CB-0BC2C6CBD07C}" srcOrd="0" destOrd="0" presId="urn:microsoft.com/office/officeart/2011/layout/HexagonRadial"/>
    <dgm:cxn modelId="{D9193019-CED1-41C1-BC62-8F5E387E56ED}" srcId="{523B49D1-C91E-4BB6-A57A-ADB41C3B4BB9}" destId="{17DE9DC1-161C-411B-AF51-0815E18F5B86}" srcOrd="0" destOrd="0" parTransId="{34D9180E-7CF2-4EE7-A66D-DAC697400D08}" sibTransId="{1610B155-6EDF-4BCB-8A23-D74E3D28FCAD}"/>
    <dgm:cxn modelId="{52EC8523-4645-4024-84DB-648C6E71C57A}" srcId="{17DE9DC1-161C-411B-AF51-0815E18F5B86}" destId="{F3241BD8-349C-41F0-AD68-D020410E8FD3}" srcOrd="3" destOrd="0" parTransId="{7BAAF122-1A43-4318-AC3D-1F90DEBBF8E9}" sibTransId="{4AEB2910-1C85-4654-BAEB-198B27B816F9}"/>
    <dgm:cxn modelId="{A399B13A-C3F6-4797-8C85-9D53601B1A2A}" srcId="{17DE9DC1-161C-411B-AF51-0815E18F5B86}" destId="{F55F65D6-C65C-4EEF-9753-AB223F876A4A}" srcOrd="4" destOrd="0" parTransId="{F758465D-ACFF-4EBB-B2A4-21F88D767025}" sibTransId="{E7913E4F-ABB9-42B2-BB27-6DC1E0E189A9}"/>
    <dgm:cxn modelId="{F76A7441-94E7-4EB7-836E-FC657E3EC4DA}" type="presOf" srcId="{523B49D1-C91E-4BB6-A57A-ADB41C3B4BB9}" destId="{C1D55A6E-EA70-4283-8892-EE8468A8DB2A}" srcOrd="0" destOrd="0" presId="urn:microsoft.com/office/officeart/2011/layout/HexagonRadial"/>
    <dgm:cxn modelId="{B0B17D4E-2DC5-4D27-A46C-D4E188ACCDB7}" type="presOf" srcId="{C03A2D90-F4F2-451C-B7B4-E52EBAC51774}" destId="{51F89DCF-094D-4516-9E34-A2351774D2A8}" srcOrd="0" destOrd="0" presId="urn:microsoft.com/office/officeart/2011/layout/HexagonRadial"/>
    <dgm:cxn modelId="{E7B23B5D-5AE4-468A-B684-9BF5CB36CD87}" srcId="{17DE9DC1-161C-411B-AF51-0815E18F5B86}" destId="{F86E93C9-941E-438C-8D5A-C842B14E8B73}" srcOrd="1" destOrd="0" parTransId="{D5BDB4D6-C9BE-4B0F-9981-D84B049D7CE0}" sibTransId="{D6BD8DF1-D5D1-47B6-A7F1-2A170A2595D0}"/>
    <dgm:cxn modelId="{A23F3F7A-4674-46B7-B081-49402D7F3859}" srcId="{17DE9DC1-161C-411B-AF51-0815E18F5B86}" destId="{82714CB5-F1F5-4F15-B997-8B5FDE5E5FF8}" srcOrd="0" destOrd="0" parTransId="{9F6957FE-0653-48F3-9143-24E109B6F7BC}" sibTransId="{01B25EF4-5415-4E4A-9F68-CF8597EDDD85}"/>
    <dgm:cxn modelId="{AE3EF783-389F-4A4F-A58F-4EC09C4E6809}" type="presOf" srcId="{F55F65D6-C65C-4EEF-9753-AB223F876A4A}" destId="{3066B639-9948-41E1-B86A-011D9341ACF8}" srcOrd="0" destOrd="0" presId="urn:microsoft.com/office/officeart/2011/layout/HexagonRadial"/>
    <dgm:cxn modelId="{5B743D8A-676D-470B-95A7-970C87C9D0F7}" srcId="{17DE9DC1-161C-411B-AF51-0815E18F5B86}" destId="{4FE8A605-3054-46DD-878B-9A506A11826A}" srcOrd="5" destOrd="0" parTransId="{913692D1-71D6-45C9-BB91-1D1A0AFBAE67}" sibTransId="{5E161092-8BD4-4087-B5F9-9AEFC8F60378}"/>
    <dgm:cxn modelId="{34DE36AB-DDEE-4415-B9EF-B5E8ADA77703}" type="presOf" srcId="{F3241BD8-349C-41F0-AD68-D020410E8FD3}" destId="{6344C6E6-D38A-4D65-A373-F060C37648F8}" srcOrd="0" destOrd="0" presId="urn:microsoft.com/office/officeart/2011/layout/HexagonRadial"/>
    <dgm:cxn modelId="{C3A236D4-3705-4B8F-AA72-7787CC607946}" srcId="{17DE9DC1-161C-411B-AF51-0815E18F5B86}" destId="{C03A2D90-F4F2-451C-B7B4-E52EBAC51774}" srcOrd="2" destOrd="0" parTransId="{61F02913-D318-4914-AB69-226B1CB003C6}" sibTransId="{82861114-94F0-4A3A-BCA6-500B457BD815}"/>
    <dgm:cxn modelId="{28928FE4-91EF-4749-AA9A-0B28E948164A}" type="presOf" srcId="{4FE8A605-3054-46DD-878B-9A506A11826A}" destId="{0924DAA7-79A1-465A-B0C5-5DD976C0D356}" srcOrd="0" destOrd="0" presId="urn:microsoft.com/office/officeart/2011/layout/HexagonRadial"/>
    <dgm:cxn modelId="{FA9D4F01-8940-4015-A399-A08668AAA4E8}" type="presParOf" srcId="{C1D55A6E-EA70-4283-8892-EE8468A8DB2A}" destId="{B1EB3960-7EAA-4EF8-8C1C-FA825B3C896D}" srcOrd="0" destOrd="0" presId="urn:microsoft.com/office/officeart/2011/layout/HexagonRadial"/>
    <dgm:cxn modelId="{A6FF0BD3-876D-4C8F-8826-220508620328}" type="presParOf" srcId="{C1D55A6E-EA70-4283-8892-EE8468A8DB2A}" destId="{1FC19C8C-48BF-46AC-9D7A-4B683252DC39}" srcOrd="1" destOrd="0" presId="urn:microsoft.com/office/officeart/2011/layout/HexagonRadial"/>
    <dgm:cxn modelId="{E63C87C8-6324-40D6-BE93-856F51E360D4}" type="presParOf" srcId="{1FC19C8C-48BF-46AC-9D7A-4B683252DC39}" destId="{59A4E40C-8690-4920-859A-9558DBE76B7D}" srcOrd="0" destOrd="0" presId="urn:microsoft.com/office/officeart/2011/layout/HexagonRadial"/>
    <dgm:cxn modelId="{8BE0E38A-9ACA-4603-8C38-8192EF108047}" type="presParOf" srcId="{C1D55A6E-EA70-4283-8892-EE8468A8DB2A}" destId="{C981DB4B-7952-4142-B2CB-0BC2C6CBD07C}" srcOrd="2" destOrd="0" presId="urn:microsoft.com/office/officeart/2011/layout/HexagonRadial"/>
    <dgm:cxn modelId="{53CA4BAE-906A-421C-BC5D-C5E4CD9EA052}" type="presParOf" srcId="{C1D55A6E-EA70-4283-8892-EE8468A8DB2A}" destId="{94747061-CAD8-4181-ACBA-F4F364B4A290}" srcOrd="3" destOrd="0" presId="urn:microsoft.com/office/officeart/2011/layout/HexagonRadial"/>
    <dgm:cxn modelId="{2B843C7F-E374-4DAF-AFDA-55913A3075F4}" type="presParOf" srcId="{94747061-CAD8-4181-ACBA-F4F364B4A290}" destId="{B49A375C-C9E7-4A39-A5BD-5007729E8072}" srcOrd="0" destOrd="0" presId="urn:microsoft.com/office/officeart/2011/layout/HexagonRadial"/>
    <dgm:cxn modelId="{55BD7FE4-60E2-46A4-8CAC-CE942C3A9DB1}" type="presParOf" srcId="{C1D55A6E-EA70-4283-8892-EE8468A8DB2A}" destId="{322AFEAB-F35E-4006-B937-C391D26211D5}" srcOrd="4" destOrd="0" presId="urn:microsoft.com/office/officeart/2011/layout/HexagonRadial"/>
    <dgm:cxn modelId="{D52B614A-2ADB-474D-AA35-4E29C1C96781}" type="presParOf" srcId="{C1D55A6E-EA70-4283-8892-EE8468A8DB2A}" destId="{0BF1E3AB-14C7-4E9F-9033-9BF24A6EED79}" srcOrd="5" destOrd="0" presId="urn:microsoft.com/office/officeart/2011/layout/HexagonRadial"/>
    <dgm:cxn modelId="{821F38DB-A337-4B2C-A772-E9610634D9D1}" type="presParOf" srcId="{0BF1E3AB-14C7-4E9F-9033-9BF24A6EED79}" destId="{E073F786-828B-40E4-B853-2E7D5105F9E6}" srcOrd="0" destOrd="0" presId="urn:microsoft.com/office/officeart/2011/layout/HexagonRadial"/>
    <dgm:cxn modelId="{A0C04163-660B-407E-8C10-B584694196CB}" type="presParOf" srcId="{C1D55A6E-EA70-4283-8892-EE8468A8DB2A}" destId="{51F89DCF-094D-4516-9E34-A2351774D2A8}" srcOrd="6" destOrd="0" presId="urn:microsoft.com/office/officeart/2011/layout/HexagonRadial"/>
    <dgm:cxn modelId="{71E4BF0C-B02F-474B-806F-25B466CF8466}" type="presParOf" srcId="{C1D55A6E-EA70-4283-8892-EE8468A8DB2A}" destId="{B2BBE0B1-FB1D-4325-BE2C-8E03F1C2D20C}" srcOrd="7" destOrd="0" presId="urn:microsoft.com/office/officeart/2011/layout/HexagonRadial"/>
    <dgm:cxn modelId="{77CFB222-6F35-4BCA-A938-92EE31909EC5}" type="presParOf" srcId="{B2BBE0B1-FB1D-4325-BE2C-8E03F1C2D20C}" destId="{8013BD28-061C-49B6-B512-814816F0566A}" srcOrd="0" destOrd="0" presId="urn:microsoft.com/office/officeart/2011/layout/HexagonRadial"/>
    <dgm:cxn modelId="{5410915E-3A01-4589-A6B1-D1E5E14DF73F}" type="presParOf" srcId="{C1D55A6E-EA70-4283-8892-EE8468A8DB2A}" destId="{6344C6E6-D38A-4D65-A373-F060C37648F8}" srcOrd="8" destOrd="0" presId="urn:microsoft.com/office/officeart/2011/layout/HexagonRadial"/>
    <dgm:cxn modelId="{C6FABF03-4BA5-41D2-9B92-BFF6C7807FE8}" type="presParOf" srcId="{C1D55A6E-EA70-4283-8892-EE8468A8DB2A}" destId="{5B4FCCC7-8622-4E12-93CE-1CF3B57F85E2}" srcOrd="9" destOrd="0" presId="urn:microsoft.com/office/officeart/2011/layout/HexagonRadial"/>
    <dgm:cxn modelId="{61D23154-280A-4A42-8310-CA7F625D012D}" type="presParOf" srcId="{5B4FCCC7-8622-4E12-93CE-1CF3B57F85E2}" destId="{688A69CF-2050-49B4-BCDD-0BF88B9DEA49}" srcOrd="0" destOrd="0" presId="urn:microsoft.com/office/officeart/2011/layout/HexagonRadial"/>
    <dgm:cxn modelId="{ACC07254-1FA7-4213-8AF8-637463B78DD0}" type="presParOf" srcId="{C1D55A6E-EA70-4283-8892-EE8468A8DB2A}" destId="{3066B639-9948-41E1-B86A-011D9341ACF8}" srcOrd="10" destOrd="0" presId="urn:microsoft.com/office/officeart/2011/layout/HexagonRadial"/>
    <dgm:cxn modelId="{97C03657-0E7A-47B8-BCC7-7981D7212B61}" type="presParOf" srcId="{C1D55A6E-EA70-4283-8892-EE8468A8DB2A}" destId="{650D896C-BA41-47B8-B90E-9101D595B751}" srcOrd="11" destOrd="0" presId="urn:microsoft.com/office/officeart/2011/layout/HexagonRadial"/>
    <dgm:cxn modelId="{BFC9C212-3D48-4073-8E9B-78EA7A57B479}" type="presParOf" srcId="{650D896C-BA41-47B8-B90E-9101D595B751}" destId="{D13EAB8C-009E-42C0-8D37-BAEA9C9EBAE7}" srcOrd="0" destOrd="0" presId="urn:microsoft.com/office/officeart/2011/layout/HexagonRadial"/>
    <dgm:cxn modelId="{ACC98620-DF92-445B-9C2E-E8EEBACCCAED}" type="presParOf" srcId="{C1D55A6E-EA70-4283-8892-EE8468A8DB2A}" destId="{0924DAA7-79A1-465A-B0C5-5DD976C0D356}"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F19E1F-9DFD-46F8-B9FC-685A7DE30598}" type="doc">
      <dgm:prSet loTypeId="urn:microsoft.com/office/officeart/2005/8/layout/vProcess5" loCatId="process" qsTypeId="urn:microsoft.com/office/officeart/2005/8/quickstyle/simple1#2" qsCatId="simple" csTypeId="urn:microsoft.com/office/officeart/2005/8/colors/accent1_2#2" csCatId="accent1" phldr="1"/>
      <dgm:spPr/>
      <dgm:t>
        <a:bodyPr/>
        <a:lstStyle/>
        <a:p>
          <a:endParaRPr lang="en-US"/>
        </a:p>
      </dgm:t>
    </dgm:pt>
    <dgm:pt modelId="{2E87C922-CC7B-47EB-B34E-C1E824833E04}">
      <dgm:prSet phldrT="[Text]" custT="1"/>
      <dgm:spPr/>
      <dgm:t>
        <a:bodyPr/>
        <a:lstStyle/>
        <a:p>
          <a:r>
            <a:rPr lang="en-US" sz="2000" dirty="0"/>
            <a:t>Search for potential reasons for pain</a:t>
          </a:r>
        </a:p>
      </dgm:t>
    </dgm:pt>
    <dgm:pt modelId="{50592393-A8C8-43E7-85D3-505860A4586F}" type="parTrans" cxnId="{21C9E31D-5127-46CC-9EEB-4174A8B13B71}">
      <dgm:prSet/>
      <dgm:spPr/>
      <dgm:t>
        <a:bodyPr/>
        <a:lstStyle/>
        <a:p>
          <a:endParaRPr lang="en-US" sz="2000"/>
        </a:p>
      </dgm:t>
    </dgm:pt>
    <dgm:pt modelId="{C5300611-C53B-47AE-B185-783C292C5D0C}" type="sibTrans" cxnId="{21C9E31D-5127-46CC-9EEB-4174A8B13B71}">
      <dgm:prSet custT="1"/>
      <dgm:spPr/>
      <dgm:t>
        <a:bodyPr/>
        <a:lstStyle/>
        <a:p>
          <a:endParaRPr lang="en-US" sz="2000" dirty="0"/>
        </a:p>
      </dgm:t>
    </dgm:pt>
    <dgm:pt modelId="{6E85EE61-C263-43A8-BB2E-ECDD99B6F84F}">
      <dgm:prSet phldrT="[Text]" custT="1"/>
      <dgm:spPr/>
      <dgm:t>
        <a:bodyPr/>
        <a:lstStyle/>
        <a:p>
          <a:r>
            <a:rPr lang="en-US" sz="2000" dirty="0"/>
            <a:t>Try to obtain self-report</a:t>
          </a:r>
        </a:p>
      </dgm:t>
    </dgm:pt>
    <dgm:pt modelId="{BB171ACA-976C-4AE0-AAB5-8F42D7939991}" type="parTrans" cxnId="{A12836D1-50BF-4E7D-88F1-1E0E30A9061A}">
      <dgm:prSet/>
      <dgm:spPr/>
      <dgm:t>
        <a:bodyPr/>
        <a:lstStyle/>
        <a:p>
          <a:endParaRPr lang="en-US" sz="2000"/>
        </a:p>
      </dgm:t>
    </dgm:pt>
    <dgm:pt modelId="{E4F3393B-2208-434D-B57D-BCE1B4E19CFB}" type="sibTrans" cxnId="{A12836D1-50BF-4E7D-88F1-1E0E30A9061A}">
      <dgm:prSet custT="1"/>
      <dgm:spPr/>
      <dgm:t>
        <a:bodyPr/>
        <a:lstStyle/>
        <a:p>
          <a:endParaRPr lang="en-US" sz="2000" dirty="0"/>
        </a:p>
      </dgm:t>
    </dgm:pt>
    <dgm:pt modelId="{B14509F1-E906-4BDA-9FE1-88829A046516}">
      <dgm:prSet phldrT="[Text]" custT="1"/>
      <dgm:spPr/>
      <dgm:t>
        <a:bodyPr/>
        <a:lstStyle/>
        <a:p>
          <a:r>
            <a:rPr lang="en-US" sz="2000" dirty="0"/>
            <a:t>Ask others who know the child well (parent or caregiver reports)</a:t>
          </a:r>
        </a:p>
      </dgm:t>
    </dgm:pt>
    <dgm:pt modelId="{3BB23B4E-ABAE-4B4D-BC52-9E42C30E20C4}" type="parTrans" cxnId="{ECF06043-4BF7-40E7-9D47-C5E42C117AD5}">
      <dgm:prSet/>
      <dgm:spPr/>
      <dgm:t>
        <a:bodyPr/>
        <a:lstStyle/>
        <a:p>
          <a:endParaRPr lang="en-US" sz="2000"/>
        </a:p>
      </dgm:t>
    </dgm:pt>
    <dgm:pt modelId="{68D672AC-3087-4D7A-9FDA-8A59A690930F}" type="sibTrans" cxnId="{ECF06043-4BF7-40E7-9D47-C5E42C117AD5}">
      <dgm:prSet custT="1"/>
      <dgm:spPr/>
      <dgm:t>
        <a:bodyPr/>
        <a:lstStyle/>
        <a:p>
          <a:endParaRPr lang="en-US" sz="2000" dirty="0"/>
        </a:p>
      </dgm:t>
    </dgm:pt>
    <dgm:pt modelId="{F5E13FEE-5E3D-4448-8F16-D941A55C4F8B}">
      <dgm:prSet phldrT="[Text]" custT="1"/>
      <dgm:spPr/>
      <dgm:t>
        <a:bodyPr/>
        <a:lstStyle/>
        <a:p>
          <a:r>
            <a:rPr lang="en-US" sz="2000" dirty="0"/>
            <a:t>Trial a treatment (consider an analgesic)</a:t>
          </a:r>
        </a:p>
      </dgm:t>
    </dgm:pt>
    <dgm:pt modelId="{7CC1E6A5-BC61-47DD-BDE1-B39D051B325F}" type="parTrans" cxnId="{BC7C54A2-7DB6-4065-B5C9-55FBDFDACD91}">
      <dgm:prSet/>
      <dgm:spPr/>
      <dgm:t>
        <a:bodyPr/>
        <a:lstStyle/>
        <a:p>
          <a:endParaRPr lang="en-US" sz="2000"/>
        </a:p>
      </dgm:t>
    </dgm:pt>
    <dgm:pt modelId="{91F64F5F-A88B-45DE-A883-C23C3C105292}" type="sibTrans" cxnId="{BC7C54A2-7DB6-4065-B5C9-55FBDFDACD91}">
      <dgm:prSet/>
      <dgm:spPr/>
      <dgm:t>
        <a:bodyPr/>
        <a:lstStyle/>
        <a:p>
          <a:endParaRPr lang="en-US" sz="2000"/>
        </a:p>
      </dgm:t>
    </dgm:pt>
    <dgm:pt modelId="{C86F3C79-978A-4981-9CA2-B22BA8E2592B}">
      <dgm:prSet phldrT="[Text]" custT="1"/>
      <dgm:spPr/>
      <dgm:t>
        <a:bodyPr/>
        <a:lstStyle/>
        <a:p>
          <a:r>
            <a:rPr lang="en-US" sz="2000" dirty="0"/>
            <a:t>Observe behaviors </a:t>
          </a:r>
          <a:br>
            <a:rPr lang="en-US" sz="2000" dirty="0"/>
          </a:br>
          <a:r>
            <a:rPr lang="en-US" sz="2000" dirty="0"/>
            <a:t>(use validated tools)</a:t>
          </a:r>
        </a:p>
      </dgm:t>
    </dgm:pt>
    <dgm:pt modelId="{1D4A8730-F8C5-4720-9EC8-A1ED1594C514}" type="parTrans" cxnId="{F983D395-9801-4E58-ABDD-F433E83AF3FF}">
      <dgm:prSet/>
      <dgm:spPr/>
      <dgm:t>
        <a:bodyPr/>
        <a:lstStyle/>
        <a:p>
          <a:endParaRPr lang="en-US" sz="2000"/>
        </a:p>
      </dgm:t>
    </dgm:pt>
    <dgm:pt modelId="{292FE584-DF56-4CC3-B623-7141710ECDFD}" type="sibTrans" cxnId="{F983D395-9801-4E58-ABDD-F433E83AF3FF}">
      <dgm:prSet custT="1"/>
      <dgm:spPr/>
      <dgm:t>
        <a:bodyPr/>
        <a:lstStyle/>
        <a:p>
          <a:endParaRPr lang="en-US" sz="2000" dirty="0"/>
        </a:p>
      </dgm:t>
    </dgm:pt>
    <dgm:pt modelId="{CDC2B7BB-D742-4E6A-94D8-F44ECA973AF5}" type="pres">
      <dgm:prSet presAssocID="{95F19E1F-9DFD-46F8-B9FC-685A7DE30598}" presName="outerComposite" presStyleCnt="0">
        <dgm:presLayoutVars>
          <dgm:chMax val="5"/>
          <dgm:dir/>
          <dgm:resizeHandles val="exact"/>
        </dgm:presLayoutVars>
      </dgm:prSet>
      <dgm:spPr/>
    </dgm:pt>
    <dgm:pt modelId="{29AAA0BA-9AB5-47FC-90F0-336D6890B503}" type="pres">
      <dgm:prSet presAssocID="{95F19E1F-9DFD-46F8-B9FC-685A7DE30598}" presName="dummyMaxCanvas" presStyleCnt="0">
        <dgm:presLayoutVars/>
      </dgm:prSet>
      <dgm:spPr/>
    </dgm:pt>
    <dgm:pt modelId="{31D67717-925D-42C9-898E-47326B3FB19C}" type="pres">
      <dgm:prSet presAssocID="{95F19E1F-9DFD-46F8-B9FC-685A7DE30598}" presName="FiveNodes_1" presStyleLbl="node1" presStyleIdx="0" presStyleCnt="5">
        <dgm:presLayoutVars>
          <dgm:bulletEnabled val="1"/>
        </dgm:presLayoutVars>
      </dgm:prSet>
      <dgm:spPr/>
    </dgm:pt>
    <dgm:pt modelId="{B4731C19-7F32-490F-AB0B-14083BA0DA52}" type="pres">
      <dgm:prSet presAssocID="{95F19E1F-9DFD-46F8-B9FC-685A7DE30598}" presName="FiveNodes_2" presStyleLbl="node1" presStyleIdx="1" presStyleCnt="5">
        <dgm:presLayoutVars>
          <dgm:bulletEnabled val="1"/>
        </dgm:presLayoutVars>
      </dgm:prSet>
      <dgm:spPr/>
    </dgm:pt>
    <dgm:pt modelId="{15C6E354-A9BC-4F2A-8512-A25FB38E9FB0}" type="pres">
      <dgm:prSet presAssocID="{95F19E1F-9DFD-46F8-B9FC-685A7DE30598}" presName="FiveNodes_3" presStyleLbl="node1" presStyleIdx="2" presStyleCnt="5">
        <dgm:presLayoutVars>
          <dgm:bulletEnabled val="1"/>
        </dgm:presLayoutVars>
      </dgm:prSet>
      <dgm:spPr/>
    </dgm:pt>
    <dgm:pt modelId="{81865D69-4163-4D36-AA0B-B07C662A81DB}" type="pres">
      <dgm:prSet presAssocID="{95F19E1F-9DFD-46F8-B9FC-685A7DE30598}" presName="FiveNodes_4" presStyleLbl="node1" presStyleIdx="3" presStyleCnt="5">
        <dgm:presLayoutVars>
          <dgm:bulletEnabled val="1"/>
        </dgm:presLayoutVars>
      </dgm:prSet>
      <dgm:spPr/>
    </dgm:pt>
    <dgm:pt modelId="{7FDB7C87-30CA-4FEA-BE85-0BA635EA0C97}" type="pres">
      <dgm:prSet presAssocID="{95F19E1F-9DFD-46F8-B9FC-685A7DE30598}" presName="FiveNodes_5" presStyleLbl="node1" presStyleIdx="4" presStyleCnt="5">
        <dgm:presLayoutVars>
          <dgm:bulletEnabled val="1"/>
        </dgm:presLayoutVars>
      </dgm:prSet>
      <dgm:spPr/>
    </dgm:pt>
    <dgm:pt modelId="{BD68CF7D-D6CC-4D62-B3D3-AE97820D3E6F}" type="pres">
      <dgm:prSet presAssocID="{95F19E1F-9DFD-46F8-B9FC-685A7DE30598}" presName="FiveConn_1-2" presStyleLbl="fgAccFollowNode1" presStyleIdx="0" presStyleCnt="4">
        <dgm:presLayoutVars>
          <dgm:bulletEnabled val="1"/>
        </dgm:presLayoutVars>
      </dgm:prSet>
      <dgm:spPr/>
    </dgm:pt>
    <dgm:pt modelId="{C2C4FD7B-ECD4-4691-9AE7-F218B2C8FAE6}" type="pres">
      <dgm:prSet presAssocID="{95F19E1F-9DFD-46F8-B9FC-685A7DE30598}" presName="FiveConn_2-3" presStyleLbl="fgAccFollowNode1" presStyleIdx="1" presStyleCnt="4">
        <dgm:presLayoutVars>
          <dgm:bulletEnabled val="1"/>
        </dgm:presLayoutVars>
      </dgm:prSet>
      <dgm:spPr/>
    </dgm:pt>
    <dgm:pt modelId="{2DC5ED27-205E-44BE-A813-25D7848C4C2C}" type="pres">
      <dgm:prSet presAssocID="{95F19E1F-9DFD-46F8-B9FC-685A7DE30598}" presName="FiveConn_3-4" presStyleLbl="fgAccFollowNode1" presStyleIdx="2" presStyleCnt="4">
        <dgm:presLayoutVars>
          <dgm:bulletEnabled val="1"/>
        </dgm:presLayoutVars>
      </dgm:prSet>
      <dgm:spPr/>
    </dgm:pt>
    <dgm:pt modelId="{5D32A199-8A7E-4F12-8F9A-AFDB402FD62F}" type="pres">
      <dgm:prSet presAssocID="{95F19E1F-9DFD-46F8-B9FC-685A7DE30598}" presName="FiveConn_4-5" presStyleLbl="fgAccFollowNode1" presStyleIdx="3" presStyleCnt="4">
        <dgm:presLayoutVars>
          <dgm:bulletEnabled val="1"/>
        </dgm:presLayoutVars>
      </dgm:prSet>
      <dgm:spPr/>
    </dgm:pt>
    <dgm:pt modelId="{F5ED55A7-F306-48A4-BEB5-8D8DDF6A4527}" type="pres">
      <dgm:prSet presAssocID="{95F19E1F-9DFD-46F8-B9FC-685A7DE30598}" presName="FiveNodes_1_text" presStyleLbl="node1" presStyleIdx="4" presStyleCnt="5">
        <dgm:presLayoutVars>
          <dgm:bulletEnabled val="1"/>
        </dgm:presLayoutVars>
      </dgm:prSet>
      <dgm:spPr/>
    </dgm:pt>
    <dgm:pt modelId="{AE4B4F2A-E679-4110-BCD8-A4DA0AC8C719}" type="pres">
      <dgm:prSet presAssocID="{95F19E1F-9DFD-46F8-B9FC-685A7DE30598}" presName="FiveNodes_2_text" presStyleLbl="node1" presStyleIdx="4" presStyleCnt="5">
        <dgm:presLayoutVars>
          <dgm:bulletEnabled val="1"/>
        </dgm:presLayoutVars>
      </dgm:prSet>
      <dgm:spPr/>
    </dgm:pt>
    <dgm:pt modelId="{73CF4A44-DA27-46AF-8D38-5AAE7C3F93F6}" type="pres">
      <dgm:prSet presAssocID="{95F19E1F-9DFD-46F8-B9FC-685A7DE30598}" presName="FiveNodes_3_text" presStyleLbl="node1" presStyleIdx="4" presStyleCnt="5">
        <dgm:presLayoutVars>
          <dgm:bulletEnabled val="1"/>
        </dgm:presLayoutVars>
      </dgm:prSet>
      <dgm:spPr/>
    </dgm:pt>
    <dgm:pt modelId="{3F1FCF3B-8E9B-4EC2-B99A-0B2A70B846C7}" type="pres">
      <dgm:prSet presAssocID="{95F19E1F-9DFD-46F8-B9FC-685A7DE30598}" presName="FiveNodes_4_text" presStyleLbl="node1" presStyleIdx="4" presStyleCnt="5">
        <dgm:presLayoutVars>
          <dgm:bulletEnabled val="1"/>
        </dgm:presLayoutVars>
      </dgm:prSet>
      <dgm:spPr/>
    </dgm:pt>
    <dgm:pt modelId="{813A838E-BC8F-4718-BB1E-48AA977184D3}" type="pres">
      <dgm:prSet presAssocID="{95F19E1F-9DFD-46F8-B9FC-685A7DE30598}" presName="FiveNodes_5_text" presStyleLbl="node1" presStyleIdx="4" presStyleCnt="5">
        <dgm:presLayoutVars>
          <dgm:bulletEnabled val="1"/>
        </dgm:presLayoutVars>
      </dgm:prSet>
      <dgm:spPr/>
    </dgm:pt>
  </dgm:ptLst>
  <dgm:cxnLst>
    <dgm:cxn modelId="{8496BD06-BDAC-4C94-8284-F6EB8B5BE69D}" type="presOf" srcId="{F5E13FEE-5E3D-4448-8F16-D941A55C4F8B}" destId="{813A838E-BC8F-4718-BB1E-48AA977184D3}" srcOrd="1" destOrd="0" presId="urn:microsoft.com/office/officeart/2005/8/layout/vProcess5"/>
    <dgm:cxn modelId="{79906E0B-8303-4B9B-816D-0BA325CA357C}" type="presOf" srcId="{2E87C922-CC7B-47EB-B34E-C1E824833E04}" destId="{31D67717-925D-42C9-898E-47326B3FB19C}" srcOrd="0" destOrd="0" presId="urn:microsoft.com/office/officeart/2005/8/layout/vProcess5"/>
    <dgm:cxn modelId="{FE3E791A-058B-44FB-8851-D29F84F59954}" type="presOf" srcId="{F5E13FEE-5E3D-4448-8F16-D941A55C4F8B}" destId="{7FDB7C87-30CA-4FEA-BE85-0BA635EA0C97}" srcOrd="0" destOrd="0" presId="urn:microsoft.com/office/officeart/2005/8/layout/vProcess5"/>
    <dgm:cxn modelId="{21C9E31D-5127-46CC-9EEB-4174A8B13B71}" srcId="{95F19E1F-9DFD-46F8-B9FC-685A7DE30598}" destId="{2E87C922-CC7B-47EB-B34E-C1E824833E04}" srcOrd="0" destOrd="0" parTransId="{50592393-A8C8-43E7-85D3-505860A4586F}" sibTransId="{C5300611-C53B-47AE-B185-783C292C5D0C}"/>
    <dgm:cxn modelId="{7080DE2C-3AAE-492B-A564-8E58B5FDBDE0}" type="presOf" srcId="{B14509F1-E906-4BDA-9FE1-88829A046516}" destId="{3F1FCF3B-8E9B-4EC2-B99A-0B2A70B846C7}" srcOrd="1" destOrd="0" presId="urn:microsoft.com/office/officeart/2005/8/layout/vProcess5"/>
    <dgm:cxn modelId="{FFC14F37-E4A3-4BB9-BFEA-3EDB3748B575}" type="presOf" srcId="{C5300611-C53B-47AE-B185-783C292C5D0C}" destId="{BD68CF7D-D6CC-4D62-B3D3-AE97820D3E6F}" srcOrd="0" destOrd="0" presId="urn:microsoft.com/office/officeart/2005/8/layout/vProcess5"/>
    <dgm:cxn modelId="{649C3E39-73D9-40D4-9956-B980C7F181C0}" type="presOf" srcId="{6E85EE61-C263-43A8-BB2E-ECDD99B6F84F}" destId="{B4731C19-7F32-490F-AB0B-14083BA0DA52}" srcOrd="0" destOrd="0" presId="urn:microsoft.com/office/officeart/2005/8/layout/vProcess5"/>
    <dgm:cxn modelId="{3ED7793D-9CD0-4327-A316-2796C1799936}" type="presOf" srcId="{2E87C922-CC7B-47EB-B34E-C1E824833E04}" destId="{F5ED55A7-F306-48A4-BEB5-8D8DDF6A4527}" srcOrd="1" destOrd="0" presId="urn:microsoft.com/office/officeart/2005/8/layout/vProcess5"/>
    <dgm:cxn modelId="{3B49E842-2F95-4954-94C8-D71851267EBC}" type="presOf" srcId="{C86F3C79-978A-4981-9CA2-B22BA8E2592B}" destId="{73CF4A44-DA27-46AF-8D38-5AAE7C3F93F6}" srcOrd="1" destOrd="0" presId="urn:microsoft.com/office/officeart/2005/8/layout/vProcess5"/>
    <dgm:cxn modelId="{CB113F43-DB60-4CDF-A93A-68D6187615F5}" type="presOf" srcId="{68D672AC-3087-4D7A-9FDA-8A59A690930F}" destId="{5D32A199-8A7E-4F12-8F9A-AFDB402FD62F}" srcOrd="0" destOrd="0" presId="urn:microsoft.com/office/officeart/2005/8/layout/vProcess5"/>
    <dgm:cxn modelId="{ECF06043-4BF7-40E7-9D47-C5E42C117AD5}" srcId="{95F19E1F-9DFD-46F8-B9FC-685A7DE30598}" destId="{B14509F1-E906-4BDA-9FE1-88829A046516}" srcOrd="3" destOrd="0" parTransId="{3BB23B4E-ABAE-4B4D-BC52-9E42C30E20C4}" sibTransId="{68D672AC-3087-4D7A-9FDA-8A59A690930F}"/>
    <dgm:cxn modelId="{E103B676-2F45-4526-BB0A-DAA56F000450}" type="presOf" srcId="{292FE584-DF56-4CC3-B623-7141710ECDFD}" destId="{2DC5ED27-205E-44BE-A813-25D7848C4C2C}" srcOrd="0" destOrd="0" presId="urn:microsoft.com/office/officeart/2005/8/layout/vProcess5"/>
    <dgm:cxn modelId="{F542A47F-B9A2-4521-ABD2-4FED983D3D8E}" type="presOf" srcId="{95F19E1F-9DFD-46F8-B9FC-685A7DE30598}" destId="{CDC2B7BB-D742-4E6A-94D8-F44ECA973AF5}" srcOrd="0" destOrd="0" presId="urn:microsoft.com/office/officeart/2005/8/layout/vProcess5"/>
    <dgm:cxn modelId="{F983D395-9801-4E58-ABDD-F433E83AF3FF}" srcId="{95F19E1F-9DFD-46F8-B9FC-685A7DE30598}" destId="{C86F3C79-978A-4981-9CA2-B22BA8E2592B}" srcOrd="2" destOrd="0" parTransId="{1D4A8730-F8C5-4720-9EC8-A1ED1594C514}" sibTransId="{292FE584-DF56-4CC3-B623-7141710ECDFD}"/>
    <dgm:cxn modelId="{BC7C54A2-7DB6-4065-B5C9-55FBDFDACD91}" srcId="{95F19E1F-9DFD-46F8-B9FC-685A7DE30598}" destId="{F5E13FEE-5E3D-4448-8F16-D941A55C4F8B}" srcOrd="4" destOrd="0" parTransId="{7CC1E6A5-BC61-47DD-BDE1-B39D051B325F}" sibTransId="{91F64F5F-A88B-45DE-A883-C23C3C105292}"/>
    <dgm:cxn modelId="{B79D11C8-F166-4316-A83E-CDB2B02275B2}" type="presOf" srcId="{6E85EE61-C263-43A8-BB2E-ECDD99B6F84F}" destId="{AE4B4F2A-E679-4110-BCD8-A4DA0AC8C719}" srcOrd="1" destOrd="0" presId="urn:microsoft.com/office/officeart/2005/8/layout/vProcess5"/>
    <dgm:cxn modelId="{A12836D1-50BF-4E7D-88F1-1E0E30A9061A}" srcId="{95F19E1F-9DFD-46F8-B9FC-685A7DE30598}" destId="{6E85EE61-C263-43A8-BB2E-ECDD99B6F84F}" srcOrd="1" destOrd="0" parTransId="{BB171ACA-976C-4AE0-AAB5-8F42D7939991}" sibTransId="{E4F3393B-2208-434D-B57D-BCE1B4E19CFB}"/>
    <dgm:cxn modelId="{FE484FD2-BBB9-4F50-8F34-02F4C7ADB2BD}" type="presOf" srcId="{E4F3393B-2208-434D-B57D-BCE1B4E19CFB}" destId="{C2C4FD7B-ECD4-4691-9AE7-F218B2C8FAE6}" srcOrd="0" destOrd="0" presId="urn:microsoft.com/office/officeart/2005/8/layout/vProcess5"/>
    <dgm:cxn modelId="{188FC5EC-842D-422E-B3EC-5D6F2829795E}" type="presOf" srcId="{B14509F1-E906-4BDA-9FE1-88829A046516}" destId="{81865D69-4163-4D36-AA0B-B07C662A81DB}" srcOrd="0" destOrd="0" presId="urn:microsoft.com/office/officeart/2005/8/layout/vProcess5"/>
    <dgm:cxn modelId="{2684FAF7-AC18-4452-95E7-2AF9B07C14F4}" type="presOf" srcId="{C86F3C79-978A-4981-9CA2-B22BA8E2592B}" destId="{15C6E354-A9BC-4F2A-8512-A25FB38E9FB0}" srcOrd="0" destOrd="0" presId="urn:microsoft.com/office/officeart/2005/8/layout/vProcess5"/>
    <dgm:cxn modelId="{B630A269-43CC-4F5C-8FF7-4C7B4EECEEE3}" type="presParOf" srcId="{CDC2B7BB-D742-4E6A-94D8-F44ECA973AF5}" destId="{29AAA0BA-9AB5-47FC-90F0-336D6890B503}" srcOrd="0" destOrd="0" presId="urn:microsoft.com/office/officeart/2005/8/layout/vProcess5"/>
    <dgm:cxn modelId="{BDB6528A-0CAE-4AB5-AFA6-83CB11CC2527}" type="presParOf" srcId="{CDC2B7BB-D742-4E6A-94D8-F44ECA973AF5}" destId="{31D67717-925D-42C9-898E-47326B3FB19C}" srcOrd="1" destOrd="0" presId="urn:microsoft.com/office/officeart/2005/8/layout/vProcess5"/>
    <dgm:cxn modelId="{E7005214-555B-415A-8A3F-8B2162EB8A8F}" type="presParOf" srcId="{CDC2B7BB-D742-4E6A-94D8-F44ECA973AF5}" destId="{B4731C19-7F32-490F-AB0B-14083BA0DA52}" srcOrd="2" destOrd="0" presId="urn:microsoft.com/office/officeart/2005/8/layout/vProcess5"/>
    <dgm:cxn modelId="{EC7055ED-A300-4E5F-B093-87F46B1A8572}" type="presParOf" srcId="{CDC2B7BB-D742-4E6A-94D8-F44ECA973AF5}" destId="{15C6E354-A9BC-4F2A-8512-A25FB38E9FB0}" srcOrd="3" destOrd="0" presId="urn:microsoft.com/office/officeart/2005/8/layout/vProcess5"/>
    <dgm:cxn modelId="{3D481043-B6A6-43D4-AAE6-2CD0DBBC8E51}" type="presParOf" srcId="{CDC2B7BB-D742-4E6A-94D8-F44ECA973AF5}" destId="{81865D69-4163-4D36-AA0B-B07C662A81DB}" srcOrd="4" destOrd="0" presId="urn:microsoft.com/office/officeart/2005/8/layout/vProcess5"/>
    <dgm:cxn modelId="{E2CD1BD6-7889-4EC0-9AF4-C893FAEC0859}" type="presParOf" srcId="{CDC2B7BB-D742-4E6A-94D8-F44ECA973AF5}" destId="{7FDB7C87-30CA-4FEA-BE85-0BA635EA0C97}" srcOrd="5" destOrd="0" presId="urn:microsoft.com/office/officeart/2005/8/layout/vProcess5"/>
    <dgm:cxn modelId="{B998A98D-FCD0-4ABC-A713-29E12F5F2C40}" type="presParOf" srcId="{CDC2B7BB-D742-4E6A-94D8-F44ECA973AF5}" destId="{BD68CF7D-D6CC-4D62-B3D3-AE97820D3E6F}" srcOrd="6" destOrd="0" presId="urn:microsoft.com/office/officeart/2005/8/layout/vProcess5"/>
    <dgm:cxn modelId="{57AF1C00-2047-4E6F-AC36-50AF88C44862}" type="presParOf" srcId="{CDC2B7BB-D742-4E6A-94D8-F44ECA973AF5}" destId="{C2C4FD7B-ECD4-4691-9AE7-F218B2C8FAE6}" srcOrd="7" destOrd="0" presId="urn:microsoft.com/office/officeart/2005/8/layout/vProcess5"/>
    <dgm:cxn modelId="{890AE32B-C000-45C1-A053-E2BEBE7CA229}" type="presParOf" srcId="{CDC2B7BB-D742-4E6A-94D8-F44ECA973AF5}" destId="{2DC5ED27-205E-44BE-A813-25D7848C4C2C}" srcOrd="8" destOrd="0" presId="urn:microsoft.com/office/officeart/2005/8/layout/vProcess5"/>
    <dgm:cxn modelId="{5E10A7FC-27C8-400C-BAB3-791B82BEC3CA}" type="presParOf" srcId="{CDC2B7BB-D742-4E6A-94D8-F44ECA973AF5}" destId="{5D32A199-8A7E-4F12-8F9A-AFDB402FD62F}" srcOrd="9" destOrd="0" presId="urn:microsoft.com/office/officeart/2005/8/layout/vProcess5"/>
    <dgm:cxn modelId="{20D9379F-C2FE-4AE3-932A-2C69A3103BC7}" type="presParOf" srcId="{CDC2B7BB-D742-4E6A-94D8-F44ECA973AF5}" destId="{F5ED55A7-F306-48A4-BEB5-8D8DDF6A4527}" srcOrd="10" destOrd="0" presId="urn:microsoft.com/office/officeart/2005/8/layout/vProcess5"/>
    <dgm:cxn modelId="{7B5A3B06-661A-4EA1-8C13-6E04025282E1}" type="presParOf" srcId="{CDC2B7BB-D742-4E6A-94D8-F44ECA973AF5}" destId="{AE4B4F2A-E679-4110-BCD8-A4DA0AC8C719}" srcOrd="11" destOrd="0" presId="urn:microsoft.com/office/officeart/2005/8/layout/vProcess5"/>
    <dgm:cxn modelId="{23EF575F-42A5-422A-AA57-315557C5A2B7}" type="presParOf" srcId="{CDC2B7BB-D742-4E6A-94D8-F44ECA973AF5}" destId="{73CF4A44-DA27-46AF-8D38-5AAE7C3F93F6}" srcOrd="12" destOrd="0" presId="urn:microsoft.com/office/officeart/2005/8/layout/vProcess5"/>
    <dgm:cxn modelId="{E2B4AF3D-F496-44A5-92C8-C4611182D777}" type="presParOf" srcId="{CDC2B7BB-D742-4E6A-94D8-F44ECA973AF5}" destId="{3F1FCF3B-8E9B-4EC2-B99A-0B2A70B846C7}" srcOrd="13" destOrd="0" presId="urn:microsoft.com/office/officeart/2005/8/layout/vProcess5"/>
    <dgm:cxn modelId="{1DD585C5-F53E-456C-BBAA-E5FCACA3DCC9}" type="presParOf" srcId="{CDC2B7BB-D742-4E6A-94D8-F44ECA973AF5}" destId="{813A838E-BC8F-4718-BB1E-48AA977184D3}"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89F672-2226-4BF9-B5C1-7322596A6567}">
      <dsp:nvSpPr>
        <dsp:cNvPr id="0" name=""/>
        <dsp:cNvSpPr/>
      </dsp:nvSpPr>
      <dsp:spPr>
        <a:xfrm>
          <a:off x="1299703" y="1676988"/>
          <a:ext cx="3229702" cy="3229702"/>
        </a:xfrm>
        <a:prstGeom prst="ellipse">
          <a:avLst/>
        </a:prstGeom>
        <a:solidFill>
          <a:schemeClr val="accent1">
            <a:shade val="80000"/>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r>
            <a:rPr lang="en-US" sz="3400" b="1" kern="1200" dirty="0"/>
            <a:t>Unrelieved Pain</a:t>
          </a:r>
        </a:p>
      </dsp:txBody>
      <dsp:txXfrm>
        <a:off x="1772682" y="2149967"/>
        <a:ext cx="2283744" cy="2283744"/>
      </dsp:txXfrm>
    </dsp:sp>
    <dsp:sp modelId="{7784E161-578A-4F89-A17C-E051DF44DF2B}">
      <dsp:nvSpPr>
        <dsp:cNvPr id="0" name=""/>
        <dsp:cNvSpPr/>
      </dsp:nvSpPr>
      <dsp:spPr>
        <a:xfrm>
          <a:off x="2107129" y="381135"/>
          <a:ext cx="1614851" cy="1614851"/>
        </a:xfrm>
        <a:prstGeom prst="ellipse">
          <a:avLst/>
        </a:prstGeom>
        <a:solidFill>
          <a:schemeClr val="accent1">
            <a:shade val="80000"/>
            <a:alpha val="50000"/>
            <a:hueOff val="1231"/>
            <a:satOff val="-96"/>
            <a:lumOff val="738"/>
            <a:alphaOff val="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a:t>Cardiac and Respiratory</a:t>
          </a:r>
        </a:p>
      </dsp:txBody>
      <dsp:txXfrm>
        <a:off x="2343618" y="617624"/>
        <a:ext cx="1141873" cy="1141873"/>
      </dsp:txXfrm>
    </dsp:sp>
    <dsp:sp modelId="{12BFDF94-2224-432A-867D-92C02AC157DE}">
      <dsp:nvSpPr>
        <dsp:cNvPr id="0" name=""/>
        <dsp:cNvSpPr/>
      </dsp:nvSpPr>
      <dsp:spPr>
        <a:xfrm>
          <a:off x="3928622" y="1432774"/>
          <a:ext cx="1614851" cy="1614851"/>
        </a:xfrm>
        <a:prstGeom prst="ellipse">
          <a:avLst/>
        </a:prstGeom>
        <a:solidFill>
          <a:schemeClr val="accent1">
            <a:shade val="80000"/>
            <a:alpha val="50000"/>
            <a:hueOff val="2462"/>
            <a:satOff val="-192"/>
            <a:lumOff val="1476"/>
            <a:alphaOff val="1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a:t>Metabolic</a:t>
          </a:r>
        </a:p>
      </dsp:txBody>
      <dsp:txXfrm>
        <a:off x="4165111" y="1669263"/>
        <a:ext cx="1141873" cy="1141873"/>
      </dsp:txXfrm>
    </dsp:sp>
    <dsp:sp modelId="{BB056B49-A001-4F7C-9E72-5C845C924AC1}">
      <dsp:nvSpPr>
        <dsp:cNvPr id="0" name=""/>
        <dsp:cNvSpPr/>
      </dsp:nvSpPr>
      <dsp:spPr>
        <a:xfrm>
          <a:off x="3928622" y="3536053"/>
          <a:ext cx="1614851" cy="1614851"/>
        </a:xfrm>
        <a:prstGeom prst="ellipse">
          <a:avLst/>
        </a:prstGeom>
        <a:solidFill>
          <a:schemeClr val="accent1">
            <a:shade val="80000"/>
            <a:alpha val="50000"/>
            <a:hueOff val="3692"/>
            <a:satOff val="-288"/>
            <a:lumOff val="2214"/>
            <a:alphaOff val="1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err="1"/>
            <a:t>Musculo</a:t>
          </a:r>
          <a:r>
            <a:rPr lang="en-US" sz="1500" kern="1200" dirty="0"/>
            <a:t>-</a:t>
          </a:r>
          <a:br>
            <a:rPr lang="en-US" sz="1500" kern="1200" dirty="0"/>
          </a:br>
          <a:r>
            <a:rPr lang="en-US" sz="1500" kern="1200" dirty="0"/>
            <a:t>skeletal</a:t>
          </a:r>
        </a:p>
      </dsp:txBody>
      <dsp:txXfrm>
        <a:off x="4165111" y="3772542"/>
        <a:ext cx="1141873" cy="1141873"/>
      </dsp:txXfrm>
    </dsp:sp>
    <dsp:sp modelId="{50AD7BD0-3860-4678-B52F-9EB767701374}">
      <dsp:nvSpPr>
        <dsp:cNvPr id="0" name=""/>
        <dsp:cNvSpPr/>
      </dsp:nvSpPr>
      <dsp:spPr>
        <a:xfrm>
          <a:off x="2107129" y="4587693"/>
          <a:ext cx="1614851" cy="1614851"/>
        </a:xfrm>
        <a:prstGeom prst="ellipse">
          <a:avLst/>
        </a:prstGeom>
        <a:solidFill>
          <a:schemeClr val="accent1">
            <a:shade val="80000"/>
            <a:alpha val="50000"/>
            <a:hueOff val="4923"/>
            <a:satOff val="-383"/>
            <a:lumOff val="2952"/>
            <a:alphaOff val="2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a:t>Gastro-intestinal and Urinary</a:t>
          </a:r>
        </a:p>
      </dsp:txBody>
      <dsp:txXfrm>
        <a:off x="2343618" y="4824182"/>
        <a:ext cx="1141873" cy="1141873"/>
      </dsp:txXfrm>
    </dsp:sp>
    <dsp:sp modelId="{EA04881B-E701-4BDC-A749-1F727D74CDD9}">
      <dsp:nvSpPr>
        <dsp:cNvPr id="0" name=""/>
        <dsp:cNvSpPr/>
      </dsp:nvSpPr>
      <dsp:spPr>
        <a:xfrm>
          <a:off x="279088" y="3525339"/>
          <a:ext cx="1627947" cy="1636280"/>
        </a:xfrm>
        <a:prstGeom prst="ellipse">
          <a:avLst/>
        </a:prstGeom>
        <a:solidFill>
          <a:schemeClr val="accent1">
            <a:shade val="80000"/>
            <a:alpha val="50000"/>
            <a:hueOff val="6154"/>
            <a:satOff val="-479"/>
            <a:lumOff val="3690"/>
            <a:alphaOff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a:t>Psychological</a:t>
          </a:r>
        </a:p>
      </dsp:txBody>
      <dsp:txXfrm>
        <a:off x="517495" y="3764967"/>
        <a:ext cx="1151133" cy="1157024"/>
      </dsp:txXfrm>
    </dsp:sp>
    <dsp:sp modelId="{3739E2DC-09A5-4DB7-9884-E5F362AE1E95}">
      <dsp:nvSpPr>
        <dsp:cNvPr id="0" name=""/>
        <dsp:cNvSpPr/>
      </dsp:nvSpPr>
      <dsp:spPr>
        <a:xfrm>
          <a:off x="285636" y="1432774"/>
          <a:ext cx="1614851" cy="1614851"/>
        </a:xfrm>
        <a:prstGeom prst="ellipse">
          <a:avLst/>
        </a:prstGeom>
        <a:solidFill>
          <a:schemeClr val="accent1">
            <a:shade val="80000"/>
            <a:alpha val="50000"/>
            <a:hueOff val="7385"/>
            <a:satOff val="-575"/>
            <a:lumOff val="4428"/>
            <a:alphaOff val="3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19050" rIns="0" bIns="19050" numCol="1" spcCol="1270" anchor="ctr" anchorCtr="0">
          <a:noAutofit/>
        </a:bodyPr>
        <a:lstStyle/>
        <a:p>
          <a:pPr marL="0" lvl="0" indent="0" algn="ctr" defTabSz="666750">
            <a:lnSpc>
              <a:spcPct val="90000"/>
            </a:lnSpc>
            <a:spcBef>
              <a:spcPct val="0"/>
            </a:spcBef>
            <a:spcAft>
              <a:spcPct val="35000"/>
            </a:spcAft>
            <a:buNone/>
          </a:pPr>
          <a:r>
            <a:rPr lang="en-US" sz="1500" kern="1200" dirty="0"/>
            <a:t>Negative healthcare outcomes</a:t>
          </a:r>
        </a:p>
      </dsp:txBody>
      <dsp:txXfrm>
        <a:off x="522125" y="1669263"/>
        <a:ext cx="1141873" cy="11418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EB3960-7EAA-4EF8-8C1C-FA825B3C896D}">
      <dsp:nvSpPr>
        <dsp:cNvPr id="0" name=""/>
        <dsp:cNvSpPr/>
      </dsp:nvSpPr>
      <dsp:spPr>
        <a:xfrm>
          <a:off x="1613334" y="2147527"/>
          <a:ext cx="2433588" cy="2105152"/>
        </a:xfrm>
        <a:prstGeom prst="hexagon">
          <a:avLst>
            <a:gd name="adj" fmla="val 28570"/>
            <a:gd name="vf" fmla="val 11547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r>
            <a:rPr lang="en-US" sz="3200" b="1" kern="1200" dirty="0"/>
            <a:t>Child</a:t>
          </a:r>
        </a:p>
      </dsp:txBody>
      <dsp:txXfrm>
        <a:off x="2016614" y="2496380"/>
        <a:ext cx="1627028" cy="1407446"/>
      </dsp:txXfrm>
    </dsp:sp>
    <dsp:sp modelId="{B49A375C-C9E7-4A39-A5BD-5007729E8072}">
      <dsp:nvSpPr>
        <dsp:cNvPr id="0" name=""/>
        <dsp:cNvSpPr/>
      </dsp:nvSpPr>
      <dsp:spPr>
        <a:xfrm>
          <a:off x="3137228" y="1140353"/>
          <a:ext cx="918185" cy="791138"/>
        </a:xfrm>
        <a:prstGeom prst="hexagon">
          <a:avLst>
            <a:gd name="adj" fmla="val 28900"/>
            <a:gd name="vf" fmla="val 11547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C981DB4B-7952-4142-B2CB-0BC2C6CBD07C}">
      <dsp:nvSpPr>
        <dsp:cNvPr id="0" name=""/>
        <dsp:cNvSpPr/>
      </dsp:nvSpPr>
      <dsp:spPr>
        <a:xfrm>
          <a:off x="1837503" y="232888"/>
          <a:ext cx="1994308" cy="1725310"/>
        </a:xfrm>
        <a:prstGeom prst="hexagon">
          <a:avLst>
            <a:gd name="adj" fmla="val 28570"/>
            <a:gd name="vf" fmla="val 11547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Biological Factors</a:t>
          </a:r>
        </a:p>
      </dsp:txBody>
      <dsp:txXfrm>
        <a:off x="2168002" y="518809"/>
        <a:ext cx="1333310" cy="1153468"/>
      </dsp:txXfrm>
    </dsp:sp>
    <dsp:sp modelId="{E073F786-828B-40E4-B853-2E7D5105F9E6}">
      <dsp:nvSpPr>
        <dsp:cNvPr id="0" name=""/>
        <dsp:cNvSpPr/>
      </dsp:nvSpPr>
      <dsp:spPr>
        <a:xfrm>
          <a:off x="4208822" y="2619361"/>
          <a:ext cx="918185" cy="791138"/>
        </a:xfrm>
        <a:prstGeom prst="hexagon">
          <a:avLst>
            <a:gd name="adj" fmla="val 28900"/>
            <a:gd name="vf" fmla="val 11547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322AFEAB-F35E-4006-B937-C391D26211D5}">
      <dsp:nvSpPr>
        <dsp:cNvPr id="0" name=""/>
        <dsp:cNvSpPr/>
      </dsp:nvSpPr>
      <dsp:spPr>
        <a:xfrm>
          <a:off x="3666515" y="1294070"/>
          <a:ext cx="1994308" cy="1725310"/>
        </a:xfrm>
        <a:prstGeom prst="hexagon">
          <a:avLst>
            <a:gd name="adj" fmla="val 28570"/>
            <a:gd name="vf" fmla="val 11547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Physical Factors</a:t>
          </a:r>
        </a:p>
      </dsp:txBody>
      <dsp:txXfrm>
        <a:off x="3997014" y="1579991"/>
        <a:ext cx="1333310" cy="1153468"/>
      </dsp:txXfrm>
    </dsp:sp>
    <dsp:sp modelId="{8013BD28-061C-49B6-B512-814816F0566A}">
      <dsp:nvSpPr>
        <dsp:cNvPr id="0" name=""/>
        <dsp:cNvSpPr/>
      </dsp:nvSpPr>
      <dsp:spPr>
        <a:xfrm>
          <a:off x="3464424" y="4288883"/>
          <a:ext cx="918185" cy="791138"/>
        </a:xfrm>
        <a:prstGeom prst="hexagon">
          <a:avLst>
            <a:gd name="adj" fmla="val 28900"/>
            <a:gd name="vf" fmla="val 11547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51F89DCF-094D-4516-9E34-A2351774D2A8}">
      <dsp:nvSpPr>
        <dsp:cNvPr id="0" name=""/>
        <dsp:cNvSpPr/>
      </dsp:nvSpPr>
      <dsp:spPr>
        <a:xfrm>
          <a:off x="3666515" y="3380231"/>
          <a:ext cx="1994308" cy="1725310"/>
        </a:xfrm>
        <a:prstGeom prst="hexagon">
          <a:avLst>
            <a:gd name="adj" fmla="val 28570"/>
            <a:gd name="vf" fmla="val 11547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Environmental Factors</a:t>
          </a:r>
        </a:p>
      </dsp:txBody>
      <dsp:txXfrm>
        <a:off x="3997014" y="3666152"/>
        <a:ext cx="1333310" cy="1153468"/>
      </dsp:txXfrm>
    </dsp:sp>
    <dsp:sp modelId="{688A69CF-2050-49B4-BCDD-0BF88B9DEA49}">
      <dsp:nvSpPr>
        <dsp:cNvPr id="0" name=""/>
        <dsp:cNvSpPr/>
      </dsp:nvSpPr>
      <dsp:spPr>
        <a:xfrm>
          <a:off x="1617863" y="4462185"/>
          <a:ext cx="918185" cy="791138"/>
        </a:xfrm>
        <a:prstGeom prst="hexagon">
          <a:avLst>
            <a:gd name="adj" fmla="val 28900"/>
            <a:gd name="vf" fmla="val 11547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6344C6E6-D38A-4D65-A373-F060C37648F8}">
      <dsp:nvSpPr>
        <dsp:cNvPr id="0" name=""/>
        <dsp:cNvSpPr/>
      </dsp:nvSpPr>
      <dsp:spPr>
        <a:xfrm>
          <a:off x="1837503" y="4442600"/>
          <a:ext cx="1994308" cy="1725310"/>
        </a:xfrm>
        <a:prstGeom prst="hexagon">
          <a:avLst>
            <a:gd name="adj" fmla="val 28570"/>
            <a:gd name="vf" fmla="val 11547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Psychological Factors</a:t>
          </a:r>
        </a:p>
      </dsp:txBody>
      <dsp:txXfrm>
        <a:off x="2168002" y="4728521"/>
        <a:ext cx="1333310" cy="1153468"/>
      </dsp:txXfrm>
    </dsp:sp>
    <dsp:sp modelId="{D13EAB8C-009E-42C0-8D37-BAEA9C9EBAE7}">
      <dsp:nvSpPr>
        <dsp:cNvPr id="0" name=""/>
        <dsp:cNvSpPr/>
      </dsp:nvSpPr>
      <dsp:spPr>
        <a:xfrm>
          <a:off x="528720" y="2983771"/>
          <a:ext cx="918185" cy="791138"/>
        </a:xfrm>
        <a:prstGeom prst="hexagon">
          <a:avLst>
            <a:gd name="adj" fmla="val 28900"/>
            <a:gd name="vf" fmla="val 115470"/>
          </a:avLst>
        </a:prstGeom>
        <a:gradFill rotWithShape="0">
          <a:gsLst>
            <a:gs pos="0">
              <a:schemeClr val="accent1">
                <a:tint val="40000"/>
                <a:hueOff val="0"/>
                <a:satOff val="0"/>
                <a:lumOff val="0"/>
                <a:alphaOff val="0"/>
                <a:shade val="51000"/>
                <a:satMod val="130000"/>
              </a:schemeClr>
            </a:gs>
            <a:gs pos="80000">
              <a:schemeClr val="accent1">
                <a:tint val="40000"/>
                <a:hueOff val="0"/>
                <a:satOff val="0"/>
                <a:lumOff val="0"/>
                <a:alphaOff val="0"/>
                <a:shade val="93000"/>
                <a:satMod val="130000"/>
              </a:schemeClr>
            </a:gs>
            <a:gs pos="100000">
              <a:schemeClr val="accent1">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3066B639-9948-41E1-B86A-011D9341ACF8}">
      <dsp:nvSpPr>
        <dsp:cNvPr id="0" name=""/>
        <dsp:cNvSpPr/>
      </dsp:nvSpPr>
      <dsp:spPr>
        <a:xfrm>
          <a:off x="0" y="3381418"/>
          <a:ext cx="1994308" cy="1725310"/>
        </a:xfrm>
        <a:prstGeom prst="hexagon">
          <a:avLst>
            <a:gd name="adj" fmla="val 28570"/>
            <a:gd name="vf" fmla="val 11547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Physiological Factors</a:t>
          </a:r>
        </a:p>
      </dsp:txBody>
      <dsp:txXfrm>
        <a:off x="330499" y="3667339"/>
        <a:ext cx="1333310" cy="1153468"/>
      </dsp:txXfrm>
    </dsp:sp>
    <dsp:sp modelId="{0924DAA7-79A1-465A-B0C5-5DD976C0D356}">
      <dsp:nvSpPr>
        <dsp:cNvPr id="0" name=""/>
        <dsp:cNvSpPr/>
      </dsp:nvSpPr>
      <dsp:spPr>
        <a:xfrm>
          <a:off x="0" y="1291696"/>
          <a:ext cx="1994308" cy="1725310"/>
        </a:xfrm>
        <a:prstGeom prst="hexagon">
          <a:avLst>
            <a:gd name="adj" fmla="val 28570"/>
            <a:gd name="vf" fmla="val 11547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Sociocultural Factors</a:t>
          </a:r>
        </a:p>
      </dsp:txBody>
      <dsp:txXfrm>
        <a:off x="330499" y="1577617"/>
        <a:ext cx="1333310" cy="11534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D67717-925D-42C9-898E-47326B3FB19C}">
      <dsp:nvSpPr>
        <dsp:cNvPr id="0" name=""/>
        <dsp:cNvSpPr/>
      </dsp:nvSpPr>
      <dsp:spPr>
        <a:xfrm>
          <a:off x="0" y="0"/>
          <a:ext cx="3881285" cy="10369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Search for potential reasons for pain</a:t>
          </a:r>
        </a:p>
      </dsp:txBody>
      <dsp:txXfrm>
        <a:off x="30371" y="30371"/>
        <a:ext cx="2641035" cy="976187"/>
      </dsp:txXfrm>
    </dsp:sp>
    <dsp:sp modelId="{B4731C19-7F32-490F-AB0B-14083BA0DA52}">
      <dsp:nvSpPr>
        <dsp:cNvPr id="0" name=""/>
        <dsp:cNvSpPr/>
      </dsp:nvSpPr>
      <dsp:spPr>
        <a:xfrm>
          <a:off x="289836" y="1180947"/>
          <a:ext cx="3881285" cy="10369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Try to obtain self-report</a:t>
          </a:r>
        </a:p>
      </dsp:txBody>
      <dsp:txXfrm>
        <a:off x="320207" y="1211318"/>
        <a:ext cx="2856702" cy="976187"/>
      </dsp:txXfrm>
    </dsp:sp>
    <dsp:sp modelId="{15C6E354-A9BC-4F2A-8512-A25FB38E9FB0}">
      <dsp:nvSpPr>
        <dsp:cNvPr id="0" name=""/>
        <dsp:cNvSpPr/>
      </dsp:nvSpPr>
      <dsp:spPr>
        <a:xfrm>
          <a:off x="579672" y="2361895"/>
          <a:ext cx="3881285" cy="10369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Observe behaviors </a:t>
          </a:r>
          <a:br>
            <a:rPr lang="en-US" sz="2000" kern="1200" dirty="0"/>
          </a:br>
          <a:r>
            <a:rPr lang="en-US" sz="2000" kern="1200" dirty="0"/>
            <a:t>(use validated tools)</a:t>
          </a:r>
        </a:p>
      </dsp:txBody>
      <dsp:txXfrm>
        <a:off x="610043" y="2392266"/>
        <a:ext cx="2856702" cy="976187"/>
      </dsp:txXfrm>
    </dsp:sp>
    <dsp:sp modelId="{81865D69-4163-4D36-AA0B-B07C662A81DB}">
      <dsp:nvSpPr>
        <dsp:cNvPr id="0" name=""/>
        <dsp:cNvSpPr/>
      </dsp:nvSpPr>
      <dsp:spPr>
        <a:xfrm>
          <a:off x="869508" y="3542842"/>
          <a:ext cx="3881285" cy="10369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Ask others who know the child well (parent or caregiver reports)</a:t>
          </a:r>
        </a:p>
      </dsp:txBody>
      <dsp:txXfrm>
        <a:off x="899879" y="3573213"/>
        <a:ext cx="2856702" cy="976187"/>
      </dsp:txXfrm>
    </dsp:sp>
    <dsp:sp modelId="{7FDB7C87-30CA-4FEA-BE85-0BA635EA0C97}">
      <dsp:nvSpPr>
        <dsp:cNvPr id="0" name=""/>
        <dsp:cNvSpPr/>
      </dsp:nvSpPr>
      <dsp:spPr>
        <a:xfrm>
          <a:off x="1159344" y="4723790"/>
          <a:ext cx="3881285" cy="103692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Trial a treatment (consider an analgesic)</a:t>
          </a:r>
        </a:p>
      </dsp:txBody>
      <dsp:txXfrm>
        <a:off x="1189715" y="4754161"/>
        <a:ext cx="2856702" cy="976187"/>
      </dsp:txXfrm>
    </dsp:sp>
    <dsp:sp modelId="{BD68CF7D-D6CC-4D62-B3D3-AE97820D3E6F}">
      <dsp:nvSpPr>
        <dsp:cNvPr id="0" name=""/>
        <dsp:cNvSpPr/>
      </dsp:nvSpPr>
      <dsp:spPr>
        <a:xfrm>
          <a:off x="3207280" y="757534"/>
          <a:ext cx="674004" cy="67400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3358931" y="757534"/>
        <a:ext cx="370702" cy="507188"/>
      </dsp:txXfrm>
    </dsp:sp>
    <dsp:sp modelId="{C2C4FD7B-ECD4-4691-9AE7-F218B2C8FAE6}">
      <dsp:nvSpPr>
        <dsp:cNvPr id="0" name=""/>
        <dsp:cNvSpPr/>
      </dsp:nvSpPr>
      <dsp:spPr>
        <a:xfrm>
          <a:off x="3497117" y="1938482"/>
          <a:ext cx="674004" cy="67400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3648768" y="1938482"/>
        <a:ext cx="370702" cy="507188"/>
      </dsp:txXfrm>
    </dsp:sp>
    <dsp:sp modelId="{2DC5ED27-205E-44BE-A813-25D7848C4C2C}">
      <dsp:nvSpPr>
        <dsp:cNvPr id="0" name=""/>
        <dsp:cNvSpPr/>
      </dsp:nvSpPr>
      <dsp:spPr>
        <a:xfrm>
          <a:off x="3786953" y="3102147"/>
          <a:ext cx="674004" cy="67400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3938604" y="3102147"/>
        <a:ext cx="370702" cy="507188"/>
      </dsp:txXfrm>
    </dsp:sp>
    <dsp:sp modelId="{5D32A199-8A7E-4F12-8F9A-AFDB402FD62F}">
      <dsp:nvSpPr>
        <dsp:cNvPr id="0" name=""/>
        <dsp:cNvSpPr/>
      </dsp:nvSpPr>
      <dsp:spPr>
        <a:xfrm>
          <a:off x="4076789" y="4294616"/>
          <a:ext cx="674004" cy="674004"/>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dirty="0"/>
        </a:p>
      </dsp:txBody>
      <dsp:txXfrm>
        <a:off x="4228440" y="4294616"/>
        <a:ext cx="370702" cy="507188"/>
      </dsp:txXfrm>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r>
              <a:rPr lang="en-US" dirty="0"/>
              <a:t>PRN Program: Assessment of Pain</a:t>
            </a:r>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58B8EB65-FCB1-492D-96F1-1EEFDB36395A}" type="datetimeFigureOut">
              <a:rPr lang="en-US" smtClean="0"/>
              <a:t>8/20/26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r>
              <a:rPr lang="en-US"/>
              <a:t>Updated Version: 09/01/17</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3172" tIns="46586" rIns="93172" bIns="46586"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6"/>
            <a:ext cx="2217039" cy="2877457"/>
          </a:xfrm>
          <a:prstGeom prst="rect">
            <a:avLst/>
          </a:prstGeom>
        </p:spPr>
        <p:txBody>
          <a:bodyPr vert="horz" lIns="93172" tIns="46586" rIns="93172" bIns="46586" rtlCol="0" anchor="ctr"/>
          <a:lstStyle>
            <a:lvl1pPr algn="l">
              <a:defRPr sz="2700" b="1">
                <a:solidFill>
                  <a:schemeClr val="tx1"/>
                </a:solidFill>
              </a:defRPr>
            </a:lvl1pPr>
          </a:lstStyle>
          <a:p>
            <a:r>
              <a:rPr lang="en-US"/>
              <a:t>PRN Program: Assessment </a:t>
            </a:r>
            <a:br>
              <a:rPr lang="en-US"/>
            </a:br>
            <a:r>
              <a:rPr lang="en-US"/>
              <a:t>of Pain</a:t>
            </a:r>
            <a:endParaRPr lang="en-US" dirty="0"/>
          </a:p>
        </p:txBody>
      </p:sp>
      <p:sp>
        <p:nvSpPr>
          <p:cNvPr id="4" name="Slide Image Placeholder 3"/>
          <p:cNvSpPr>
            <a:spLocks noGrp="1" noRot="1" noChangeAspect="1"/>
          </p:cNvSpPr>
          <p:nvPr>
            <p:ph type="sldImg" idx="2"/>
          </p:nvPr>
        </p:nvSpPr>
        <p:spPr>
          <a:xfrm>
            <a:off x="2513013" y="463550"/>
            <a:ext cx="3813175" cy="2860675"/>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657225" y="3762829"/>
            <a:ext cx="5695950" cy="4426857"/>
          </a:xfrm>
          <a:prstGeom prst="rect">
            <a:avLst/>
          </a:prstGeom>
        </p:spPr>
        <p:txBody>
          <a:bodyPr vert="horz" lIns="93172" tIns="46586" rIns="93172" bIns="4658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laceholder 2">
            <a:extLst>
              <a:ext uri="{FF2B5EF4-FFF2-40B4-BE49-F238E27FC236}">
                <a16:creationId xmlns:a16="http://schemas.microsoft.com/office/drawing/2014/main" id="{7ED2544F-F36B-4D3F-967B-90ECEB529C7C}"/>
              </a:ext>
            </a:extLst>
          </p:cNvPr>
          <p:cNvSpPr txBox="1">
            <a:spLocks/>
          </p:cNvSpPr>
          <p:nvPr/>
        </p:nvSpPr>
        <p:spPr>
          <a:xfrm>
            <a:off x="657225" y="3762829"/>
            <a:ext cx="2670629" cy="4183380"/>
          </a:xfrm>
          <a:prstGeom prst="rect">
            <a:avLst/>
          </a:prstGeom>
        </p:spPr>
        <p:txBody>
          <a:bodyPr vert="horz" lIns="93172" tIns="46586" rIns="93172" bIns="46586" rtlCol="0"/>
          <a:lst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marL="0" indent="0">
              <a:buNone/>
            </a:pPr>
            <a:endParaRPr lang="en-US" sz="1100" dirty="0"/>
          </a:p>
          <a:p>
            <a:pPr marL="0" indent="0">
              <a:buNone/>
            </a:pPr>
            <a:endParaRPr lang="en-US" sz="1100" dirty="0"/>
          </a:p>
          <a:p>
            <a:endParaRPr lang="en-US" sz="1100" dirty="0"/>
          </a:p>
        </p:txBody>
      </p:sp>
      <p:sp>
        <p:nvSpPr>
          <p:cNvPr id="2" name="Slide Image Placeholder 1"/>
          <p:cNvSpPr>
            <a:spLocks noGrp="1" noRot="1" noChangeAspect="1"/>
          </p:cNvSpPr>
          <p:nvPr>
            <p:ph type="sldImg"/>
          </p:nvPr>
        </p:nvSpPr>
        <p:spPr>
          <a:xfrm>
            <a:off x="2514600" y="544513"/>
            <a:ext cx="3810000" cy="2859087"/>
          </a:xfrm>
        </p:spPr>
      </p:sp>
      <p:sp>
        <p:nvSpPr>
          <p:cNvPr id="3" name="Notes Placeholder 2"/>
          <p:cNvSpPr>
            <a:spLocks noGrp="1"/>
          </p:cNvSpPr>
          <p:nvPr>
            <p:ph type="body" idx="1"/>
          </p:nvPr>
        </p:nvSpPr>
        <p:spPr>
          <a:xfrm>
            <a:off x="315468" y="3762828"/>
            <a:ext cx="6396228" cy="5362883"/>
          </a:xfrm>
        </p:spPr>
        <p:txBody>
          <a:bodyPr/>
          <a:lstStyle/>
          <a:p>
            <a:pPr marL="0" indent="0">
              <a:lnSpc>
                <a:spcPct val="95000"/>
              </a:lnSpc>
              <a:spcBef>
                <a:spcPts val="0"/>
              </a:spcBef>
              <a:buNone/>
            </a:pPr>
            <a:r>
              <a:rPr lang="en-US" sz="1400" b="1" u="sng" dirty="0"/>
              <a:t>Materials</a:t>
            </a:r>
            <a:r>
              <a:rPr lang="en-US" sz="1400" b="1" dirty="0"/>
              <a:t>:</a:t>
            </a:r>
          </a:p>
          <a:p>
            <a:pPr>
              <a:lnSpc>
                <a:spcPct val="95000"/>
              </a:lnSpc>
              <a:spcBef>
                <a:spcPts val="0"/>
              </a:spcBef>
              <a:defRPr/>
            </a:pPr>
            <a:r>
              <a:rPr lang="en-US" sz="1400" dirty="0"/>
              <a:t>Flip chart or whiteboard</a:t>
            </a:r>
            <a:r>
              <a:rPr lang="en-US" sz="1400" baseline="0" dirty="0"/>
              <a:t> &amp; </a:t>
            </a:r>
            <a:r>
              <a:rPr lang="en-US" sz="1400" dirty="0"/>
              <a:t>Markers</a:t>
            </a:r>
          </a:p>
          <a:p>
            <a:pPr>
              <a:lnSpc>
                <a:spcPct val="95000"/>
              </a:lnSpc>
              <a:spcBef>
                <a:spcPts val="0"/>
              </a:spcBef>
              <a:defRPr/>
            </a:pPr>
            <a:r>
              <a:rPr lang="en-US" sz="1400" dirty="0"/>
              <a:t>Send participant guide at least 1 week in advance</a:t>
            </a:r>
          </a:p>
          <a:p>
            <a:pPr marL="0" indent="0">
              <a:lnSpc>
                <a:spcPct val="95000"/>
              </a:lnSpc>
              <a:spcBef>
                <a:spcPts val="0"/>
              </a:spcBef>
              <a:buNone/>
            </a:pPr>
            <a:r>
              <a:rPr lang="en-US" sz="1400" b="1" u="sng" dirty="0"/>
              <a:t>Room Setup</a:t>
            </a:r>
            <a:r>
              <a:rPr lang="en-US" sz="1400" b="1" dirty="0"/>
              <a:t>:</a:t>
            </a:r>
          </a:p>
          <a:p>
            <a:pPr marL="0" indent="0">
              <a:lnSpc>
                <a:spcPct val="95000"/>
              </a:lnSpc>
              <a:spcBef>
                <a:spcPts val="0"/>
              </a:spcBef>
              <a:buNone/>
            </a:pPr>
            <a:r>
              <a:rPr lang="en-US" sz="1400" dirty="0"/>
              <a:t>• In tables of 4 or 6-8 depending on number of participants</a:t>
            </a:r>
          </a:p>
          <a:p>
            <a:pPr>
              <a:lnSpc>
                <a:spcPct val="95000"/>
              </a:lnSpc>
              <a:spcBef>
                <a:spcPts val="0"/>
              </a:spcBef>
            </a:pPr>
            <a:r>
              <a:rPr lang="en-US" sz="1400" dirty="0"/>
              <a:t>Display slide as participants walk in</a:t>
            </a:r>
          </a:p>
          <a:p>
            <a:pPr>
              <a:lnSpc>
                <a:spcPct val="95000"/>
              </a:lnSpc>
              <a:spcBef>
                <a:spcPts val="0"/>
              </a:spcBef>
            </a:pPr>
            <a:r>
              <a:rPr lang="en-US" sz="1400" dirty="0"/>
              <a:t>This session is 45 minutes</a:t>
            </a:r>
          </a:p>
          <a:p>
            <a:pPr marL="0" indent="0">
              <a:lnSpc>
                <a:spcPct val="100000"/>
              </a:lnSpc>
              <a:spcBef>
                <a:spcPts val="400"/>
              </a:spcBef>
              <a:buNone/>
            </a:pPr>
            <a:r>
              <a:rPr lang="en-US" sz="1600" b="1" u="sng" dirty="0"/>
              <a:t>Welcome and Introductions</a:t>
            </a:r>
            <a:r>
              <a:rPr lang="en-US" sz="1600" b="1" dirty="0"/>
              <a:t>: </a:t>
            </a:r>
            <a:r>
              <a:rPr lang="en-US" sz="1600" i="1" dirty="0"/>
              <a:t>Introduce facilitator if necessary</a:t>
            </a:r>
          </a:p>
          <a:p>
            <a:pPr marL="0" indent="0">
              <a:lnSpc>
                <a:spcPct val="100000"/>
              </a:lnSpc>
              <a:spcBef>
                <a:spcPts val="200"/>
              </a:spcBef>
              <a:buNone/>
            </a:pPr>
            <a:r>
              <a:rPr lang="en-US" sz="1600" b="1" u="sng" dirty="0"/>
              <a:t>READ</a:t>
            </a:r>
            <a:r>
              <a:rPr lang="en-US" sz="1600" b="1" dirty="0"/>
              <a:t>: </a:t>
            </a:r>
            <a:r>
              <a:rPr lang="en-US" sz="1600" dirty="0"/>
              <a:t>The learning objectives for this content are to:</a:t>
            </a:r>
          </a:p>
          <a:p>
            <a:pPr>
              <a:lnSpc>
                <a:spcPct val="100000"/>
              </a:lnSpc>
              <a:spcBef>
                <a:spcPts val="0"/>
              </a:spcBef>
            </a:pPr>
            <a:r>
              <a:rPr lang="en-US" sz="1600" dirty="0"/>
              <a:t>Critically evaluate pain assessment tools for reliability, validity, feasibility and utility for communicating pediatric patients’ pain experiences</a:t>
            </a:r>
          </a:p>
          <a:p>
            <a:pPr>
              <a:lnSpc>
                <a:spcPct val="100000"/>
              </a:lnSpc>
              <a:spcBef>
                <a:spcPts val="0"/>
              </a:spcBef>
            </a:pPr>
            <a:r>
              <a:rPr lang="en-US" sz="1600" dirty="0"/>
              <a:t>Formulate processes and policies to ensure the organization’s pain assessment and care planning for pediatric patients is sensitive to children’s pain and acknowledges the sensory, cognitive and affective experience of pain and behavioral responses as influenced by social, cultural, spiritual and regulatory context. </a:t>
            </a:r>
          </a:p>
          <a:p>
            <a:pPr>
              <a:lnSpc>
                <a:spcPct val="100000"/>
              </a:lnSpc>
              <a:spcBef>
                <a:spcPts val="0"/>
              </a:spcBef>
            </a:pPr>
            <a:r>
              <a:rPr lang="en-US" sz="1600" dirty="0"/>
              <a:t>Engage in pain assessment demonstrate evidence-based processes, modeling assessment principles, and how to use valid and reliable tools that are appropriate for the developmental level, cognitive ability, language, and care needs of pediatric patients cared for in your clinical area. </a:t>
            </a:r>
          </a:p>
          <a:p>
            <a:endParaRPr lang="en-US" sz="1100" dirty="0"/>
          </a:p>
        </p:txBody>
      </p:sp>
      <p:sp>
        <p:nvSpPr>
          <p:cNvPr id="4" name="Slide Number Placeholder 3"/>
          <p:cNvSpPr>
            <a:spLocks noGrp="1"/>
          </p:cNvSpPr>
          <p:nvPr>
            <p:ph type="sldNum" sz="quarter" idx="10"/>
          </p:nvPr>
        </p:nvSpPr>
        <p:spPr/>
        <p:txBody>
          <a:bodyPr/>
          <a:lstStyle/>
          <a:p>
            <a:r>
              <a:rPr lang="en-US" sz="1000" i="1" dirty="0"/>
              <a:t>© 2017 Manworren &amp; Lurie Children’s Hospital </a:t>
            </a:r>
          </a:p>
          <a:p>
            <a:r>
              <a:rPr lang="en-US" sz="1000" i="1" dirty="0"/>
              <a:t>All rights reserved. Version 2019                    </a:t>
            </a:r>
            <a:fld id="{F19303DE-3E45-4DD3-9505-92EF4803EF97}" type="slidenum">
              <a:rPr lang="en-US" smtClean="0"/>
              <a:pPr/>
              <a:t>1</a:t>
            </a:fld>
            <a:endParaRPr lang="en-US" dirty="0"/>
          </a:p>
        </p:txBody>
      </p:sp>
      <p:sp>
        <p:nvSpPr>
          <p:cNvPr id="6" name="Header Placeholder 5">
            <a:extLst>
              <a:ext uri="{FF2B5EF4-FFF2-40B4-BE49-F238E27FC236}">
                <a16:creationId xmlns:a16="http://schemas.microsoft.com/office/drawing/2014/main" id="{D9E800A5-6004-45B3-A288-3E5CE104BA10}"/>
              </a:ext>
            </a:extLst>
          </p:cNvPr>
          <p:cNvSpPr>
            <a:spLocks noGrp="1"/>
          </p:cNvSpPr>
          <p:nvPr>
            <p:ph type="hdr" sz="quarter" idx="12"/>
          </p:nvPr>
        </p:nvSpPr>
        <p:spPr/>
        <p:txBody>
          <a:bodyPr/>
          <a:lstStyle/>
          <a:p>
            <a:r>
              <a:rPr lang="en-US" dirty="0"/>
              <a:t>PRN Program: Assessment </a:t>
            </a:r>
            <a:br>
              <a:rPr lang="en-US" dirty="0"/>
            </a:br>
            <a:r>
              <a:rPr lang="en-US" dirty="0"/>
              <a:t>of Pain</a:t>
            </a:r>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15468" y="3762829"/>
            <a:ext cx="6187930" cy="5067138"/>
          </a:xfrm>
        </p:spPr>
        <p:txBody>
          <a:bodyPr/>
          <a:lstStyle/>
          <a:p>
            <a:pPr marL="0" indent="0">
              <a:buNone/>
            </a:pPr>
            <a:r>
              <a:rPr lang="en-US" sz="1800" b="1" u="sng" dirty="0"/>
              <a:t>ASK</a:t>
            </a:r>
            <a:r>
              <a:rPr lang="en-US" sz="1800" b="1" dirty="0"/>
              <a:t>: Why do you think it is important to screen for and assess pain in children?</a:t>
            </a:r>
          </a:p>
          <a:p>
            <a:pPr marL="0" indent="0">
              <a:lnSpc>
                <a:spcPct val="100000"/>
              </a:lnSpc>
              <a:spcBef>
                <a:spcPts val="0"/>
              </a:spcBef>
              <a:buNone/>
              <a:defRPr/>
            </a:pPr>
            <a:r>
              <a:rPr lang="en-US" sz="1600" i="1" dirty="0"/>
              <a:t>Select participants willing to share their answers to this question. </a:t>
            </a:r>
          </a:p>
          <a:p>
            <a:pPr marL="0" indent="0">
              <a:lnSpc>
                <a:spcPct val="100000"/>
              </a:lnSpc>
              <a:spcBef>
                <a:spcPts val="0"/>
              </a:spcBef>
              <a:buNone/>
              <a:defRPr/>
            </a:pPr>
            <a:r>
              <a:rPr lang="en-US" sz="1600" i="1" dirty="0"/>
              <a:t>Write on flipchart or board </a:t>
            </a:r>
            <a:r>
              <a:rPr lang="en-US" sz="1600" b="1" i="1" dirty="0"/>
              <a:t>[Limit to 1 minute]</a:t>
            </a:r>
          </a:p>
          <a:p>
            <a:pPr marL="0" indent="0">
              <a:buNone/>
              <a:defRPr/>
            </a:pPr>
            <a:endParaRPr lang="en-US" sz="600" b="1" i="1" dirty="0"/>
          </a:p>
          <a:p>
            <a:pPr marL="0" indent="0">
              <a:buNone/>
            </a:pPr>
            <a:r>
              <a:rPr lang="en-US" sz="1600" b="1" i="1" u="sng" dirty="0"/>
              <a:t>READ:</a:t>
            </a:r>
            <a:r>
              <a:rPr lang="en-US" sz="1600" b="1" i="1" dirty="0"/>
              <a:t> </a:t>
            </a:r>
            <a:r>
              <a:rPr lang="en-US" sz="1600" i="1" dirty="0"/>
              <a:t>these Key points (</a:t>
            </a:r>
            <a:r>
              <a:rPr lang="en-US" sz="1600" b="1" i="1" dirty="0"/>
              <a:t>if not included by participants):</a:t>
            </a:r>
          </a:p>
          <a:p>
            <a:pPr lvl="1">
              <a:lnSpc>
                <a:spcPct val="110000"/>
              </a:lnSpc>
              <a:spcBef>
                <a:spcPts val="0"/>
              </a:spcBef>
              <a:defRPr/>
            </a:pPr>
            <a:r>
              <a:rPr lang="en-US" sz="1600" dirty="0"/>
              <a:t>Pain assessment and treatment  is a fundamental human right.</a:t>
            </a:r>
          </a:p>
          <a:p>
            <a:pPr lvl="1">
              <a:lnSpc>
                <a:spcPct val="110000"/>
              </a:lnSpc>
              <a:spcBef>
                <a:spcPts val="0"/>
              </a:spcBef>
              <a:defRPr/>
            </a:pPr>
            <a:r>
              <a:rPr lang="en-US" sz="1600" dirty="0"/>
              <a:t>Pain assessment is fundamental for assuring quality pain care.</a:t>
            </a:r>
          </a:p>
          <a:p>
            <a:pPr marL="0" indent="0">
              <a:buNone/>
            </a:pPr>
            <a:endParaRPr lang="en-US" sz="600" u="sng" dirty="0"/>
          </a:p>
          <a:p>
            <a:pPr marL="0" indent="0">
              <a:buNone/>
            </a:pPr>
            <a:r>
              <a:rPr lang="en-US" sz="1800" b="1" u="sng" dirty="0"/>
              <a:t>ASK</a:t>
            </a:r>
            <a:r>
              <a:rPr lang="en-US" sz="1800" b="1" dirty="0"/>
              <a:t>: When and how do you screen children for pain?</a:t>
            </a:r>
          </a:p>
          <a:p>
            <a:pPr marL="0" indent="0">
              <a:lnSpc>
                <a:spcPct val="100000"/>
              </a:lnSpc>
              <a:spcBef>
                <a:spcPts val="0"/>
              </a:spcBef>
              <a:buNone/>
              <a:defRPr/>
            </a:pPr>
            <a:r>
              <a:rPr lang="en-US" sz="1600" i="1" dirty="0"/>
              <a:t>Select participants willing to share their answers to this question. </a:t>
            </a:r>
          </a:p>
          <a:p>
            <a:pPr marL="0" indent="0">
              <a:lnSpc>
                <a:spcPct val="100000"/>
              </a:lnSpc>
              <a:spcBef>
                <a:spcPts val="0"/>
              </a:spcBef>
              <a:buNone/>
              <a:defRPr/>
            </a:pPr>
            <a:r>
              <a:rPr lang="en-US" sz="1600" i="1" dirty="0"/>
              <a:t>Write on flipchart or board </a:t>
            </a:r>
            <a:r>
              <a:rPr lang="en-US" sz="1600" b="1" i="1" dirty="0"/>
              <a:t>[Limit to 2 minutes]</a:t>
            </a:r>
          </a:p>
          <a:p>
            <a:pPr marL="110174" lvl="1" indent="0" defTabSz="881390">
              <a:lnSpc>
                <a:spcPct val="110000"/>
              </a:lnSpc>
              <a:spcBef>
                <a:spcPts val="289"/>
              </a:spcBef>
              <a:buNone/>
              <a:defRPr/>
            </a:pPr>
            <a:endParaRPr lang="en-US" sz="600" dirty="0"/>
          </a:p>
          <a:p>
            <a:pPr marL="0" indent="0">
              <a:buNone/>
            </a:pPr>
            <a:r>
              <a:rPr lang="en-US" sz="1800" b="1" u="sng" dirty="0"/>
              <a:t>ASK</a:t>
            </a:r>
            <a:r>
              <a:rPr lang="en-US" sz="1800" b="1" dirty="0"/>
              <a:t>: What are the consequences of unrelieved pain?</a:t>
            </a:r>
          </a:p>
          <a:p>
            <a:pPr marL="0" indent="0">
              <a:lnSpc>
                <a:spcPct val="100000"/>
              </a:lnSpc>
              <a:spcBef>
                <a:spcPts val="0"/>
              </a:spcBef>
              <a:buNone/>
              <a:defRPr/>
            </a:pPr>
            <a:r>
              <a:rPr lang="en-US" sz="1600" i="1" dirty="0"/>
              <a:t>Select participants willing to share answers  and turn to next slide</a:t>
            </a:r>
          </a:p>
          <a:p>
            <a:pPr marL="0" indent="0">
              <a:lnSpc>
                <a:spcPct val="100000"/>
              </a:lnSpc>
              <a:spcBef>
                <a:spcPts val="0"/>
              </a:spcBef>
              <a:buNone/>
              <a:defRPr/>
            </a:pPr>
            <a:r>
              <a:rPr lang="en-US" sz="1600" i="1" dirty="0"/>
              <a:t>Write on flipchart or board  </a:t>
            </a:r>
            <a:r>
              <a:rPr lang="en-US" sz="1600" b="1" i="1" dirty="0"/>
              <a:t>[Limit to 1 minute]</a:t>
            </a:r>
          </a:p>
          <a:p>
            <a:pPr marL="0" indent="0">
              <a:lnSpc>
                <a:spcPct val="100000"/>
              </a:lnSpc>
              <a:spcBef>
                <a:spcPts val="0"/>
              </a:spcBef>
              <a:buNone/>
              <a:defRPr/>
            </a:pPr>
            <a:endParaRPr lang="en-US" sz="1300" b="1" i="1" dirty="0"/>
          </a:p>
          <a:p>
            <a:pPr marL="0" indent="0" algn="ctr">
              <a:buNone/>
            </a:pPr>
            <a:r>
              <a:rPr lang="en-US" sz="1800" b="1" i="1" cap="all" dirty="0"/>
              <a:t>[5 minutes </a:t>
            </a:r>
            <a:r>
              <a:rPr lang="en-US" sz="1800" b="1" i="1" dirty="0"/>
              <a:t>of 45 minute session is complete]</a:t>
            </a:r>
          </a:p>
          <a:p>
            <a:pPr marL="0" indent="0">
              <a:buNone/>
            </a:pPr>
            <a:endParaRPr lang="en-US" sz="1500" b="1" i="1" dirty="0"/>
          </a:p>
          <a:p>
            <a:pPr marL="220348" lvl="1" indent="-110174" defTabSz="881390">
              <a:lnSpc>
                <a:spcPct val="110000"/>
              </a:lnSpc>
              <a:spcBef>
                <a:spcPts val="289"/>
              </a:spcBef>
              <a:defRPr/>
            </a:pPr>
            <a:endParaRPr lang="en-US" dirty="0"/>
          </a:p>
          <a:p>
            <a:pPr marL="110174" indent="-110174" defTabSz="881390">
              <a:spcBef>
                <a:spcPts val="289"/>
              </a:spcBef>
              <a:defRPr/>
            </a:pPr>
            <a:endParaRPr lang="en-US" sz="1100" dirty="0"/>
          </a:p>
          <a:p>
            <a:pPr marL="0" indent="0">
              <a:buNone/>
            </a:pPr>
            <a:endParaRPr lang="en-US" sz="1100" dirty="0"/>
          </a:p>
        </p:txBody>
      </p:sp>
      <p:sp>
        <p:nvSpPr>
          <p:cNvPr id="4" name="Slide Number Placeholder 3"/>
          <p:cNvSpPr>
            <a:spLocks noGrp="1"/>
          </p:cNvSpPr>
          <p:nvPr>
            <p:ph type="sldNum" sz="quarter" idx="10"/>
          </p:nvPr>
        </p:nvSpPr>
        <p:spPr/>
        <p:txBody>
          <a:bodyPr/>
          <a:lstStyle/>
          <a:p>
            <a:r>
              <a:rPr lang="en-US" sz="1000" i="1" dirty="0"/>
              <a:t>© 2017 Manworren &amp; Lurie Children’s Hospital </a:t>
            </a:r>
          </a:p>
          <a:p>
            <a:r>
              <a:rPr lang="en-US" sz="1000" i="1" dirty="0"/>
              <a:t>All rights reserved. Version 2019                    </a:t>
            </a:r>
            <a:fld id="{F19303DE-3E45-4DD3-9505-92EF4803EF97}" type="slidenum">
              <a:rPr lang="en-US" smtClean="0"/>
              <a:pPr/>
              <a:t>2</a:t>
            </a:fld>
            <a:endParaRPr lang="en-US" dirty="0"/>
          </a:p>
        </p:txBody>
      </p:sp>
      <p:sp>
        <p:nvSpPr>
          <p:cNvPr id="6" name="Header Placeholder 5">
            <a:extLst>
              <a:ext uri="{FF2B5EF4-FFF2-40B4-BE49-F238E27FC236}">
                <a16:creationId xmlns:a16="http://schemas.microsoft.com/office/drawing/2014/main" id="{C54CE290-141A-4F91-97D3-EEF29EF1054C}"/>
              </a:ext>
            </a:extLst>
          </p:cNvPr>
          <p:cNvSpPr>
            <a:spLocks noGrp="1"/>
          </p:cNvSpPr>
          <p:nvPr>
            <p:ph type="hdr" sz="quarter" idx="12"/>
          </p:nvPr>
        </p:nvSpPr>
        <p:spPr/>
        <p:txBody>
          <a:bodyPr/>
          <a:lstStyle/>
          <a:p>
            <a:r>
              <a:rPr lang="en-US" dirty="0"/>
              <a:t>PRN Program: Assessment </a:t>
            </a:r>
            <a:br>
              <a:rPr lang="en-US" dirty="0"/>
            </a:br>
            <a:r>
              <a:rPr lang="en-US" dirty="0"/>
              <a:t>of Pain</a:t>
            </a:r>
          </a:p>
        </p:txBody>
      </p:sp>
    </p:spTree>
    <p:extLst>
      <p:ext uri="{BB962C8B-B14F-4D97-AF65-F5344CB8AC3E}">
        <p14:creationId xmlns:p14="http://schemas.microsoft.com/office/powerpoint/2010/main" val="3322604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15468" y="3762829"/>
            <a:ext cx="6037707" cy="4814243"/>
          </a:xfrm>
        </p:spPr>
        <p:txBody>
          <a:bodyPr/>
          <a:lstStyle/>
          <a:p>
            <a:pPr marL="0" indent="0">
              <a:buNone/>
            </a:pPr>
            <a:r>
              <a:rPr lang="en-US" sz="1800" b="1" i="1" u="sng" dirty="0"/>
              <a:t>READ: </a:t>
            </a:r>
            <a:r>
              <a:rPr lang="en-US" sz="1600" i="1" dirty="0"/>
              <a:t>these Key points (</a:t>
            </a:r>
            <a:r>
              <a:rPr lang="en-US" sz="1600" b="1" i="1" dirty="0"/>
              <a:t>if not included by participants)</a:t>
            </a:r>
            <a:r>
              <a:rPr lang="en-US" sz="1600" i="1" dirty="0"/>
              <a:t>:</a:t>
            </a:r>
          </a:p>
          <a:p>
            <a:pPr marL="0" indent="0">
              <a:buNone/>
            </a:pPr>
            <a:r>
              <a:rPr lang="en-US" sz="1800" dirty="0"/>
              <a:t>Acute and Chronic pain have potential negative physical consequences:</a:t>
            </a:r>
          </a:p>
          <a:p>
            <a:pPr marL="165261" lvl="4" indent="-165261"/>
            <a:r>
              <a:rPr lang="en-US" sz="1800" dirty="0"/>
              <a:t>Alter breathing patterns</a:t>
            </a:r>
          </a:p>
          <a:p>
            <a:pPr marL="165261" lvl="4" indent="-165261"/>
            <a:r>
              <a:rPr lang="en-US" sz="1800" dirty="0"/>
              <a:t>Increase metabolic rate through increased stress hormones (e.g., cortisol, adrenaline, catecholamines)</a:t>
            </a:r>
          </a:p>
          <a:p>
            <a:pPr marL="165261" lvl="4" indent="-165261"/>
            <a:r>
              <a:rPr lang="en-US" sz="1800" dirty="0"/>
              <a:t>Cause muscle tension, spasm and fatigue</a:t>
            </a:r>
          </a:p>
          <a:p>
            <a:pPr marL="165261" lvl="4" indent="-165261"/>
            <a:r>
              <a:rPr lang="en-US" sz="1800" dirty="0"/>
              <a:t>Slow gastrointestinal and urinary systems</a:t>
            </a:r>
            <a:endParaRPr lang="en-US" sz="1800" i="1" dirty="0"/>
          </a:p>
          <a:p>
            <a:pPr marL="0" lvl="4" indent="0" defTabSz="881390">
              <a:spcBef>
                <a:spcPts val="289"/>
              </a:spcBef>
              <a:buNone/>
              <a:defRPr/>
            </a:pPr>
            <a:r>
              <a:rPr lang="en-US" sz="1800" dirty="0"/>
              <a:t>Acute and Chronic pain also have potential negative psychological consequences:</a:t>
            </a:r>
          </a:p>
          <a:p>
            <a:pPr marL="165261" lvl="4" indent="-165261"/>
            <a:r>
              <a:rPr lang="en-US" sz="1800" dirty="0"/>
              <a:t>May change how the nervous system and brain perceives pain</a:t>
            </a:r>
          </a:p>
          <a:p>
            <a:pPr marL="165261" lvl="4" indent="-165261"/>
            <a:r>
              <a:rPr lang="en-US" sz="1800" dirty="0">
                <a:cs typeface="Microsoft New Tai Lue" panose="020B0502040204020203" pitchFamily="34" charset="0"/>
              </a:rPr>
              <a:t>When poorly controlled, can contribute to negative healthcare outcomes and to the development of chronic pain</a:t>
            </a:r>
          </a:p>
          <a:p>
            <a:pPr marL="165261" lvl="4" indent="-165261"/>
            <a:endParaRPr lang="en-US" dirty="0">
              <a:cs typeface="Microsoft New Tai Lue" panose="020B0502040204020203" pitchFamily="34" charset="0"/>
            </a:endParaRPr>
          </a:p>
          <a:p>
            <a:pPr marL="0" lvl="4" indent="0">
              <a:buNone/>
            </a:pPr>
            <a:endParaRPr lang="en-US"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3</a:t>
            </a:fld>
            <a:endParaRPr lang="en-US" dirty="0"/>
          </a:p>
        </p:txBody>
      </p:sp>
      <p:sp>
        <p:nvSpPr>
          <p:cNvPr id="6" name="Header Placeholder 5">
            <a:extLst>
              <a:ext uri="{FF2B5EF4-FFF2-40B4-BE49-F238E27FC236}">
                <a16:creationId xmlns:a16="http://schemas.microsoft.com/office/drawing/2014/main" id="{BBB1A67D-6132-41F5-94DA-ADC14FF8235B}"/>
              </a:ext>
            </a:extLst>
          </p:cNvPr>
          <p:cNvSpPr>
            <a:spLocks noGrp="1"/>
          </p:cNvSpPr>
          <p:nvPr>
            <p:ph type="hdr" sz="quarter" idx="12"/>
          </p:nvPr>
        </p:nvSpPr>
        <p:spPr/>
        <p:txBody>
          <a:bodyPr/>
          <a:lstStyle/>
          <a:p>
            <a:r>
              <a:rPr lang="en-US" dirty="0"/>
              <a:t>PRN Program: Assessment </a:t>
            </a:r>
            <a:br>
              <a:rPr lang="en-US" dirty="0"/>
            </a:br>
            <a:r>
              <a:rPr lang="en-US" dirty="0"/>
              <a:t>of Pain</a:t>
            </a:r>
          </a:p>
        </p:txBody>
      </p:sp>
    </p:spTree>
    <p:extLst>
      <p:ext uri="{BB962C8B-B14F-4D97-AF65-F5344CB8AC3E}">
        <p14:creationId xmlns:p14="http://schemas.microsoft.com/office/powerpoint/2010/main" val="3304749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69299" y="3762829"/>
            <a:ext cx="6177805" cy="5263041"/>
          </a:xfrm>
        </p:spPr>
        <p:txBody>
          <a:bodyPr/>
          <a:lstStyle/>
          <a:p>
            <a:pPr marL="0" indent="0">
              <a:lnSpc>
                <a:spcPct val="100000"/>
              </a:lnSpc>
              <a:buNone/>
            </a:pPr>
            <a:r>
              <a:rPr lang="en-US" altLang="en-US" sz="1800" b="1" u="sng" dirty="0"/>
              <a:t>READ</a:t>
            </a:r>
            <a:r>
              <a:rPr lang="en-US" altLang="en-US" sz="1800" b="1" dirty="0"/>
              <a:t>:  </a:t>
            </a:r>
            <a:r>
              <a:rPr lang="en-US" sz="1800" b="1" i="0" dirty="0"/>
              <a:t>This is a 10 minute case</a:t>
            </a:r>
            <a:r>
              <a:rPr lang="en-US" sz="1800" b="0" i="0" baseline="0" dirty="0"/>
              <a:t>, w</a:t>
            </a:r>
            <a:r>
              <a:rPr lang="en-US" altLang="en-US" sz="1800" dirty="0"/>
              <a:t>ith your </a:t>
            </a:r>
            <a:r>
              <a:rPr lang="en-US" altLang="en-US" sz="1800" b="1" u="sng" dirty="0"/>
              <a:t>table</a:t>
            </a:r>
            <a:r>
              <a:rPr lang="en-US" altLang="en-US" sz="1800" dirty="0"/>
              <a:t> discuss your answers to the questions on the slide, and be prepared to share them with the group.</a:t>
            </a:r>
            <a:endParaRPr lang="en-US" sz="1800" b="1" i="1" dirty="0"/>
          </a:p>
          <a:p>
            <a:pPr marL="0" indent="0" algn="ctr">
              <a:lnSpc>
                <a:spcPct val="100000"/>
              </a:lnSpc>
              <a:buNone/>
            </a:pPr>
            <a:r>
              <a:rPr lang="en-US" sz="1800" i="1" dirty="0"/>
              <a:t>[Give groups 5 minutes to discuss case and 1 minute to share answers to each question] </a:t>
            </a:r>
          </a:p>
          <a:p>
            <a:pPr marL="0" indent="0" algn="ctr">
              <a:lnSpc>
                <a:spcPct val="100000"/>
              </a:lnSpc>
              <a:spcAft>
                <a:spcPts val="300"/>
              </a:spcAft>
              <a:buNone/>
            </a:pPr>
            <a:r>
              <a:rPr lang="en-US" sz="1600" i="1" dirty="0"/>
              <a:t>Select a participant to share their  groups’ answers. </a:t>
            </a:r>
            <a:endParaRPr lang="en-US" sz="1600" b="1" i="1" u="sng" dirty="0"/>
          </a:p>
          <a:p>
            <a:pPr marL="0" indent="0">
              <a:buNone/>
            </a:pPr>
            <a:r>
              <a:rPr lang="en-US" sz="1400" b="1" i="1" u="sng" dirty="0"/>
              <a:t>READ: </a:t>
            </a:r>
            <a:r>
              <a:rPr lang="en-US" sz="1400" i="1" dirty="0"/>
              <a:t>these Key points (</a:t>
            </a:r>
            <a:r>
              <a:rPr lang="en-US" sz="1400" b="1" i="1" dirty="0"/>
              <a:t>if not included by participants)</a:t>
            </a:r>
            <a:r>
              <a:rPr lang="en-US" sz="1400" i="1" dirty="0"/>
              <a:t>:</a:t>
            </a:r>
          </a:p>
          <a:p>
            <a:pPr marL="165261" lvl="4" indent="-165261"/>
            <a:r>
              <a:rPr lang="en-US" altLang="en-US" sz="1200" dirty="0"/>
              <a:t>A thorough assessment of Juan’s pain involves taking a </a:t>
            </a:r>
            <a:r>
              <a:rPr lang="en-US" altLang="en-US" sz="1200" b="1" dirty="0"/>
              <a:t>history</a:t>
            </a:r>
            <a:r>
              <a:rPr lang="en-US" altLang="en-US" sz="1200" dirty="0"/>
              <a:t> of his current and prior pain experiences. Standardized validated questions guide history taking. </a:t>
            </a:r>
          </a:p>
          <a:p>
            <a:pPr marL="165261" lvl="4" indent="-165261"/>
            <a:r>
              <a:rPr lang="en-US" altLang="en-US" sz="1200" dirty="0"/>
              <a:t>Current pain should be assessed with a </a:t>
            </a:r>
            <a:r>
              <a:rPr lang="en-US" altLang="en-US" sz="1200" b="1" dirty="0"/>
              <a:t>valid</a:t>
            </a:r>
            <a:r>
              <a:rPr lang="en-US" altLang="en-US" sz="1200" dirty="0"/>
              <a:t> developmentally-appropriate pain assessment tool. For Juan, a self-report tool like a FACES scale or perhaps a NRS or a multidimensional pain tool (e.g. APPT) would be good choices. </a:t>
            </a:r>
          </a:p>
          <a:p>
            <a:pPr marL="165261" lvl="4" indent="-165261"/>
            <a:r>
              <a:rPr lang="en-US" altLang="en-US" sz="1200" dirty="0"/>
              <a:t>Assess for potential </a:t>
            </a:r>
            <a:r>
              <a:rPr lang="en-US" altLang="en-US" sz="1200" b="1" dirty="0"/>
              <a:t>cultural influences </a:t>
            </a:r>
            <a:r>
              <a:rPr lang="en-US" altLang="en-US" sz="1200" dirty="0"/>
              <a:t>of pain beliefs and treatments. </a:t>
            </a:r>
          </a:p>
          <a:p>
            <a:pPr marL="165261" lvl="4" indent="-165261"/>
            <a:r>
              <a:rPr lang="en-US" altLang="en-US" sz="1200" dirty="0"/>
              <a:t>Juan’s </a:t>
            </a:r>
            <a:r>
              <a:rPr lang="en-US" altLang="en-US" sz="1200" b="1" dirty="0"/>
              <a:t>family members </a:t>
            </a:r>
            <a:r>
              <a:rPr lang="en-US" altLang="en-US" sz="1200" dirty="0"/>
              <a:t>know him best and can recognize subtle changes in his manner or behavior. Be sure to engage them to assess his pain and potential contextual influences. Ask Juan’s family if they have noticed any changes in his mood, physical activity level, engagement in schoolwork, social interactions, or sleep patterns. </a:t>
            </a:r>
          </a:p>
          <a:p>
            <a:pPr marL="165261" lvl="4" indent="-165261"/>
            <a:r>
              <a:rPr lang="en-US" altLang="en-US" sz="1200" dirty="0"/>
              <a:t>With </a:t>
            </a:r>
            <a:r>
              <a:rPr lang="en-US" altLang="en-US" sz="1200" b="1" dirty="0"/>
              <a:t>cognitively impaired children </a:t>
            </a:r>
            <a:r>
              <a:rPr lang="en-US" altLang="en-US" sz="1200" dirty="0"/>
              <a:t>it is important to try to obtain self-report using a developmentally appropriate pain tool or even a yes or no. If non-verbal, obtain a pain history from the parents about behaviors they consider indicative of pain. Then use a behavioral tool that has been validated in this population, such as the NCCPC-R or the r-FLACC, both of which require the inclusion of unique pain behaviors for each patient. </a:t>
            </a:r>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4</a:t>
            </a:fld>
            <a:endParaRPr lang="en-US" dirty="0"/>
          </a:p>
        </p:txBody>
      </p:sp>
      <p:sp>
        <p:nvSpPr>
          <p:cNvPr id="6" name="Header Placeholder 5">
            <a:extLst>
              <a:ext uri="{FF2B5EF4-FFF2-40B4-BE49-F238E27FC236}">
                <a16:creationId xmlns:a16="http://schemas.microsoft.com/office/drawing/2014/main" id="{A475B53F-1941-43A2-A920-5C1D9E0BC634}"/>
              </a:ext>
            </a:extLst>
          </p:cNvPr>
          <p:cNvSpPr>
            <a:spLocks noGrp="1"/>
          </p:cNvSpPr>
          <p:nvPr>
            <p:ph type="hdr" sz="quarter" idx="12"/>
          </p:nvPr>
        </p:nvSpPr>
        <p:spPr/>
        <p:txBody>
          <a:bodyPr/>
          <a:lstStyle/>
          <a:p>
            <a:r>
              <a:rPr lang="en-US" dirty="0"/>
              <a:t>PRN Program: Assessment </a:t>
            </a:r>
            <a:br>
              <a:rPr lang="en-US" dirty="0"/>
            </a:br>
            <a:r>
              <a:rPr lang="en-US" dirty="0"/>
              <a:t>of Pain</a:t>
            </a:r>
          </a:p>
        </p:txBody>
      </p:sp>
    </p:spTree>
    <p:extLst>
      <p:ext uri="{BB962C8B-B14F-4D97-AF65-F5344CB8AC3E}">
        <p14:creationId xmlns:p14="http://schemas.microsoft.com/office/powerpoint/2010/main" val="3493558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p:txBody>
          <a:bodyPr/>
          <a:lstStyle/>
          <a:p>
            <a:pPr marL="0" indent="0">
              <a:buNone/>
            </a:pPr>
            <a:r>
              <a:rPr lang="en-US" sz="1800" b="1" u="sng" dirty="0"/>
              <a:t>READ</a:t>
            </a:r>
            <a:r>
              <a:rPr lang="en-US" sz="1800" b="1" dirty="0"/>
              <a:t>:</a:t>
            </a:r>
            <a:endParaRPr lang="en-US" sz="1800" dirty="0"/>
          </a:p>
          <a:p>
            <a:pPr marL="220348" lvl="1" indent="-110174" defTabSz="881390">
              <a:spcBef>
                <a:spcPts val="289"/>
              </a:spcBef>
            </a:pPr>
            <a:r>
              <a:rPr lang="en-US" sz="1800" dirty="0"/>
              <a:t>Many factors influence a child’s perception of pain and the ways they will behave when they are in pain. </a:t>
            </a:r>
          </a:p>
          <a:p>
            <a:pPr marL="220348" lvl="1" indent="-110174" defTabSz="881390">
              <a:spcBef>
                <a:spcPts val="289"/>
              </a:spcBef>
            </a:pPr>
            <a:r>
              <a:rPr lang="en-US" sz="1800" dirty="0"/>
              <a:t>An evaluation of a child in pain should consider these factors within a developmental context. </a:t>
            </a:r>
          </a:p>
          <a:p>
            <a:pPr marL="0" indent="0">
              <a:buNone/>
            </a:pPr>
            <a:endParaRPr lang="en-US" sz="1100" dirty="0"/>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5</a:t>
            </a:fld>
            <a:endParaRPr lang="en-US" dirty="0"/>
          </a:p>
        </p:txBody>
      </p:sp>
    </p:spTree>
    <p:extLst>
      <p:ext uri="{BB962C8B-B14F-4D97-AF65-F5344CB8AC3E}">
        <p14:creationId xmlns:p14="http://schemas.microsoft.com/office/powerpoint/2010/main" val="2942894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15468" y="3762829"/>
            <a:ext cx="6037707" cy="5064643"/>
          </a:xfrm>
        </p:spPr>
        <p:txBody>
          <a:bodyPr/>
          <a:lstStyle/>
          <a:p>
            <a:pPr marL="0" indent="0">
              <a:buNone/>
            </a:pPr>
            <a:r>
              <a:rPr lang="en-US" sz="1800" b="1" u="sng" dirty="0"/>
              <a:t>READ</a:t>
            </a:r>
            <a:r>
              <a:rPr lang="en-US" sz="1800" b="1" dirty="0"/>
              <a:t>:</a:t>
            </a:r>
          </a:p>
          <a:p>
            <a:pPr marL="110174" indent="-110174"/>
            <a:r>
              <a:rPr lang="en-US" sz="1800" dirty="0"/>
              <a:t>When pain is identified, a thorough assessment is required to also identify the potential causes of pain and to guide in development of a pain management treatment plan.</a:t>
            </a:r>
          </a:p>
          <a:p>
            <a:pPr marL="165261" lvl="4" indent="-165261"/>
            <a:r>
              <a:rPr lang="en-US" sz="1800" dirty="0"/>
              <a:t>Essential elements of the initial assessment include a physical exam, imaging, laboratory, diagnostic, and psychological tests as appropriate. </a:t>
            </a:r>
          </a:p>
          <a:p>
            <a:pPr marL="165261" lvl="4" indent="-165261"/>
            <a:r>
              <a:rPr lang="en-US" sz="1800" dirty="0"/>
              <a:t>Treatment plan effectiveness is evaluated through subsequent assessments (reassessment). </a:t>
            </a:r>
          </a:p>
          <a:p>
            <a:pPr marL="165261" lvl="4" indent="-165261"/>
            <a:r>
              <a:rPr lang="en-US" sz="1800" dirty="0"/>
              <a:t>This process is cyclical. Continued surveillance for pain is necessary to address new sites and sources of pain. </a:t>
            </a:r>
          </a:p>
          <a:p>
            <a:pPr marL="165261" lvl="4" indent="-165261"/>
            <a:r>
              <a:rPr lang="en-US" sz="1800" dirty="0"/>
              <a:t>Documentation of assessments is critical for communication.</a:t>
            </a:r>
          </a:p>
          <a:p>
            <a:pPr marL="0" indent="0" algn="ctr">
              <a:spcBef>
                <a:spcPts val="600"/>
              </a:spcBef>
              <a:buNone/>
            </a:pPr>
            <a:r>
              <a:rPr lang="en-US" sz="1800" b="1" i="1" cap="all" dirty="0"/>
              <a:t>[20 minutes </a:t>
            </a:r>
            <a:r>
              <a:rPr lang="en-US" sz="1800" b="1" i="1" dirty="0"/>
              <a:t>of 45 minute session is complete]</a:t>
            </a:r>
          </a:p>
          <a:p>
            <a:endParaRPr lang="en-US" sz="1100" dirty="0"/>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6</a:t>
            </a:fld>
            <a:endParaRPr lang="en-US" dirty="0"/>
          </a:p>
        </p:txBody>
      </p:sp>
    </p:spTree>
    <p:extLst>
      <p:ext uri="{BB962C8B-B14F-4D97-AF65-F5344CB8AC3E}">
        <p14:creationId xmlns:p14="http://schemas.microsoft.com/office/powerpoint/2010/main" val="2697737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75556" y="3762828"/>
            <a:ext cx="6317852" cy="5312229"/>
          </a:xfrm>
        </p:spPr>
        <p:txBody>
          <a:bodyPr/>
          <a:lstStyle/>
          <a:p>
            <a:pPr marL="0" indent="0">
              <a:lnSpc>
                <a:spcPct val="100000"/>
              </a:lnSpc>
              <a:buNone/>
            </a:pPr>
            <a:r>
              <a:rPr lang="en-US" altLang="en-US" sz="1800" b="1" u="sng" dirty="0"/>
              <a:t>READ:</a:t>
            </a:r>
            <a:r>
              <a:rPr lang="en-US" altLang="en-US" sz="1800" b="1" dirty="0"/>
              <a:t>  </a:t>
            </a:r>
          </a:p>
          <a:p>
            <a:pPr marL="0" indent="0">
              <a:lnSpc>
                <a:spcPct val="100000"/>
              </a:lnSpc>
              <a:spcBef>
                <a:spcPts val="0"/>
              </a:spcBef>
              <a:buNone/>
            </a:pPr>
            <a:r>
              <a:rPr lang="en-US" altLang="en-US" sz="1800" dirty="0"/>
              <a:t>Suzie reports that she can’t go to school because she feels she can’t make it to the bathroom in time  and she is too tired because she does not sleep at night due to pain</a:t>
            </a:r>
            <a:r>
              <a:rPr lang="en-US" altLang="en-US" dirty="0"/>
              <a:t>. </a:t>
            </a:r>
          </a:p>
          <a:p>
            <a:pPr marL="0" indent="0" algn="ctr">
              <a:lnSpc>
                <a:spcPct val="100000"/>
              </a:lnSpc>
              <a:buNone/>
            </a:pPr>
            <a:r>
              <a:rPr lang="en-US" altLang="en-US" sz="1600" i="1" dirty="0"/>
              <a:t>Select a participant willing to share his/her answer to the question.</a:t>
            </a:r>
            <a:r>
              <a:rPr lang="en-US" altLang="en-US" sz="1600" b="1" dirty="0"/>
              <a:t> </a:t>
            </a:r>
          </a:p>
          <a:p>
            <a:pPr marL="0" indent="0" algn="ctr">
              <a:lnSpc>
                <a:spcPct val="100000"/>
              </a:lnSpc>
              <a:spcAft>
                <a:spcPts val="300"/>
              </a:spcAft>
              <a:buNone/>
            </a:pPr>
            <a:r>
              <a:rPr lang="en-US" sz="1800" b="1" i="1" dirty="0"/>
              <a:t>[Limit to 2 minute]</a:t>
            </a:r>
          </a:p>
          <a:p>
            <a:pPr marL="0" indent="0">
              <a:buNone/>
            </a:pPr>
            <a:r>
              <a:rPr lang="en-US" sz="1600" b="1" i="1" u="sng" dirty="0"/>
              <a:t>READ: </a:t>
            </a:r>
            <a:r>
              <a:rPr lang="en-US" sz="1600" b="0" i="1" u="sng" dirty="0"/>
              <a:t>these Key points (</a:t>
            </a:r>
            <a:r>
              <a:rPr lang="en-US" sz="1600" b="1" i="1" u="sng" dirty="0"/>
              <a:t>if not included by participants):</a:t>
            </a:r>
          </a:p>
          <a:p>
            <a:pPr>
              <a:lnSpc>
                <a:spcPct val="100000"/>
              </a:lnSpc>
              <a:spcBef>
                <a:spcPts val="0"/>
              </a:spcBef>
              <a:defRPr/>
            </a:pPr>
            <a:r>
              <a:rPr lang="en-US" sz="1600" b="1" dirty="0"/>
              <a:t>Initial evaluation </a:t>
            </a:r>
            <a:r>
              <a:rPr lang="en-US" sz="1600" dirty="0"/>
              <a:t>should begin with a history of the child’s current pain, including a careful description of the pain. Detailed sensory characteristics, </a:t>
            </a:r>
            <a:r>
              <a:rPr lang="en-US" sz="1600" kern="1200" dirty="0">
                <a:solidFill>
                  <a:schemeClr val="tx1"/>
                </a:solidFill>
              </a:rPr>
              <a:t>intensity</a:t>
            </a:r>
            <a:r>
              <a:rPr lang="en-US" sz="1600" dirty="0"/>
              <a:t>, location, quality, duration, variability, predictability, exacerbating and alleviating factors, and impact of pain on daily life (e.g., sleeping, eating, social and physical activities, family &amp; peer interactions) should be included in this evaluation. </a:t>
            </a:r>
          </a:p>
          <a:p>
            <a:pPr>
              <a:lnSpc>
                <a:spcPct val="100000"/>
              </a:lnSpc>
              <a:spcBef>
                <a:spcPts val="0"/>
              </a:spcBef>
            </a:pPr>
            <a:r>
              <a:rPr lang="en-US" altLang="en-US" sz="1600" dirty="0"/>
              <a:t>It is important to look for </a:t>
            </a:r>
            <a:r>
              <a:rPr lang="en-US" altLang="en-US" sz="1600" b="1" dirty="0"/>
              <a:t>‘red flags’ </a:t>
            </a:r>
            <a:r>
              <a:rPr lang="en-US" altLang="en-US" sz="1600" dirty="0"/>
              <a:t>such as pain away from the umbilicus, fever, weight loss, significant emesis, blood in stool, jaundice or organomegaly. </a:t>
            </a:r>
          </a:p>
          <a:p>
            <a:pPr>
              <a:lnSpc>
                <a:spcPct val="100000"/>
              </a:lnSpc>
              <a:spcBef>
                <a:spcPts val="0"/>
              </a:spcBef>
            </a:pPr>
            <a:r>
              <a:rPr lang="en-US" altLang="en-US" sz="1600" dirty="0"/>
              <a:t>In addition to pain, assess associated </a:t>
            </a:r>
            <a:r>
              <a:rPr lang="en-US" altLang="en-US" sz="1600" b="1" dirty="0"/>
              <a:t>functional disability </a:t>
            </a:r>
            <a:r>
              <a:rPr lang="en-US" altLang="en-US" sz="1600" dirty="0"/>
              <a:t>including impact of pain on daily life (e.g. sleep, school, diet, social and physical activities).</a:t>
            </a:r>
          </a:p>
          <a:p>
            <a:pPr marL="0" indent="0">
              <a:lnSpc>
                <a:spcPct val="100000"/>
              </a:lnSpc>
              <a:spcBef>
                <a:spcPts val="0"/>
              </a:spcBef>
              <a:buNone/>
            </a:pPr>
            <a:endParaRPr lang="en-US" sz="1300" dirty="0"/>
          </a:p>
          <a:p>
            <a:pPr lvl="4">
              <a:lnSpc>
                <a:spcPct val="100000"/>
              </a:lnSpc>
              <a:spcBef>
                <a:spcPts val="0"/>
              </a:spcBef>
            </a:pPr>
            <a:endParaRPr lang="en-US" sz="1300" b="1" dirty="0"/>
          </a:p>
          <a:p>
            <a:pPr marL="0" indent="0">
              <a:lnSpc>
                <a:spcPct val="100000"/>
              </a:lnSpc>
              <a:spcBef>
                <a:spcPts val="0"/>
              </a:spcBef>
              <a:buNone/>
            </a:pPr>
            <a:endParaRPr lang="en-US" altLang="en-US" sz="1000" dirty="0"/>
          </a:p>
          <a:p>
            <a:pPr>
              <a:lnSpc>
                <a:spcPct val="100000"/>
              </a:lnSpc>
              <a:spcBef>
                <a:spcPts val="0"/>
              </a:spcBef>
            </a:pPr>
            <a:endParaRPr lang="en-US" altLang="en-US" sz="1000" dirty="0"/>
          </a:p>
          <a:p>
            <a:pPr>
              <a:lnSpc>
                <a:spcPct val="100000"/>
              </a:lnSpc>
              <a:spcBef>
                <a:spcPts val="0"/>
              </a:spcBef>
            </a:pPr>
            <a:endParaRPr lang="en-US" sz="1000"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7</a:t>
            </a:fld>
            <a:endParaRPr lang="en-US" dirty="0"/>
          </a:p>
        </p:txBody>
      </p:sp>
      <p:sp>
        <p:nvSpPr>
          <p:cNvPr id="6" name="Header Placeholder 5">
            <a:extLst>
              <a:ext uri="{FF2B5EF4-FFF2-40B4-BE49-F238E27FC236}">
                <a16:creationId xmlns:a16="http://schemas.microsoft.com/office/drawing/2014/main" id="{E46291B8-B2CF-4886-893B-D830163C15F2}"/>
              </a:ext>
            </a:extLst>
          </p:cNvPr>
          <p:cNvSpPr>
            <a:spLocks noGrp="1"/>
          </p:cNvSpPr>
          <p:nvPr>
            <p:ph type="hdr" sz="quarter" idx="12"/>
          </p:nvPr>
        </p:nvSpPr>
        <p:spPr/>
        <p:txBody>
          <a:bodyPr/>
          <a:lstStyle/>
          <a:p>
            <a:r>
              <a:rPr lang="en-US" dirty="0"/>
              <a:t>PRN Program: Assessment </a:t>
            </a:r>
            <a:br>
              <a:rPr lang="en-US" dirty="0"/>
            </a:br>
            <a:r>
              <a:rPr lang="en-US" dirty="0"/>
              <a:t>of Pain</a:t>
            </a:r>
          </a:p>
        </p:txBody>
      </p:sp>
    </p:spTree>
    <p:extLst>
      <p:ext uri="{BB962C8B-B14F-4D97-AF65-F5344CB8AC3E}">
        <p14:creationId xmlns:p14="http://schemas.microsoft.com/office/powerpoint/2010/main" val="2912779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75557" y="3762828"/>
            <a:ext cx="6299563" cy="5312229"/>
          </a:xfrm>
        </p:spPr>
        <p:txBody>
          <a:bodyPr/>
          <a:lstStyle/>
          <a:p>
            <a:pPr marL="0" indent="0">
              <a:lnSpc>
                <a:spcPct val="100000"/>
              </a:lnSpc>
              <a:spcBef>
                <a:spcPts val="0"/>
              </a:spcBef>
              <a:buNone/>
            </a:pPr>
            <a:r>
              <a:rPr lang="en-US" altLang="en-US" sz="1800" b="1" u="sng" dirty="0"/>
              <a:t>ASK</a:t>
            </a:r>
            <a:r>
              <a:rPr lang="en-US" altLang="en-US" sz="1800" b="1" dirty="0"/>
              <a:t>:  </a:t>
            </a:r>
            <a:r>
              <a:rPr lang="en-US" altLang="en-US" sz="1800" dirty="0"/>
              <a:t>What questions would you ask Suzie about her pain?</a:t>
            </a:r>
          </a:p>
          <a:p>
            <a:pPr marL="0" indent="0" algn="ctr">
              <a:lnSpc>
                <a:spcPct val="100000"/>
              </a:lnSpc>
              <a:spcBef>
                <a:spcPts val="200"/>
              </a:spcBef>
              <a:buNone/>
            </a:pPr>
            <a:r>
              <a:rPr lang="en-US" altLang="en-US" sz="1400" i="1" dirty="0"/>
              <a:t>Select a participant willing to share his or her answer to the question.</a:t>
            </a:r>
            <a:r>
              <a:rPr lang="en-US" altLang="en-US" sz="1400" b="1" dirty="0"/>
              <a:t> </a:t>
            </a:r>
          </a:p>
          <a:p>
            <a:pPr marL="0" indent="0" algn="ctr">
              <a:lnSpc>
                <a:spcPct val="100000"/>
              </a:lnSpc>
              <a:spcBef>
                <a:spcPts val="0"/>
              </a:spcBef>
              <a:spcAft>
                <a:spcPts val="200"/>
              </a:spcAft>
              <a:buNone/>
            </a:pPr>
            <a:r>
              <a:rPr lang="en-US" sz="1600" b="1" i="1" dirty="0"/>
              <a:t>[Limit to 1 minute]</a:t>
            </a:r>
            <a:endParaRPr lang="en-US" altLang="en-US" sz="1600" dirty="0"/>
          </a:p>
          <a:p>
            <a:pPr marL="0" indent="0">
              <a:lnSpc>
                <a:spcPct val="100000"/>
              </a:lnSpc>
              <a:spcBef>
                <a:spcPts val="0"/>
              </a:spcBef>
              <a:buNone/>
            </a:pPr>
            <a:r>
              <a:rPr lang="en-US" altLang="en-US" sz="1800" b="1" u="sng" dirty="0"/>
              <a:t>ASK</a:t>
            </a:r>
            <a:r>
              <a:rPr lang="en-US" altLang="en-US" sz="1800" b="1" dirty="0"/>
              <a:t>: </a:t>
            </a:r>
            <a:r>
              <a:rPr lang="en-US" altLang="en-US" sz="1800" dirty="0"/>
              <a:t>What questions would you ask Suzie’s parents?</a:t>
            </a:r>
          </a:p>
          <a:p>
            <a:pPr marL="0" indent="0" algn="ctr">
              <a:lnSpc>
                <a:spcPct val="100000"/>
              </a:lnSpc>
              <a:spcBef>
                <a:spcPts val="200"/>
              </a:spcBef>
              <a:buNone/>
            </a:pPr>
            <a:r>
              <a:rPr lang="en-US" altLang="en-US" sz="1400" i="1" dirty="0"/>
              <a:t>Select a participant willing to share his or her answer to the question.</a:t>
            </a:r>
            <a:r>
              <a:rPr lang="en-US" altLang="en-US" sz="1400" b="1" dirty="0"/>
              <a:t> </a:t>
            </a:r>
          </a:p>
          <a:p>
            <a:pPr marL="0" indent="0" algn="ctr">
              <a:lnSpc>
                <a:spcPct val="100000"/>
              </a:lnSpc>
              <a:spcBef>
                <a:spcPts val="0"/>
              </a:spcBef>
              <a:spcAft>
                <a:spcPts val="200"/>
              </a:spcAft>
              <a:buNone/>
            </a:pPr>
            <a:r>
              <a:rPr lang="en-US" sz="1600" b="1" i="1" dirty="0"/>
              <a:t>[Limit to 1 minute]</a:t>
            </a:r>
          </a:p>
          <a:p>
            <a:pPr marL="0" indent="0">
              <a:lnSpc>
                <a:spcPct val="90000"/>
              </a:lnSpc>
              <a:spcBef>
                <a:spcPts val="0"/>
              </a:spcBef>
              <a:buNone/>
            </a:pPr>
            <a:r>
              <a:rPr lang="en-US" altLang="en-US" sz="1700" b="1" u="sng" dirty="0"/>
              <a:t>READ</a:t>
            </a:r>
            <a:r>
              <a:rPr lang="en-US" altLang="en-US" sz="1700" b="1" dirty="0"/>
              <a:t>: </a:t>
            </a:r>
            <a:r>
              <a:rPr lang="en-US" altLang="en-US" sz="1800" dirty="0"/>
              <a:t>Use the “ABCs of pain assessment” to walk through this case:</a:t>
            </a:r>
          </a:p>
          <a:p>
            <a:pPr marL="110174" lvl="4" indent="0">
              <a:lnSpc>
                <a:spcPct val="100000"/>
              </a:lnSpc>
              <a:spcBef>
                <a:spcPts val="0"/>
              </a:spcBef>
              <a:buNone/>
            </a:pPr>
            <a:r>
              <a:rPr lang="en-US" sz="1800" b="1" dirty="0"/>
              <a:t>A. </a:t>
            </a:r>
            <a:r>
              <a:rPr lang="en-US" sz="1800" dirty="0"/>
              <a:t>Ask and assess pain regularly and systematically</a:t>
            </a:r>
          </a:p>
          <a:p>
            <a:pPr marL="110174" lvl="4" indent="0">
              <a:lnSpc>
                <a:spcPct val="100000"/>
              </a:lnSpc>
              <a:spcBef>
                <a:spcPts val="0"/>
              </a:spcBef>
              <a:buNone/>
            </a:pPr>
            <a:r>
              <a:rPr lang="en-US" sz="1800" b="1" dirty="0"/>
              <a:t>B. </a:t>
            </a:r>
            <a:r>
              <a:rPr lang="en-US" sz="1800" dirty="0"/>
              <a:t>Believe reports of pain</a:t>
            </a:r>
          </a:p>
          <a:p>
            <a:pPr marL="110174" lvl="4" indent="0">
              <a:lnSpc>
                <a:spcPct val="100000"/>
              </a:lnSpc>
              <a:spcBef>
                <a:spcPts val="0"/>
              </a:spcBef>
              <a:buNone/>
            </a:pPr>
            <a:r>
              <a:rPr lang="en-US" sz="1800" b="1" dirty="0"/>
              <a:t>C. </a:t>
            </a:r>
            <a:r>
              <a:rPr lang="en-US" sz="1800" dirty="0"/>
              <a:t>Choose treatments based on thorough pain assessment</a:t>
            </a:r>
          </a:p>
          <a:p>
            <a:pPr marL="110174" lvl="4" indent="0">
              <a:lnSpc>
                <a:spcPct val="100000"/>
              </a:lnSpc>
              <a:spcBef>
                <a:spcPts val="0"/>
              </a:spcBef>
              <a:buNone/>
            </a:pPr>
            <a:r>
              <a:rPr lang="en-US" sz="1800" b="1" dirty="0"/>
              <a:t>D. </a:t>
            </a:r>
            <a:r>
              <a:rPr lang="en-US" sz="1800" dirty="0"/>
              <a:t>Deliver pain treatments in a timely, coordinated manner</a:t>
            </a:r>
          </a:p>
          <a:p>
            <a:pPr marL="110174" lvl="4" indent="0">
              <a:lnSpc>
                <a:spcPct val="100000"/>
              </a:lnSpc>
              <a:spcBef>
                <a:spcPts val="0"/>
              </a:spcBef>
              <a:buNone/>
            </a:pPr>
            <a:r>
              <a:rPr lang="en-US" sz="1800" b="1" dirty="0"/>
              <a:t>E. </a:t>
            </a:r>
            <a:r>
              <a:rPr lang="en-US" sz="1800" dirty="0"/>
              <a:t>Evaluate treatment efficacy</a:t>
            </a:r>
            <a:endParaRPr lang="en-US" altLang="en-US" sz="800" dirty="0"/>
          </a:p>
          <a:p>
            <a:pPr marL="0" indent="0">
              <a:lnSpc>
                <a:spcPct val="100000"/>
              </a:lnSpc>
              <a:spcBef>
                <a:spcPts val="600"/>
              </a:spcBef>
              <a:buNone/>
            </a:pPr>
            <a:r>
              <a:rPr lang="en-US" altLang="en-US" sz="1800" b="1" u="sng" dirty="0"/>
              <a:t>ASK</a:t>
            </a:r>
            <a:r>
              <a:rPr lang="en-US" altLang="en-US" sz="1800" b="1" dirty="0"/>
              <a:t>: </a:t>
            </a:r>
            <a:r>
              <a:rPr lang="en-US" altLang="en-US" sz="1800" dirty="0"/>
              <a:t>What if Suzie’s family had a history of chronic pain? </a:t>
            </a:r>
          </a:p>
          <a:p>
            <a:pPr marL="0" indent="0">
              <a:lnSpc>
                <a:spcPct val="100000"/>
              </a:lnSpc>
              <a:spcBef>
                <a:spcPts val="0"/>
              </a:spcBef>
              <a:buNone/>
            </a:pPr>
            <a:r>
              <a:rPr lang="en-US" altLang="en-US" sz="1800" dirty="0"/>
              <a:t>Would this change how you approached assessment of her pain?</a:t>
            </a:r>
          </a:p>
          <a:p>
            <a:pPr marL="0" indent="0" algn="ctr">
              <a:lnSpc>
                <a:spcPct val="100000"/>
              </a:lnSpc>
              <a:spcBef>
                <a:spcPts val="0"/>
              </a:spcBef>
              <a:buNone/>
            </a:pPr>
            <a:r>
              <a:rPr lang="en-US" altLang="en-US" sz="1400" i="1" dirty="0"/>
              <a:t>Select a participant willing to share their answer to the question.</a:t>
            </a:r>
            <a:r>
              <a:rPr lang="en-US" altLang="en-US" sz="1400" b="1" dirty="0"/>
              <a:t> </a:t>
            </a:r>
          </a:p>
          <a:p>
            <a:pPr marL="0" indent="0" algn="ctr">
              <a:lnSpc>
                <a:spcPct val="100000"/>
              </a:lnSpc>
              <a:spcBef>
                <a:spcPts val="0"/>
              </a:spcBef>
              <a:spcAft>
                <a:spcPts val="200"/>
              </a:spcAft>
              <a:buNone/>
            </a:pPr>
            <a:r>
              <a:rPr lang="en-US" sz="1600" b="1" i="1" dirty="0"/>
              <a:t>[Limit to 1 minute]</a:t>
            </a:r>
          </a:p>
          <a:p>
            <a:pPr marL="0" indent="0" algn="ctr">
              <a:lnSpc>
                <a:spcPct val="100000"/>
              </a:lnSpc>
              <a:spcBef>
                <a:spcPts val="0"/>
              </a:spcBef>
              <a:buNone/>
            </a:pPr>
            <a:r>
              <a:rPr lang="en-US" sz="1800" b="1" i="1" cap="all" dirty="0"/>
              <a:t>[25 minutes </a:t>
            </a:r>
            <a:r>
              <a:rPr lang="en-US" sz="1800" b="1" i="1" dirty="0"/>
              <a:t>of 45 minute session is complete]</a:t>
            </a:r>
          </a:p>
          <a:p>
            <a:pPr marL="0" indent="0">
              <a:lnSpc>
                <a:spcPct val="100000"/>
              </a:lnSpc>
              <a:spcBef>
                <a:spcPts val="0"/>
              </a:spcBef>
              <a:buNone/>
            </a:pPr>
            <a:endParaRPr lang="en-US" sz="1500" dirty="0"/>
          </a:p>
          <a:p>
            <a:pPr lvl="4">
              <a:lnSpc>
                <a:spcPct val="100000"/>
              </a:lnSpc>
              <a:spcBef>
                <a:spcPts val="0"/>
              </a:spcBef>
            </a:pPr>
            <a:endParaRPr lang="en-US" sz="1300" b="1" dirty="0"/>
          </a:p>
          <a:p>
            <a:pPr marL="0" indent="0">
              <a:lnSpc>
                <a:spcPct val="100000"/>
              </a:lnSpc>
              <a:spcBef>
                <a:spcPts val="0"/>
              </a:spcBef>
              <a:buNone/>
            </a:pPr>
            <a:endParaRPr lang="en-US" altLang="en-US" sz="1000" dirty="0"/>
          </a:p>
          <a:p>
            <a:pPr>
              <a:lnSpc>
                <a:spcPct val="100000"/>
              </a:lnSpc>
              <a:spcBef>
                <a:spcPts val="0"/>
              </a:spcBef>
            </a:pPr>
            <a:endParaRPr lang="en-US" altLang="en-US" sz="1000" dirty="0"/>
          </a:p>
          <a:p>
            <a:pPr>
              <a:lnSpc>
                <a:spcPct val="100000"/>
              </a:lnSpc>
              <a:spcBef>
                <a:spcPts val="0"/>
              </a:spcBef>
            </a:pPr>
            <a:endParaRPr lang="en-US" sz="1000"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8</a:t>
            </a:fld>
            <a:endParaRPr lang="en-US" dirty="0"/>
          </a:p>
        </p:txBody>
      </p:sp>
      <p:sp>
        <p:nvSpPr>
          <p:cNvPr id="6" name="Header Placeholder 5">
            <a:extLst>
              <a:ext uri="{FF2B5EF4-FFF2-40B4-BE49-F238E27FC236}">
                <a16:creationId xmlns:a16="http://schemas.microsoft.com/office/drawing/2014/main" id="{E46291B8-B2CF-4886-893B-D830163C15F2}"/>
              </a:ext>
            </a:extLst>
          </p:cNvPr>
          <p:cNvSpPr>
            <a:spLocks noGrp="1"/>
          </p:cNvSpPr>
          <p:nvPr>
            <p:ph type="hdr" sz="quarter" idx="12"/>
          </p:nvPr>
        </p:nvSpPr>
        <p:spPr/>
        <p:txBody>
          <a:bodyPr/>
          <a:lstStyle/>
          <a:p>
            <a:r>
              <a:rPr lang="en-US" dirty="0"/>
              <a:t>PRN Program: Assessment </a:t>
            </a:r>
            <a:br>
              <a:rPr lang="en-US" dirty="0"/>
            </a:br>
            <a:r>
              <a:rPr lang="en-US" dirty="0"/>
              <a:t>of Pain</a:t>
            </a:r>
          </a:p>
        </p:txBody>
      </p:sp>
    </p:spTree>
    <p:extLst>
      <p:ext uri="{BB962C8B-B14F-4D97-AF65-F5344CB8AC3E}">
        <p14:creationId xmlns:p14="http://schemas.microsoft.com/office/powerpoint/2010/main" val="2583902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15468" y="3762829"/>
            <a:ext cx="6341364" cy="4426857"/>
          </a:xfrm>
        </p:spPr>
        <p:txBody>
          <a:bodyPr/>
          <a:lstStyle/>
          <a:p>
            <a:pPr marL="0" indent="0">
              <a:buNone/>
            </a:pPr>
            <a:r>
              <a:rPr lang="en-US" sz="1800" b="1" u="sng" dirty="0"/>
              <a:t>ASK</a:t>
            </a:r>
            <a:r>
              <a:rPr lang="en-US" sz="1400" b="1" dirty="0"/>
              <a:t>:</a:t>
            </a:r>
            <a:r>
              <a:rPr lang="en-US" sz="1400" dirty="0"/>
              <a:t> </a:t>
            </a:r>
            <a:r>
              <a:rPr lang="en-US" sz="1800" dirty="0"/>
              <a:t>Which tools do you usually use or are you familiar with?</a:t>
            </a:r>
          </a:p>
          <a:p>
            <a:pPr marL="0" indent="0" algn="ctr">
              <a:lnSpc>
                <a:spcPct val="100000"/>
              </a:lnSpc>
              <a:buNone/>
            </a:pPr>
            <a:r>
              <a:rPr lang="en-US" altLang="en-US" sz="1600" i="1" dirty="0"/>
              <a:t>Select participants willing to share their answer to the question.</a:t>
            </a:r>
            <a:r>
              <a:rPr lang="en-US" altLang="en-US" sz="1600" b="1" dirty="0"/>
              <a:t> </a:t>
            </a:r>
          </a:p>
          <a:p>
            <a:pPr marL="0" indent="0" algn="ctr">
              <a:lnSpc>
                <a:spcPct val="100000"/>
              </a:lnSpc>
              <a:buNone/>
            </a:pPr>
            <a:r>
              <a:rPr lang="en-US" sz="1800" b="1" i="1" dirty="0"/>
              <a:t>[Limit to 2 minute]</a:t>
            </a:r>
            <a:endParaRPr lang="en-US" sz="1800" dirty="0"/>
          </a:p>
          <a:p>
            <a:pPr marL="0" indent="0">
              <a:spcBef>
                <a:spcPts val="600"/>
              </a:spcBef>
              <a:buNone/>
            </a:pPr>
            <a:r>
              <a:rPr lang="en-US" sz="1800" b="1" u="sng" dirty="0"/>
              <a:t>READ</a:t>
            </a:r>
            <a:r>
              <a:rPr lang="en-US" sz="1800" b="1" dirty="0"/>
              <a:t>: </a:t>
            </a:r>
            <a:r>
              <a:rPr lang="en-US" sz="1800" dirty="0"/>
              <a:t>Tools used to assess pain should be:</a:t>
            </a:r>
          </a:p>
          <a:p>
            <a:pPr lvl="2"/>
            <a:r>
              <a:rPr lang="en-US" sz="1800" b="1" dirty="0"/>
              <a:t>Reliable </a:t>
            </a:r>
          </a:p>
          <a:p>
            <a:pPr lvl="2"/>
            <a:r>
              <a:rPr lang="en-US" sz="1800" b="1" dirty="0"/>
              <a:t>Valid </a:t>
            </a:r>
          </a:p>
          <a:p>
            <a:pPr lvl="2"/>
            <a:r>
              <a:rPr lang="en-US" sz="1800" b="1" dirty="0"/>
              <a:t>Responsive</a:t>
            </a:r>
          </a:p>
          <a:p>
            <a:pPr lvl="2"/>
            <a:r>
              <a:rPr lang="en-US" sz="1800" b="1" dirty="0"/>
              <a:t>Feasible </a:t>
            </a:r>
          </a:p>
          <a:p>
            <a:pPr lvl="2"/>
            <a:r>
              <a:rPr lang="en-US" sz="1800" b="1" dirty="0"/>
              <a:t>Practical</a:t>
            </a:r>
          </a:p>
          <a:p>
            <a:pPr marL="220348" lvl="2" indent="0">
              <a:buNone/>
            </a:pPr>
            <a:endParaRPr lang="en-US" sz="1300" b="1" dirty="0"/>
          </a:p>
          <a:p>
            <a:pPr marL="0" lvl="2" indent="0">
              <a:buNone/>
            </a:pPr>
            <a:r>
              <a:rPr lang="en-US" sz="1700" b="1" u="sng" dirty="0"/>
              <a:t>ASK</a:t>
            </a:r>
            <a:r>
              <a:rPr lang="en-US" sz="1700" b="1" dirty="0"/>
              <a:t>: </a:t>
            </a:r>
            <a:r>
              <a:rPr lang="en-US" sz="1800" dirty="0"/>
              <a:t>When should each tool be used?</a:t>
            </a:r>
          </a:p>
          <a:p>
            <a:pPr marL="0" indent="0" algn="ctr">
              <a:lnSpc>
                <a:spcPct val="100000"/>
              </a:lnSpc>
              <a:buNone/>
            </a:pPr>
            <a:r>
              <a:rPr lang="en-US" altLang="en-US" sz="1600" i="1" dirty="0"/>
              <a:t>Select participants willing to share their answer to the question.</a:t>
            </a:r>
            <a:r>
              <a:rPr lang="en-US" altLang="en-US" sz="1600" b="1" dirty="0"/>
              <a:t> </a:t>
            </a:r>
          </a:p>
          <a:p>
            <a:pPr marL="0" indent="0" algn="ctr">
              <a:lnSpc>
                <a:spcPct val="100000"/>
              </a:lnSpc>
              <a:buNone/>
            </a:pPr>
            <a:r>
              <a:rPr lang="en-US" sz="1800" b="1" i="1" dirty="0"/>
              <a:t>[Limit to 2 minute]</a:t>
            </a:r>
          </a:p>
          <a:p>
            <a:pPr marL="0" indent="0" algn="ctr">
              <a:buNone/>
            </a:pPr>
            <a:r>
              <a:rPr lang="en-US" sz="1800" b="1" i="1" cap="all" dirty="0"/>
              <a:t>[30 minutes </a:t>
            </a:r>
            <a:r>
              <a:rPr lang="en-US" sz="1800" b="1" i="1" dirty="0"/>
              <a:t>of 45 minute session is complete]</a:t>
            </a:r>
          </a:p>
          <a:p>
            <a:pPr marL="0" lvl="2" indent="0">
              <a:buNone/>
            </a:pPr>
            <a:endParaRPr lang="en-US" dirty="0"/>
          </a:p>
          <a:p>
            <a:pPr lvl="4"/>
            <a:endParaRPr lang="en-US" b="1"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9</a:t>
            </a:fld>
            <a:endParaRPr lang="en-US" dirty="0"/>
          </a:p>
        </p:txBody>
      </p:sp>
      <p:sp>
        <p:nvSpPr>
          <p:cNvPr id="6" name="Header Placeholder 5">
            <a:extLst>
              <a:ext uri="{FF2B5EF4-FFF2-40B4-BE49-F238E27FC236}">
                <a16:creationId xmlns:a16="http://schemas.microsoft.com/office/drawing/2014/main" id="{A1538EC1-6AE6-47E6-8EDF-42500EDF4B46}"/>
              </a:ext>
            </a:extLst>
          </p:cNvPr>
          <p:cNvSpPr>
            <a:spLocks noGrp="1"/>
          </p:cNvSpPr>
          <p:nvPr>
            <p:ph type="hdr" sz="quarter" idx="12"/>
          </p:nvPr>
        </p:nvSpPr>
        <p:spPr/>
        <p:txBody>
          <a:bodyPr/>
          <a:lstStyle/>
          <a:p>
            <a:r>
              <a:rPr lang="en-US" dirty="0"/>
              <a:t>PRN Program: Assessment </a:t>
            </a:r>
            <a:br>
              <a:rPr lang="en-US" dirty="0"/>
            </a:br>
            <a:r>
              <a:rPr lang="en-US" dirty="0"/>
              <a:t>of Pain</a:t>
            </a:r>
          </a:p>
        </p:txBody>
      </p:sp>
    </p:spTree>
    <p:extLst>
      <p:ext uri="{BB962C8B-B14F-4D97-AF65-F5344CB8AC3E}">
        <p14:creationId xmlns:p14="http://schemas.microsoft.com/office/powerpoint/2010/main" val="1882695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15468" y="3762829"/>
            <a:ext cx="6359652" cy="5271443"/>
          </a:xfrm>
        </p:spPr>
        <p:txBody>
          <a:bodyPr/>
          <a:lstStyle/>
          <a:p>
            <a:pPr marL="0" indent="0">
              <a:buNone/>
            </a:pPr>
            <a:r>
              <a:rPr lang="en-US" sz="1800" b="1" u="sng" dirty="0"/>
              <a:t>READ</a:t>
            </a:r>
            <a:r>
              <a:rPr lang="en-US" sz="1800" b="1" dirty="0"/>
              <a:t>: </a:t>
            </a:r>
            <a:r>
              <a:rPr lang="en-US" sz="1800" dirty="0"/>
              <a:t>Anticipate and treat pain caused by procedures. </a:t>
            </a:r>
          </a:p>
          <a:p>
            <a:pPr marL="110174" lvl="1" indent="-110174" defTabSz="881390">
              <a:spcBef>
                <a:spcPts val="100"/>
              </a:spcBef>
              <a:defRPr/>
            </a:pPr>
            <a:r>
              <a:rPr lang="en-US" sz="1800" dirty="0"/>
              <a:t>Review the patient</a:t>
            </a:r>
            <a:r>
              <a:rPr lang="ja-JP" altLang="en-US" sz="1800" dirty="0"/>
              <a:t>’</a:t>
            </a:r>
            <a:r>
              <a:rPr lang="en-US" sz="1800" dirty="0"/>
              <a:t>s clinical condition. Are there any problems or diagnoses that commonly cause pain?               If so, assume pain is present and treat accordingly. </a:t>
            </a:r>
          </a:p>
          <a:p>
            <a:pPr marL="110174" lvl="1">
              <a:spcBef>
                <a:spcPts val="100"/>
              </a:spcBef>
            </a:pPr>
            <a:r>
              <a:rPr lang="en-US" sz="1800" dirty="0"/>
              <a:t>Try to obtain a self-report from all patients, even a simple </a:t>
            </a:r>
            <a:r>
              <a:rPr lang="ja-JP" altLang="en-US" sz="1800" dirty="0"/>
              <a:t>“</a:t>
            </a:r>
            <a:r>
              <a:rPr lang="en-US" sz="1800" dirty="0"/>
              <a:t>yes or no.</a:t>
            </a:r>
            <a:r>
              <a:rPr lang="ja-JP" altLang="en-US" sz="1800" dirty="0"/>
              <a:t>”</a:t>
            </a:r>
            <a:r>
              <a:rPr lang="en-US" sz="1800" dirty="0"/>
              <a:t> It may be possible to obtain a self-report from critically ill patients  and those with intellectual disabilities</a:t>
            </a:r>
          </a:p>
          <a:p>
            <a:pPr marL="110174" lvl="1">
              <a:spcBef>
                <a:spcPts val="100"/>
              </a:spcBef>
            </a:pPr>
            <a:r>
              <a:rPr lang="en-US" sz="1800" dirty="0"/>
              <a:t>Rule out other conditions such as constipation or infection.</a:t>
            </a:r>
          </a:p>
          <a:p>
            <a:pPr marL="110174" lvl="1">
              <a:spcBef>
                <a:spcPts val="100"/>
              </a:spcBef>
            </a:pPr>
            <a:r>
              <a:rPr lang="en-US" sz="1800" dirty="0"/>
              <a:t>Be sure the patient is dry, warm or cool enough, positioned in a comfortable way, and that other basic needs are met. </a:t>
            </a:r>
          </a:p>
          <a:p>
            <a:pPr marL="110174" lvl="1">
              <a:spcBef>
                <a:spcPts val="100"/>
              </a:spcBef>
            </a:pPr>
            <a:r>
              <a:rPr lang="en-US" sz="1800" dirty="0"/>
              <a:t>Be vigilant for subtle behavioral changes; remember that behavioral changes do not translate to pain intensity, but should raise suspicion of the presence of pain. </a:t>
            </a:r>
          </a:p>
          <a:p>
            <a:pPr marL="110174" lvl="1">
              <a:spcBef>
                <a:spcPts val="100"/>
              </a:spcBef>
            </a:pPr>
            <a:r>
              <a:rPr lang="en-US" sz="1800" dirty="0"/>
              <a:t>Ask others (surrogate reporting) if the child is in pain. Those who know a patient best can help identify specific behaviors that indicate pain for this individual. </a:t>
            </a:r>
          </a:p>
          <a:p>
            <a:pPr marL="110174" lvl="1">
              <a:spcBef>
                <a:spcPts val="100"/>
              </a:spcBef>
            </a:pPr>
            <a:r>
              <a:rPr lang="en-US" sz="1800" dirty="0"/>
              <a:t>If pain is likely, attempt an analgesic trial and look for changes in behavior or other signs of improvement. </a:t>
            </a:r>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10</a:t>
            </a:fld>
            <a:endParaRPr lang="en-US" dirty="0"/>
          </a:p>
        </p:txBody>
      </p:sp>
    </p:spTree>
    <p:extLst>
      <p:ext uri="{BB962C8B-B14F-4D97-AF65-F5344CB8AC3E}">
        <p14:creationId xmlns:p14="http://schemas.microsoft.com/office/powerpoint/2010/main" val="8804022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15468" y="3762827"/>
            <a:ext cx="6396227" cy="5067139"/>
          </a:xfrm>
        </p:spPr>
        <p:txBody>
          <a:bodyPr/>
          <a:lstStyle/>
          <a:p>
            <a:pPr marL="0" indent="0">
              <a:lnSpc>
                <a:spcPct val="100000"/>
              </a:lnSpc>
              <a:spcBef>
                <a:spcPts val="0"/>
              </a:spcBef>
              <a:buNone/>
            </a:pPr>
            <a:r>
              <a:rPr lang="en-US" sz="1600" b="1" u="sng" dirty="0"/>
              <a:t>READ</a:t>
            </a:r>
            <a:r>
              <a:rPr lang="en-US" sz="1600" b="1" dirty="0"/>
              <a:t>:  </a:t>
            </a:r>
            <a:r>
              <a:rPr lang="en-US" sz="1800" b="0" i="1" dirty="0">
                <a:solidFill>
                  <a:schemeClr val="accent1"/>
                </a:solidFill>
                <a:latin typeface="Corbel" panose="020B0503020204020204" pitchFamily="34" charset="0"/>
              </a:rPr>
              <a:t>Jasmyn’s parents ask how the nurses will know if Jasmyn is in pain. </a:t>
            </a:r>
          </a:p>
          <a:p>
            <a:pPr marL="0" indent="0">
              <a:lnSpc>
                <a:spcPct val="100000"/>
              </a:lnSpc>
              <a:spcBef>
                <a:spcPts val="0"/>
              </a:spcBef>
              <a:buNone/>
            </a:pPr>
            <a:r>
              <a:rPr lang="en-US" altLang="en-US" sz="1600" b="1" dirty="0"/>
              <a:t>This is a 5 minute case, </a:t>
            </a:r>
            <a:r>
              <a:rPr lang="en-US" altLang="en-US" sz="1600" dirty="0"/>
              <a:t>with your </a:t>
            </a:r>
            <a:r>
              <a:rPr lang="en-US" altLang="en-US" sz="1600" b="1" u="sng" dirty="0"/>
              <a:t>table</a:t>
            </a:r>
            <a:r>
              <a:rPr lang="en-US" altLang="en-US" sz="1600" dirty="0"/>
              <a:t> discuss your answers to the questions on the slide</a:t>
            </a:r>
          </a:p>
          <a:p>
            <a:pPr marL="0" indent="0" algn="ctr">
              <a:lnSpc>
                <a:spcPct val="100000"/>
              </a:lnSpc>
              <a:spcBef>
                <a:spcPts val="0"/>
              </a:spcBef>
              <a:buNone/>
            </a:pPr>
            <a:r>
              <a:rPr lang="en-US" sz="1800" i="1" dirty="0"/>
              <a:t>Select a participant willing to share your groups’ answers. </a:t>
            </a:r>
            <a:endParaRPr lang="en-US" sz="1800" b="1" i="1" u="sng" dirty="0"/>
          </a:p>
          <a:p>
            <a:pPr marL="0" indent="0" algn="ctr">
              <a:lnSpc>
                <a:spcPct val="100000"/>
              </a:lnSpc>
              <a:spcBef>
                <a:spcPts val="200"/>
              </a:spcBef>
              <a:buNone/>
            </a:pPr>
            <a:r>
              <a:rPr lang="en-US" sz="1600" b="1" i="1" dirty="0"/>
              <a:t>[</a:t>
            </a:r>
            <a:r>
              <a:rPr lang="en-US" sz="1600" i="1" dirty="0"/>
              <a:t>Give groups 4 minutes to discuss case &amp; </a:t>
            </a:r>
          </a:p>
          <a:p>
            <a:pPr marL="0" indent="0" algn="ctr">
              <a:lnSpc>
                <a:spcPct val="100000"/>
              </a:lnSpc>
              <a:spcBef>
                <a:spcPts val="0"/>
              </a:spcBef>
              <a:spcAft>
                <a:spcPts val="200"/>
              </a:spcAft>
              <a:buNone/>
            </a:pPr>
            <a:r>
              <a:rPr lang="en-US" sz="1600" i="1" dirty="0"/>
              <a:t>1 minute to share answers to each question</a:t>
            </a:r>
            <a:r>
              <a:rPr lang="en-US" sz="1600" b="1" i="1" dirty="0"/>
              <a:t>]</a:t>
            </a:r>
            <a:r>
              <a:rPr lang="en-US" sz="1600" i="1" dirty="0"/>
              <a:t> </a:t>
            </a:r>
          </a:p>
          <a:p>
            <a:pPr marL="0" indent="0">
              <a:buNone/>
            </a:pPr>
            <a:r>
              <a:rPr lang="en-US" sz="1400" b="1" i="1" u="sng" dirty="0"/>
              <a:t>READ</a:t>
            </a:r>
            <a:r>
              <a:rPr lang="en-US" sz="1400" b="1" i="1" u="none" dirty="0"/>
              <a:t>: </a:t>
            </a:r>
            <a:r>
              <a:rPr lang="en-US" sz="1400" b="0" i="1" u="none" dirty="0"/>
              <a:t>these Key points (</a:t>
            </a:r>
            <a:r>
              <a:rPr lang="en-US" sz="1400" b="1" i="1" u="none" dirty="0"/>
              <a:t>if not included by participants):</a:t>
            </a:r>
          </a:p>
          <a:p>
            <a:pPr marL="110174" indent="-110174">
              <a:lnSpc>
                <a:spcPct val="100000"/>
              </a:lnSpc>
              <a:spcBef>
                <a:spcPts val="0"/>
              </a:spcBef>
            </a:pPr>
            <a:r>
              <a:rPr lang="en-US" altLang="en-US" sz="1400" dirty="0"/>
              <a:t>Infants cannot express their pain verbally, so behavioral and physiological tools are used to assess pain. A baby in pain may display several pain behaviors. Facial activity (e.g. brow bulge, eye squeeze) has been the most comprehensively studied and is the most reliable and consistent pain behavior. Sleeplessness and cry can also be indicators of infant pain. These responses may be less obvious in a lethargic infant, making consideration in this context (e.g. sepsis requiring painful procedures) important to Jasmyn’s assessment. </a:t>
            </a:r>
          </a:p>
          <a:p>
            <a:pPr>
              <a:lnSpc>
                <a:spcPct val="100000"/>
              </a:lnSpc>
            </a:pPr>
            <a:r>
              <a:rPr lang="en-US" altLang="en-US" sz="1400" dirty="0"/>
              <a:t>Healthcare providers often default to physiological indicators, such as increased heart rate, heart rate variability, decreased oxygen saturation and changes in respiratory pattern. Physiological indicators must be considered in the context of a </a:t>
            </a:r>
            <a:r>
              <a:rPr lang="en-US" altLang="en-US" sz="1400" b="1" dirty="0"/>
              <a:t>multidimensional </a:t>
            </a:r>
            <a:r>
              <a:rPr lang="en-US" altLang="en-US" sz="1400" dirty="0"/>
              <a:t>pain assessment, as they are not sensitive or specific for pain and they are </a:t>
            </a:r>
            <a:r>
              <a:rPr lang="en-US" altLang="en-US" sz="1400" b="1" dirty="0"/>
              <a:t>not by themselves valid measures </a:t>
            </a:r>
            <a:r>
              <a:rPr lang="en-US" altLang="en-US" sz="1400" dirty="0"/>
              <a:t>of pain.</a:t>
            </a:r>
            <a:endParaRPr lang="en-US" sz="1400" dirty="0"/>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11</a:t>
            </a:fld>
            <a:endParaRPr lang="en-US" dirty="0"/>
          </a:p>
        </p:txBody>
      </p:sp>
    </p:spTree>
    <p:extLst>
      <p:ext uri="{BB962C8B-B14F-4D97-AF65-F5344CB8AC3E}">
        <p14:creationId xmlns:p14="http://schemas.microsoft.com/office/powerpoint/2010/main" val="468716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15469" y="3762829"/>
            <a:ext cx="6414516" cy="5531958"/>
          </a:xfrm>
        </p:spPr>
        <p:txBody>
          <a:bodyPr/>
          <a:lstStyle/>
          <a:p>
            <a:pPr marL="0" indent="0">
              <a:lnSpc>
                <a:spcPct val="95000"/>
              </a:lnSpc>
              <a:spcBef>
                <a:spcPts val="0"/>
              </a:spcBef>
              <a:buNone/>
            </a:pPr>
            <a:r>
              <a:rPr lang="en-US" sz="1800" b="1" u="sng" dirty="0"/>
              <a:t>READ</a:t>
            </a:r>
            <a:r>
              <a:rPr lang="en-US" sz="1800" b="1" dirty="0"/>
              <a:t>: </a:t>
            </a:r>
            <a:r>
              <a:rPr lang="en-US" sz="1800" dirty="0"/>
              <a:t> When assessing pain in children younger than 3 years or over 3 who are unable to report pain, consider:</a:t>
            </a:r>
          </a:p>
          <a:p>
            <a:pPr>
              <a:lnSpc>
                <a:spcPct val="95000"/>
              </a:lnSpc>
              <a:spcBef>
                <a:spcPts val="0"/>
              </a:spcBef>
            </a:pPr>
            <a:r>
              <a:rPr lang="x-none" sz="1800" dirty="0"/>
              <a:t>underlying condition/process (impact on neurological or musculoskeletal system, progressive or stable)</a:t>
            </a:r>
            <a:endParaRPr lang="en-US" sz="1800" dirty="0"/>
          </a:p>
          <a:p>
            <a:pPr>
              <a:lnSpc>
                <a:spcPct val="95000"/>
              </a:lnSpc>
              <a:spcBef>
                <a:spcPts val="0"/>
              </a:spcBef>
            </a:pPr>
            <a:r>
              <a:rPr lang="x-none" sz="1800" dirty="0"/>
              <a:t>developmental level (cognition, communication</a:t>
            </a:r>
            <a:r>
              <a:rPr lang="en-US" sz="1800" dirty="0"/>
              <a:t> &amp; </a:t>
            </a:r>
            <a:r>
              <a:rPr lang="x-none" sz="1800" dirty="0"/>
              <a:t>motor function) </a:t>
            </a:r>
            <a:endParaRPr lang="en-US" sz="1800" dirty="0"/>
          </a:p>
          <a:p>
            <a:pPr>
              <a:lnSpc>
                <a:spcPct val="95000"/>
              </a:lnSpc>
              <a:spcBef>
                <a:spcPts val="0"/>
              </a:spcBef>
            </a:pPr>
            <a:r>
              <a:rPr lang="x-none" sz="1800" dirty="0"/>
              <a:t>usual behavior </a:t>
            </a:r>
            <a:r>
              <a:rPr lang="en-US" sz="1800" dirty="0"/>
              <a:t>&amp; </a:t>
            </a:r>
            <a:r>
              <a:rPr lang="x-none" sz="1800" dirty="0"/>
              <a:t>health condition </a:t>
            </a:r>
            <a:r>
              <a:rPr lang="x-none" sz="1600" dirty="0"/>
              <a:t>(baseline </a:t>
            </a:r>
            <a:r>
              <a:rPr lang="en-US" sz="1600" dirty="0"/>
              <a:t>&amp; </a:t>
            </a:r>
            <a:r>
              <a:rPr lang="x-none" sz="1600" dirty="0"/>
              <a:t>pain experiences)</a:t>
            </a:r>
            <a:endParaRPr lang="en-US" sz="1600" dirty="0"/>
          </a:p>
          <a:p>
            <a:pPr>
              <a:lnSpc>
                <a:spcPct val="95000"/>
              </a:lnSpc>
              <a:spcBef>
                <a:spcPts val="0"/>
              </a:spcBef>
            </a:pPr>
            <a:r>
              <a:rPr lang="x-none" sz="1800" dirty="0"/>
              <a:t>usual means of communication (verbal, non-verbal, pain</a:t>
            </a:r>
            <a:r>
              <a:rPr lang="en-US" sz="1800" dirty="0"/>
              <a:t> </a:t>
            </a:r>
            <a:r>
              <a:rPr lang="x-none" sz="1800" dirty="0"/>
              <a:t>behaviors) </a:t>
            </a:r>
            <a:endParaRPr lang="en-US" sz="1800" dirty="0"/>
          </a:p>
          <a:p>
            <a:pPr>
              <a:lnSpc>
                <a:spcPct val="95000"/>
              </a:lnSpc>
              <a:spcBef>
                <a:spcPts val="0"/>
              </a:spcBef>
            </a:pPr>
            <a:r>
              <a:rPr lang="x-none" sz="1800" dirty="0"/>
              <a:t>caregiver’s </a:t>
            </a:r>
            <a:r>
              <a:rPr lang="en-US" sz="1800" dirty="0"/>
              <a:t>opinion and past experiences with patient</a:t>
            </a:r>
          </a:p>
          <a:p>
            <a:pPr>
              <a:lnSpc>
                <a:spcPct val="95000"/>
              </a:lnSpc>
              <a:spcBef>
                <a:spcPts val="0"/>
              </a:spcBef>
            </a:pPr>
            <a:r>
              <a:rPr lang="x-none" sz="1800" dirty="0"/>
              <a:t>impact of concurrent illnesses (social, emotional, physical)</a:t>
            </a:r>
            <a:endParaRPr lang="en-US" sz="1800" dirty="0"/>
          </a:p>
          <a:p>
            <a:pPr>
              <a:lnSpc>
                <a:spcPct val="95000"/>
              </a:lnSpc>
              <a:spcBef>
                <a:spcPts val="0"/>
              </a:spcBef>
            </a:pPr>
            <a:r>
              <a:rPr lang="x-none" sz="1800" dirty="0"/>
              <a:t>differential diagnosis (all possible sources of distress </a:t>
            </a:r>
            <a:r>
              <a:rPr lang="en-US" sz="1800" dirty="0"/>
              <a:t>&amp; </a:t>
            </a:r>
            <a:r>
              <a:rPr lang="x-none" sz="1800" dirty="0"/>
              <a:t>pain). </a:t>
            </a:r>
            <a:endParaRPr lang="en-US" sz="1800" dirty="0"/>
          </a:p>
          <a:p>
            <a:pPr marL="0" indent="0">
              <a:buNone/>
            </a:pPr>
            <a:endParaRPr lang="en-US" sz="300" b="1" u="sng" dirty="0"/>
          </a:p>
          <a:p>
            <a:pPr marL="0" indent="0">
              <a:buNone/>
            </a:pPr>
            <a:r>
              <a:rPr lang="en-US" sz="1800" b="1" u="sng" dirty="0"/>
              <a:t>ASK</a:t>
            </a:r>
            <a:r>
              <a:rPr lang="en-US" sz="1800" b="1" dirty="0"/>
              <a:t>: </a:t>
            </a:r>
            <a:r>
              <a:rPr lang="en-US" sz="1800" dirty="0"/>
              <a:t>Which tool would you use for baby Jasmyn?</a:t>
            </a:r>
          </a:p>
          <a:p>
            <a:pPr marL="0" indent="0" algn="ctr">
              <a:lnSpc>
                <a:spcPct val="100000"/>
              </a:lnSpc>
              <a:spcBef>
                <a:spcPts val="193"/>
              </a:spcBef>
              <a:buNone/>
            </a:pPr>
            <a:r>
              <a:rPr lang="en-US" altLang="en-US" sz="1600" i="1" dirty="0"/>
              <a:t>Select a participant willing to share his or her answer to the question.</a:t>
            </a:r>
            <a:r>
              <a:rPr lang="en-US" altLang="en-US" sz="1600" b="1" dirty="0"/>
              <a:t> </a:t>
            </a:r>
          </a:p>
          <a:p>
            <a:pPr marL="0" indent="0" algn="ctr">
              <a:lnSpc>
                <a:spcPct val="100000"/>
              </a:lnSpc>
              <a:spcBef>
                <a:spcPts val="193"/>
              </a:spcBef>
              <a:buNone/>
            </a:pPr>
            <a:r>
              <a:rPr lang="en-US" sz="1600" b="1" i="1" dirty="0"/>
              <a:t>[Limit to 1 minute]</a:t>
            </a:r>
            <a:endParaRPr lang="en-US" sz="1300" b="1" i="1" dirty="0"/>
          </a:p>
          <a:p>
            <a:pPr marL="0" indent="0" defTabSz="881390">
              <a:spcBef>
                <a:spcPts val="289"/>
              </a:spcBef>
              <a:buNone/>
              <a:defRPr/>
            </a:pPr>
            <a:r>
              <a:rPr lang="en-US" sz="1600" b="1" i="1" u="sng" dirty="0"/>
              <a:t>ADD: </a:t>
            </a:r>
            <a:r>
              <a:rPr lang="en-US" sz="1600" i="1" u="sng" dirty="0"/>
              <a:t>this Key point (</a:t>
            </a:r>
            <a:r>
              <a:rPr lang="en-US" sz="1600" b="1" i="1" u="sng" dirty="0"/>
              <a:t>if not included by participants):</a:t>
            </a:r>
          </a:p>
          <a:p>
            <a:pPr marL="0" indent="0">
              <a:buNone/>
            </a:pPr>
            <a:r>
              <a:rPr lang="en-US" sz="1600" dirty="0"/>
              <a:t>Since</a:t>
            </a:r>
            <a:r>
              <a:rPr lang="en-US" sz="1600" b="1" dirty="0"/>
              <a:t> </a:t>
            </a:r>
            <a:r>
              <a:rPr lang="en-US" altLang="en-US" sz="1600" dirty="0"/>
              <a:t> Jasmyn is only 2 weeks old, assessment tools for neonates, like FLACC, NIPS or NPASS (</a:t>
            </a:r>
            <a:r>
              <a:rPr lang="en-US" altLang="en-US" sz="1600" i="1" dirty="0"/>
              <a:t>from neonatal material</a:t>
            </a:r>
            <a:r>
              <a:rPr lang="en-US" altLang="en-US" sz="1600" dirty="0"/>
              <a:t>) would also be appropriate.</a:t>
            </a:r>
            <a:endParaRPr lang="en-US" sz="1600"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12</a:t>
            </a:fld>
            <a:endParaRPr lang="en-US" dirty="0"/>
          </a:p>
        </p:txBody>
      </p:sp>
      <p:sp>
        <p:nvSpPr>
          <p:cNvPr id="6" name="Header Placeholder 5">
            <a:extLst>
              <a:ext uri="{FF2B5EF4-FFF2-40B4-BE49-F238E27FC236}">
                <a16:creationId xmlns:a16="http://schemas.microsoft.com/office/drawing/2014/main" id="{A1538EC1-6AE6-47E6-8EDF-42500EDF4B46}"/>
              </a:ext>
            </a:extLst>
          </p:cNvPr>
          <p:cNvSpPr>
            <a:spLocks noGrp="1"/>
          </p:cNvSpPr>
          <p:nvPr>
            <p:ph type="hdr" sz="quarter" idx="12"/>
          </p:nvPr>
        </p:nvSpPr>
        <p:spPr/>
        <p:txBody>
          <a:bodyPr/>
          <a:lstStyle/>
          <a:p>
            <a:r>
              <a:rPr lang="en-US" dirty="0"/>
              <a:t>PRN Program: Assessment </a:t>
            </a:r>
            <a:br>
              <a:rPr lang="en-US" dirty="0"/>
            </a:br>
            <a:r>
              <a:rPr lang="en-US" dirty="0"/>
              <a:t>of Pain</a:t>
            </a:r>
          </a:p>
        </p:txBody>
      </p:sp>
    </p:spTree>
    <p:extLst>
      <p:ext uri="{BB962C8B-B14F-4D97-AF65-F5344CB8AC3E}">
        <p14:creationId xmlns:p14="http://schemas.microsoft.com/office/powerpoint/2010/main" val="28732821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475489" y="3762829"/>
            <a:ext cx="5870448" cy="4426857"/>
          </a:xfrm>
        </p:spPr>
        <p:txBody>
          <a:bodyPr/>
          <a:lstStyle/>
          <a:p>
            <a:pPr marL="0" indent="0">
              <a:buNone/>
            </a:pPr>
            <a:r>
              <a:rPr lang="en-US" sz="1700" b="1" u="sng" dirty="0"/>
              <a:t>ASK:</a:t>
            </a:r>
            <a:r>
              <a:rPr lang="en-US" sz="1700" b="1" dirty="0"/>
              <a:t>  </a:t>
            </a:r>
          </a:p>
          <a:p>
            <a:pPr marL="0" indent="0">
              <a:buNone/>
            </a:pPr>
            <a:r>
              <a:rPr lang="en-US" sz="1800" dirty="0"/>
              <a:t>Given the pediatric pain assessment information reviewed, what needs to change in your current pain assessment policy?</a:t>
            </a:r>
          </a:p>
          <a:p>
            <a:pPr marL="0" indent="0">
              <a:buNone/>
              <a:defRPr/>
            </a:pPr>
            <a:endParaRPr lang="en-US" sz="1700" i="1" dirty="0"/>
          </a:p>
          <a:p>
            <a:pPr marL="0" indent="0" algn="ctr">
              <a:buNone/>
              <a:defRPr/>
            </a:pPr>
            <a:r>
              <a:rPr lang="en-US" sz="1400" i="1" dirty="0"/>
              <a:t>Select participants willing to share their answers to this question. </a:t>
            </a:r>
          </a:p>
          <a:p>
            <a:pPr marL="0" indent="0" algn="ctr">
              <a:buNone/>
              <a:defRPr/>
            </a:pPr>
            <a:r>
              <a:rPr lang="en-US" sz="1800" i="1" dirty="0"/>
              <a:t>Write on flipchart or board </a:t>
            </a:r>
          </a:p>
          <a:p>
            <a:pPr marL="0" indent="0">
              <a:buNone/>
              <a:defRPr/>
            </a:pPr>
            <a:endParaRPr lang="en-US" sz="1700" b="1" i="1" cap="all" dirty="0"/>
          </a:p>
          <a:p>
            <a:pPr marL="0" indent="0" algn="ctr">
              <a:buNone/>
              <a:defRPr/>
            </a:pPr>
            <a:r>
              <a:rPr lang="en-US" sz="1700" b="1" i="1" cap="all" dirty="0"/>
              <a:t>[42 minutes </a:t>
            </a:r>
            <a:r>
              <a:rPr lang="en-US" sz="1700" b="1" i="1" dirty="0"/>
              <a:t>of 45 minute session is complete]</a:t>
            </a:r>
          </a:p>
          <a:p>
            <a:pPr marL="0" indent="0">
              <a:buNone/>
              <a:defRPr/>
            </a:pPr>
            <a:endParaRPr lang="en-US" sz="1500" b="1" i="1" dirty="0"/>
          </a:p>
        </p:txBody>
      </p:sp>
      <p:sp>
        <p:nvSpPr>
          <p:cNvPr id="5" name="Slide Number Placeholder 4"/>
          <p:cNvSpPr>
            <a:spLocks noGrp="1"/>
          </p:cNvSpPr>
          <p:nvPr>
            <p:ph type="sldNum" sz="quarter" idx="11"/>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13</a:t>
            </a:fld>
            <a:endParaRPr lang="en-US" dirty="0"/>
          </a:p>
        </p:txBody>
      </p:sp>
      <p:sp>
        <p:nvSpPr>
          <p:cNvPr id="6" name="Header Placeholder 5">
            <a:extLst>
              <a:ext uri="{FF2B5EF4-FFF2-40B4-BE49-F238E27FC236}">
                <a16:creationId xmlns:a16="http://schemas.microsoft.com/office/drawing/2014/main" id="{B75FAD54-B19D-449C-AC44-283E3A241855}"/>
              </a:ext>
            </a:extLst>
          </p:cNvPr>
          <p:cNvSpPr txBox="1">
            <a:spLocks/>
          </p:cNvSpPr>
          <p:nvPr/>
        </p:nvSpPr>
        <p:spPr>
          <a:xfrm>
            <a:off x="315468" y="442686"/>
            <a:ext cx="2217039" cy="2877457"/>
          </a:xfrm>
          <a:prstGeom prst="rect">
            <a:avLst/>
          </a:prstGeom>
        </p:spPr>
        <p:txBody>
          <a:bodyPr vert="horz" lIns="93172" tIns="46586" rIns="93172" bIns="46586" rtlCol="0" anchor="ctr"/>
          <a:lstStyle>
            <a:defPPr>
              <a:defRPr lang="en-US"/>
            </a:defPPr>
            <a:lvl1pPr marL="0" algn="l" defTabSz="914400" rtl="0" eaLnBrk="1" latinLnBrk="0" hangingPunct="1">
              <a:defRPr sz="28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PRN Program: Assessment </a:t>
            </a:r>
            <a:br>
              <a:rPr lang="en-US"/>
            </a:br>
            <a:r>
              <a:rPr lang="en-US"/>
              <a:t>of Pain</a:t>
            </a:r>
            <a:endParaRPr lang="en-US" dirty="0"/>
          </a:p>
        </p:txBody>
      </p:sp>
    </p:spTree>
    <p:extLst>
      <p:ext uri="{BB962C8B-B14F-4D97-AF65-F5344CB8AC3E}">
        <p14:creationId xmlns:p14="http://schemas.microsoft.com/office/powerpoint/2010/main" val="3288090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a:xfrm>
            <a:off x="315468" y="3762829"/>
            <a:ext cx="6231635" cy="4426857"/>
          </a:xfrm>
        </p:spPr>
        <p:txBody>
          <a:bodyPr/>
          <a:lstStyle/>
          <a:p>
            <a:pPr marL="0" indent="0">
              <a:lnSpc>
                <a:spcPct val="100000"/>
              </a:lnSpc>
              <a:spcAft>
                <a:spcPts val="600"/>
              </a:spcAft>
              <a:buFont typeface="Arial" panose="020B0604020202020204" pitchFamily="34" charset="0"/>
              <a:buNone/>
            </a:pPr>
            <a:r>
              <a:rPr lang="en-US" sz="1700" b="1" u="sng" dirty="0"/>
              <a:t>READ</a:t>
            </a:r>
            <a:r>
              <a:rPr lang="en-US" sz="1700" b="1" dirty="0"/>
              <a:t>: </a:t>
            </a:r>
          </a:p>
          <a:p>
            <a:pPr marL="114300" indent="-114300">
              <a:lnSpc>
                <a:spcPct val="100000"/>
              </a:lnSpc>
              <a:spcBef>
                <a:spcPts val="0"/>
              </a:spcBef>
              <a:spcAft>
                <a:spcPts val="600"/>
              </a:spcAft>
            </a:pPr>
            <a:r>
              <a:rPr lang="en-US" sz="1800" i="0" dirty="0">
                <a:solidFill>
                  <a:schemeClr val="tx1"/>
                </a:solidFill>
                <a:latin typeface="Microsoft New Tai Lue" panose="020B0502040204020203" pitchFamily="34" charset="0"/>
                <a:cs typeface="Microsoft New Tai Lue" panose="020B0502040204020203" pitchFamily="34" charset="0"/>
              </a:rPr>
              <a:t>Assessment and treatment of pain is a fundamental human right</a:t>
            </a:r>
          </a:p>
          <a:p>
            <a:pPr marL="114300" indent="-114300">
              <a:lnSpc>
                <a:spcPct val="100000"/>
              </a:lnSpc>
              <a:spcBef>
                <a:spcPts val="0"/>
              </a:spcBef>
              <a:spcAft>
                <a:spcPts val="600"/>
              </a:spcAft>
            </a:pPr>
            <a:r>
              <a:rPr lang="en-US" sz="1800" i="0" dirty="0">
                <a:solidFill>
                  <a:schemeClr val="tx1"/>
                </a:solidFill>
                <a:latin typeface="Microsoft New Tai Lue" panose="020B0502040204020203" pitchFamily="34" charset="0"/>
                <a:cs typeface="Microsoft New Tai Lue" panose="020B0502040204020203" pitchFamily="34" charset="0"/>
              </a:rPr>
              <a:t>Pain assessment is vital for effective pain management</a:t>
            </a:r>
          </a:p>
          <a:p>
            <a:pPr marL="114300" indent="-114300">
              <a:lnSpc>
                <a:spcPct val="100000"/>
              </a:lnSpc>
              <a:spcBef>
                <a:spcPts val="0"/>
              </a:spcBef>
              <a:spcAft>
                <a:spcPts val="600"/>
              </a:spcAft>
            </a:pPr>
            <a:r>
              <a:rPr lang="en-US" sz="1800" i="0" dirty="0">
                <a:solidFill>
                  <a:schemeClr val="tx1"/>
                </a:solidFill>
                <a:latin typeface="Microsoft New Tai Lue" panose="020B0502040204020203" pitchFamily="34" charset="0"/>
                <a:cs typeface="Microsoft New Tai Lue" panose="020B0502040204020203" pitchFamily="34" charset="0"/>
              </a:rPr>
              <a:t>The child’s self-report of pain is important and should be sought whenever possible</a:t>
            </a:r>
          </a:p>
          <a:p>
            <a:pPr marL="114300" indent="-114300">
              <a:lnSpc>
                <a:spcPct val="100000"/>
              </a:lnSpc>
              <a:spcBef>
                <a:spcPts val="0"/>
              </a:spcBef>
              <a:spcAft>
                <a:spcPts val="600"/>
              </a:spcAft>
            </a:pPr>
            <a:r>
              <a:rPr lang="en-US" sz="1800" dirty="0">
                <a:solidFill>
                  <a:schemeClr val="tx1"/>
                </a:solidFill>
              </a:rPr>
              <a:t>Pain can exist when no physical cause or “organic” reason is found </a:t>
            </a:r>
          </a:p>
          <a:p>
            <a:pPr marL="114300" indent="-114300">
              <a:lnSpc>
                <a:spcPct val="100000"/>
              </a:lnSpc>
              <a:spcBef>
                <a:spcPts val="0"/>
              </a:spcBef>
              <a:spcAft>
                <a:spcPts val="600"/>
              </a:spcAft>
            </a:pPr>
            <a:r>
              <a:rPr lang="en-US" sz="1800" dirty="0">
                <a:solidFill>
                  <a:schemeClr val="tx1"/>
                </a:solidFill>
              </a:rPr>
              <a:t>Pain differs for individuals even when pain stimulus is similar</a:t>
            </a:r>
          </a:p>
          <a:p>
            <a:pPr marL="114300" indent="-114300">
              <a:lnSpc>
                <a:spcPct val="100000"/>
              </a:lnSpc>
              <a:spcBef>
                <a:spcPts val="0"/>
              </a:spcBef>
              <a:spcAft>
                <a:spcPts val="600"/>
              </a:spcAft>
            </a:pPr>
            <a:r>
              <a:rPr lang="en-US" sz="1800" dirty="0">
                <a:solidFill>
                  <a:schemeClr val="tx1"/>
                </a:solidFill>
              </a:rPr>
              <a:t>Children with persistent pain may be more sensitive to pain stimulus</a:t>
            </a:r>
          </a:p>
          <a:p>
            <a:pPr marL="114300" indent="-114300">
              <a:lnSpc>
                <a:spcPct val="100000"/>
              </a:lnSpc>
              <a:spcBef>
                <a:spcPts val="0"/>
              </a:spcBef>
              <a:spcAft>
                <a:spcPts val="600"/>
              </a:spcAft>
            </a:pPr>
            <a:r>
              <a:rPr lang="en-US" sz="1800" dirty="0">
                <a:solidFill>
                  <a:schemeClr val="tx1"/>
                </a:solidFill>
              </a:rPr>
              <a:t>There are consequences for unrelieved and persistent pain</a:t>
            </a:r>
          </a:p>
          <a:p>
            <a:pPr marL="0" indent="0">
              <a:buNone/>
            </a:pPr>
            <a:endParaRPr lang="en-US" sz="1700" i="1" dirty="0"/>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14</a:t>
            </a:fld>
            <a:endParaRPr lang="en-US" dirty="0"/>
          </a:p>
        </p:txBody>
      </p:sp>
    </p:spTree>
    <p:extLst>
      <p:ext uri="{BB962C8B-B14F-4D97-AF65-F5344CB8AC3E}">
        <p14:creationId xmlns:p14="http://schemas.microsoft.com/office/powerpoint/2010/main" val="3769524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463550"/>
            <a:ext cx="3810000" cy="2859088"/>
          </a:xfrm>
        </p:spPr>
      </p:sp>
      <p:sp>
        <p:nvSpPr>
          <p:cNvPr id="3" name="Notes Placeholder 2"/>
          <p:cNvSpPr>
            <a:spLocks noGrp="1"/>
          </p:cNvSpPr>
          <p:nvPr>
            <p:ph type="body" idx="1"/>
          </p:nvPr>
        </p:nvSpPr>
        <p:spPr/>
        <p:txBody>
          <a:bodyPr/>
          <a:lstStyle/>
          <a:p>
            <a:pPr marL="0" indent="0" defTabSz="881390">
              <a:spcBef>
                <a:spcPts val="289"/>
              </a:spcBef>
              <a:buNone/>
              <a:defRPr/>
            </a:pPr>
            <a:r>
              <a:rPr lang="en-US" sz="1800" b="1" u="sng" dirty="0"/>
              <a:t>ASK</a:t>
            </a:r>
            <a:r>
              <a:rPr lang="en-US" sz="1800" b="1" dirty="0"/>
              <a:t>:  </a:t>
            </a:r>
            <a:r>
              <a:rPr lang="en-US" sz="1800" dirty="0"/>
              <a:t>Are there any questions?</a:t>
            </a:r>
          </a:p>
          <a:p>
            <a:pPr marL="0" indent="0" algn="ctr">
              <a:buNone/>
            </a:pPr>
            <a:endParaRPr lang="en-US" sz="1700" b="1" i="1" dirty="0"/>
          </a:p>
          <a:p>
            <a:pPr marL="0" lvl="1" indent="0" algn="ctr">
              <a:spcBef>
                <a:spcPts val="0"/>
              </a:spcBef>
              <a:buNone/>
            </a:pPr>
            <a:r>
              <a:rPr lang="en-US" sz="1700" b="1" i="1" cap="all" dirty="0"/>
              <a:t>[45 minutes </a:t>
            </a:r>
            <a:r>
              <a:rPr lang="en-US" sz="1700" b="1" i="1" dirty="0"/>
              <a:t>SESSION COMPLETE]</a:t>
            </a:r>
          </a:p>
        </p:txBody>
      </p:sp>
      <p:sp>
        <p:nvSpPr>
          <p:cNvPr id="4" name="Header Placeholder 3"/>
          <p:cNvSpPr>
            <a:spLocks noGrp="1"/>
          </p:cNvSpPr>
          <p:nvPr>
            <p:ph type="hdr" sz="quarter" idx="10"/>
          </p:nvPr>
        </p:nvSpPr>
        <p:spPr/>
        <p:txBody>
          <a:bodyPr/>
          <a:lstStyle/>
          <a:p>
            <a:r>
              <a:rPr lang="en-US" dirty="0"/>
              <a:t>PRN Program: Assessment </a:t>
            </a:r>
            <a:br>
              <a:rPr lang="en-US" dirty="0"/>
            </a:br>
            <a:r>
              <a:rPr lang="en-US" dirty="0"/>
              <a:t>of Pain</a:t>
            </a:r>
          </a:p>
        </p:txBody>
      </p:sp>
      <p:sp>
        <p:nvSpPr>
          <p:cNvPr id="6" name="Slide Number Placeholder 5"/>
          <p:cNvSpPr>
            <a:spLocks noGrp="1"/>
          </p:cNvSpPr>
          <p:nvPr>
            <p:ph type="sldNum" sz="quarter" idx="12"/>
          </p:nvPr>
        </p:nvSpPr>
        <p:spPr/>
        <p:txBody>
          <a:bodyPr/>
          <a:lstStyle/>
          <a:p>
            <a:r>
              <a:rPr lang="en-US" sz="1000" i="1" dirty="0"/>
              <a:t>© 2017 </a:t>
            </a:r>
            <a:r>
              <a:rPr lang="en-US" sz="1000" i="1" dirty="0" err="1"/>
              <a:t>Manworren</a:t>
            </a:r>
            <a:r>
              <a:rPr lang="en-US" sz="1000" i="1" dirty="0"/>
              <a:t> &amp; Lurie Children’s Hospital </a:t>
            </a:r>
          </a:p>
          <a:p>
            <a:r>
              <a:rPr lang="en-US" sz="1000" i="1" dirty="0"/>
              <a:t>All rights reserved. Version 2019                  </a:t>
            </a:r>
            <a:fld id="{F19303DE-3E45-4DD3-9505-92EF4803EF97}" type="slidenum">
              <a:rPr lang="en-US" smtClean="0"/>
              <a:pPr/>
              <a:t>15</a:t>
            </a:fld>
            <a:endParaRPr lang="en-US" dirty="0"/>
          </a:p>
        </p:txBody>
      </p:sp>
    </p:spTree>
    <p:extLst>
      <p:ext uri="{BB962C8B-B14F-4D97-AF65-F5344CB8AC3E}">
        <p14:creationId xmlns:p14="http://schemas.microsoft.com/office/powerpoint/2010/main" val="37535580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7" name="TextBox 6">
            <a:extLst>
              <a:ext uri="{FF2B5EF4-FFF2-40B4-BE49-F238E27FC236}">
                <a16:creationId xmlns:a16="http://schemas.microsoft.com/office/drawing/2014/main" id="{A2C10AA5-4F5C-44FB-90BA-AEC24BD61B6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2017 Renee CB </a:t>
            </a:r>
            <a:r>
              <a:rPr lang="en-US" sz="1050" dirty="0" err="1">
                <a:solidFill>
                  <a:schemeClr val="bg1"/>
                </a:solidFill>
              </a:rPr>
              <a:t>Manworren</a:t>
            </a:r>
            <a:r>
              <a:rPr lang="en-US" sz="1050" dirty="0">
                <a:solidFill>
                  <a:schemeClr val="bg1"/>
                </a:solidFill>
              </a:rPr>
              <a:t>,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2"/>
          <p:cNvSpPr>
            <a:spLocks noGrp="1"/>
          </p:cNvSpPr>
          <p:nvPr>
            <p:ph type="body" sz="quarter" idx="11" hasCustomPrompt="1"/>
          </p:nvPr>
        </p:nvSpPr>
        <p:spPr>
          <a:xfrm>
            <a:off x="1301262" y="6407150"/>
            <a:ext cx="6738787" cy="450850"/>
          </a:xfrm>
        </p:spPr>
        <p:txBody>
          <a:bodyPr/>
          <a:lstStyle>
            <a:lvl1pPr>
              <a:lnSpc>
                <a:spcPct val="85000"/>
              </a:lnSpc>
              <a:buFontTx/>
              <a:buNone/>
              <a:defRPr sz="800" i="0">
                <a:solidFill>
                  <a:schemeClr val="bg2"/>
                </a:solidFill>
                <a:latin typeface="+mn-lt"/>
              </a:defRPr>
            </a:lvl1pPr>
            <a:lvl2pPr>
              <a:lnSpc>
                <a:spcPct val="85000"/>
              </a:lnSpc>
              <a:buFontTx/>
              <a:buNone/>
              <a:defRPr sz="800">
                <a:solidFill>
                  <a:schemeClr val="bg2"/>
                </a:solidFill>
                <a:latin typeface="+mn-lt"/>
              </a:defRPr>
            </a:lvl2pPr>
            <a:lvl3pPr>
              <a:lnSpc>
                <a:spcPct val="85000"/>
              </a:lnSpc>
              <a:buFontTx/>
              <a:buNone/>
              <a:defRPr sz="800">
                <a:solidFill>
                  <a:schemeClr val="bg2"/>
                </a:solidFill>
                <a:latin typeface="+mn-lt"/>
              </a:defRPr>
            </a:lvl3pPr>
            <a:lvl4pPr>
              <a:lnSpc>
                <a:spcPct val="85000"/>
              </a:lnSpc>
              <a:buFontTx/>
              <a:buNone/>
              <a:defRPr sz="800">
                <a:solidFill>
                  <a:schemeClr val="bg2"/>
                </a:solidFill>
                <a:latin typeface="+mn-lt"/>
              </a:defRPr>
            </a:lvl4pPr>
            <a:lvl5pPr marL="0" indent="0">
              <a:lnSpc>
                <a:spcPct val="85000"/>
              </a:lnSpc>
              <a:buFontTx/>
              <a:buNone/>
              <a:defRPr sz="800">
                <a:solidFill>
                  <a:schemeClr val="bg2"/>
                </a:solidFill>
                <a:latin typeface="+mn-lt"/>
              </a:defRPr>
            </a:lvl5pPr>
          </a:lstStyle>
          <a:p>
            <a:pPr lvl="0"/>
            <a:r>
              <a:rPr lang="en-US" dirty="0"/>
              <a:t>Click to insert attribution</a:t>
            </a:r>
          </a:p>
        </p:txBody>
      </p:sp>
    </p:spTree>
    <p:extLst>
      <p:ext uri="{BB962C8B-B14F-4D97-AF65-F5344CB8AC3E}">
        <p14:creationId xmlns:p14="http://schemas.microsoft.com/office/powerpoint/2010/main" val="1025450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 id="2147483665" r:id="rId13"/>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1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5712691" cy="2742289"/>
          </a:xfrm>
        </p:spPr>
        <p:txBody>
          <a:bodyPr/>
          <a:lstStyle/>
          <a:p>
            <a:r>
              <a:rPr lang="en-US" dirty="0"/>
              <a:t>Assessment of Pain</a:t>
            </a:r>
          </a:p>
        </p:txBody>
      </p:sp>
      <p:sp>
        <p:nvSpPr>
          <p:cNvPr id="3" name="Text Placeholder 2"/>
          <p:cNvSpPr>
            <a:spLocks noGrp="1"/>
          </p:cNvSpPr>
          <p:nvPr>
            <p:ph type="body" sz="quarter" idx="10"/>
          </p:nvPr>
        </p:nvSpPr>
        <p:spPr/>
        <p:txBody>
          <a:bodyPr/>
          <a:lstStyle/>
          <a:p>
            <a:r>
              <a:rPr lang="en-US" dirty="0"/>
              <a:t>Pediatric </a:t>
            </a:r>
            <a:r>
              <a:rPr lang="en-US"/>
              <a:t>Pain PRN Curriculum</a:t>
            </a:r>
            <a:endParaRPr lang="en-US" dirty="0"/>
          </a:p>
          <a:p>
            <a:endParaRPr lang="en-US" dirty="0"/>
          </a:p>
        </p:txBody>
      </p:sp>
      <p:sp>
        <p:nvSpPr>
          <p:cNvPr id="2" name="TextBox 1">
            <a:extLst>
              <a:ext uri="{FF2B5EF4-FFF2-40B4-BE49-F238E27FC236}">
                <a16:creationId xmlns:a16="http://schemas.microsoft.com/office/drawing/2014/main" id="{DE4FBB04-6ED6-8509-860E-45C10168AD1B}"/>
              </a:ext>
              <a:ext uri="{C183D7F6-B498-43B3-948B-1728B52AA6E4}">
                <adec:decorative xmlns:adec="http://schemas.microsoft.com/office/drawing/2017/decorative" val="1"/>
              </a:ext>
            </a:extLst>
          </p:cNvPr>
          <p:cNvSpPr txBox="1"/>
          <p:nvPr/>
        </p:nvSpPr>
        <p:spPr>
          <a:xfrm>
            <a:off x="6934200" y="4049486"/>
            <a:ext cx="2111829" cy="1828800"/>
          </a:xfrm>
          <a:prstGeom prst="rect">
            <a:avLst/>
          </a:prstGeom>
          <a:solidFill>
            <a:srgbClr val="35CFEA"/>
          </a:solidFill>
        </p:spPr>
        <p:txBody>
          <a:bodyPr wrap="square" rtlCol="0">
            <a:spAutoFit/>
          </a:bodyPr>
          <a:lstStyle/>
          <a:p>
            <a:endParaRPr lang="en-US" dirty="0"/>
          </a:p>
        </p:txBody>
      </p:sp>
      <p:pic>
        <p:nvPicPr>
          <p:cNvPr id="4" name="Picture 3">
            <a:extLst>
              <a:ext uri="{FF2B5EF4-FFF2-40B4-BE49-F238E27FC236}">
                <a16:creationId xmlns:a16="http://schemas.microsoft.com/office/drawing/2014/main" id="{C657DEB2-DD06-BE93-F0FA-56D3304D67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lstStyle/>
          <a:p>
            <a:r>
              <a:rPr lang="en-US" dirty="0"/>
              <a:t>Why Assess Pain in Children?</a:t>
            </a:r>
          </a:p>
        </p:txBody>
      </p:sp>
    </p:spTree>
    <p:extLst>
      <p:ext uri="{BB962C8B-B14F-4D97-AF65-F5344CB8AC3E}">
        <p14:creationId xmlns:p14="http://schemas.microsoft.com/office/powerpoint/2010/main" val="29352324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Consequences of Unrelieved Pain</a:t>
            </a:r>
          </a:p>
        </p:txBody>
      </p:sp>
      <p:graphicFrame>
        <p:nvGraphicFramePr>
          <p:cNvPr id="11" name="Content Placeholder 10" descr="Consequences of Unrelieved Pain">
            <a:extLst>
              <a:ext uri="{FF2B5EF4-FFF2-40B4-BE49-F238E27FC236}">
                <a16:creationId xmlns:a16="http://schemas.microsoft.com/office/drawing/2014/main" id="{7688B8DA-A701-46F8-91F8-FE921C360B30}"/>
              </a:ext>
            </a:extLst>
          </p:cNvPr>
          <p:cNvGraphicFramePr>
            <a:graphicFrameLocks noGrp="1" noChangeAspect="1"/>
          </p:cNvGraphicFramePr>
          <p:nvPr>
            <p:ph idx="1"/>
            <p:extLst>
              <p:ext uri="{D42A27DB-BD31-4B8C-83A1-F6EECF244321}">
                <p14:modId xmlns:p14="http://schemas.microsoft.com/office/powerpoint/2010/main" val="2327642629"/>
              </p:ext>
            </p:extLst>
          </p:nvPr>
        </p:nvGraphicFramePr>
        <p:xfrm>
          <a:off x="3306868" y="262890"/>
          <a:ext cx="5822562" cy="6583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70026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91D7586-AA1D-7A6B-B793-66B371E0B812}"/>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Juan</a:t>
            </a:r>
          </a:p>
        </p:txBody>
      </p:sp>
      <p:sp>
        <p:nvSpPr>
          <p:cNvPr id="6" name="Oval 5">
            <a:extLst>
              <a:ext uri="{FF2B5EF4-FFF2-40B4-BE49-F238E27FC236}">
                <a16:creationId xmlns:a16="http://schemas.microsoft.com/office/drawing/2014/main" id="{43511C38-138D-4F4A-9F58-4049DD4897E4}"/>
              </a:ext>
            </a:extLst>
          </p:cNvPr>
          <p:cNvSpPr/>
          <p:nvPr/>
        </p:nvSpPr>
        <p:spPr>
          <a:xfrm>
            <a:off x="966156" y="903889"/>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9600" b="1" dirty="0">
                <a:solidFill>
                  <a:schemeClr val="tx2"/>
                </a:solidFill>
                <a:latin typeface="+mj-lt"/>
              </a:rPr>
              <a:t>?</a:t>
            </a:r>
          </a:p>
        </p:txBody>
      </p:sp>
      <p:sp>
        <p:nvSpPr>
          <p:cNvPr id="5" name="Text Placeholder 2">
            <a:extLst>
              <a:ext uri="{FF2B5EF4-FFF2-40B4-BE49-F238E27FC236}">
                <a16:creationId xmlns:a16="http://schemas.microsoft.com/office/drawing/2014/main" id="{DBB0452B-3CC0-4169-A4AC-78E61D385314}"/>
              </a:ext>
            </a:extLst>
          </p:cNvPr>
          <p:cNvSpPr txBox="1">
            <a:spLocks/>
          </p:cNvSpPr>
          <p:nvPr/>
        </p:nvSpPr>
        <p:spPr>
          <a:xfrm>
            <a:off x="4130226" y="1921571"/>
            <a:ext cx="4587802" cy="731520"/>
          </a:xfrm>
          <a:prstGeom prst="rect">
            <a:avLst/>
          </a:prstGeom>
        </p:spPr>
        <p:txBody>
          <a:bodyPr vert="horz" lIns="0" tIns="0" rIns="0" bIns="0" rtlCol="0">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r>
              <a:rPr lang="en-US" dirty="0"/>
              <a:t>Juan</a:t>
            </a:r>
          </a:p>
        </p:txBody>
      </p:sp>
      <p:sp>
        <p:nvSpPr>
          <p:cNvPr id="3" name="Text Placeholder 2"/>
          <p:cNvSpPr>
            <a:spLocks noGrp="1"/>
          </p:cNvSpPr>
          <p:nvPr>
            <p:ph type="body" sz="quarter" idx="11"/>
          </p:nvPr>
        </p:nvSpPr>
        <p:spPr>
          <a:xfrm>
            <a:off x="324123" y="3129537"/>
            <a:ext cx="3426782" cy="2946231"/>
          </a:xfrm>
        </p:spPr>
        <p:txBody>
          <a:bodyPr anchor="ctr"/>
          <a:lstStyle/>
          <a:p>
            <a:pPr lvl="2" algn="l">
              <a:lnSpc>
                <a:spcPct val="92000"/>
              </a:lnSpc>
              <a:spcBef>
                <a:spcPts val="800"/>
              </a:spcBef>
              <a:buNone/>
            </a:pPr>
            <a:r>
              <a:rPr lang="en-US" sz="2000" dirty="0"/>
              <a:t>What would a thorough pain assessment include? </a:t>
            </a:r>
          </a:p>
          <a:p>
            <a:pPr lvl="2" algn="l">
              <a:lnSpc>
                <a:spcPct val="92000"/>
              </a:lnSpc>
              <a:spcBef>
                <a:spcPts val="800"/>
              </a:spcBef>
              <a:buNone/>
            </a:pPr>
            <a:r>
              <a:rPr lang="en-US" sz="2000" dirty="0"/>
              <a:t>How could Juan’s family be engaged in his pain assessment? </a:t>
            </a:r>
          </a:p>
          <a:p>
            <a:pPr lvl="2" algn="l">
              <a:lnSpc>
                <a:spcPct val="92000"/>
              </a:lnSpc>
              <a:spcBef>
                <a:spcPts val="800"/>
              </a:spcBef>
              <a:buNone/>
            </a:pPr>
            <a:r>
              <a:rPr lang="en-US" sz="2000" dirty="0"/>
              <a:t>What questions should be asked to assess Juan’s pain? </a:t>
            </a:r>
          </a:p>
          <a:p>
            <a:pPr lvl="2" algn="l">
              <a:lnSpc>
                <a:spcPct val="92000"/>
              </a:lnSpc>
              <a:spcBef>
                <a:spcPts val="800"/>
              </a:spcBef>
              <a:buNone/>
            </a:pPr>
            <a:r>
              <a:rPr lang="en-US" sz="2000" dirty="0"/>
              <a:t>How would the assessment change if Juan was cognitively impaired? </a:t>
            </a:r>
          </a:p>
        </p:txBody>
      </p:sp>
      <p:sp>
        <p:nvSpPr>
          <p:cNvPr id="2" name="Rectangle 1"/>
          <p:cNvSpPr/>
          <p:nvPr/>
        </p:nvSpPr>
        <p:spPr>
          <a:xfrm>
            <a:off x="3816222" y="2971436"/>
            <a:ext cx="5029200" cy="3262432"/>
          </a:xfrm>
          <a:prstGeom prst="rect">
            <a:avLst/>
          </a:prstGeom>
        </p:spPr>
        <p:txBody>
          <a:bodyPr wrap="square">
            <a:spAutoFit/>
          </a:bodyPr>
          <a:lstStyle/>
          <a:p>
            <a:r>
              <a:rPr lang="en-US" altLang="en-US" sz="2000" dirty="0"/>
              <a:t>Juan is a 9-year-old Hispanic boy with a history of migraine headaches. He presents with a 10-day history of headaches, joint pain, right leg pain, and anorexia. </a:t>
            </a:r>
          </a:p>
          <a:p>
            <a:pPr marL="165261" lvl="4" indent="-165261">
              <a:lnSpc>
                <a:spcPct val="100000"/>
              </a:lnSpc>
            </a:pPr>
            <a:r>
              <a:rPr lang="en-US" altLang="en-US" dirty="0"/>
              <a:t>He looks unwell. </a:t>
            </a:r>
          </a:p>
          <a:p>
            <a:pPr marL="165261" lvl="4" indent="-165261">
              <a:lnSpc>
                <a:spcPct val="100000"/>
              </a:lnSpc>
            </a:pPr>
            <a:r>
              <a:rPr lang="en-US" altLang="en-US" dirty="0"/>
              <a:t>His vital signs are: HR 136, RR 32, BP 124/70, oxygen saturation 98% and T 37.0°C orally. </a:t>
            </a:r>
          </a:p>
          <a:p>
            <a:pPr marL="165261" lvl="4" indent="-165261">
              <a:lnSpc>
                <a:spcPct val="100000"/>
              </a:lnSpc>
            </a:pPr>
            <a:r>
              <a:rPr lang="en-US" altLang="en-US" dirty="0"/>
              <a:t>He lives at home with his mother, father, and 2 brothers. </a:t>
            </a:r>
          </a:p>
          <a:p>
            <a:pPr marL="165261" lvl="4" indent="-165261">
              <a:lnSpc>
                <a:spcPct val="100000"/>
              </a:lnSpc>
            </a:pPr>
            <a:r>
              <a:rPr lang="en-US" altLang="en-US" dirty="0"/>
              <a:t>He is a good student and enjoys school, playing football and listening to music. </a:t>
            </a:r>
          </a:p>
        </p:txBody>
      </p:sp>
    </p:spTree>
    <p:extLst>
      <p:ext uri="{BB962C8B-B14F-4D97-AF65-F5344CB8AC3E}">
        <p14:creationId xmlns:p14="http://schemas.microsoft.com/office/powerpoint/2010/main" val="3709195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Factors influencing Pain Perception and Experiences</a:t>
            </a:r>
          </a:p>
        </p:txBody>
      </p:sp>
      <p:sp>
        <p:nvSpPr>
          <p:cNvPr id="4" name="Content Placeholder 3">
            <a:extLst>
              <a:ext uri="{C183D7F6-B498-43B3-948B-1728B52AA6E4}">
                <adec:decorative xmlns:adec="http://schemas.microsoft.com/office/drawing/2017/decorative" val="1"/>
              </a:ext>
            </a:extLst>
          </p:cNvPr>
          <p:cNvSpPr>
            <a:spLocks noGrp="1"/>
          </p:cNvSpPr>
          <p:nvPr>
            <p:ph idx="13"/>
          </p:nvPr>
        </p:nvSpPr>
        <p:spPr/>
        <p:txBody>
          <a:bodyPr/>
          <a:lstStyle/>
          <a:p>
            <a:pPr lvl="3">
              <a:buNone/>
            </a:pPr>
            <a:endParaRPr lang="en-US" dirty="0"/>
          </a:p>
          <a:p>
            <a:pPr lvl="3">
              <a:buNone/>
            </a:pPr>
            <a:endParaRPr lang="en-US" sz="800" dirty="0"/>
          </a:p>
        </p:txBody>
      </p:sp>
      <p:graphicFrame>
        <p:nvGraphicFramePr>
          <p:cNvPr id="6" name="Content Placeholder 5" descr="Factors influencing Pain Perception and Experiences">
            <a:extLst>
              <a:ext uri="{FF2B5EF4-FFF2-40B4-BE49-F238E27FC236}">
                <a16:creationId xmlns:a16="http://schemas.microsoft.com/office/drawing/2014/main" id="{36C2E644-42E4-41F1-BC2C-728DC92B8E68}"/>
              </a:ext>
            </a:extLst>
          </p:cNvPr>
          <p:cNvGraphicFramePr>
            <a:graphicFrameLocks noGrp="1" noChangeAspect="1"/>
          </p:cNvGraphicFramePr>
          <p:nvPr>
            <p:ph idx="1"/>
            <p:extLst>
              <p:ext uri="{D42A27DB-BD31-4B8C-83A1-F6EECF244321}">
                <p14:modId xmlns:p14="http://schemas.microsoft.com/office/powerpoint/2010/main" val="3942592243"/>
              </p:ext>
            </p:extLst>
          </p:nvPr>
        </p:nvGraphicFramePr>
        <p:xfrm>
          <a:off x="3343270" y="374392"/>
          <a:ext cx="5660824"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F6FA8E48-5154-C892-BAEF-CC5211AA1B9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7361" r="10702"/>
          <a:stretch/>
        </p:blipFill>
        <p:spPr>
          <a:xfrm>
            <a:off x="457200" y="2011104"/>
            <a:ext cx="2286000" cy="4184946"/>
          </a:xfrm>
          <a:prstGeom prst="rect">
            <a:avLst/>
          </a:prstGeom>
        </p:spPr>
      </p:pic>
    </p:spTree>
    <p:extLst>
      <p:ext uri="{BB962C8B-B14F-4D97-AF65-F5344CB8AC3E}">
        <p14:creationId xmlns:p14="http://schemas.microsoft.com/office/powerpoint/2010/main" val="3798385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Assessment Process</a:t>
            </a:r>
          </a:p>
        </p:txBody>
      </p:sp>
      <p:sp>
        <p:nvSpPr>
          <p:cNvPr id="6" name="Content Placeholder 5">
            <a:extLst>
              <a:ext uri="{FF2B5EF4-FFF2-40B4-BE49-F238E27FC236}">
                <a16:creationId xmlns:a16="http://schemas.microsoft.com/office/drawing/2014/main" id="{208C5D80-F252-477B-8398-9AC805B59602}"/>
              </a:ext>
            </a:extLst>
          </p:cNvPr>
          <p:cNvSpPr>
            <a:spLocks noGrp="1"/>
          </p:cNvSpPr>
          <p:nvPr>
            <p:ph idx="13"/>
          </p:nvPr>
        </p:nvSpPr>
        <p:spPr/>
        <p:txBody>
          <a:bodyPr/>
          <a:lstStyle/>
          <a:p>
            <a:pPr marL="0" lvl="8" indent="0">
              <a:lnSpc>
                <a:spcPct val="120000"/>
              </a:lnSpc>
              <a:spcBef>
                <a:spcPts val="600"/>
              </a:spcBef>
              <a:spcAft>
                <a:spcPts val="1200"/>
              </a:spcAft>
              <a:buFont typeface="Arial" panose="020B0604020202020204" pitchFamily="34" charset="0"/>
              <a:buChar char="​"/>
            </a:pPr>
            <a:r>
              <a:rPr lang="en-US" sz="2000" i="1" dirty="0">
                <a:solidFill>
                  <a:schemeClr val="accent1"/>
                </a:solidFill>
              </a:rPr>
              <a:t>Routinely screen all patients for pain</a:t>
            </a:r>
          </a:p>
          <a:p>
            <a:endParaRPr lang="en-US" sz="2000" dirty="0"/>
          </a:p>
        </p:txBody>
      </p:sp>
      <p:grpSp>
        <p:nvGrpSpPr>
          <p:cNvPr id="4" name="Group 3" descr="Organizational Assessment Process">
            <a:extLst>
              <a:ext uri="{FF2B5EF4-FFF2-40B4-BE49-F238E27FC236}">
                <a16:creationId xmlns:a16="http://schemas.microsoft.com/office/drawing/2014/main" id="{8CAF596A-B286-4EAC-86C8-506BBFD9422D}"/>
              </a:ext>
            </a:extLst>
          </p:cNvPr>
          <p:cNvGrpSpPr>
            <a:grpSpLocks noChangeAspect="1"/>
          </p:cNvGrpSpPr>
          <p:nvPr/>
        </p:nvGrpSpPr>
        <p:grpSpPr>
          <a:xfrm>
            <a:off x="4210702" y="425459"/>
            <a:ext cx="3824109" cy="6217920"/>
            <a:chOff x="996026" y="2276723"/>
            <a:chExt cx="2294225" cy="3730366"/>
          </a:xfrm>
        </p:grpSpPr>
        <p:grpSp>
          <p:nvGrpSpPr>
            <p:cNvPr id="13" name="Group 12">
              <a:extLst>
                <a:ext uri="{FF2B5EF4-FFF2-40B4-BE49-F238E27FC236}">
                  <a16:creationId xmlns:a16="http://schemas.microsoft.com/office/drawing/2014/main" id="{EFBC2CDF-25E6-4C89-AEB1-DAAAE6C067C0}"/>
                </a:ext>
              </a:extLst>
            </p:cNvPr>
            <p:cNvGrpSpPr/>
            <p:nvPr/>
          </p:nvGrpSpPr>
          <p:grpSpPr>
            <a:xfrm>
              <a:off x="1494726" y="2276723"/>
              <a:ext cx="1795525" cy="1795798"/>
              <a:chOff x="1494726" y="2276723"/>
              <a:chExt cx="1795525" cy="1795798"/>
            </a:xfrm>
          </p:grpSpPr>
          <p:sp>
            <p:nvSpPr>
              <p:cNvPr id="7" name="Arrow: Circular 6">
                <a:extLst>
                  <a:ext uri="{FF2B5EF4-FFF2-40B4-BE49-F238E27FC236}">
                    <a16:creationId xmlns:a16="http://schemas.microsoft.com/office/drawing/2014/main" id="{E9BE2843-C1A0-4C87-A916-F530C2E78E69}"/>
                  </a:ext>
                </a:extLst>
              </p:cNvPr>
              <p:cNvSpPr/>
              <p:nvPr/>
            </p:nvSpPr>
            <p:spPr>
              <a:xfrm>
                <a:off x="1494726" y="2276723"/>
                <a:ext cx="1795525" cy="1795798"/>
              </a:xfrm>
              <a:prstGeom prst="circularArrow">
                <a:avLst>
                  <a:gd name="adj1" fmla="val 10980"/>
                  <a:gd name="adj2" fmla="val 1142322"/>
                  <a:gd name="adj3" fmla="val 4500000"/>
                  <a:gd name="adj4" fmla="val 10800000"/>
                  <a:gd name="adj5" fmla="val 125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en-US"/>
              </a:p>
            </p:txBody>
          </p:sp>
          <p:sp>
            <p:nvSpPr>
              <p:cNvPr id="8" name="Freeform: Shape 7">
                <a:extLst>
                  <a:ext uri="{FF2B5EF4-FFF2-40B4-BE49-F238E27FC236}">
                    <a16:creationId xmlns:a16="http://schemas.microsoft.com/office/drawing/2014/main" id="{5E13B951-FE77-49FC-BCF2-40BD09A942B8}"/>
                  </a:ext>
                </a:extLst>
              </p:cNvPr>
              <p:cNvSpPr/>
              <p:nvPr/>
            </p:nvSpPr>
            <p:spPr>
              <a:xfrm>
                <a:off x="1891596" y="2925061"/>
                <a:ext cx="997738" cy="498749"/>
              </a:xfrm>
              <a:custGeom>
                <a:avLst/>
                <a:gdLst>
                  <a:gd name="connsiteX0" fmla="*/ 0 w 997738"/>
                  <a:gd name="connsiteY0" fmla="*/ 0 h 498749"/>
                  <a:gd name="connsiteX1" fmla="*/ 997738 w 997738"/>
                  <a:gd name="connsiteY1" fmla="*/ 0 h 498749"/>
                  <a:gd name="connsiteX2" fmla="*/ 997738 w 997738"/>
                  <a:gd name="connsiteY2" fmla="*/ 498749 h 498749"/>
                  <a:gd name="connsiteX3" fmla="*/ 0 w 997738"/>
                  <a:gd name="connsiteY3" fmla="*/ 498749 h 498749"/>
                  <a:gd name="connsiteX4" fmla="*/ 0 w 997738"/>
                  <a:gd name="connsiteY4" fmla="*/ 0 h 498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738" h="498749">
                    <a:moveTo>
                      <a:pt x="0" y="0"/>
                    </a:moveTo>
                    <a:lnTo>
                      <a:pt x="997738" y="0"/>
                    </a:lnTo>
                    <a:lnTo>
                      <a:pt x="997738" y="498749"/>
                    </a:lnTo>
                    <a:lnTo>
                      <a:pt x="0" y="4987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1600" kern="1200" dirty="0"/>
                  <a:t>Comprehensive initial assessment</a:t>
                </a:r>
              </a:p>
            </p:txBody>
          </p:sp>
        </p:grpSp>
        <p:grpSp>
          <p:nvGrpSpPr>
            <p:cNvPr id="14" name="Group 13">
              <a:extLst>
                <a:ext uri="{FF2B5EF4-FFF2-40B4-BE49-F238E27FC236}">
                  <a16:creationId xmlns:a16="http://schemas.microsoft.com/office/drawing/2014/main" id="{A6D62377-8CE3-428B-AA9A-51FD776696E3}"/>
                </a:ext>
              </a:extLst>
            </p:cNvPr>
            <p:cNvGrpSpPr/>
            <p:nvPr/>
          </p:nvGrpSpPr>
          <p:grpSpPr>
            <a:xfrm>
              <a:off x="996026" y="3308542"/>
              <a:ext cx="1795525" cy="1795798"/>
              <a:chOff x="996026" y="3308542"/>
              <a:chExt cx="1795525" cy="1795798"/>
            </a:xfrm>
          </p:grpSpPr>
          <p:sp>
            <p:nvSpPr>
              <p:cNvPr id="9" name="Shape 8">
                <a:extLst>
                  <a:ext uri="{FF2B5EF4-FFF2-40B4-BE49-F238E27FC236}">
                    <a16:creationId xmlns:a16="http://schemas.microsoft.com/office/drawing/2014/main" id="{8F466B11-D982-4068-BDDF-DCA6082E5032}"/>
                  </a:ext>
                </a:extLst>
              </p:cNvPr>
              <p:cNvSpPr/>
              <p:nvPr/>
            </p:nvSpPr>
            <p:spPr>
              <a:xfrm>
                <a:off x="996026" y="3308542"/>
                <a:ext cx="1795525" cy="1795798"/>
              </a:xfrm>
              <a:prstGeom prst="leftCircularArrow">
                <a:avLst>
                  <a:gd name="adj1" fmla="val 10980"/>
                  <a:gd name="adj2" fmla="val 1142322"/>
                  <a:gd name="adj3" fmla="val 6300000"/>
                  <a:gd name="adj4" fmla="val 18900000"/>
                  <a:gd name="adj5" fmla="val 1250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en-US"/>
              </a:p>
            </p:txBody>
          </p:sp>
          <p:sp>
            <p:nvSpPr>
              <p:cNvPr id="10" name="Freeform: Shape 9">
                <a:extLst>
                  <a:ext uri="{FF2B5EF4-FFF2-40B4-BE49-F238E27FC236}">
                    <a16:creationId xmlns:a16="http://schemas.microsoft.com/office/drawing/2014/main" id="{0CED17F3-B446-4A7F-9A03-C2B4F324389D}"/>
                  </a:ext>
                </a:extLst>
              </p:cNvPr>
              <p:cNvSpPr/>
              <p:nvPr/>
            </p:nvSpPr>
            <p:spPr>
              <a:xfrm>
                <a:off x="1394919" y="3962848"/>
                <a:ext cx="997738" cy="498749"/>
              </a:xfrm>
              <a:custGeom>
                <a:avLst/>
                <a:gdLst>
                  <a:gd name="connsiteX0" fmla="*/ 0 w 997738"/>
                  <a:gd name="connsiteY0" fmla="*/ 0 h 498749"/>
                  <a:gd name="connsiteX1" fmla="*/ 997738 w 997738"/>
                  <a:gd name="connsiteY1" fmla="*/ 0 h 498749"/>
                  <a:gd name="connsiteX2" fmla="*/ 997738 w 997738"/>
                  <a:gd name="connsiteY2" fmla="*/ 498749 h 498749"/>
                  <a:gd name="connsiteX3" fmla="*/ 0 w 997738"/>
                  <a:gd name="connsiteY3" fmla="*/ 498749 h 498749"/>
                  <a:gd name="connsiteX4" fmla="*/ 0 w 997738"/>
                  <a:gd name="connsiteY4" fmla="*/ 0 h 498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738" h="498749">
                    <a:moveTo>
                      <a:pt x="0" y="0"/>
                    </a:moveTo>
                    <a:lnTo>
                      <a:pt x="997738" y="0"/>
                    </a:lnTo>
                    <a:lnTo>
                      <a:pt x="997738" y="498749"/>
                    </a:lnTo>
                    <a:lnTo>
                      <a:pt x="0" y="4987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US" sz="1600" kern="1200" dirty="0"/>
                  <a:t>Evaluate response to treatment (reassessment)</a:t>
                </a:r>
              </a:p>
            </p:txBody>
          </p:sp>
        </p:grpSp>
        <p:grpSp>
          <p:nvGrpSpPr>
            <p:cNvPr id="15" name="Group 14">
              <a:extLst>
                <a:ext uri="{FF2B5EF4-FFF2-40B4-BE49-F238E27FC236}">
                  <a16:creationId xmlns:a16="http://schemas.microsoft.com/office/drawing/2014/main" id="{D703F6F1-7180-4D57-8B9A-57E3B83A114B}"/>
                </a:ext>
              </a:extLst>
            </p:cNvPr>
            <p:cNvGrpSpPr/>
            <p:nvPr/>
          </p:nvGrpSpPr>
          <p:grpSpPr>
            <a:xfrm>
              <a:off x="1622521" y="4463837"/>
              <a:ext cx="1542634" cy="1543252"/>
              <a:chOff x="1622521" y="4463837"/>
              <a:chExt cx="1542634" cy="1543252"/>
            </a:xfrm>
          </p:grpSpPr>
          <p:sp>
            <p:nvSpPr>
              <p:cNvPr id="11" name="Block Arc 10">
                <a:extLst>
                  <a:ext uri="{FF2B5EF4-FFF2-40B4-BE49-F238E27FC236}">
                    <a16:creationId xmlns:a16="http://schemas.microsoft.com/office/drawing/2014/main" id="{5CB5EDEF-0E3B-4433-B778-357C0DB79CE6}"/>
                  </a:ext>
                </a:extLst>
              </p:cNvPr>
              <p:cNvSpPr/>
              <p:nvPr/>
            </p:nvSpPr>
            <p:spPr>
              <a:xfrm>
                <a:off x="1622521" y="4463837"/>
                <a:ext cx="1542634" cy="1543252"/>
              </a:xfrm>
              <a:prstGeom prst="blockArc">
                <a:avLst>
                  <a:gd name="adj1" fmla="val 13500000"/>
                  <a:gd name="adj2" fmla="val 10800000"/>
                  <a:gd name="adj3" fmla="val 12740"/>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9D9FE8B8-5F7D-4CDA-A9A2-47BFA28DBE3B}"/>
                  </a:ext>
                </a:extLst>
              </p:cNvPr>
              <p:cNvSpPr/>
              <p:nvPr/>
            </p:nvSpPr>
            <p:spPr>
              <a:xfrm>
                <a:off x="1893957" y="5002128"/>
                <a:ext cx="997738" cy="498749"/>
              </a:xfrm>
              <a:custGeom>
                <a:avLst/>
                <a:gdLst>
                  <a:gd name="connsiteX0" fmla="*/ 0 w 997738"/>
                  <a:gd name="connsiteY0" fmla="*/ 0 h 498749"/>
                  <a:gd name="connsiteX1" fmla="*/ 997738 w 997738"/>
                  <a:gd name="connsiteY1" fmla="*/ 0 h 498749"/>
                  <a:gd name="connsiteX2" fmla="*/ 997738 w 997738"/>
                  <a:gd name="connsiteY2" fmla="*/ 498749 h 498749"/>
                  <a:gd name="connsiteX3" fmla="*/ 0 w 997738"/>
                  <a:gd name="connsiteY3" fmla="*/ 498749 h 498749"/>
                  <a:gd name="connsiteX4" fmla="*/ 0 w 997738"/>
                  <a:gd name="connsiteY4" fmla="*/ 0 h 4987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7738" h="498749">
                    <a:moveTo>
                      <a:pt x="0" y="0"/>
                    </a:moveTo>
                    <a:lnTo>
                      <a:pt x="997738" y="0"/>
                    </a:lnTo>
                    <a:lnTo>
                      <a:pt x="997738" y="498749"/>
                    </a:lnTo>
                    <a:lnTo>
                      <a:pt x="0" y="49874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Font typeface="Arial" panose="020B0604020202020204" pitchFamily="34" charset="0"/>
                  <a:buNone/>
                </a:pPr>
                <a:r>
                  <a:rPr lang="en-US" sz="1600" kern="1200" dirty="0"/>
                  <a:t>Continued surveillance for pain</a:t>
                </a:r>
              </a:p>
            </p:txBody>
          </p:sp>
        </p:grpSp>
      </p:grpSp>
      <p:sp>
        <p:nvSpPr>
          <p:cNvPr id="3" name="Content Placeholder 2" descr="Organizational Assessment Process"/>
          <p:cNvSpPr>
            <a:spLocks noGrp="1"/>
          </p:cNvSpPr>
          <p:nvPr>
            <p:ph idx="1"/>
          </p:nvPr>
        </p:nvSpPr>
        <p:spPr/>
        <p:txBody>
          <a:bodyPr/>
          <a:lstStyle/>
          <a:p>
            <a:pPr lvl="3"/>
            <a:endParaRPr lang="en-US" dirty="0"/>
          </a:p>
          <a:p>
            <a:endParaRPr lang="en-US" dirty="0"/>
          </a:p>
        </p:txBody>
      </p:sp>
    </p:spTree>
    <p:extLst>
      <p:ext uri="{BB962C8B-B14F-4D97-AF65-F5344CB8AC3E}">
        <p14:creationId xmlns:p14="http://schemas.microsoft.com/office/powerpoint/2010/main" val="2287173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2AC8503-5A67-4B8E-80E8-3FDAA256E478}"/>
              </a:ext>
            </a:extLst>
          </p:cNvPr>
          <p:cNvSpPr txBox="1">
            <a:spLocks noGrp="1"/>
          </p:cNvSpPr>
          <p:nvPr>
            <p:ph type="title" idx="4294967295"/>
          </p:nvPr>
        </p:nvSpPr>
        <p:spPr>
          <a:xfrm>
            <a:off x="6216894" y="196081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Suzie</a:t>
            </a:r>
          </a:p>
        </p:txBody>
      </p:sp>
      <p:sp>
        <p:nvSpPr>
          <p:cNvPr id="3" name="Text Placeholder 2"/>
          <p:cNvSpPr>
            <a:spLocks noGrp="1"/>
          </p:cNvSpPr>
          <p:nvPr>
            <p:ph type="body" sz="quarter" idx="11"/>
          </p:nvPr>
        </p:nvSpPr>
        <p:spPr>
          <a:xfrm>
            <a:off x="485192" y="3013310"/>
            <a:ext cx="3135086" cy="2946231"/>
          </a:xfrm>
        </p:spPr>
        <p:txBody>
          <a:bodyPr anchor="ctr"/>
          <a:lstStyle/>
          <a:p>
            <a:pPr lvl="2" algn="l">
              <a:buNone/>
            </a:pPr>
            <a:r>
              <a:rPr lang="en-US" altLang="en-US" sz="2000" dirty="0"/>
              <a:t>What assessments would you make to help with diagnosis and treatment? </a:t>
            </a:r>
          </a:p>
          <a:p>
            <a:endParaRPr lang="en-US" sz="2000" b="1" dirty="0">
              <a:solidFill>
                <a:schemeClr val="accent4"/>
              </a:solidFill>
              <a:latin typeface="Microsoft New Tai Lue" panose="020B0502040204020203" pitchFamily="34" charset="0"/>
              <a:cs typeface="Microsoft New Tai Lue" panose="020B0502040204020203" pitchFamily="34" charset="0"/>
            </a:endParaRPr>
          </a:p>
        </p:txBody>
      </p:sp>
      <p:sp>
        <p:nvSpPr>
          <p:cNvPr id="2" name="Rectangle 1"/>
          <p:cNvSpPr/>
          <p:nvPr/>
        </p:nvSpPr>
        <p:spPr>
          <a:xfrm>
            <a:off x="3930893" y="3036016"/>
            <a:ext cx="4951849" cy="3003899"/>
          </a:xfrm>
          <a:prstGeom prst="rect">
            <a:avLst/>
          </a:prstGeom>
        </p:spPr>
        <p:txBody>
          <a:bodyPr wrap="square">
            <a:spAutoFit/>
          </a:bodyPr>
          <a:lstStyle/>
          <a:p>
            <a:pPr>
              <a:lnSpc>
                <a:spcPct val="110000"/>
              </a:lnSpc>
            </a:pPr>
            <a:r>
              <a:rPr lang="en-US" altLang="en-US" sz="2000" dirty="0"/>
              <a:t>Suzie is 13 years old with a 9-month history of cramping periumbilical pain and nausea. In the last 9 months, she has seen by her PCP several times and has had 3 visits to the ED for this pain.</a:t>
            </a:r>
          </a:p>
          <a:p>
            <a:pPr marL="285750" indent="-285750">
              <a:lnSpc>
                <a:spcPct val="110000"/>
              </a:lnSpc>
              <a:buFont typeface="Arial" panose="020B0604020202020204" pitchFamily="34" charset="0"/>
              <a:buChar char="•"/>
            </a:pPr>
            <a:r>
              <a:rPr lang="en-US" altLang="en-US" dirty="0"/>
              <a:t>Her labs (CBC, differential, ESR) are normal, </a:t>
            </a:r>
          </a:p>
          <a:p>
            <a:pPr marL="285750" indent="-285750">
              <a:lnSpc>
                <a:spcPct val="110000"/>
              </a:lnSpc>
              <a:buFont typeface="Arial" panose="020B0604020202020204" pitchFamily="34" charset="0"/>
              <a:buChar char="•"/>
            </a:pPr>
            <a:r>
              <a:rPr lang="en-US" altLang="en-US" dirty="0"/>
              <a:t>Her Celiac screen is negative, </a:t>
            </a:r>
          </a:p>
          <a:p>
            <a:pPr marL="285750" indent="-285750">
              <a:lnSpc>
                <a:spcPct val="110000"/>
              </a:lnSpc>
              <a:buFont typeface="Arial" panose="020B0604020202020204" pitchFamily="34" charset="0"/>
              <a:buChar char="•"/>
            </a:pPr>
            <a:r>
              <a:rPr lang="en-US" altLang="en-US" dirty="0"/>
              <a:t>Her abdominal x-ray shows fecal loading. </a:t>
            </a:r>
          </a:p>
          <a:p>
            <a:pPr marL="285750" indent="-285750">
              <a:lnSpc>
                <a:spcPct val="110000"/>
              </a:lnSpc>
              <a:buFont typeface="Arial" panose="020B0604020202020204" pitchFamily="34" charset="0"/>
              <a:buChar char="•"/>
            </a:pPr>
            <a:r>
              <a:rPr lang="en-US" altLang="en-US" dirty="0"/>
              <a:t>She is on regular doses of laxatives. </a:t>
            </a:r>
          </a:p>
        </p:txBody>
      </p:sp>
    </p:spTree>
    <p:extLst>
      <p:ext uri="{BB962C8B-B14F-4D97-AF65-F5344CB8AC3E}">
        <p14:creationId xmlns:p14="http://schemas.microsoft.com/office/powerpoint/2010/main" val="3691867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2AC8503-5A67-4B8E-80E8-3FDAA256E478}"/>
              </a:ext>
            </a:extLst>
          </p:cNvPr>
          <p:cNvSpPr txBox="1">
            <a:spLocks noGrp="1"/>
          </p:cNvSpPr>
          <p:nvPr>
            <p:ph type="title" idx="4294967295"/>
          </p:nvPr>
        </p:nvSpPr>
        <p:spPr>
          <a:xfrm>
            <a:off x="6246061" y="228521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Suzie </a:t>
            </a:r>
          </a:p>
        </p:txBody>
      </p:sp>
      <p:sp>
        <p:nvSpPr>
          <p:cNvPr id="4" name="Oval 3">
            <a:extLst>
              <a:ext uri="{FF2B5EF4-FFF2-40B4-BE49-F238E27FC236}">
                <a16:creationId xmlns:a16="http://schemas.microsoft.com/office/drawing/2014/main" id="{72A1850E-187E-464A-ABA3-F2436991E09A}"/>
              </a:ext>
            </a:extLst>
          </p:cNvPr>
          <p:cNvSpPr/>
          <p:nvPr/>
        </p:nvSpPr>
        <p:spPr>
          <a:xfrm>
            <a:off x="957141" y="835918"/>
            <a:ext cx="1954009" cy="1810266"/>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8000" b="1" dirty="0">
                <a:solidFill>
                  <a:schemeClr val="bg1"/>
                </a:solidFill>
                <a:latin typeface="+mj-lt"/>
              </a:rPr>
              <a:t>?</a:t>
            </a:r>
          </a:p>
        </p:txBody>
      </p:sp>
      <p:sp>
        <p:nvSpPr>
          <p:cNvPr id="2" name="TextBox 1"/>
          <p:cNvSpPr txBox="1"/>
          <p:nvPr/>
        </p:nvSpPr>
        <p:spPr>
          <a:xfrm>
            <a:off x="3937518" y="3156155"/>
            <a:ext cx="5000005" cy="3139321"/>
          </a:xfrm>
          <a:prstGeom prst="rect">
            <a:avLst/>
          </a:prstGeom>
          <a:noFill/>
        </p:spPr>
        <p:txBody>
          <a:bodyPr wrap="square" rtlCol="0">
            <a:spAutoFit/>
          </a:bodyPr>
          <a:lstStyle/>
          <a:p>
            <a:pPr>
              <a:spcBef>
                <a:spcPts val="1200"/>
              </a:spcBef>
            </a:pPr>
            <a:r>
              <a:rPr lang="en-US" sz="2000" b="1" dirty="0">
                <a:solidFill>
                  <a:srgbClr val="118E97"/>
                </a:solidFill>
              </a:rPr>
              <a:t>What questions would you ask Suzie about her pain?</a:t>
            </a:r>
          </a:p>
          <a:p>
            <a:pPr>
              <a:spcBef>
                <a:spcPts val="1200"/>
              </a:spcBef>
            </a:pPr>
            <a:r>
              <a:rPr lang="en-US" sz="2000" b="1" dirty="0">
                <a:solidFill>
                  <a:srgbClr val="118E97"/>
                </a:solidFill>
              </a:rPr>
              <a:t>What questions would you ask Suzie’s parents?</a:t>
            </a:r>
          </a:p>
          <a:p>
            <a:pPr>
              <a:spcBef>
                <a:spcPts val="1200"/>
              </a:spcBef>
            </a:pPr>
            <a:r>
              <a:rPr lang="en-US" sz="2000" b="1" dirty="0">
                <a:solidFill>
                  <a:srgbClr val="118E97"/>
                </a:solidFill>
              </a:rPr>
              <a:t>What if Suzie’s family had a history of chronic pain? Would this change how you approached the assessment of her pain?</a:t>
            </a:r>
          </a:p>
          <a:p>
            <a:pPr marL="285750" indent="-285750">
              <a:buFont typeface="Wingdings" panose="05000000000000000000" pitchFamily="2" charset="2"/>
              <a:buChar char="Ø"/>
            </a:pPr>
            <a:endParaRPr lang="en-US" dirty="0">
              <a:solidFill>
                <a:srgbClr val="17B1CB"/>
              </a:solidFill>
            </a:endParaRPr>
          </a:p>
        </p:txBody>
      </p:sp>
    </p:spTree>
    <p:extLst>
      <p:ext uri="{BB962C8B-B14F-4D97-AF65-F5344CB8AC3E}">
        <p14:creationId xmlns:p14="http://schemas.microsoft.com/office/powerpoint/2010/main" val="2185712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016D17-DD9D-4881-AD0F-7D91E4C91E61}"/>
              </a:ext>
            </a:extLst>
          </p:cNvPr>
          <p:cNvSpPr>
            <a:spLocks noGrp="1"/>
          </p:cNvSpPr>
          <p:nvPr>
            <p:ph type="title"/>
          </p:nvPr>
        </p:nvSpPr>
        <p:spPr/>
        <p:txBody>
          <a:bodyPr/>
          <a:lstStyle/>
          <a:p>
            <a:r>
              <a:rPr lang="en-US" dirty="0"/>
              <a:t>Choosing the </a:t>
            </a:r>
            <a:br>
              <a:rPr lang="en-US" dirty="0"/>
            </a:br>
            <a:r>
              <a:rPr lang="en-US" i="1" dirty="0"/>
              <a:t>RIGHT</a:t>
            </a:r>
            <a:r>
              <a:rPr lang="en-US" dirty="0"/>
              <a:t> tool</a:t>
            </a:r>
          </a:p>
        </p:txBody>
      </p:sp>
      <p:pic>
        <p:nvPicPr>
          <p:cNvPr id="5" name="Picture 4" descr="A white wrench in a red circle&#10;&#10;">
            <a:extLst>
              <a:ext uri="{FF2B5EF4-FFF2-40B4-BE49-F238E27FC236}">
                <a16:creationId xmlns:a16="http://schemas.microsoft.com/office/drawing/2014/main" id="{3B01C59B-BE02-4911-8EEF-BF77A4A3D77D}"/>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72558" y="2179741"/>
            <a:ext cx="1625397" cy="1625397"/>
          </a:xfrm>
          <a:prstGeom prst="rect">
            <a:avLst/>
          </a:prstGeom>
        </p:spPr>
      </p:pic>
      <p:sp>
        <p:nvSpPr>
          <p:cNvPr id="4" name="Content Placeholder 3">
            <a:extLst>
              <a:ext uri="{FF2B5EF4-FFF2-40B4-BE49-F238E27FC236}">
                <a16:creationId xmlns:a16="http://schemas.microsoft.com/office/drawing/2014/main" id="{3A0CADD6-AC4A-4541-BF82-501FE90E08B8}"/>
              </a:ext>
            </a:extLst>
          </p:cNvPr>
          <p:cNvSpPr>
            <a:spLocks noGrp="1"/>
          </p:cNvSpPr>
          <p:nvPr>
            <p:ph idx="1"/>
          </p:nvPr>
        </p:nvSpPr>
        <p:spPr/>
        <p:txBody>
          <a:bodyPr/>
          <a:lstStyle/>
          <a:p>
            <a:pPr marL="0" lvl="4" indent="0">
              <a:lnSpc>
                <a:spcPct val="100000"/>
              </a:lnSpc>
              <a:spcBef>
                <a:spcPts val="1200"/>
              </a:spcBef>
              <a:spcAft>
                <a:spcPts val="0"/>
              </a:spcAft>
              <a:buFont typeface="Arial" panose="020B0604020202020204" pitchFamily="34" charset="0"/>
              <a:buChar char="​"/>
            </a:pPr>
            <a:r>
              <a:rPr lang="en-US" sz="2000" b="1" i="1" dirty="0">
                <a:solidFill>
                  <a:schemeClr val="accent1"/>
                </a:solidFill>
                <a:latin typeface="Corbel" panose="020B0503020204020204" pitchFamily="34" charset="0"/>
                <a:cs typeface="+mn-cs"/>
              </a:rPr>
              <a:t>Self-report pain assessment tools</a:t>
            </a:r>
          </a:p>
          <a:p>
            <a:pPr lvl="4">
              <a:lnSpc>
                <a:spcPct val="120000"/>
              </a:lnSpc>
              <a:spcBef>
                <a:spcPts val="600"/>
              </a:spcBef>
              <a:spcAft>
                <a:spcPts val="0"/>
              </a:spcAft>
            </a:pPr>
            <a:r>
              <a:rPr lang="en-US" sz="2000" dirty="0">
                <a:solidFill>
                  <a:schemeClr val="tx1"/>
                </a:solidFill>
                <a:latin typeface="+mn-lt"/>
              </a:rPr>
              <a:t>Verbal Rating Scales (VRS)</a:t>
            </a:r>
          </a:p>
          <a:p>
            <a:pPr lvl="4">
              <a:lnSpc>
                <a:spcPct val="120000"/>
              </a:lnSpc>
              <a:spcBef>
                <a:spcPts val="600"/>
              </a:spcBef>
              <a:spcAft>
                <a:spcPts val="0"/>
              </a:spcAft>
            </a:pPr>
            <a:r>
              <a:rPr lang="en-US" sz="2000" dirty="0">
                <a:solidFill>
                  <a:schemeClr val="tx1"/>
                </a:solidFill>
                <a:latin typeface="+mn-lt"/>
              </a:rPr>
              <a:t>Numerical Rating Scale (NRS)</a:t>
            </a:r>
          </a:p>
          <a:p>
            <a:pPr lvl="4">
              <a:lnSpc>
                <a:spcPct val="120000"/>
              </a:lnSpc>
              <a:spcBef>
                <a:spcPts val="600"/>
              </a:spcBef>
              <a:spcAft>
                <a:spcPts val="0"/>
              </a:spcAft>
            </a:pPr>
            <a:r>
              <a:rPr lang="en-US" sz="2000" dirty="0" err="1">
                <a:solidFill>
                  <a:schemeClr val="tx1"/>
                </a:solidFill>
                <a:latin typeface="+mn-lt"/>
              </a:rPr>
              <a:t>Oucher</a:t>
            </a:r>
            <a:endParaRPr lang="en-US" sz="2000" dirty="0">
              <a:solidFill>
                <a:schemeClr val="tx1"/>
              </a:solidFill>
              <a:latin typeface="+mn-lt"/>
            </a:endParaRPr>
          </a:p>
          <a:p>
            <a:pPr lvl="4">
              <a:lnSpc>
                <a:spcPct val="120000"/>
              </a:lnSpc>
              <a:spcBef>
                <a:spcPts val="600"/>
              </a:spcBef>
              <a:spcAft>
                <a:spcPts val="0"/>
              </a:spcAft>
            </a:pPr>
            <a:r>
              <a:rPr lang="en-US" sz="2000" dirty="0">
                <a:solidFill>
                  <a:schemeClr val="tx1"/>
                </a:solidFill>
                <a:latin typeface="+mn-lt"/>
              </a:rPr>
              <a:t>Faces Pain Scale – Revised (FPS-R)</a:t>
            </a:r>
          </a:p>
          <a:p>
            <a:pPr lvl="4">
              <a:lnSpc>
                <a:spcPct val="120000"/>
              </a:lnSpc>
              <a:spcBef>
                <a:spcPts val="600"/>
              </a:spcBef>
              <a:spcAft>
                <a:spcPts val="0"/>
              </a:spcAft>
            </a:pPr>
            <a:r>
              <a:rPr lang="en-US" sz="2000" dirty="0">
                <a:solidFill>
                  <a:schemeClr val="tx1"/>
                </a:solidFill>
                <a:latin typeface="+mn-lt"/>
              </a:rPr>
              <a:t>Wong-Baker </a:t>
            </a:r>
            <a:r>
              <a:rPr lang="en-US" sz="2000" dirty="0">
                <a:solidFill>
                  <a:schemeClr val="tx1"/>
                </a:solidFill>
              </a:rPr>
              <a:t>FACES Pain Rating Scale</a:t>
            </a:r>
          </a:p>
          <a:p>
            <a:pPr marL="0" lvl="4" indent="0">
              <a:lnSpc>
                <a:spcPct val="200000"/>
              </a:lnSpc>
              <a:spcBef>
                <a:spcPts val="1200"/>
              </a:spcBef>
              <a:spcAft>
                <a:spcPts val="0"/>
              </a:spcAft>
              <a:buNone/>
            </a:pPr>
            <a:r>
              <a:rPr lang="en-US" sz="2000" b="1" i="1" dirty="0">
                <a:solidFill>
                  <a:schemeClr val="accent1"/>
                </a:solidFill>
                <a:latin typeface="Corbel" panose="020B0503020204020204" pitchFamily="34" charset="0"/>
                <a:cs typeface="+mn-cs"/>
              </a:rPr>
              <a:t>Multidimensional Pain Tools </a:t>
            </a:r>
          </a:p>
          <a:p>
            <a:pPr lvl="4">
              <a:lnSpc>
                <a:spcPct val="120000"/>
              </a:lnSpc>
              <a:spcBef>
                <a:spcPts val="600"/>
              </a:spcBef>
              <a:spcAft>
                <a:spcPts val="0"/>
              </a:spcAft>
            </a:pPr>
            <a:r>
              <a:rPr lang="en-US" sz="2000" dirty="0">
                <a:solidFill>
                  <a:schemeClr val="tx1"/>
                </a:solidFill>
              </a:rPr>
              <a:t>Measure pain intensity, location of pain and word descriptors </a:t>
            </a:r>
          </a:p>
          <a:p>
            <a:pPr marL="0" lvl="4" indent="0">
              <a:lnSpc>
                <a:spcPct val="200000"/>
              </a:lnSpc>
              <a:spcBef>
                <a:spcPts val="1200"/>
              </a:spcBef>
              <a:spcAft>
                <a:spcPts val="0"/>
              </a:spcAft>
              <a:buNone/>
            </a:pPr>
            <a:r>
              <a:rPr lang="en-US" sz="2000" b="1" i="1" dirty="0">
                <a:solidFill>
                  <a:schemeClr val="accent1"/>
                </a:solidFill>
                <a:latin typeface="Corbel" panose="020B0503020204020204" pitchFamily="34" charset="0"/>
              </a:rPr>
              <a:t>Pain diaries</a:t>
            </a:r>
          </a:p>
          <a:p>
            <a:pPr lvl="4">
              <a:lnSpc>
                <a:spcPct val="120000"/>
              </a:lnSpc>
              <a:spcBef>
                <a:spcPts val="600"/>
              </a:spcBef>
              <a:spcAft>
                <a:spcPts val="1200"/>
              </a:spcAft>
            </a:pPr>
            <a:r>
              <a:rPr lang="en-US" sz="2000" dirty="0">
                <a:solidFill>
                  <a:schemeClr val="tx1"/>
                </a:solidFill>
              </a:rPr>
              <a:t>Track recurrent and/or chronic pain</a:t>
            </a:r>
          </a:p>
          <a:p>
            <a:pPr lvl="4">
              <a:lnSpc>
                <a:spcPct val="120000"/>
              </a:lnSpc>
              <a:spcBef>
                <a:spcPts val="600"/>
              </a:spcBef>
              <a:spcAft>
                <a:spcPts val="1200"/>
              </a:spcAft>
            </a:pPr>
            <a:endParaRPr lang="en-US" sz="2000" b="1" i="1" dirty="0">
              <a:solidFill>
                <a:schemeClr val="accent1"/>
              </a:solidFill>
              <a:latin typeface="Corbel" panose="020B0503020204020204" pitchFamily="34" charset="0"/>
              <a:cs typeface="+mn-cs"/>
            </a:endParaRPr>
          </a:p>
          <a:p>
            <a:pPr lvl="4">
              <a:lnSpc>
                <a:spcPct val="120000"/>
              </a:lnSpc>
              <a:spcBef>
                <a:spcPts val="600"/>
              </a:spcBef>
              <a:spcAft>
                <a:spcPts val="1200"/>
              </a:spcAft>
            </a:pPr>
            <a:endParaRPr lang="en-US" sz="2000" b="1" i="1" dirty="0">
              <a:solidFill>
                <a:schemeClr val="accent1"/>
              </a:solidFill>
              <a:latin typeface="Corbel" panose="020B0503020204020204" pitchFamily="34" charset="0"/>
              <a:cs typeface="+mn-cs"/>
            </a:endParaRPr>
          </a:p>
          <a:p>
            <a:pPr marL="0" lvl="4" indent="0">
              <a:lnSpc>
                <a:spcPct val="120000"/>
              </a:lnSpc>
              <a:spcBef>
                <a:spcPts val="600"/>
              </a:spcBef>
              <a:spcAft>
                <a:spcPts val="1200"/>
              </a:spcAft>
              <a:buFont typeface="Arial" panose="020B0604020202020204" pitchFamily="34" charset="0"/>
              <a:buChar char="​"/>
            </a:pPr>
            <a:endParaRPr lang="en-US" sz="2000" b="1" dirty="0"/>
          </a:p>
          <a:p>
            <a:pPr marL="0" lvl="4" indent="0">
              <a:buNone/>
            </a:pPr>
            <a:endParaRPr lang="en-US" sz="2000" dirty="0"/>
          </a:p>
        </p:txBody>
      </p:sp>
    </p:spTree>
    <p:extLst>
      <p:ext uri="{BB962C8B-B14F-4D97-AF65-F5344CB8AC3E}">
        <p14:creationId xmlns:p14="http://schemas.microsoft.com/office/powerpoint/2010/main" val="164397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BCA2F-B28B-47F4-9848-10402DE905C5}"/>
              </a:ext>
            </a:extLst>
          </p:cNvPr>
          <p:cNvSpPr>
            <a:spLocks noGrp="1"/>
          </p:cNvSpPr>
          <p:nvPr>
            <p:ph type="title"/>
          </p:nvPr>
        </p:nvSpPr>
        <p:spPr/>
        <p:txBody>
          <a:bodyPr/>
          <a:lstStyle/>
          <a:p>
            <a:r>
              <a:rPr lang="en-US" dirty="0"/>
              <a:t>Hierarchy of assessments for children unable to self-report</a:t>
            </a:r>
          </a:p>
        </p:txBody>
      </p:sp>
      <p:graphicFrame>
        <p:nvGraphicFramePr>
          <p:cNvPr id="4" name="Diagram 3" descr="Hierarchy assessment of children unable to self-report">
            <a:extLst>
              <a:ext uri="{FF2B5EF4-FFF2-40B4-BE49-F238E27FC236}">
                <a16:creationId xmlns:a16="http://schemas.microsoft.com/office/drawing/2014/main" id="{D9080AA5-6178-42FC-9C84-17BEC2AB1581}"/>
              </a:ext>
            </a:extLst>
          </p:cNvPr>
          <p:cNvGraphicFramePr>
            <a:graphicFrameLocks noChangeAspect="1"/>
          </p:cNvGraphicFramePr>
          <p:nvPr>
            <p:extLst>
              <p:ext uri="{D42A27DB-BD31-4B8C-83A1-F6EECF244321}">
                <p14:modId xmlns:p14="http://schemas.microsoft.com/office/powerpoint/2010/main" val="1363011880"/>
              </p:ext>
            </p:extLst>
          </p:nvPr>
        </p:nvGraphicFramePr>
        <p:xfrm>
          <a:off x="3829078" y="645168"/>
          <a:ext cx="5040630" cy="57607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74E1D3B0-7B03-1DC8-EC1F-ACDC0E7909F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400" y="3086100"/>
            <a:ext cx="3086100" cy="3086100"/>
          </a:xfrm>
          <a:prstGeom prst="rect">
            <a:avLst/>
          </a:prstGeom>
        </p:spPr>
      </p:pic>
    </p:spTree>
    <p:extLst>
      <p:ext uri="{BB962C8B-B14F-4D97-AF65-F5344CB8AC3E}">
        <p14:creationId xmlns:p14="http://schemas.microsoft.com/office/powerpoint/2010/main" val="9922496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82CB9625-7AF4-4540-BB59-2C247394D4A0}"/>
              </a:ext>
            </a:extLst>
          </p:cNvPr>
          <p:cNvSpPr txBox="1">
            <a:spLocks noGrp="1"/>
          </p:cNvSpPr>
          <p:nvPr>
            <p:ph type="title" idx="4294967295"/>
          </p:nvPr>
        </p:nvSpPr>
        <p:spPr>
          <a:xfrm>
            <a:off x="5339737" y="2421341"/>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Jasmyn</a:t>
            </a:r>
          </a:p>
        </p:txBody>
      </p:sp>
      <p:grpSp>
        <p:nvGrpSpPr>
          <p:cNvPr id="4" name="Group 3" descr="An icon of a thought cloud">
            <a:extLst>
              <a:ext uri="{FF2B5EF4-FFF2-40B4-BE49-F238E27FC236}">
                <a16:creationId xmlns:a16="http://schemas.microsoft.com/office/drawing/2014/main" id="{389CE7DA-3E9B-4C26-85B3-AFB3F96471E6}"/>
              </a:ext>
            </a:extLst>
          </p:cNvPr>
          <p:cNvGrpSpPr/>
          <p:nvPr/>
        </p:nvGrpSpPr>
        <p:grpSpPr>
          <a:xfrm>
            <a:off x="966156" y="903889"/>
            <a:ext cx="1828800" cy="1828800"/>
            <a:chOff x="4340771" y="1040524"/>
            <a:chExt cx="1828800" cy="1828800"/>
          </a:xfrm>
        </p:grpSpPr>
        <p:sp>
          <p:nvSpPr>
            <p:cNvPr id="6" name="Oval 5">
              <a:extLst>
                <a:ext uri="{FF2B5EF4-FFF2-40B4-BE49-F238E27FC236}">
                  <a16:creationId xmlns:a16="http://schemas.microsoft.com/office/drawing/2014/main" id="{01EACA73-A471-4042-8179-20DB32E0186F}"/>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7" name="Picture 2" descr="Image result for image for thinking cloud">
              <a:extLst>
                <a:ext uri="{FF2B5EF4-FFF2-40B4-BE49-F238E27FC236}">
                  <a16:creationId xmlns:a16="http://schemas.microsoft.com/office/drawing/2014/main" id="{D11FEA42-9363-4E65-8730-3EF0F8EC3ED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 Placeholder 2"/>
          <p:cNvSpPr>
            <a:spLocks noGrp="1"/>
          </p:cNvSpPr>
          <p:nvPr>
            <p:ph type="body" sz="quarter" idx="11"/>
          </p:nvPr>
        </p:nvSpPr>
        <p:spPr>
          <a:xfrm>
            <a:off x="447869" y="3322026"/>
            <a:ext cx="3228392" cy="2946231"/>
          </a:xfrm>
        </p:spPr>
        <p:txBody>
          <a:bodyPr anchor="ctr"/>
          <a:lstStyle/>
          <a:p>
            <a:pPr lvl="2" algn="l">
              <a:lnSpc>
                <a:spcPct val="100000"/>
              </a:lnSpc>
              <a:spcAft>
                <a:spcPts val="600"/>
              </a:spcAft>
              <a:buNone/>
            </a:pPr>
            <a:r>
              <a:rPr lang="en-US" sz="2000" dirty="0"/>
              <a:t>How would you answer? </a:t>
            </a:r>
            <a:endParaRPr lang="en-US" sz="1200" dirty="0"/>
          </a:p>
          <a:p>
            <a:pPr lvl="2" algn="l">
              <a:lnSpc>
                <a:spcPct val="100000"/>
              </a:lnSpc>
              <a:spcAft>
                <a:spcPts val="600"/>
              </a:spcAft>
              <a:buNone/>
            </a:pPr>
            <a:r>
              <a:rPr lang="en-US" sz="2000" dirty="0"/>
              <a:t>What will a baby in pain look like? </a:t>
            </a:r>
          </a:p>
          <a:p>
            <a:pPr lvl="2" algn="l">
              <a:lnSpc>
                <a:spcPct val="100000"/>
              </a:lnSpc>
              <a:spcBef>
                <a:spcPts val="0"/>
              </a:spcBef>
              <a:buNone/>
            </a:pPr>
            <a:r>
              <a:rPr lang="en-US" sz="2000" dirty="0"/>
              <a:t>Will a lethargic baby behave in the same way when in pain?</a:t>
            </a:r>
          </a:p>
          <a:p>
            <a:endParaRPr lang="en-US" sz="1400" dirty="0"/>
          </a:p>
        </p:txBody>
      </p:sp>
      <p:sp>
        <p:nvSpPr>
          <p:cNvPr id="2" name="Rectangle 1"/>
          <p:cNvSpPr/>
          <p:nvPr/>
        </p:nvSpPr>
        <p:spPr>
          <a:xfrm>
            <a:off x="3956179" y="3322026"/>
            <a:ext cx="5057191" cy="3139321"/>
          </a:xfrm>
          <a:prstGeom prst="rect">
            <a:avLst/>
          </a:prstGeom>
        </p:spPr>
        <p:txBody>
          <a:bodyPr wrap="square">
            <a:spAutoFit/>
          </a:bodyPr>
          <a:lstStyle/>
          <a:p>
            <a:r>
              <a:rPr lang="en-US" altLang="en-US" sz="2000" dirty="0"/>
              <a:t>Jasmyn was born at 39 weeks gestation. Now 15 days old, she is hospitalized for pyloric stenosis. </a:t>
            </a:r>
          </a:p>
          <a:p>
            <a:r>
              <a:rPr lang="en-US" altLang="en-US" sz="2000" dirty="0"/>
              <a:t>She is mildly lethargic. </a:t>
            </a:r>
          </a:p>
          <a:p>
            <a:r>
              <a:rPr lang="en-US" altLang="en-US" sz="2000" dirty="0"/>
              <a:t>Vital signs: HR179, RR 60, BP 50/32, oxygen saturation 88% &amp; axillary T 38.0°C. </a:t>
            </a:r>
          </a:p>
          <a:p>
            <a:r>
              <a:rPr lang="en-US" altLang="en-US" sz="2000" dirty="0"/>
              <a:t>As the nurse is preparing for venipuncture to start IV fluids, </a:t>
            </a:r>
            <a:r>
              <a:rPr lang="en-US" sz="2000" b="1" i="1" dirty="0">
                <a:solidFill>
                  <a:schemeClr val="accent1"/>
                </a:solidFill>
                <a:latin typeface="Corbel" panose="020B0503020204020204" pitchFamily="34" charset="0"/>
              </a:rPr>
              <a:t>Jasmyn’s parents ask how the nurses will know if Jasmyn is in pain.  </a:t>
            </a:r>
          </a:p>
          <a:p>
            <a:endParaRPr lang="en-US" dirty="0"/>
          </a:p>
        </p:txBody>
      </p:sp>
    </p:spTree>
    <p:extLst>
      <p:ext uri="{BB962C8B-B14F-4D97-AF65-F5344CB8AC3E}">
        <p14:creationId xmlns:p14="http://schemas.microsoft.com/office/powerpoint/2010/main" val="4273583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016D17-DD9D-4881-AD0F-7D91E4C91E61}"/>
              </a:ext>
            </a:extLst>
          </p:cNvPr>
          <p:cNvSpPr>
            <a:spLocks noGrp="1"/>
          </p:cNvSpPr>
          <p:nvPr>
            <p:ph type="title"/>
          </p:nvPr>
        </p:nvSpPr>
        <p:spPr/>
        <p:txBody>
          <a:bodyPr/>
          <a:lstStyle/>
          <a:p>
            <a:r>
              <a:rPr lang="en-US" dirty="0"/>
              <a:t>Choosing the </a:t>
            </a:r>
            <a:br>
              <a:rPr lang="en-US" dirty="0"/>
            </a:br>
            <a:r>
              <a:rPr lang="en-US" i="1"/>
              <a:t>RIGHT</a:t>
            </a:r>
            <a:r>
              <a:rPr lang="en-US"/>
              <a:t> tool </a:t>
            </a:r>
            <a:endParaRPr lang="en-US" dirty="0"/>
          </a:p>
        </p:txBody>
      </p:sp>
      <p:pic>
        <p:nvPicPr>
          <p:cNvPr id="5" name="Picture 4" descr="A white wrench in a blue circle&#10;&#10;">
            <a:extLst>
              <a:ext uri="{FF2B5EF4-FFF2-40B4-BE49-F238E27FC236}">
                <a16:creationId xmlns:a16="http://schemas.microsoft.com/office/drawing/2014/main" id="{3B01C59B-BE02-4911-8EEF-BF77A4A3D77D}"/>
              </a:ext>
            </a:extLst>
          </p:cNvPr>
          <p:cNvPicPr>
            <a:picLocks noChangeAspect="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972558" y="2179741"/>
            <a:ext cx="1625397" cy="1625397"/>
          </a:xfrm>
          <a:prstGeom prst="rect">
            <a:avLst/>
          </a:prstGeom>
        </p:spPr>
      </p:pic>
      <p:sp>
        <p:nvSpPr>
          <p:cNvPr id="4" name="Content Placeholder 3">
            <a:extLst>
              <a:ext uri="{FF2B5EF4-FFF2-40B4-BE49-F238E27FC236}">
                <a16:creationId xmlns:a16="http://schemas.microsoft.com/office/drawing/2014/main" id="{3A0CADD6-AC4A-4541-BF82-501FE90E08B8}"/>
              </a:ext>
            </a:extLst>
          </p:cNvPr>
          <p:cNvSpPr>
            <a:spLocks noGrp="1"/>
          </p:cNvSpPr>
          <p:nvPr>
            <p:ph idx="1"/>
          </p:nvPr>
        </p:nvSpPr>
        <p:spPr>
          <a:xfrm>
            <a:off x="3829077" y="685800"/>
            <a:ext cx="5059741" cy="5492750"/>
          </a:xfrm>
        </p:spPr>
        <p:txBody>
          <a:bodyPr/>
          <a:lstStyle/>
          <a:p>
            <a:pPr marL="0" lvl="4" indent="0">
              <a:lnSpc>
                <a:spcPct val="120000"/>
              </a:lnSpc>
              <a:spcBef>
                <a:spcPts val="600"/>
              </a:spcBef>
              <a:spcAft>
                <a:spcPts val="1200"/>
              </a:spcAft>
              <a:buFont typeface="Arial" panose="020B0604020202020204" pitchFamily="34" charset="0"/>
              <a:buChar char="​"/>
            </a:pPr>
            <a:r>
              <a:rPr lang="en-US" sz="2000" b="1" i="1" dirty="0">
                <a:solidFill>
                  <a:schemeClr val="accent1"/>
                </a:solidFill>
                <a:latin typeface="Corbel" panose="020B0503020204020204" pitchFamily="34" charset="0"/>
                <a:cs typeface="+mn-cs"/>
              </a:rPr>
              <a:t>Tools for assessment of those children unable to self-report:</a:t>
            </a:r>
          </a:p>
          <a:p>
            <a:pPr lvl="4">
              <a:lnSpc>
                <a:spcPct val="120000"/>
              </a:lnSpc>
              <a:spcBef>
                <a:spcPts val="600"/>
              </a:spcBef>
              <a:spcAft>
                <a:spcPts val="0"/>
              </a:spcAft>
            </a:pPr>
            <a:r>
              <a:rPr lang="en-US" sz="2000" dirty="0">
                <a:solidFill>
                  <a:schemeClr val="tx1"/>
                </a:solidFill>
              </a:rPr>
              <a:t>Premature Infant Pain Profile Scale (PIPP-R)</a:t>
            </a:r>
          </a:p>
          <a:p>
            <a:pPr lvl="4">
              <a:lnSpc>
                <a:spcPct val="120000"/>
              </a:lnSpc>
              <a:spcBef>
                <a:spcPts val="600"/>
              </a:spcBef>
              <a:spcAft>
                <a:spcPts val="0"/>
              </a:spcAft>
            </a:pPr>
            <a:r>
              <a:rPr lang="en-US" sz="2000" dirty="0">
                <a:solidFill>
                  <a:schemeClr val="tx1"/>
                </a:solidFill>
              </a:rPr>
              <a:t>Neonatal Infant Pain Scale (NIPS)</a:t>
            </a:r>
          </a:p>
          <a:p>
            <a:pPr lvl="4">
              <a:lnSpc>
                <a:spcPct val="120000"/>
              </a:lnSpc>
              <a:spcBef>
                <a:spcPts val="600"/>
              </a:spcBef>
              <a:spcAft>
                <a:spcPts val="0"/>
              </a:spcAft>
            </a:pPr>
            <a:r>
              <a:rPr lang="en-US" sz="2000" dirty="0" err="1">
                <a:solidFill>
                  <a:schemeClr val="tx1"/>
                </a:solidFill>
              </a:rPr>
              <a:t>FLACC</a:t>
            </a:r>
            <a:r>
              <a:rPr lang="en-US" sz="2000" dirty="0">
                <a:solidFill>
                  <a:schemeClr val="tx1"/>
                </a:solidFill>
              </a:rPr>
              <a:t> and r-</a:t>
            </a:r>
            <a:r>
              <a:rPr lang="en-US" sz="2000" dirty="0" err="1">
                <a:solidFill>
                  <a:schemeClr val="tx1"/>
                </a:solidFill>
              </a:rPr>
              <a:t>FLACC</a:t>
            </a:r>
            <a:r>
              <a:rPr lang="en-US" sz="2000" dirty="0">
                <a:solidFill>
                  <a:schemeClr val="tx1"/>
                </a:solidFill>
              </a:rPr>
              <a:t>: Faces, Legs, Activity, Cry, </a:t>
            </a:r>
            <a:r>
              <a:rPr lang="en-US" sz="2000" dirty="0" err="1">
                <a:solidFill>
                  <a:schemeClr val="tx1"/>
                </a:solidFill>
              </a:rPr>
              <a:t>Consolability</a:t>
            </a:r>
            <a:endParaRPr lang="en-US" sz="2000" dirty="0">
              <a:solidFill>
                <a:schemeClr val="tx1"/>
              </a:solidFill>
            </a:endParaRPr>
          </a:p>
          <a:p>
            <a:pPr lvl="4">
              <a:lnSpc>
                <a:spcPct val="120000"/>
              </a:lnSpc>
              <a:spcBef>
                <a:spcPts val="600"/>
              </a:spcBef>
              <a:spcAft>
                <a:spcPts val="0"/>
              </a:spcAft>
            </a:pPr>
            <a:r>
              <a:rPr lang="x-none" sz="2000" dirty="0"/>
              <a:t>Non-Communicating Children’s Pain Checklist–Revised</a:t>
            </a:r>
            <a:r>
              <a:rPr lang="en-US" sz="2000" dirty="0"/>
              <a:t> (</a:t>
            </a:r>
            <a:r>
              <a:rPr lang="en-US" sz="2000" dirty="0" err="1"/>
              <a:t>NCCPC</a:t>
            </a:r>
            <a:r>
              <a:rPr lang="en-US" sz="2000" dirty="0"/>
              <a:t>-r)</a:t>
            </a:r>
          </a:p>
          <a:p>
            <a:pPr lvl="4">
              <a:lnSpc>
                <a:spcPct val="120000"/>
              </a:lnSpc>
              <a:spcBef>
                <a:spcPts val="600"/>
              </a:spcBef>
              <a:spcAft>
                <a:spcPts val="0"/>
              </a:spcAft>
            </a:pPr>
            <a:r>
              <a:rPr lang="x-none" sz="2000" dirty="0"/>
              <a:t>Pediatric Pain Profile (PPP)</a:t>
            </a:r>
            <a:endParaRPr lang="en-US" sz="2000" dirty="0">
              <a:solidFill>
                <a:schemeClr val="tx1"/>
              </a:solidFill>
            </a:endParaRPr>
          </a:p>
          <a:p>
            <a:pPr lvl="4">
              <a:lnSpc>
                <a:spcPct val="120000"/>
              </a:lnSpc>
              <a:spcBef>
                <a:spcPts val="600"/>
              </a:spcBef>
              <a:spcAft>
                <a:spcPts val="0"/>
              </a:spcAft>
            </a:pPr>
            <a:endParaRPr lang="en-US" sz="2000" dirty="0">
              <a:solidFill>
                <a:schemeClr val="tx1"/>
              </a:solidFill>
            </a:endParaRPr>
          </a:p>
          <a:p>
            <a:pPr lvl="4">
              <a:lnSpc>
                <a:spcPct val="120000"/>
              </a:lnSpc>
              <a:spcBef>
                <a:spcPts val="600"/>
              </a:spcBef>
              <a:spcAft>
                <a:spcPts val="0"/>
              </a:spcAft>
            </a:pPr>
            <a:endParaRPr lang="en-US" sz="2000" dirty="0">
              <a:solidFill>
                <a:schemeClr val="tx1"/>
              </a:solidFill>
            </a:endParaRPr>
          </a:p>
          <a:p>
            <a:pPr lvl="4">
              <a:lnSpc>
                <a:spcPct val="120000"/>
              </a:lnSpc>
              <a:spcBef>
                <a:spcPts val="600"/>
              </a:spcBef>
              <a:spcAft>
                <a:spcPts val="0"/>
              </a:spcAft>
            </a:pPr>
            <a:endParaRPr lang="en-US" sz="2000" dirty="0">
              <a:solidFill>
                <a:schemeClr val="tx1"/>
              </a:solidFill>
            </a:endParaRPr>
          </a:p>
          <a:p>
            <a:pPr lvl="4">
              <a:lnSpc>
                <a:spcPct val="120000"/>
              </a:lnSpc>
              <a:spcBef>
                <a:spcPts val="600"/>
              </a:spcBef>
              <a:spcAft>
                <a:spcPts val="1200"/>
              </a:spcAft>
            </a:pPr>
            <a:endParaRPr lang="en-US" sz="2000" b="1" i="1" dirty="0">
              <a:solidFill>
                <a:schemeClr val="accent1"/>
              </a:solidFill>
              <a:latin typeface="Corbel" panose="020B0503020204020204" pitchFamily="34" charset="0"/>
              <a:cs typeface="+mn-cs"/>
            </a:endParaRPr>
          </a:p>
          <a:p>
            <a:pPr lvl="4">
              <a:lnSpc>
                <a:spcPct val="120000"/>
              </a:lnSpc>
              <a:spcBef>
                <a:spcPts val="600"/>
              </a:spcBef>
              <a:spcAft>
                <a:spcPts val="1200"/>
              </a:spcAft>
            </a:pPr>
            <a:endParaRPr lang="en-US" sz="2000" b="1" i="1" dirty="0">
              <a:solidFill>
                <a:schemeClr val="accent1"/>
              </a:solidFill>
              <a:latin typeface="Corbel" panose="020B0503020204020204" pitchFamily="34" charset="0"/>
              <a:cs typeface="+mn-cs"/>
            </a:endParaRPr>
          </a:p>
          <a:p>
            <a:pPr marL="0" lvl="4" indent="0">
              <a:lnSpc>
                <a:spcPct val="120000"/>
              </a:lnSpc>
              <a:spcBef>
                <a:spcPts val="600"/>
              </a:spcBef>
              <a:spcAft>
                <a:spcPts val="1200"/>
              </a:spcAft>
              <a:buFont typeface="Arial" panose="020B0604020202020204" pitchFamily="34" charset="0"/>
              <a:buChar char="​"/>
            </a:pPr>
            <a:endParaRPr lang="en-US" sz="2000" b="1" dirty="0"/>
          </a:p>
          <a:p>
            <a:pPr marL="0" lvl="4" indent="0">
              <a:buNone/>
            </a:pPr>
            <a:endParaRPr lang="en-US" sz="2000" dirty="0"/>
          </a:p>
        </p:txBody>
      </p:sp>
    </p:spTree>
    <p:extLst>
      <p:ext uri="{BB962C8B-B14F-4D97-AF65-F5344CB8AC3E}">
        <p14:creationId xmlns:p14="http://schemas.microsoft.com/office/powerpoint/2010/main" val="2821804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314A3C6-108A-4852-BEE2-C72BC6292C0D}"/>
              </a:ext>
            </a:extLst>
          </p:cNvPr>
          <p:cNvSpPr>
            <a:spLocks noGrp="1"/>
          </p:cNvSpPr>
          <p:nvPr>
            <p:ph type="title" idx="4294967295"/>
          </p:nvPr>
        </p:nvSpPr>
        <p:spPr>
          <a:xfrm>
            <a:off x="4075113" y="305752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2"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Review your organization’s policies for pain screening frequency, components of an initial assessment, time intervals for evaluation of treatment efficacy, and continued surveillance of pain.</a:t>
            </a:r>
          </a:p>
          <a:p>
            <a:pPr marL="0" marR="0" lvl="2" indent="0" algn="l" defTabSz="914400" rtl="0" eaLnBrk="1" fontAlgn="auto" latinLnBrk="0" hangingPunct="1">
              <a:lnSpc>
                <a:spcPct val="110000"/>
              </a:lnSpc>
              <a:spcBef>
                <a:spcPts val="18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needs to change?</a:t>
            </a:r>
          </a:p>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endParaRPr kumimoji="0" lang="en-US" sz="8000" b="0" i="0" u="none" strike="noStrike" kern="1200" cap="none" spc="0" normalizeH="0" baseline="0" noProof="0" dirty="0">
              <a:ln>
                <a:noFill/>
              </a:ln>
              <a:solidFill>
                <a:schemeClr val="tx2"/>
              </a:solidFill>
              <a:effectLst/>
              <a:uLnTx/>
              <a:uFillTx/>
              <a:latin typeface="+mn-lt"/>
              <a:ea typeface="+mn-ea"/>
              <a:cs typeface="+mn-cs"/>
            </a:endParaRPr>
          </a:p>
        </p:txBody>
      </p:sp>
      <p:pic>
        <p:nvPicPr>
          <p:cNvPr id="7" name="Picture 6" descr="A blue arrows in a white circle&#10;">
            <a:extLst>
              <a:ext uri="{FF2B5EF4-FFF2-40B4-BE49-F238E27FC236}">
                <a16:creationId xmlns:a16="http://schemas.microsoft.com/office/drawing/2014/main" id="{E71A7FEC-58C8-4776-A3F8-7023D3EC2EE6}"/>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46449" y="661353"/>
            <a:ext cx="2219566" cy="2219566"/>
          </a:xfrm>
          <a:prstGeom prst="flowChartConnector">
            <a:avLst/>
          </a:prstGeom>
          <a:ln>
            <a:noFill/>
          </a:ln>
          <a:effectLst>
            <a:outerShdw dist="50800" dir="5400000" algn="ctr" rotWithShape="0">
              <a:schemeClr val="bg2">
                <a:alpha val="25000"/>
              </a:schemeClr>
            </a:outerShdw>
          </a:effectLst>
        </p:spPr>
      </p:pic>
      <p:sp>
        <p:nvSpPr>
          <p:cNvPr id="5" name="Text Placeholder 4">
            <a:extLst>
              <a:ext uri="{FF2B5EF4-FFF2-40B4-BE49-F238E27FC236}">
                <a16:creationId xmlns:a16="http://schemas.microsoft.com/office/drawing/2014/main" id="{E03EFD00-F9C9-4AF5-977E-5D3D3147C4E9}"/>
              </a:ext>
            </a:extLst>
          </p:cNvPr>
          <p:cNvSpPr>
            <a:spLocks noGrp="1"/>
          </p:cNvSpPr>
          <p:nvPr>
            <p:ph type="body" sz="quarter" idx="10"/>
          </p:nvPr>
        </p:nvSpPr>
        <p:spPr>
          <a:xfrm>
            <a:off x="475488" y="3157834"/>
            <a:ext cx="2810136" cy="2746756"/>
          </a:xfrm>
        </p:spPr>
        <p:txBody>
          <a:bodyPr/>
          <a:lstStyle/>
          <a:p>
            <a:r>
              <a:rPr lang="en-US" dirty="0"/>
              <a:t>Your practice</a:t>
            </a:r>
          </a:p>
        </p:txBody>
      </p:sp>
    </p:spTree>
    <p:extLst>
      <p:ext uri="{BB962C8B-B14F-4D97-AF65-F5344CB8AC3E}">
        <p14:creationId xmlns:p14="http://schemas.microsoft.com/office/powerpoint/2010/main" val="35603271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AEE94-5FF5-42A8-9A53-9AE7B3037B75}"/>
              </a:ext>
            </a:extLst>
          </p:cNvPr>
          <p:cNvSpPr>
            <a:spLocks noGrp="1"/>
          </p:cNvSpPr>
          <p:nvPr>
            <p:ph type="title"/>
          </p:nvPr>
        </p:nvSpPr>
        <p:spPr/>
        <p:txBody>
          <a:bodyPr/>
          <a:lstStyle/>
          <a:p>
            <a:r>
              <a:rPr lang="en-US" dirty="0"/>
              <a:t>Key Points</a:t>
            </a:r>
          </a:p>
        </p:txBody>
      </p:sp>
      <p:pic>
        <p:nvPicPr>
          <p:cNvPr id="4" name="Picture 2" descr="Image result for icon for pain">
            <a:extLst>
              <a:ext uri="{FF2B5EF4-FFF2-40B4-BE49-F238E27FC236}">
                <a16:creationId xmlns:a16="http://schemas.microsoft.com/office/drawing/2014/main" id="{B6360A5C-F149-49A8-9FCD-F8A374D63561}"/>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37544" y="1603375"/>
            <a:ext cx="1828800" cy="18288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A0F027F0-1F2D-47A3-8BDD-FF71EAF16A12}"/>
              </a:ext>
            </a:extLst>
          </p:cNvPr>
          <p:cNvSpPr>
            <a:spLocks noGrp="1"/>
          </p:cNvSpPr>
          <p:nvPr>
            <p:ph idx="1"/>
          </p:nvPr>
        </p:nvSpPr>
        <p:spPr/>
        <p:txBody>
          <a:bodyPr/>
          <a:lstStyle/>
          <a:p>
            <a:pPr marL="342900" indent="-342900">
              <a:lnSpc>
                <a:spcPct val="100000"/>
              </a:lnSpc>
              <a:spcAft>
                <a:spcPts val="600"/>
              </a:spcAft>
              <a:buClr>
                <a:srgbClr val="0070C0"/>
              </a:buClr>
              <a:buSzPct val="150000"/>
              <a:buFont typeface="Arial" panose="020B0604020202020204" pitchFamily="34" charset="0"/>
              <a:buChar char="•"/>
            </a:pPr>
            <a:r>
              <a:rPr lang="en-US" sz="2000" i="0" dirty="0">
                <a:solidFill>
                  <a:schemeClr val="tx1"/>
                </a:solidFill>
                <a:latin typeface="Microsoft New Tai Lue" panose="020B0502040204020203" pitchFamily="34" charset="0"/>
                <a:cs typeface="Microsoft New Tai Lue" panose="020B0502040204020203" pitchFamily="34" charset="0"/>
              </a:rPr>
              <a:t>Assessment and treatment of pain is a fundamental human right</a:t>
            </a:r>
          </a:p>
          <a:p>
            <a:pPr marL="342900" indent="-342900">
              <a:lnSpc>
                <a:spcPct val="100000"/>
              </a:lnSpc>
              <a:spcAft>
                <a:spcPts val="600"/>
              </a:spcAft>
              <a:buClr>
                <a:srgbClr val="0070C0"/>
              </a:buClr>
              <a:buSzPct val="150000"/>
              <a:buFont typeface="Arial" panose="020B0604020202020204" pitchFamily="34" charset="0"/>
              <a:buChar char="•"/>
            </a:pPr>
            <a:r>
              <a:rPr lang="en-US" sz="2000" i="0" dirty="0">
                <a:solidFill>
                  <a:schemeClr val="tx1"/>
                </a:solidFill>
                <a:latin typeface="Microsoft New Tai Lue" panose="020B0502040204020203" pitchFamily="34" charset="0"/>
                <a:cs typeface="Microsoft New Tai Lue" panose="020B0502040204020203" pitchFamily="34" charset="0"/>
              </a:rPr>
              <a:t>Pain assessment is vital for effective pain management</a:t>
            </a:r>
          </a:p>
          <a:p>
            <a:pPr marL="342900" indent="-342900">
              <a:lnSpc>
                <a:spcPct val="100000"/>
              </a:lnSpc>
              <a:spcAft>
                <a:spcPts val="600"/>
              </a:spcAft>
              <a:buClr>
                <a:srgbClr val="0070C0"/>
              </a:buClr>
              <a:buSzPct val="150000"/>
              <a:buFont typeface="Arial" panose="020B0604020202020204" pitchFamily="34" charset="0"/>
              <a:buChar char="•"/>
            </a:pPr>
            <a:r>
              <a:rPr lang="en-US" sz="2000" i="0" dirty="0">
                <a:solidFill>
                  <a:schemeClr val="tx1"/>
                </a:solidFill>
                <a:latin typeface="Microsoft New Tai Lue" panose="020B0502040204020203" pitchFamily="34" charset="0"/>
                <a:cs typeface="Microsoft New Tai Lue" panose="020B0502040204020203" pitchFamily="34" charset="0"/>
              </a:rPr>
              <a:t>The child’s self-report of pain is important and should be sought whenever possible</a:t>
            </a:r>
          </a:p>
          <a:p>
            <a:pPr marL="342900" lvl="4" indent="-342900">
              <a:lnSpc>
                <a:spcPct val="100000"/>
              </a:lnSpc>
              <a:spcBef>
                <a:spcPts val="600"/>
              </a:spcBef>
              <a:buClr>
                <a:srgbClr val="0070C0"/>
              </a:buClr>
              <a:buSzPct val="150000"/>
            </a:pPr>
            <a:r>
              <a:rPr lang="en-US" sz="2000" dirty="0">
                <a:solidFill>
                  <a:schemeClr val="tx1"/>
                </a:solidFill>
              </a:rPr>
              <a:t>Pain can exist when no physical cause or “organic” reason is found </a:t>
            </a:r>
          </a:p>
          <a:p>
            <a:pPr marL="342900" lvl="4" indent="-342900">
              <a:lnSpc>
                <a:spcPct val="100000"/>
              </a:lnSpc>
              <a:spcBef>
                <a:spcPts val="600"/>
              </a:spcBef>
              <a:buClr>
                <a:srgbClr val="0070C0"/>
              </a:buClr>
              <a:buSzPct val="150000"/>
            </a:pPr>
            <a:r>
              <a:rPr lang="en-US" sz="2000" dirty="0">
                <a:solidFill>
                  <a:schemeClr val="tx1"/>
                </a:solidFill>
              </a:rPr>
              <a:t>Pain differs for individuals even when pain stimulus is similar</a:t>
            </a:r>
          </a:p>
          <a:p>
            <a:pPr marL="342900" lvl="4" indent="-342900">
              <a:lnSpc>
                <a:spcPct val="100000"/>
              </a:lnSpc>
              <a:spcBef>
                <a:spcPts val="600"/>
              </a:spcBef>
              <a:buClr>
                <a:srgbClr val="0070C0"/>
              </a:buClr>
              <a:buSzPct val="150000"/>
            </a:pPr>
            <a:r>
              <a:rPr lang="en-US" sz="2000" dirty="0">
                <a:solidFill>
                  <a:schemeClr val="tx1"/>
                </a:solidFill>
              </a:rPr>
              <a:t>Children with persistent pain may be more sensitive to pain stimulus</a:t>
            </a:r>
          </a:p>
          <a:p>
            <a:pPr marL="342900" lvl="4" indent="-342900">
              <a:lnSpc>
                <a:spcPct val="100000"/>
              </a:lnSpc>
              <a:spcBef>
                <a:spcPts val="600"/>
              </a:spcBef>
              <a:buClr>
                <a:srgbClr val="0070C0"/>
              </a:buClr>
              <a:buSzPct val="150000"/>
            </a:pPr>
            <a:r>
              <a:rPr lang="en-US" sz="2000" dirty="0">
                <a:solidFill>
                  <a:schemeClr val="tx1"/>
                </a:solidFill>
              </a:rPr>
              <a:t>There are consequences for unrelieved and persistent pain</a:t>
            </a:r>
          </a:p>
          <a:p>
            <a:pPr marL="342900" indent="-342900">
              <a:lnSpc>
                <a:spcPct val="100000"/>
              </a:lnSpc>
              <a:spcAft>
                <a:spcPts val="600"/>
              </a:spcAft>
              <a:buFont typeface="Arial" panose="020B0604020202020204" pitchFamily="34" charset="0"/>
              <a:buChar char="•"/>
            </a:pPr>
            <a:endParaRPr lang="en-US" sz="2200" dirty="0"/>
          </a:p>
          <a:p>
            <a:pPr marL="342900" indent="-342900">
              <a:lnSpc>
                <a:spcPct val="100000"/>
              </a:lnSpc>
              <a:spcAft>
                <a:spcPts val="600"/>
              </a:spcAft>
              <a:buFont typeface="Arial" panose="020B0604020202020204" pitchFamily="34" charset="0"/>
              <a:buChar char="•"/>
            </a:pPr>
            <a:endParaRPr lang="en-US" sz="2200" dirty="0"/>
          </a:p>
        </p:txBody>
      </p:sp>
    </p:spTree>
    <p:extLst>
      <p:ext uri="{BB962C8B-B14F-4D97-AF65-F5344CB8AC3E}">
        <p14:creationId xmlns:p14="http://schemas.microsoft.com/office/powerpoint/2010/main" val="3176465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p:cNvSpPr>
            <a:spLocks noGrp="1"/>
          </p:cNvSpPr>
          <p:nvPr>
            <p:ph type="title" idx="4294967295"/>
          </p:nvPr>
        </p:nvSpPr>
        <p:spPr>
          <a:xfrm>
            <a:off x="4075113" y="305752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How would you rate your ability to assess pain in children? </a:t>
            </a:r>
          </a:p>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resources do you need for your team?</a:t>
            </a:r>
          </a:p>
          <a:p>
            <a:pPr marL="342900" marR="0" lvl="2" indent="-342900" algn="l" defTabSz="914400" rtl="0" eaLnBrk="1" fontAlgn="auto" latinLnBrk="0" hangingPunct="1">
              <a:lnSpc>
                <a:spcPct val="110000"/>
              </a:lnSpc>
              <a:spcBef>
                <a:spcPts val="600"/>
              </a:spcBef>
              <a:spcAft>
                <a:spcPts val="0"/>
              </a:spcAft>
              <a:buClrTx/>
              <a:buSzTx/>
              <a:buFont typeface="Wingdings" charset="2"/>
              <a:buChar char="Ø"/>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is your next step?</a:t>
            </a:r>
          </a:p>
        </p:txBody>
      </p:sp>
      <p:pic>
        <p:nvPicPr>
          <p:cNvPr id="6"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66156" y="1048238"/>
            <a:ext cx="1828800" cy="182880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Content Placeholder 8" descr="A blue and white circle with a person and check mark&#10;&#10;">
            <a:extLst>
              <a:ext uri="{FF2B5EF4-FFF2-40B4-BE49-F238E27FC236}">
                <a16:creationId xmlns:a16="http://schemas.microsoft.com/office/drawing/2014/main" id="{3D780E5C-4A2D-405E-9949-84BA960CAC4B}"/>
              </a:ext>
            </a:extLst>
          </p:cNvPr>
          <p:cNvPicPr>
            <a:picLocks noChangeAspect="1"/>
          </p:cNvPicPr>
          <p:nvPr/>
        </p:nvPicPr>
        <p:blipFill>
          <a:blip r:embed="rId5">
            <a:duotone>
              <a:srgbClr val="31CCE8">
                <a:shade val="45000"/>
                <a:satMod val="135000"/>
              </a:srgbClr>
              <a:prstClr val="white"/>
            </a:duotone>
            <a:extLst>
              <a:ext uri="{28A0092B-C50C-407E-A947-70E740481C1C}">
                <a14:useLocalDpi xmlns:a14="http://schemas.microsoft.com/office/drawing/2010/main" val="0"/>
              </a:ext>
            </a:extLst>
          </a:blip>
          <a:stretch>
            <a:fillRect/>
          </a:stretch>
        </p:blipFill>
        <p:spPr>
          <a:xfrm>
            <a:off x="866143" y="754549"/>
            <a:ext cx="2143125" cy="2143125"/>
          </a:xfrm>
          <a:prstGeom prst="ellipse">
            <a:avLst/>
          </a:prstGeom>
        </p:spPr>
      </p:pic>
    </p:spTree>
    <p:extLst>
      <p:ext uri="{BB962C8B-B14F-4D97-AF65-F5344CB8AC3E}">
        <p14:creationId xmlns:p14="http://schemas.microsoft.com/office/powerpoint/2010/main" val="1899459358"/>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6552</TotalTime>
  <Words>3103</Words>
  <Application>Microsoft Macintosh PowerPoint</Application>
  <PresentationFormat>On-screen Show (4:3)</PresentationFormat>
  <Paragraphs>299</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Corbel</vt:lpstr>
      <vt:lpstr>Franklin Gothic Demi Cond</vt:lpstr>
      <vt:lpstr>Microsoft New Tai Lue</vt:lpstr>
      <vt:lpstr>Wingdings</vt:lpstr>
      <vt:lpstr>Modern Swiss</vt:lpstr>
      <vt:lpstr>Assessment of Pain</vt:lpstr>
      <vt:lpstr>Why Assess Pain in Children?</vt:lpstr>
      <vt:lpstr>Consequences of Unrelieved Pain</vt:lpstr>
      <vt:lpstr>Juan</vt:lpstr>
      <vt:lpstr>Factors influencing Pain Perception and Experiences</vt:lpstr>
      <vt:lpstr>Organizational Assessment Process</vt:lpstr>
      <vt:lpstr>Suzie</vt:lpstr>
      <vt:lpstr>Suzie </vt:lpstr>
      <vt:lpstr>Choosing the  RIGHT tool</vt:lpstr>
      <vt:lpstr>Hierarchy of assessments for children unable to self-report</vt:lpstr>
      <vt:lpstr>Jasmyn</vt:lpstr>
      <vt:lpstr>Choosing the  RIGHT tool </vt:lpstr>
      <vt:lpstr>Review your organization’s policies for pain screening frequency, components of an initial assessment, time intervals for evaluation of treatment efficacy, and continued surveillance of pain. What needs to change? </vt:lpstr>
      <vt:lpstr>Key Points</vt:lpstr>
      <vt:lpstr>How would you rate your ability to assess pain in children?  What resources do you need for your team? What is your next step?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562</cp:revision>
  <cp:lastPrinted>2019-06-01T18:03:15Z</cp:lastPrinted>
  <dcterms:created xsi:type="dcterms:W3CDTF">2014-02-07T03:47:22Z</dcterms:created>
  <dcterms:modified xsi:type="dcterms:W3CDTF">2026-08-20T17:46:38Z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