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355" r:id="rId2"/>
    <p:sldId id="278" r:id="rId3"/>
    <p:sldId id="438" r:id="rId4"/>
    <p:sldId id="380" r:id="rId5"/>
    <p:sldId id="439" r:id="rId6"/>
    <p:sldId id="390" r:id="rId7"/>
    <p:sldId id="429" r:id="rId8"/>
    <p:sldId id="392" r:id="rId9"/>
    <p:sldId id="430" r:id="rId10"/>
    <p:sldId id="432" r:id="rId11"/>
    <p:sldId id="433" r:id="rId12"/>
    <p:sldId id="434" r:id="rId13"/>
    <p:sldId id="427" r:id="rId14"/>
    <p:sldId id="436" r:id="rId15"/>
    <p:sldId id="437" r:id="rId16"/>
    <p:sldId id="296"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278"/>
            <p14:sldId id="438"/>
            <p14:sldId id="380"/>
            <p14:sldId id="439"/>
            <p14:sldId id="390"/>
            <p14:sldId id="429"/>
            <p14:sldId id="392"/>
            <p14:sldId id="430"/>
            <p14:sldId id="432"/>
            <p14:sldId id="433"/>
            <p14:sldId id="434"/>
            <p14:sldId id="427"/>
            <p14:sldId id="436"/>
            <p14:sldId id="437"/>
            <p14:sldId id="296"/>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art Wyman" initials="BW [6]" lastIdx="1" clrIdx="6"/>
  <p:cmAuthor id="1" name="Manworren, Renee" initials="MR" lastIdx="1" clrIdx="0"/>
  <p:cmAuthor id="8" name="Bart Wyman" initials="BW [7]" lastIdx="1" clrIdx="7"/>
  <p:cmAuthor id="2" name="Bart Wyman" initials="BW" lastIdx="3" clrIdx="1"/>
  <p:cmAuthor id="9" name="Bart Wyman" initials="BW [8]" lastIdx="1" clrIdx="8"/>
  <p:cmAuthor id="3" name="Bart Wyman" initials="BW [2]" lastIdx="1" clrIdx="2"/>
  <p:cmAuthor id="4" name="Bart Wyman" initials="BW [3]" lastIdx="1" clrIdx="3"/>
  <p:cmAuthor id="5" name="Bart Wyman" initials="BW [4]" lastIdx="1" clrIdx="4"/>
  <p:cmAuthor id="6" name="Bart Wyman" initials="BW [5]"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B3B4"/>
    <a:srgbClr val="E7F3F4"/>
    <a:srgbClr val="F3F9FA"/>
    <a:srgbClr val="17B1CB"/>
    <a:srgbClr val="31CCE8"/>
    <a:srgbClr val="F7F7F7"/>
    <a:srgbClr val="CCCC00"/>
    <a:srgbClr val="118E97"/>
    <a:srgbClr val="118497"/>
    <a:srgbClr val="BC87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96" autoAdjust="0"/>
    <p:restoredTop sz="76698" autoAdjust="0"/>
  </p:normalViewPr>
  <p:slideViewPr>
    <p:cSldViewPr snapToGrid="0" snapToObjects="1">
      <p:cViewPr varScale="1">
        <p:scale>
          <a:sx n="58" d="100"/>
          <a:sy n="58" d="100"/>
        </p:scale>
        <p:origin x="388" y="56"/>
      </p:cViewPr>
      <p:guideLst>
        <p:guide orient="horz" pos="2516"/>
        <p:guide pos="2880"/>
      </p:guideLst>
    </p:cSldViewPr>
  </p:slideViewPr>
  <p:outlineViewPr>
    <p:cViewPr>
      <p:scale>
        <a:sx n="33" d="100"/>
        <a:sy n="33" d="100"/>
      </p:scale>
      <p:origin x="0" y="-1718"/>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53" d="100"/>
          <a:sy n="53" d="100"/>
        </p:scale>
        <p:origin x="2820"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27071D-8EEB-474C-AA14-AA518A06AAE4}" type="doc">
      <dgm:prSet loTypeId="urn:microsoft.com/office/officeart/2005/8/layout/list1" loCatId="list" qsTypeId="urn:microsoft.com/office/officeart/2005/8/quickstyle/simple2#1" qsCatId="simple" csTypeId="urn:microsoft.com/office/officeart/2005/8/colors/accent1_2#1" csCatId="accent1" phldr="1"/>
      <dgm:spPr/>
      <dgm:t>
        <a:bodyPr/>
        <a:lstStyle/>
        <a:p>
          <a:endParaRPr lang="en-US"/>
        </a:p>
      </dgm:t>
    </dgm:pt>
    <dgm:pt modelId="{11DA438E-398D-4845-ACC5-3DF3FF6DB97C}">
      <dgm:prSet phldrT="[Text]" custT="1"/>
      <dgm:spPr/>
      <dgm:t>
        <a:bodyPr/>
        <a:lstStyle/>
        <a:p>
          <a:r>
            <a:rPr lang="en-US" sz="1800" b="1" dirty="0">
              <a:latin typeface="+mn-lt"/>
            </a:rPr>
            <a:t>Risk assessment</a:t>
          </a:r>
        </a:p>
      </dgm:t>
    </dgm:pt>
    <dgm:pt modelId="{C56166F9-BB26-4F08-A8A8-1A6F7CCD1F2C}" type="parTrans" cxnId="{C73DB61C-3456-4885-8B2F-C09D606B940D}">
      <dgm:prSet/>
      <dgm:spPr/>
      <dgm:t>
        <a:bodyPr/>
        <a:lstStyle/>
        <a:p>
          <a:endParaRPr lang="en-US" sz="1800" b="1">
            <a:solidFill>
              <a:schemeClr val="bg1">
                <a:lumMod val="95000"/>
              </a:schemeClr>
            </a:solidFill>
            <a:latin typeface="+mn-lt"/>
          </a:endParaRPr>
        </a:p>
      </dgm:t>
    </dgm:pt>
    <dgm:pt modelId="{84084ACC-FA61-44ED-B1FE-26636A5819A3}" type="sibTrans" cxnId="{C73DB61C-3456-4885-8B2F-C09D606B940D}">
      <dgm:prSet/>
      <dgm:spPr/>
      <dgm:t>
        <a:bodyPr/>
        <a:lstStyle/>
        <a:p>
          <a:endParaRPr lang="en-US" sz="1800" b="1">
            <a:solidFill>
              <a:schemeClr val="bg1">
                <a:lumMod val="95000"/>
              </a:schemeClr>
            </a:solidFill>
            <a:latin typeface="+mn-lt"/>
          </a:endParaRPr>
        </a:p>
      </dgm:t>
    </dgm:pt>
    <dgm:pt modelId="{6664B09F-17C0-4721-8869-4CA3F042B4C1}">
      <dgm:prSet custT="1"/>
      <dgm:spPr/>
      <dgm:t>
        <a:bodyPr/>
        <a:lstStyle/>
        <a:p>
          <a:r>
            <a:rPr lang="en-US" sz="1800" b="1" dirty="0">
              <a:latin typeface="+mn-lt"/>
            </a:rPr>
            <a:t>Optimize multimodal for opioid-sparing effect</a:t>
          </a:r>
        </a:p>
      </dgm:t>
    </dgm:pt>
    <dgm:pt modelId="{EFFF1ED8-21E7-4886-8561-D466CE120320}" type="parTrans" cxnId="{A6FD7D32-825A-43DB-908C-96800A1D26E0}">
      <dgm:prSet/>
      <dgm:spPr/>
      <dgm:t>
        <a:bodyPr/>
        <a:lstStyle/>
        <a:p>
          <a:endParaRPr lang="en-US" sz="1800" b="1">
            <a:solidFill>
              <a:schemeClr val="bg1">
                <a:lumMod val="95000"/>
              </a:schemeClr>
            </a:solidFill>
            <a:latin typeface="+mn-lt"/>
          </a:endParaRPr>
        </a:p>
      </dgm:t>
    </dgm:pt>
    <dgm:pt modelId="{36C14E15-B78F-4A22-BE0F-D438D72DCBEE}" type="sibTrans" cxnId="{A6FD7D32-825A-43DB-908C-96800A1D26E0}">
      <dgm:prSet/>
      <dgm:spPr/>
      <dgm:t>
        <a:bodyPr/>
        <a:lstStyle/>
        <a:p>
          <a:endParaRPr lang="en-US" sz="1800" b="1">
            <a:solidFill>
              <a:schemeClr val="bg1">
                <a:lumMod val="95000"/>
              </a:schemeClr>
            </a:solidFill>
            <a:latin typeface="+mn-lt"/>
          </a:endParaRPr>
        </a:p>
      </dgm:t>
    </dgm:pt>
    <dgm:pt modelId="{7381381B-78EC-4303-9C27-EEFBEE251D8A}">
      <dgm:prSet custT="1"/>
      <dgm:spPr/>
      <dgm:t>
        <a:bodyPr/>
        <a:lstStyle/>
        <a:p>
          <a:r>
            <a:rPr lang="en-US" sz="1800" b="1" dirty="0">
              <a:latin typeface="+mn-lt"/>
            </a:rPr>
            <a:t>Start low, go slow</a:t>
          </a:r>
        </a:p>
      </dgm:t>
    </dgm:pt>
    <dgm:pt modelId="{15C326D2-5B9C-4E7E-A0D5-043AE56CC010}" type="parTrans" cxnId="{E4F3F514-6CEE-4C08-8715-C727F5361F92}">
      <dgm:prSet/>
      <dgm:spPr/>
      <dgm:t>
        <a:bodyPr/>
        <a:lstStyle/>
        <a:p>
          <a:endParaRPr lang="en-US" sz="1800" b="1">
            <a:solidFill>
              <a:schemeClr val="bg1">
                <a:lumMod val="95000"/>
              </a:schemeClr>
            </a:solidFill>
            <a:latin typeface="+mn-lt"/>
          </a:endParaRPr>
        </a:p>
      </dgm:t>
    </dgm:pt>
    <dgm:pt modelId="{900A03DB-B862-4C94-B164-43B72FB95034}" type="sibTrans" cxnId="{E4F3F514-6CEE-4C08-8715-C727F5361F92}">
      <dgm:prSet/>
      <dgm:spPr/>
      <dgm:t>
        <a:bodyPr/>
        <a:lstStyle/>
        <a:p>
          <a:endParaRPr lang="en-US" sz="1800" b="1">
            <a:solidFill>
              <a:schemeClr val="bg1">
                <a:lumMod val="95000"/>
              </a:schemeClr>
            </a:solidFill>
            <a:latin typeface="+mn-lt"/>
          </a:endParaRPr>
        </a:p>
      </dgm:t>
    </dgm:pt>
    <dgm:pt modelId="{45E33256-723B-4DDF-A9F4-22FDA02845D3}">
      <dgm:prSet custT="1"/>
      <dgm:spPr/>
      <dgm:t>
        <a:bodyPr/>
        <a:lstStyle/>
        <a:p>
          <a:r>
            <a:rPr lang="en-US" sz="1800" b="1" i="0" dirty="0">
              <a:latin typeface="+mn-lt"/>
              <a:cs typeface="Microsoft New Tai Lue" panose="020B0502040204020203" pitchFamily="34" charset="0"/>
            </a:rPr>
            <a:t>Titrate to effect</a:t>
          </a:r>
        </a:p>
      </dgm:t>
    </dgm:pt>
    <dgm:pt modelId="{1475BB00-FF81-49C4-B672-FEBCB5554E5D}" type="parTrans" cxnId="{A1039FAC-B06D-4ACA-97A2-3566DEC09262}">
      <dgm:prSet/>
      <dgm:spPr/>
      <dgm:t>
        <a:bodyPr/>
        <a:lstStyle/>
        <a:p>
          <a:endParaRPr lang="en-US" sz="1800" b="1">
            <a:solidFill>
              <a:schemeClr val="bg1">
                <a:lumMod val="95000"/>
              </a:schemeClr>
            </a:solidFill>
            <a:latin typeface="+mn-lt"/>
          </a:endParaRPr>
        </a:p>
      </dgm:t>
    </dgm:pt>
    <dgm:pt modelId="{084289FF-C185-47D8-B220-DB664CC80443}" type="sibTrans" cxnId="{A1039FAC-B06D-4ACA-97A2-3566DEC09262}">
      <dgm:prSet/>
      <dgm:spPr/>
      <dgm:t>
        <a:bodyPr/>
        <a:lstStyle/>
        <a:p>
          <a:endParaRPr lang="en-US" sz="1800" b="1">
            <a:solidFill>
              <a:schemeClr val="bg1">
                <a:lumMod val="95000"/>
              </a:schemeClr>
            </a:solidFill>
            <a:latin typeface="+mn-lt"/>
          </a:endParaRPr>
        </a:p>
      </dgm:t>
    </dgm:pt>
    <dgm:pt modelId="{2E1499E7-0F6A-4ACD-A260-D2D2DF6922A9}">
      <dgm:prSet custT="1"/>
      <dgm:spPr/>
      <dgm:t>
        <a:bodyPr/>
        <a:lstStyle/>
        <a:p>
          <a:r>
            <a:rPr lang="en-US" sz="1800" b="1" i="0" dirty="0">
              <a:latin typeface="+mn-lt"/>
              <a:cs typeface="Microsoft New Tai Lue" panose="020B0502040204020203" pitchFamily="34" charset="0"/>
            </a:rPr>
            <a:t>Evaluate efficacy</a:t>
          </a:r>
        </a:p>
      </dgm:t>
    </dgm:pt>
    <dgm:pt modelId="{DA35E32F-E855-44C7-8090-9F639D3EE74B}" type="parTrans" cxnId="{D0652D38-CB6E-402D-8DF4-281C13F02876}">
      <dgm:prSet/>
      <dgm:spPr/>
      <dgm:t>
        <a:bodyPr/>
        <a:lstStyle/>
        <a:p>
          <a:endParaRPr lang="en-US" sz="1800" b="1">
            <a:solidFill>
              <a:schemeClr val="bg1">
                <a:lumMod val="95000"/>
              </a:schemeClr>
            </a:solidFill>
            <a:latin typeface="+mn-lt"/>
          </a:endParaRPr>
        </a:p>
      </dgm:t>
    </dgm:pt>
    <dgm:pt modelId="{2312409D-F0E8-40FB-8295-F5A15B83AE16}" type="sibTrans" cxnId="{D0652D38-CB6E-402D-8DF4-281C13F02876}">
      <dgm:prSet/>
      <dgm:spPr/>
      <dgm:t>
        <a:bodyPr/>
        <a:lstStyle/>
        <a:p>
          <a:endParaRPr lang="en-US" sz="1800" b="1">
            <a:solidFill>
              <a:schemeClr val="bg1">
                <a:lumMod val="95000"/>
              </a:schemeClr>
            </a:solidFill>
            <a:latin typeface="+mn-lt"/>
          </a:endParaRPr>
        </a:p>
      </dgm:t>
    </dgm:pt>
    <dgm:pt modelId="{57B8F317-EEFD-4D8D-A553-EC1DF9AEB618}">
      <dgm:prSet custT="1"/>
      <dgm:spPr/>
      <dgm:t>
        <a:bodyPr/>
        <a:lstStyle/>
        <a:p>
          <a:r>
            <a:rPr lang="en-US" sz="1800" b="1" i="0" dirty="0">
              <a:latin typeface="+mn-lt"/>
              <a:cs typeface="Microsoft New Tai Lue" panose="020B0502040204020203" pitchFamily="34" charset="0"/>
            </a:rPr>
            <a:t>Reevaluate continued need for opioids</a:t>
          </a:r>
        </a:p>
      </dgm:t>
    </dgm:pt>
    <dgm:pt modelId="{A9FBB3A2-0CA7-4FB0-BAA6-79C0BA9C6324}" type="parTrans" cxnId="{7EDF1767-894A-48ED-8771-75545BD39006}">
      <dgm:prSet/>
      <dgm:spPr/>
      <dgm:t>
        <a:bodyPr/>
        <a:lstStyle/>
        <a:p>
          <a:endParaRPr lang="en-US" sz="1800" b="1">
            <a:solidFill>
              <a:schemeClr val="bg1">
                <a:lumMod val="95000"/>
              </a:schemeClr>
            </a:solidFill>
            <a:latin typeface="+mn-lt"/>
          </a:endParaRPr>
        </a:p>
      </dgm:t>
    </dgm:pt>
    <dgm:pt modelId="{C6A7DC28-AE4A-4BD7-A7AE-31BBFC652EFF}" type="sibTrans" cxnId="{7EDF1767-894A-48ED-8771-75545BD39006}">
      <dgm:prSet/>
      <dgm:spPr/>
      <dgm:t>
        <a:bodyPr/>
        <a:lstStyle/>
        <a:p>
          <a:endParaRPr lang="en-US" sz="1800" b="1">
            <a:solidFill>
              <a:schemeClr val="bg1">
                <a:lumMod val="95000"/>
              </a:schemeClr>
            </a:solidFill>
            <a:latin typeface="+mn-lt"/>
          </a:endParaRPr>
        </a:p>
      </dgm:t>
    </dgm:pt>
    <dgm:pt modelId="{21A8788A-EA27-4A64-99FF-E3192611551B}">
      <dgm:prSet custT="1"/>
      <dgm:spPr/>
      <dgm:t>
        <a:bodyPr/>
        <a:lstStyle/>
        <a:p>
          <a:r>
            <a:rPr lang="en-US" sz="1800" b="1" i="0" dirty="0">
              <a:latin typeface="+mn-lt"/>
              <a:cs typeface="Microsoft New Tai Lue" panose="020B0502040204020203" pitchFamily="34" charset="0"/>
            </a:rPr>
            <a:t>Secure, monitor, and dispose</a:t>
          </a:r>
        </a:p>
      </dgm:t>
    </dgm:pt>
    <dgm:pt modelId="{761B679E-12E7-4819-B5AC-3F28ADCA8278}" type="parTrans" cxnId="{A9BE75AB-F993-4294-8038-264556BB26CE}">
      <dgm:prSet/>
      <dgm:spPr/>
      <dgm:t>
        <a:bodyPr/>
        <a:lstStyle/>
        <a:p>
          <a:endParaRPr lang="en-US" sz="1800" b="1">
            <a:solidFill>
              <a:schemeClr val="bg1">
                <a:lumMod val="95000"/>
              </a:schemeClr>
            </a:solidFill>
            <a:latin typeface="+mn-lt"/>
          </a:endParaRPr>
        </a:p>
      </dgm:t>
    </dgm:pt>
    <dgm:pt modelId="{9DB20E5B-9A7F-4F84-9FD9-F21B6F35D962}" type="sibTrans" cxnId="{A9BE75AB-F993-4294-8038-264556BB26CE}">
      <dgm:prSet/>
      <dgm:spPr/>
      <dgm:t>
        <a:bodyPr/>
        <a:lstStyle/>
        <a:p>
          <a:endParaRPr lang="en-US" sz="1800" b="1">
            <a:solidFill>
              <a:schemeClr val="bg1">
                <a:lumMod val="95000"/>
              </a:schemeClr>
            </a:solidFill>
            <a:latin typeface="+mn-lt"/>
          </a:endParaRPr>
        </a:p>
      </dgm:t>
    </dgm:pt>
    <dgm:pt modelId="{A2676F01-D98B-4ADC-8022-FD152DB714D9}" type="pres">
      <dgm:prSet presAssocID="{6D27071D-8EEB-474C-AA14-AA518A06AAE4}" presName="linear" presStyleCnt="0">
        <dgm:presLayoutVars>
          <dgm:dir/>
          <dgm:animLvl val="lvl"/>
          <dgm:resizeHandles val="exact"/>
        </dgm:presLayoutVars>
      </dgm:prSet>
      <dgm:spPr/>
    </dgm:pt>
    <dgm:pt modelId="{D5A73BF9-3B08-448C-8B30-FAF83921A611}" type="pres">
      <dgm:prSet presAssocID="{11DA438E-398D-4845-ACC5-3DF3FF6DB97C}" presName="parentLin" presStyleCnt="0"/>
      <dgm:spPr/>
    </dgm:pt>
    <dgm:pt modelId="{94FA698C-FAE3-4D5C-A9EA-F3CE6862FAAB}" type="pres">
      <dgm:prSet presAssocID="{11DA438E-398D-4845-ACC5-3DF3FF6DB97C}" presName="parentLeftMargin" presStyleLbl="node1" presStyleIdx="0" presStyleCnt="7"/>
      <dgm:spPr/>
    </dgm:pt>
    <dgm:pt modelId="{54C2ABFE-53D9-4FFA-B539-1FCC0C4C94F1}" type="pres">
      <dgm:prSet presAssocID="{11DA438E-398D-4845-ACC5-3DF3FF6DB97C}" presName="parentText" presStyleLbl="node1" presStyleIdx="0" presStyleCnt="7">
        <dgm:presLayoutVars>
          <dgm:chMax val="0"/>
          <dgm:bulletEnabled val="1"/>
        </dgm:presLayoutVars>
      </dgm:prSet>
      <dgm:spPr/>
    </dgm:pt>
    <dgm:pt modelId="{D9B74C91-1C06-45C4-A778-01AB690A35BD}" type="pres">
      <dgm:prSet presAssocID="{11DA438E-398D-4845-ACC5-3DF3FF6DB97C}" presName="negativeSpace" presStyleCnt="0"/>
      <dgm:spPr/>
    </dgm:pt>
    <dgm:pt modelId="{9472B1FF-50AA-4D12-B3EA-EB5AFB0E8BEC}" type="pres">
      <dgm:prSet presAssocID="{11DA438E-398D-4845-ACC5-3DF3FF6DB97C}" presName="childText" presStyleLbl="conFgAcc1" presStyleIdx="0" presStyleCnt="7">
        <dgm:presLayoutVars>
          <dgm:bulletEnabled val="1"/>
        </dgm:presLayoutVars>
      </dgm:prSet>
      <dgm:spPr/>
    </dgm:pt>
    <dgm:pt modelId="{3E039254-E911-449B-8716-B99D625F4C3F}" type="pres">
      <dgm:prSet presAssocID="{84084ACC-FA61-44ED-B1FE-26636A5819A3}" presName="spaceBetweenRectangles" presStyleCnt="0"/>
      <dgm:spPr/>
    </dgm:pt>
    <dgm:pt modelId="{48AE2AA6-5508-4AAA-91B8-96B64D755DB9}" type="pres">
      <dgm:prSet presAssocID="{6664B09F-17C0-4721-8869-4CA3F042B4C1}" presName="parentLin" presStyleCnt="0"/>
      <dgm:spPr/>
    </dgm:pt>
    <dgm:pt modelId="{B1704FEF-E1CE-4A65-8A3D-F42798C6A2C8}" type="pres">
      <dgm:prSet presAssocID="{6664B09F-17C0-4721-8869-4CA3F042B4C1}" presName="parentLeftMargin" presStyleLbl="node1" presStyleIdx="0" presStyleCnt="7"/>
      <dgm:spPr/>
    </dgm:pt>
    <dgm:pt modelId="{57D71EB3-26B3-4DC5-943B-7833A65D90A3}" type="pres">
      <dgm:prSet presAssocID="{6664B09F-17C0-4721-8869-4CA3F042B4C1}" presName="parentText" presStyleLbl="node1" presStyleIdx="1" presStyleCnt="7">
        <dgm:presLayoutVars>
          <dgm:chMax val="0"/>
          <dgm:bulletEnabled val="1"/>
        </dgm:presLayoutVars>
      </dgm:prSet>
      <dgm:spPr/>
    </dgm:pt>
    <dgm:pt modelId="{6A8635AB-C25F-4D7B-B370-40762C054F26}" type="pres">
      <dgm:prSet presAssocID="{6664B09F-17C0-4721-8869-4CA3F042B4C1}" presName="negativeSpace" presStyleCnt="0"/>
      <dgm:spPr/>
    </dgm:pt>
    <dgm:pt modelId="{3F4E67EC-15FC-4D10-A4A7-1DF4DC0ADF6F}" type="pres">
      <dgm:prSet presAssocID="{6664B09F-17C0-4721-8869-4CA3F042B4C1}" presName="childText" presStyleLbl="conFgAcc1" presStyleIdx="1" presStyleCnt="7">
        <dgm:presLayoutVars>
          <dgm:bulletEnabled val="1"/>
        </dgm:presLayoutVars>
      </dgm:prSet>
      <dgm:spPr/>
    </dgm:pt>
    <dgm:pt modelId="{5D69D541-EEFE-49B0-A26B-7F3CEA5F83F0}" type="pres">
      <dgm:prSet presAssocID="{36C14E15-B78F-4A22-BE0F-D438D72DCBEE}" presName="spaceBetweenRectangles" presStyleCnt="0"/>
      <dgm:spPr/>
    </dgm:pt>
    <dgm:pt modelId="{8E3136CF-E1FE-405F-950D-D314D979D00D}" type="pres">
      <dgm:prSet presAssocID="{7381381B-78EC-4303-9C27-EEFBEE251D8A}" presName="parentLin" presStyleCnt="0"/>
      <dgm:spPr/>
    </dgm:pt>
    <dgm:pt modelId="{C713F831-9F34-44F9-8BF0-25CFF4DCFEB3}" type="pres">
      <dgm:prSet presAssocID="{7381381B-78EC-4303-9C27-EEFBEE251D8A}" presName="parentLeftMargin" presStyleLbl="node1" presStyleIdx="1" presStyleCnt="7"/>
      <dgm:spPr/>
    </dgm:pt>
    <dgm:pt modelId="{BB1D12D6-F488-48D4-9053-99612D9A3362}" type="pres">
      <dgm:prSet presAssocID="{7381381B-78EC-4303-9C27-EEFBEE251D8A}" presName="parentText" presStyleLbl="node1" presStyleIdx="2" presStyleCnt="7">
        <dgm:presLayoutVars>
          <dgm:chMax val="0"/>
          <dgm:bulletEnabled val="1"/>
        </dgm:presLayoutVars>
      </dgm:prSet>
      <dgm:spPr/>
    </dgm:pt>
    <dgm:pt modelId="{BCEDE61B-BF1E-49AE-8220-E41C068EE95F}" type="pres">
      <dgm:prSet presAssocID="{7381381B-78EC-4303-9C27-EEFBEE251D8A}" presName="negativeSpace" presStyleCnt="0"/>
      <dgm:spPr/>
    </dgm:pt>
    <dgm:pt modelId="{62F3E7C9-6BAB-460C-8A3D-7E68C0F2DE2C}" type="pres">
      <dgm:prSet presAssocID="{7381381B-78EC-4303-9C27-EEFBEE251D8A}" presName="childText" presStyleLbl="conFgAcc1" presStyleIdx="2" presStyleCnt="7">
        <dgm:presLayoutVars>
          <dgm:bulletEnabled val="1"/>
        </dgm:presLayoutVars>
      </dgm:prSet>
      <dgm:spPr/>
    </dgm:pt>
    <dgm:pt modelId="{6FCE513B-60C9-4A59-A734-7A4611A6A17E}" type="pres">
      <dgm:prSet presAssocID="{900A03DB-B862-4C94-B164-43B72FB95034}" presName="spaceBetweenRectangles" presStyleCnt="0"/>
      <dgm:spPr/>
    </dgm:pt>
    <dgm:pt modelId="{50AA18AF-8432-41B9-9F9A-DE14633AD4C2}" type="pres">
      <dgm:prSet presAssocID="{45E33256-723B-4DDF-A9F4-22FDA02845D3}" presName="parentLin" presStyleCnt="0"/>
      <dgm:spPr/>
    </dgm:pt>
    <dgm:pt modelId="{A6EB0ACD-738A-4380-83BB-7088CE6CDB51}" type="pres">
      <dgm:prSet presAssocID="{45E33256-723B-4DDF-A9F4-22FDA02845D3}" presName="parentLeftMargin" presStyleLbl="node1" presStyleIdx="2" presStyleCnt="7"/>
      <dgm:spPr/>
    </dgm:pt>
    <dgm:pt modelId="{98F4F699-8725-410C-B57E-C405F2840347}" type="pres">
      <dgm:prSet presAssocID="{45E33256-723B-4DDF-A9F4-22FDA02845D3}" presName="parentText" presStyleLbl="node1" presStyleIdx="3" presStyleCnt="7">
        <dgm:presLayoutVars>
          <dgm:chMax val="0"/>
          <dgm:bulletEnabled val="1"/>
        </dgm:presLayoutVars>
      </dgm:prSet>
      <dgm:spPr/>
    </dgm:pt>
    <dgm:pt modelId="{84F24FC3-3A38-4AC8-96E3-22B1E043ACBC}" type="pres">
      <dgm:prSet presAssocID="{45E33256-723B-4DDF-A9F4-22FDA02845D3}" presName="negativeSpace" presStyleCnt="0"/>
      <dgm:spPr/>
    </dgm:pt>
    <dgm:pt modelId="{E022ADDA-9AF3-4063-B435-B12083B2DD1A}" type="pres">
      <dgm:prSet presAssocID="{45E33256-723B-4DDF-A9F4-22FDA02845D3}" presName="childText" presStyleLbl="conFgAcc1" presStyleIdx="3" presStyleCnt="7">
        <dgm:presLayoutVars>
          <dgm:bulletEnabled val="1"/>
        </dgm:presLayoutVars>
      </dgm:prSet>
      <dgm:spPr/>
    </dgm:pt>
    <dgm:pt modelId="{E6A49FD1-2F81-484E-8A14-481ED19AB9A8}" type="pres">
      <dgm:prSet presAssocID="{084289FF-C185-47D8-B220-DB664CC80443}" presName="spaceBetweenRectangles" presStyleCnt="0"/>
      <dgm:spPr/>
    </dgm:pt>
    <dgm:pt modelId="{AC92F43F-82E6-43AD-A916-E426EA3FF45F}" type="pres">
      <dgm:prSet presAssocID="{2E1499E7-0F6A-4ACD-A260-D2D2DF6922A9}" presName="parentLin" presStyleCnt="0"/>
      <dgm:spPr/>
    </dgm:pt>
    <dgm:pt modelId="{D03C88BF-29CE-468B-9CF1-D88F3580EC52}" type="pres">
      <dgm:prSet presAssocID="{2E1499E7-0F6A-4ACD-A260-D2D2DF6922A9}" presName="parentLeftMargin" presStyleLbl="node1" presStyleIdx="3" presStyleCnt="7"/>
      <dgm:spPr/>
    </dgm:pt>
    <dgm:pt modelId="{96D1A7F5-EB6C-473F-B871-DCBFD9FE4C7A}" type="pres">
      <dgm:prSet presAssocID="{2E1499E7-0F6A-4ACD-A260-D2D2DF6922A9}" presName="parentText" presStyleLbl="node1" presStyleIdx="4" presStyleCnt="7">
        <dgm:presLayoutVars>
          <dgm:chMax val="0"/>
          <dgm:bulletEnabled val="1"/>
        </dgm:presLayoutVars>
      </dgm:prSet>
      <dgm:spPr/>
    </dgm:pt>
    <dgm:pt modelId="{CD4C7CFE-6970-43D4-A21F-7F1502616861}" type="pres">
      <dgm:prSet presAssocID="{2E1499E7-0F6A-4ACD-A260-D2D2DF6922A9}" presName="negativeSpace" presStyleCnt="0"/>
      <dgm:spPr/>
    </dgm:pt>
    <dgm:pt modelId="{0E223FA4-5737-44A1-9259-A6BBF19555FB}" type="pres">
      <dgm:prSet presAssocID="{2E1499E7-0F6A-4ACD-A260-D2D2DF6922A9}" presName="childText" presStyleLbl="conFgAcc1" presStyleIdx="4" presStyleCnt="7">
        <dgm:presLayoutVars>
          <dgm:bulletEnabled val="1"/>
        </dgm:presLayoutVars>
      </dgm:prSet>
      <dgm:spPr/>
    </dgm:pt>
    <dgm:pt modelId="{577F8B6A-EB91-4771-965A-337BC50EE635}" type="pres">
      <dgm:prSet presAssocID="{2312409D-F0E8-40FB-8295-F5A15B83AE16}" presName="spaceBetweenRectangles" presStyleCnt="0"/>
      <dgm:spPr/>
    </dgm:pt>
    <dgm:pt modelId="{4B89A5F8-7D6B-450A-8DAA-FA8399138B52}" type="pres">
      <dgm:prSet presAssocID="{57B8F317-EEFD-4D8D-A553-EC1DF9AEB618}" presName="parentLin" presStyleCnt="0"/>
      <dgm:spPr/>
    </dgm:pt>
    <dgm:pt modelId="{C4F9BFB3-6F5B-4494-B4EF-3F166F143337}" type="pres">
      <dgm:prSet presAssocID="{57B8F317-EEFD-4D8D-A553-EC1DF9AEB618}" presName="parentLeftMargin" presStyleLbl="node1" presStyleIdx="4" presStyleCnt="7"/>
      <dgm:spPr/>
    </dgm:pt>
    <dgm:pt modelId="{57865143-C758-43E5-A482-9B7809180E9D}" type="pres">
      <dgm:prSet presAssocID="{57B8F317-EEFD-4D8D-A553-EC1DF9AEB618}" presName="parentText" presStyleLbl="node1" presStyleIdx="5" presStyleCnt="7">
        <dgm:presLayoutVars>
          <dgm:chMax val="0"/>
          <dgm:bulletEnabled val="1"/>
        </dgm:presLayoutVars>
      </dgm:prSet>
      <dgm:spPr/>
    </dgm:pt>
    <dgm:pt modelId="{96FF8EB2-209A-442F-928E-2CEBBC2FF9DF}" type="pres">
      <dgm:prSet presAssocID="{57B8F317-EEFD-4D8D-A553-EC1DF9AEB618}" presName="negativeSpace" presStyleCnt="0"/>
      <dgm:spPr/>
    </dgm:pt>
    <dgm:pt modelId="{917BD13E-B8D0-44E4-8EFF-9A49C75680ED}" type="pres">
      <dgm:prSet presAssocID="{57B8F317-EEFD-4D8D-A553-EC1DF9AEB618}" presName="childText" presStyleLbl="conFgAcc1" presStyleIdx="5" presStyleCnt="7">
        <dgm:presLayoutVars>
          <dgm:bulletEnabled val="1"/>
        </dgm:presLayoutVars>
      </dgm:prSet>
      <dgm:spPr/>
    </dgm:pt>
    <dgm:pt modelId="{485881ED-B4E2-4977-9B4D-572C32D35BBD}" type="pres">
      <dgm:prSet presAssocID="{C6A7DC28-AE4A-4BD7-A7AE-31BBFC652EFF}" presName="spaceBetweenRectangles" presStyleCnt="0"/>
      <dgm:spPr/>
    </dgm:pt>
    <dgm:pt modelId="{AB529141-E35D-40F3-8794-B85B413F5A63}" type="pres">
      <dgm:prSet presAssocID="{21A8788A-EA27-4A64-99FF-E3192611551B}" presName="parentLin" presStyleCnt="0"/>
      <dgm:spPr/>
    </dgm:pt>
    <dgm:pt modelId="{96FE0155-08E1-4DF3-8F14-8B573FEC1E1F}" type="pres">
      <dgm:prSet presAssocID="{21A8788A-EA27-4A64-99FF-E3192611551B}" presName="parentLeftMargin" presStyleLbl="node1" presStyleIdx="5" presStyleCnt="7"/>
      <dgm:spPr/>
    </dgm:pt>
    <dgm:pt modelId="{89390B29-AAFB-4000-9B17-FDEA8CCDA6A2}" type="pres">
      <dgm:prSet presAssocID="{21A8788A-EA27-4A64-99FF-E3192611551B}" presName="parentText" presStyleLbl="node1" presStyleIdx="6" presStyleCnt="7">
        <dgm:presLayoutVars>
          <dgm:chMax val="0"/>
          <dgm:bulletEnabled val="1"/>
        </dgm:presLayoutVars>
      </dgm:prSet>
      <dgm:spPr/>
    </dgm:pt>
    <dgm:pt modelId="{5B116576-5E56-48C4-AE68-9C6BDD40D241}" type="pres">
      <dgm:prSet presAssocID="{21A8788A-EA27-4A64-99FF-E3192611551B}" presName="negativeSpace" presStyleCnt="0"/>
      <dgm:spPr/>
    </dgm:pt>
    <dgm:pt modelId="{AEDDE396-A095-45E4-956B-69E2871A7998}" type="pres">
      <dgm:prSet presAssocID="{21A8788A-EA27-4A64-99FF-E3192611551B}" presName="childText" presStyleLbl="conFgAcc1" presStyleIdx="6" presStyleCnt="7">
        <dgm:presLayoutVars>
          <dgm:bulletEnabled val="1"/>
        </dgm:presLayoutVars>
      </dgm:prSet>
      <dgm:spPr/>
    </dgm:pt>
  </dgm:ptLst>
  <dgm:cxnLst>
    <dgm:cxn modelId="{CA6A4F05-E578-4E9A-AF18-EE7BFEADE078}" type="presOf" srcId="{57B8F317-EEFD-4D8D-A553-EC1DF9AEB618}" destId="{57865143-C758-43E5-A482-9B7809180E9D}" srcOrd="1" destOrd="0" presId="urn:microsoft.com/office/officeart/2005/8/layout/list1"/>
    <dgm:cxn modelId="{795F2112-394A-4758-BADA-32FF174A44AC}" type="presOf" srcId="{21A8788A-EA27-4A64-99FF-E3192611551B}" destId="{89390B29-AAFB-4000-9B17-FDEA8CCDA6A2}" srcOrd="1" destOrd="0" presId="urn:microsoft.com/office/officeart/2005/8/layout/list1"/>
    <dgm:cxn modelId="{E4F3F514-6CEE-4C08-8715-C727F5361F92}" srcId="{6D27071D-8EEB-474C-AA14-AA518A06AAE4}" destId="{7381381B-78EC-4303-9C27-EEFBEE251D8A}" srcOrd="2" destOrd="0" parTransId="{15C326D2-5B9C-4E7E-A0D5-043AE56CC010}" sibTransId="{900A03DB-B862-4C94-B164-43B72FB95034}"/>
    <dgm:cxn modelId="{C73DB61C-3456-4885-8B2F-C09D606B940D}" srcId="{6D27071D-8EEB-474C-AA14-AA518A06AAE4}" destId="{11DA438E-398D-4845-ACC5-3DF3FF6DB97C}" srcOrd="0" destOrd="0" parTransId="{C56166F9-BB26-4F08-A8A8-1A6F7CCD1F2C}" sibTransId="{84084ACC-FA61-44ED-B1FE-26636A5819A3}"/>
    <dgm:cxn modelId="{6BE24D2A-4958-41C8-A65B-CDC437D7311D}" type="presOf" srcId="{11DA438E-398D-4845-ACC5-3DF3FF6DB97C}" destId="{94FA698C-FAE3-4D5C-A9EA-F3CE6862FAAB}" srcOrd="0" destOrd="0" presId="urn:microsoft.com/office/officeart/2005/8/layout/list1"/>
    <dgm:cxn modelId="{A6FD7D32-825A-43DB-908C-96800A1D26E0}" srcId="{6D27071D-8EEB-474C-AA14-AA518A06AAE4}" destId="{6664B09F-17C0-4721-8869-4CA3F042B4C1}" srcOrd="1" destOrd="0" parTransId="{EFFF1ED8-21E7-4886-8561-D466CE120320}" sibTransId="{36C14E15-B78F-4A22-BE0F-D438D72DCBEE}"/>
    <dgm:cxn modelId="{D0652D38-CB6E-402D-8DF4-281C13F02876}" srcId="{6D27071D-8EEB-474C-AA14-AA518A06AAE4}" destId="{2E1499E7-0F6A-4ACD-A260-D2D2DF6922A9}" srcOrd="4" destOrd="0" parTransId="{DA35E32F-E855-44C7-8090-9F639D3EE74B}" sibTransId="{2312409D-F0E8-40FB-8295-F5A15B83AE16}"/>
    <dgm:cxn modelId="{CC638864-5FB8-4C45-A1AB-CF7FCF2E5448}" type="presOf" srcId="{2E1499E7-0F6A-4ACD-A260-D2D2DF6922A9}" destId="{96D1A7F5-EB6C-473F-B871-DCBFD9FE4C7A}" srcOrd="1" destOrd="0" presId="urn:microsoft.com/office/officeart/2005/8/layout/list1"/>
    <dgm:cxn modelId="{366F9364-A049-487C-8587-2AF11E04E818}" type="presOf" srcId="{7381381B-78EC-4303-9C27-EEFBEE251D8A}" destId="{BB1D12D6-F488-48D4-9053-99612D9A3362}" srcOrd="1" destOrd="0" presId="urn:microsoft.com/office/officeart/2005/8/layout/list1"/>
    <dgm:cxn modelId="{7EDF1767-894A-48ED-8771-75545BD39006}" srcId="{6D27071D-8EEB-474C-AA14-AA518A06AAE4}" destId="{57B8F317-EEFD-4D8D-A553-EC1DF9AEB618}" srcOrd="5" destOrd="0" parTransId="{A9FBB3A2-0CA7-4FB0-BAA6-79C0BA9C6324}" sibTransId="{C6A7DC28-AE4A-4BD7-A7AE-31BBFC652EFF}"/>
    <dgm:cxn modelId="{98BE8448-DC84-449A-89B0-7F4E47A86A37}" type="presOf" srcId="{21A8788A-EA27-4A64-99FF-E3192611551B}" destId="{96FE0155-08E1-4DF3-8F14-8B573FEC1E1F}" srcOrd="0" destOrd="0" presId="urn:microsoft.com/office/officeart/2005/8/layout/list1"/>
    <dgm:cxn modelId="{FA4E9550-5381-4688-8773-3766CF1FF752}" type="presOf" srcId="{11DA438E-398D-4845-ACC5-3DF3FF6DB97C}" destId="{54C2ABFE-53D9-4FFA-B539-1FCC0C4C94F1}" srcOrd="1" destOrd="0" presId="urn:microsoft.com/office/officeart/2005/8/layout/list1"/>
    <dgm:cxn modelId="{5A7F5257-0EFD-49B1-B7BE-58F1C4CC238F}" type="presOf" srcId="{2E1499E7-0F6A-4ACD-A260-D2D2DF6922A9}" destId="{D03C88BF-29CE-468B-9CF1-D88F3580EC52}" srcOrd="0" destOrd="0" presId="urn:microsoft.com/office/officeart/2005/8/layout/list1"/>
    <dgm:cxn modelId="{ED8D8957-DBA2-4B88-93B8-CA185B386FE6}" type="presOf" srcId="{6664B09F-17C0-4721-8869-4CA3F042B4C1}" destId="{B1704FEF-E1CE-4A65-8A3D-F42798C6A2C8}" srcOrd="0" destOrd="0" presId="urn:microsoft.com/office/officeart/2005/8/layout/list1"/>
    <dgm:cxn modelId="{A9BE75AB-F993-4294-8038-264556BB26CE}" srcId="{6D27071D-8EEB-474C-AA14-AA518A06AAE4}" destId="{21A8788A-EA27-4A64-99FF-E3192611551B}" srcOrd="6" destOrd="0" parTransId="{761B679E-12E7-4819-B5AC-3F28ADCA8278}" sibTransId="{9DB20E5B-9A7F-4F84-9FD9-F21B6F35D962}"/>
    <dgm:cxn modelId="{A1039FAC-B06D-4ACA-97A2-3566DEC09262}" srcId="{6D27071D-8EEB-474C-AA14-AA518A06AAE4}" destId="{45E33256-723B-4DDF-A9F4-22FDA02845D3}" srcOrd="3" destOrd="0" parTransId="{1475BB00-FF81-49C4-B672-FEBCB5554E5D}" sibTransId="{084289FF-C185-47D8-B220-DB664CC80443}"/>
    <dgm:cxn modelId="{C36ED2AE-FAD0-476C-84DC-201DB0F39014}" type="presOf" srcId="{6D27071D-8EEB-474C-AA14-AA518A06AAE4}" destId="{A2676F01-D98B-4ADC-8022-FD152DB714D9}" srcOrd="0" destOrd="0" presId="urn:microsoft.com/office/officeart/2005/8/layout/list1"/>
    <dgm:cxn modelId="{E0CFE8B0-4C9C-455F-B462-904F2650D175}" type="presOf" srcId="{7381381B-78EC-4303-9C27-EEFBEE251D8A}" destId="{C713F831-9F34-44F9-8BF0-25CFF4DCFEB3}" srcOrd="0" destOrd="0" presId="urn:microsoft.com/office/officeart/2005/8/layout/list1"/>
    <dgm:cxn modelId="{B6C686BE-85E5-47FB-8439-593A2D604491}" type="presOf" srcId="{45E33256-723B-4DDF-A9F4-22FDA02845D3}" destId="{98F4F699-8725-410C-B57E-C405F2840347}" srcOrd="1" destOrd="0" presId="urn:microsoft.com/office/officeart/2005/8/layout/list1"/>
    <dgm:cxn modelId="{695DD3C3-FA40-4D26-8C37-92F9072D9242}" type="presOf" srcId="{6664B09F-17C0-4721-8869-4CA3F042B4C1}" destId="{57D71EB3-26B3-4DC5-943B-7833A65D90A3}" srcOrd="1" destOrd="0" presId="urn:microsoft.com/office/officeart/2005/8/layout/list1"/>
    <dgm:cxn modelId="{FF540DCE-4F4B-40A4-ABA9-43E9F77CBB4E}" type="presOf" srcId="{45E33256-723B-4DDF-A9F4-22FDA02845D3}" destId="{A6EB0ACD-738A-4380-83BB-7088CE6CDB51}" srcOrd="0" destOrd="0" presId="urn:microsoft.com/office/officeart/2005/8/layout/list1"/>
    <dgm:cxn modelId="{2571AFF7-BB7E-4F43-BB5A-02276F887F38}" type="presOf" srcId="{57B8F317-EEFD-4D8D-A553-EC1DF9AEB618}" destId="{C4F9BFB3-6F5B-4494-B4EF-3F166F143337}" srcOrd="0" destOrd="0" presId="urn:microsoft.com/office/officeart/2005/8/layout/list1"/>
    <dgm:cxn modelId="{DA8BABE8-B5CB-47BE-B665-853197A6BA1B}" type="presParOf" srcId="{A2676F01-D98B-4ADC-8022-FD152DB714D9}" destId="{D5A73BF9-3B08-448C-8B30-FAF83921A611}" srcOrd="0" destOrd="0" presId="urn:microsoft.com/office/officeart/2005/8/layout/list1"/>
    <dgm:cxn modelId="{D2111950-8024-48A3-8D8F-78318FD92EEE}" type="presParOf" srcId="{D5A73BF9-3B08-448C-8B30-FAF83921A611}" destId="{94FA698C-FAE3-4D5C-A9EA-F3CE6862FAAB}" srcOrd="0" destOrd="0" presId="urn:microsoft.com/office/officeart/2005/8/layout/list1"/>
    <dgm:cxn modelId="{D2DCCBDC-CE62-4C82-8C3E-D36DB98FBD31}" type="presParOf" srcId="{D5A73BF9-3B08-448C-8B30-FAF83921A611}" destId="{54C2ABFE-53D9-4FFA-B539-1FCC0C4C94F1}" srcOrd="1" destOrd="0" presId="urn:microsoft.com/office/officeart/2005/8/layout/list1"/>
    <dgm:cxn modelId="{E4E97C5E-E404-4025-9D45-5385D55AF083}" type="presParOf" srcId="{A2676F01-D98B-4ADC-8022-FD152DB714D9}" destId="{D9B74C91-1C06-45C4-A778-01AB690A35BD}" srcOrd="1" destOrd="0" presId="urn:microsoft.com/office/officeart/2005/8/layout/list1"/>
    <dgm:cxn modelId="{AB53BE08-ECF6-4451-895B-2B6B210AEE52}" type="presParOf" srcId="{A2676F01-D98B-4ADC-8022-FD152DB714D9}" destId="{9472B1FF-50AA-4D12-B3EA-EB5AFB0E8BEC}" srcOrd="2" destOrd="0" presId="urn:microsoft.com/office/officeart/2005/8/layout/list1"/>
    <dgm:cxn modelId="{CD55C8EC-D1A4-4924-B446-70D06EAC6F13}" type="presParOf" srcId="{A2676F01-D98B-4ADC-8022-FD152DB714D9}" destId="{3E039254-E911-449B-8716-B99D625F4C3F}" srcOrd="3" destOrd="0" presId="urn:microsoft.com/office/officeart/2005/8/layout/list1"/>
    <dgm:cxn modelId="{F7D84AC6-07AF-49C4-BCD1-5927410D4A62}" type="presParOf" srcId="{A2676F01-D98B-4ADC-8022-FD152DB714D9}" destId="{48AE2AA6-5508-4AAA-91B8-96B64D755DB9}" srcOrd="4" destOrd="0" presId="urn:microsoft.com/office/officeart/2005/8/layout/list1"/>
    <dgm:cxn modelId="{C2F63A52-BEAB-4E3E-8DE6-05859936080C}" type="presParOf" srcId="{48AE2AA6-5508-4AAA-91B8-96B64D755DB9}" destId="{B1704FEF-E1CE-4A65-8A3D-F42798C6A2C8}" srcOrd="0" destOrd="0" presId="urn:microsoft.com/office/officeart/2005/8/layout/list1"/>
    <dgm:cxn modelId="{1A70BE9D-73DD-4B07-A81F-8BA8AD740CE2}" type="presParOf" srcId="{48AE2AA6-5508-4AAA-91B8-96B64D755DB9}" destId="{57D71EB3-26B3-4DC5-943B-7833A65D90A3}" srcOrd="1" destOrd="0" presId="urn:microsoft.com/office/officeart/2005/8/layout/list1"/>
    <dgm:cxn modelId="{6C366203-DCAA-4C18-B9B3-83FE9E1E0E2D}" type="presParOf" srcId="{A2676F01-D98B-4ADC-8022-FD152DB714D9}" destId="{6A8635AB-C25F-4D7B-B370-40762C054F26}" srcOrd="5" destOrd="0" presId="urn:microsoft.com/office/officeart/2005/8/layout/list1"/>
    <dgm:cxn modelId="{AF0A4AE9-80EF-47BD-9EB6-40AD6626AB7E}" type="presParOf" srcId="{A2676F01-D98B-4ADC-8022-FD152DB714D9}" destId="{3F4E67EC-15FC-4D10-A4A7-1DF4DC0ADF6F}" srcOrd="6" destOrd="0" presId="urn:microsoft.com/office/officeart/2005/8/layout/list1"/>
    <dgm:cxn modelId="{B532DE95-E14A-46A7-82D2-3EEBC0E75D1D}" type="presParOf" srcId="{A2676F01-D98B-4ADC-8022-FD152DB714D9}" destId="{5D69D541-EEFE-49B0-A26B-7F3CEA5F83F0}" srcOrd="7" destOrd="0" presId="urn:microsoft.com/office/officeart/2005/8/layout/list1"/>
    <dgm:cxn modelId="{0ACE81F3-2FE2-4B3A-9511-F9022F4AFD7B}" type="presParOf" srcId="{A2676F01-D98B-4ADC-8022-FD152DB714D9}" destId="{8E3136CF-E1FE-405F-950D-D314D979D00D}" srcOrd="8" destOrd="0" presId="urn:microsoft.com/office/officeart/2005/8/layout/list1"/>
    <dgm:cxn modelId="{5B18B717-ED7B-4A19-9043-725878C0F771}" type="presParOf" srcId="{8E3136CF-E1FE-405F-950D-D314D979D00D}" destId="{C713F831-9F34-44F9-8BF0-25CFF4DCFEB3}" srcOrd="0" destOrd="0" presId="urn:microsoft.com/office/officeart/2005/8/layout/list1"/>
    <dgm:cxn modelId="{B489C292-2C29-4EDD-8B90-BB10C4F4DE07}" type="presParOf" srcId="{8E3136CF-E1FE-405F-950D-D314D979D00D}" destId="{BB1D12D6-F488-48D4-9053-99612D9A3362}" srcOrd="1" destOrd="0" presId="urn:microsoft.com/office/officeart/2005/8/layout/list1"/>
    <dgm:cxn modelId="{27B62232-D183-4B3C-B33E-90BB0E5ABF03}" type="presParOf" srcId="{A2676F01-D98B-4ADC-8022-FD152DB714D9}" destId="{BCEDE61B-BF1E-49AE-8220-E41C068EE95F}" srcOrd="9" destOrd="0" presId="urn:microsoft.com/office/officeart/2005/8/layout/list1"/>
    <dgm:cxn modelId="{7C9EAB5F-6572-4E0C-A7CD-2DC014BA7D9F}" type="presParOf" srcId="{A2676F01-D98B-4ADC-8022-FD152DB714D9}" destId="{62F3E7C9-6BAB-460C-8A3D-7E68C0F2DE2C}" srcOrd="10" destOrd="0" presId="urn:microsoft.com/office/officeart/2005/8/layout/list1"/>
    <dgm:cxn modelId="{98B17F21-7214-4366-9A2B-8B4A1CBB389A}" type="presParOf" srcId="{A2676F01-D98B-4ADC-8022-FD152DB714D9}" destId="{6FCE513B-60C9-4A59-A734-7A4611A6A17E}" srcOrd="11" destOrd="0" presId="urn:microsoft.com/office/officeart/2005/8/layout/list1"/>
    <dgm:cxn modelId="{53493947-C174-43C3-9E02-E8719C095AAE}" type="presParOf" srcId="{A2676F01-D98B-4ADC-8022-FD152DB714D9}" destId="{50AA18AF-8432-41B9-9F9A-DE14633AD4C2}" srcOrd="12" destOrd="0" presId="urn:microsoft.com/office/officeart/2005/8/layout/list1"/>
    <dgm:cxn modelId="{A8D327AE-B8A2-433D-8049-DD43888600DD}" type="presParOf" srcId="{50AA18AF-8432-41B9-9F9A-DE14633AD4C2}" destId="{A6EB0ACD-738A-4380-83BB-7088CE6CDB51}" srcOrd="0" destOrd="0" presId="urn:microsoft.com/office/officeart/2005/8/layout/list1"/>
    <dgm:cxn modelId="{ECD5EAAE-1AD8-4B99-977A-4A0D0A73B3B7}" type="presParOf" srcId="{50AA18AF-8432-41B9-9F9A-DE14633AD4C2}" destId="{98F4F699-8725-410C-B57E-C405F2840347}" srcOrd="1" destOrd="0" presId="urn:microsoft.com/office/officeart/2005/8/layout/list1"/>
    <dgm:cxn modelId="{1A079086-3508-4A3A-800D-FB6021AB274D}" type="presParOf" srcId="{A2676F01-D98B-4ADC-8022-FD152DB714D9}" destId="{84F24FC3-3A38-4AC8-96E3-22B1E043ACBC}" srcOrd="13" destOrd="0" presId="urn:microsoft.com/office/officeart/2005/8/layout/list1"/>
    <dgm:cxn modelId="{7AD5E18B-256F-4A3E-A056-C66804D1F2B0}" type="presParOf" srcId="{A2676F01-D98B-4ADC-8022-FD152DB714D9}" destId="{E022ADDA-9AF3-4063-B435-B12083B2DD1A}" srcOrd="14" destOrd="0" presId="urn:microsoft.com/office/officeart/2005/8/layout/list1"/>
    <dgm:cxn modelId="{DA1422C6-E303-4D30-A2A0-D3526C7BC301}" type="presParOf" srcId="{A2676F01-D98B-4ADC-8022-FD152DB714D9}" destId="{E6A49FD1-2F81-484E-8A14-481ED19AB9A8}" srcOrd="15" destOrd="0" presId="urn:microsoft.com/office/officeart/2005/8/layout/list1"/>
    <dgm:cxn modelId="{2D8E701F-4DCF-4C27-8480-2506F4BE42D0}" type="presParOf" srcId="{A2676F01-D98B-4ADC-8022-FD152DB714D9}" destId="{AC92F43F-82E6-43AD-A916-E426EA3FF45F}" srcOrd="16" destOrd="0" presId="urn:microsoft.com/office/officeart/2005/8/layout/list1"/>
    <dgm:cxn modelId="{FC00138B-8947-4A87-B57C-7014AF2DDD9E}" type="presParOf" srcId="{AC92F43F-82E6-43AD-A916-E426EA3FF45F}" destId="{D03C88BF-29CE-468B-9CF1-D88F3580EC52}" srcOrd="0" destOrd="0" presId="urn:microsoft.com/office/officeart/2005/8/layout/list1"/>
    <dgm:cxn modelId="{C20C0643-5E6A-47D1-9B59-A1F066169C70}" type="presParOf" srcId="{AC92F43F-82E6-43AD-A916-E426EA3FF45F}" destId="{96D1A7F5-EB6C-473F-B871-DCBFD9FE4C7A}" srcOrd="1" destOrd="0" presId="urn:microsoft.com/office/officeart/2005/8/layout/list1"/>
    <dgm:cxn modelId="{FF99BADB-8639-45CB-8A8F-5FDB69D90F14}" type="presParOf" srcId="{A2676F01-D98B-4ADC-8022-FD152DB714D9}" destId="{CD4C7CFE-6970-43D4-A21F-7F1502616861}" srcOrd="17" destOrd="0" presId="urn:microsoft.com/office/officeart/2005/8/layout/list1"/>
    <dgm:cxn modelId="{0C18851C-5669-4F15-87F2-D27DEB6C4459}" type="presParOf" srcId="{A2676F01-D98B-4ADC-8022-FD152DB714D9}" destId="{0E223FA4-5737-44A1-9259-A6BBF19555FB}" srcOrd="18" destOrd="0" presId="urn:microsoft.com/office/officeart/2005/8/layout/list1"/>
    <dgm:cxn modelId="{48ED2788-D8FD-4923-A778-FFB78BB17C60}" type="presParOf" srcId="{A2676F01-D98B-4ADC-8022-FD152DB714D9}" destId="{577F8B6A-EB91-4771-965A-337BC50EE635}" srcOrd="19" destOrd="0" presId="urn:microsoft.com/office/officeart/2005/8/layout/list1"/>
    <dgm:cxn modelId="{FBEF785F-3941-43B5-A478-A6C2CB79B506}" type="presParOf" srcId="{A2676F01-D98B-4ADC-8022-FD152DB714D9}" destId="{4B89A5F8-7D6B-450A-8DAA-FA8399138B52}" srcOrd="20" destOrd="0" presId="urn:microsoft.com/office/officeart/2005/8/layout/list1"/>
    <dgm:cxn modelId="{B882B3E3-6E13-475A-9980-152E2420DE96}" type="presParOf" srcId="{4B89A5F8-7D6B-450A-8DAA-FA8399138B52}" destId="{C4F9BFB3-6F5B-4494-B4EF-3F166F143337}" srcOrd="0" destOrd="0" presId="urn:microsoft.com/office/officeart/2005/8/layout/list1"/>
    <dgm:cxn modelId="{BEC91E68-5B00-4342-9822-C476B57A7C38}" type="presParOf" srcId="{4B89A5F8-7D6B-450A-8DAA-FA8399138B52}" destId="{57865143-C758-43E5-A482-9B7809180E9D}" srcOrd="1" destOrd="0" presId="urn:microsoft.com/office/officeart/2005/8/layout/list1"/>
    <dgm:cxn modelId="{E2F4B822-7696-4544-8470-578EBECE85D3}" type="presParOf" srcId="{A2676F01-D98B-4ADC-8022-FD152DB714D9}" destId="{96FF8EB2-209A-442F-928E-2CEBBC2FF9DF}" srcOrd="21" destOrd="0" presId="urn:microsoft.com/office/officeart/2005/8/layout/list1"/>
    <dgm:cxn modelId="{0559FB6B-4CC4-4345-9675-7C229FA4A775}" type="presParOf" srcId="{A2676F01-D98B-4ADC-8022-FD152DB714D9}" destId="{917BD13E-B8D0-44E4-8EFF-9A49C75680ED}" srcOrd="22" destOrd="0" presId="urn:microsoft.com/office/officeart/2005/8/layout/list1"/>
    <dgm:cxn modelId="{E8C9A75B-BFE0-4458-A52E-60AF90098498}" type="presParOf" srcId="{A2676F01-D98B-4ADC-8022-FD152DB714D9}" destId="{485881ED-B4E2-4977-9B4D-572C32D35BBD}" srcOrd="23" destOrd="0" presId="urn:microsoft.com/office/officeart/2005/8/layout/list1"/>
    <dgm:cxn modelId="{E06A676D-6B21-41F5-A69A-F60E2C592FBB}" type="presParOf" srcId="{A2676F01-D98B-4ADC-8022-FD152DB714D9}" destId="{AB529141-E35D-40F3-8794-B85B413F5A63}" srcOrd="24" destOrd="0" presId="urn:microsoft.com/office/officeart/2005/8/layout/list1"/>
    <dgm:cxn modelId="{4232A3E0-1A77-4B5C-9A6F-BCE34F5395BB}" type="presParOf" srcId="{AB529141-E35D-40F3-8794-B85B413F5A63}" destId="{96FE0155-08E1-4DF3-8F14-8B573FEC1E1F}" srcOrd="0" destOrd="0" presId="urn:microsoft.com/office/officeart/2005/8/layout/list1"/>
    <dgm:cxn modelId="{E41E62FC-1EC1-416E-8EC6-6DC46AB53D6F}" type="presParOf" srcId="{AB529141-E35D-40F3-8794-B85B413F5A63}" destId="{89390B29-AAFB-4000-9B17-FDEA8CCDA6A2}" srcOrd="1" destOrd="0" presId="urn:microsoft.com/office/officeart/2005/8/layout/list1"/>
    <dgm:cxn modelId="{2076EC58-FE9A-45BA-904A-80D55269F551}" type="presParOf" srcId="{A2676F01-D98B-4ADC-8022-FD152DB714D9}" destId="{5B116576-5E56-48C4-AE68-9C6BDD40D241}" srcOrd="25" destOrd="0" presId="urn:microsoft.com/office/officeart/2005/8/layout/list1"/>
    <dgm:cxn modelId="{5940306F-6BE0-46F1-9919-B810A493FF25}" type="presParOf" srcId="{A2676F01-D98B-4ADC-8022-FD152DB714D9}" destId="{AEDDE396-A095-45E4-956B-69E2871A7998}"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ED5551-C35C-4046-AF72-E8A86D32FF73}" type="doc">
      <dgm:prSet loTypeId="urn:microsoft.com/office/officeart/2005/8/layout/radial5" loCatId="cycle" qsTypeId="urn:microsoft.com/office/officeart/2005/8/quickstyle/simple1#1" qsCatId="simple" csTypeId="urn:microsoft.com/office/officeart/2005/8/colors/accent1_2#2" csCatId="accent1" phldr="1"/>
      <dgm:spPr/>
      <dgm:t>
        <a:bodyPr/>
        <a:lstStyle/>
        <a:p>
          <a:endParaRPr lang="en-US"/>
        </a:p>
      </dgm:t>
    </dgm:pt>
    <dgm:pt modelId="{30453C86-B52A-415C-9136-FFC8EF647DF9}">
      <dgm:prSet phldrT="[Text]" custT="1"/>
      <dgm:spPr/>
      <dgm:t>
        <a:bodyPr/>
        <a:lstStyle/>
        <a:p>
          <a:r>
            <a:rPr lang="en-US" sz="2000" b="1" dirty="0"/>
            <a:t>Adverse effects</a:t>
          </a:r>
        </a:p>
      </dgm:t>
    </dgm:pt>
    <dgm:pt modelId="{A5A60022-67D6-4727-BB99-F9F8004E0A86}" type="parTrans" cxnId="{6B49AC74-8C52-481B-B2A5-F0902AF7C094}">
      <dgm:prSet/>
      <dgm:spPr/>
      <dgm:t>
        <a:bodyPr/>
        <a:lstStyle/>
        <a:p>
          <a:endParaRPr lang="en-US" sz="1400" b="0"/>
        </a:p>
      </dgm:t>
    </dgm:pt>
    <dgm:pt modelId="{A9B0C9D5-BB78-4054-9A18-B7572CF0B6ED}" type="sibTrans" cxnId="{6B49AC74-8C52-481B-B2A5-F0902AF7C094}">
      <dgm:prSet/>
      <dgm:spPr/>
      <dgm:t>
        <a:bodyPr/>
        <a:lstStyle/>
        <a:p>
          <a:endParaRPr lang="en-US" sz="1400" b="0"/>
        </a:p>
      </dgm:t>
    </dgm:pt>
    <dgm:pt modelId="{63CBE7C6-70C4-447E-95B8-4B627B81C5E2}">
      <dgm:prSet phldrT="[Text]" custT="1"/>
      <dgm:spPr>
        <a:solidFill>
          <a:schemeClr val="accent2"/>
        </a:solidFill>
      </dgm:spPr>
      <dgm:t>
        <a:bodyPr lIns="0" rIns="0"/>
        <a:lstStyle/>
        <a:p>
          <a:r>
            <a:rPr lang="en-US" sz="1400" b="0" i="0" u="none" dirty="0">
              <a:solidFill>
                <a:schemeClr val="tx1"/>
              </a:solidFill>
            </a:rPr>
            <a:t>Constipation</a:t>
          </a:r>
          <a:endParaRPr lang="en-US" sz="1400" b="0" dirty="0">
            <a:solidFill>
              <a:schemeClr val="tx1"/>
            </a:solidFill>
          </a:endParaRPr>
        </a:p>
      </dgm:t>
    </dgm:pt>
    <dgm:pt modelId="{F1F12413-DEB7-49EB-A48C-5BD6F670A9FA}" type="parTrans" cxnId="{5E554D51-3FE4-42E8-9A3F-191F9EDA8E57}">
      <dgm:prSet custT="1"/>
      <dgm:spPr/>
      <dgm:t>
        <a:bodyPr/>
        <a:lstStyle/>
        <a:p>
          <a:endParaRPr lang="en-US" sz="1400" b="0"/>
        </a:p>
      </dgm:t>
    </dgm:pt>
    <dgm:pt modelId="{5216EAA9-317D-4D99-BEB5-344EFF5D4DAE}" type="sibTrans" cxnId="{5E554D51-3FE4-42E8-9A3F-191F9EDA8E57}">
      <dgm:prSet/>
      <dgm:spPr/>
      <dgm:t>
        <a:bodyPr/>
        <a:lstStyle/>
        <a:p>
          <a:endParaRPr lang="en-US" sz="1400" b="0"/>
        </a:p>
      </dgm:t>
    </dgm:pt>
    <dgm:pt modelId="{DF962B13-3AD8-42C7-9F36-2255EF83630E}">
      <dgm:prSet custT="1"/>
      <dgm:spPr/>
      <dgm:t>
        <a:bodyPr/>
        <a:lstStyle/>
        <a:p>
          <a:r>
            <a:rPr lang="en-US" sz="1400" b="0" i="0" u="none" dirty="0"/>
            <a:t>Nausea/ Vomiting</a:t>
          </a:r>
        </a:p>
      </dgm:t>
    </dgm:pt>
    <dgm:pt modelId="{F99FF8F1-1596-4B71-8D82-F5343F0A0217}" type="parTrans" cxnId="{AEE43F8C-3C11-45C5-85B8-A873F370D5EA}">
      <dgm:prSet custT="1"/>
      <dgm:spPr/>
      <dgm:t>
        <a:bodyPr/>
        <a:lstStyle/>
        <a:p>
          <a:endParaRPr lang="en-US" sz="1400" b="0"/>
        </a:p>
      </dgm:t>
    </dgm:pt>
    <dgm:pt modelId="{51347FC2-9D68-4BAE-9106-0F1DEF82CC9D}" type="sibTrans" cxnId="{AEE43F8C-3C11-45C5-85B8-A873F370D5EA}">
      <dgm:prSet/>
      <dgm:spPr/>
      <dgm:t>
        <a:bodyPr/>
        <a:lstStyle/>
        <a:p>
          <a:endParaRPr lang="en-US" sz="1400" b="0"/>
        </a:p>
      </dgm:t>
    </dgm:pt>
    <dgm:pt modelId="{A7925D93-0464-4F1A-8614-CA5FBADC7BB4}">
      <dgm:prSet custT="1"/>
      <dgm:spPr/>
      <dgm:t>
        <a:bodyPr/>
        <a:lstStyle/>
        <a:p>
          <a:r>
            <a:rPr lang="en-US" sz="1400" b="0" i="0" u="none" dirty="0"/>
            <a:t>Sedation</a:t>
          </a:r>
          <a:endParaRPr lang="en-US" sz="1400" b="0" dirty="0"/>
        </a:p>
      </dgm:t>
    </dgm:pt>
    <dgm:pt modelId="{AC30468E-471B-460F-A533-D2D034FCD694}" type="parTrans" cxnId="{E8670835-F1CD-441C-97C5-31ABA9CA07AF}">
      <dgm:prSet custT="1"/>
      <dgm:spPr/>
      <dgm:t>
        <a:bodyPr/>
        <a:lstStyle/>
        <a:p>
          <a:endParaRPr lang="en-US" sz="1400" b="0"/>
        </a:p>
      </dgm:t>
    </dgm:pt>
    <dgm:pt modelId="{C41BCC1A-92B3-497D-8028-0DEC03EE39F6}" type="sibTrans" cxnId="{E8670835-F1CD-441C-97C5-31ABA9CA07AF}">
      <dgm:prSet/>
      <dgm:spPr/>
      <dgm:t>
        <a:bodyPr/>
        <a:lstStyle/>
        <a:p>
          <a:endParaRPr lang="en-US" sz="1400" b="0"/>
        </a:p>
      </dgm:t>
    </dgm:pt>
    <dgm:pt modelId="{1703C49F-B5D4-4C99-A756-15D81A2B1161}">
      <dgm:prSet custT="1"/>
      <dgm:spPr/>
      <dgm:t>
        <a:bodyPr/>
        <a:lstStyle/>
        <a:p>
          <a:r>
            <a:rPr lang="en-US" sz="1400" b="0" i="0" u="none" dirty="0"/>
            <a:t>Respiratory Depression</a:t>
          </a:r>
          <a:endParaRPr lang="en-US" sz="1400" b="0" dirty="0"/>
        </a:p>
      </dgm:t>
    </dgm:pt>
    <dgm:pt modelId="{2EA3B496-4597-49E0-A97A-D26F625841AE}" type="parTrans" cxnId="{6AD3EF98-0312-467F-BA0D-32699909752D}">
      <dgm:prSet custT="1"/>
      <dgm:spPr/>
      <dgm:t>
        <a:bodyPr/>
        <a:lstStyle/>
        <a:p>
          <a:endParaRPr lang="en-US" sz="1400" b="0"/>
        </a:p>
      </dgm:t>
    </dgm:pt>
    <dgm:pt modelId="{F8CF32BD-14B2-4B46-84F4-B869B7C40047}" type="sibTrans" cxnId="{6AD3EF98-0312-467F-BA0D-32699909752D}">
      <dgm:prSet/>
      <dgm:spPr/>
      <dgm:t>
        <a:bodyPr/>
        <a:lstStyle/>
        <a:p>
          <a:endParaRPr lang="en-US" sz="1400" b="0"/>
        </a:p>
      </dgm:t>
    </dgm:pt>
    <dgm:pt modelId="{CF5B3B93-22E6-438F-9522-9B7AB6F62632}">
      <dgm:prSet custT="1"/>
      <dgm:spPr/>
      <dgm:t>
        <a:bodyPr/>
        <a:lstStyle/>
        <a:p>
          <a:r>
            <a:rPr lang="en-US" sz="1400" b="0" i="0" u="none" dirty="0"/>
            <a:t>Pruritis, hypnogotic myoclonus</a:t>
          </a:r>
          <a:endParaRPr lang="en-US" sz="1400" b="0" dirty="0"/>
        </a:p>
      </dgm:t>
    </dgm:pt>
    <dgm:pt modelId="{3B301F20-A161-4421-9364-3F3C4A26A443}" type="parTrans" cxnId="{3CEC449E-1957-4BC7-B06A-DBE4A196A343}">
      <dgm:prSet custT="1"/>
      <dgm:spPr/>
      <dgm:t>
        <a:bodyPr/>
        <a:lstStyle/>
        <a:p>
          <a:endParaRPr lang="en-US" sz="1400" b="0"/>
        </a:p>
      </dgm:t>
    </dgm:pt>
    <dgm:pt modelId="{CF04292D-3375-407A-B089-D5D598B4A185}" type="sibTrans" cxnId="{3CEC449E-1957-4BC7-B06A-DBE4A196A343}">
      <dgm:prSet/>
      <dgm:spPr/>
      <dgm:t>
        <a:bodyPr/>
        <a:lstStyle/>
        <a:p>
          <a:endParaRPr lang="en-US" sz="1400" b="0"/>
        </a:p>
      </dgm:t>
    </dgm:pt>
    <dgm:pt modelId="{8BF14508-871B-4CAE-AB5B-B9CC86A8370D}">
      <dgm:prSet custT="1"/>
      <dgm:spPr/>
      <dgm:t>
        <a:bodyPr lIns="0" rIns="0"/>
        <a:lstStyle/>
        <a:p>
          <a:r>
            <a:rPr lang="en-US" sz="1400" b="0" i="0" u="none" dirty="0"/>
            <a:t>Euphoria, dysphoria, </a:t>
          </a:r>
          <a:r>
            <a:rPr lang="en-US" sz="1300" b="0" i="0" u="none" dirty="0"/>
            <a:t>hallucinations</a:t>
          </a:r>
          <a:endParaRPr lang="en-US" sz="1300" b="0" dirty="0"/>
        </a:p>
      </dgm:t>
    </dgm:pt>
    <dgm:pt modelId="{83CE5D0C-6BC7-47CE-AAE4-9C4F004652F9}" type="parTrans" cxnId="{97B55269-98AE-44E5-8FFC-16254F0E4C20}">
      <dgm:prSet custT="1"/>
      <dgm:spPr/>
      <dgm:t>
        <a:bodyPr/>
        <a:lstStyle/>
        <a:p>
          <a:endParaRPr lang="en-US" sz="1400" b="0"/>
        </a:p>
      </dgm:t>
    </dgm:pt>
    <dgm:pt modelId="{40E1C24A-B595-4563-BE70-5D31AE965288}" type="sibTrans" cxnId="{97B55269-98AE-44E5-8FFC-16254F0E4C20}">
      <dgm:prSet/>
      <dgm:spPr/>
      <dgm:t>
        <a:bodyPr/>
        <a:lstStyle/>
        <a:p>
          <a:endParaRPr lang="en-US" sz="1400" b="0"/>
        </a:p>
      </dgm:t>
    </dgm:pt>
    <dgm:pt modelId="{EF2E1301-7082-48CD-B4CD-DCB06E3B743A}">
      <dgm:prSet custT="1"/>
      <dgm:spPr/>
      <dgm:t>
        <a:bodyPr/>
        <a:lstStyle/>
        <a:p>
          <a:r>
            <a:rPr lang="en-US" sz="1400" b="0" i="0" u="none" dirty="0"/>
            <a:t>Urinary retention</a:t>
          </a:r>
          <a:endParaRPr lang="en-US" sz="1400" b="0" dirty="0"/>
        </a:p>
      </dgm:t>
    </dgm:pt>
    <dgm:pt modelId="{338567E3-D44C-4330-B64E-4F3A8E03E320}" type="parTrans" cxnId="{7862B87D-6AF9-41C2-82CD-7066F9495205}">
      <dgm:prSet custT="1"/>
      <dgm:spPr/>
      <dgm:t>
        <a:bodyPr/>
        <a:lstStyle/>
        <a:p>
          <a:endParaRPr lang="en-US" sz="1400" b="0"/>
        </a:p>
      </dgm:t>
    </dgm:pt>
    <dgm:pt modelId="{5219D2DB-04F2-4E1F-A867-2C781F6782DA}" type="sibTrans" cxnId="{7862B87D-6AF9-41C2-82CD-7066F9495205}">
      <dgm:prSet/>
      <dgm:spPr/>
      <dgm:t>
        <a:bodyPr/>
        <a:lstStyle/>
        <a:p>
          <a:endParaRPr lang="en-US" sz="1400" b="0"/>
        </a:p>
      </dgm:t>
    </dgm:pt>
    <dgm:pt modelId="{70D929EB-C508-4A8D-BFE8-8FCE33205FD6}" type="pres">
      <dgm:prSet presAssocID="{24ED5551-C35C-4046-AF72-E8A86D32FF73}" presName="Name0" presStyleCnt="0">
        <dgm:presLayoutVars>
          <dgm:chMax val="1"/>
          <dgm:dir/>
          <dgm:animLvl val="ctr"/>
          <dgm:resizeHandles val="exact"/>
        </dgm:presLayoutVars>
      </dgm:prSet>
      <dgm:spPr/>
    </dgm:pt>
    <dgm:pt modelId="{A3D0B68D-AAF1-4BA6-89FE-741196BA3763}" type="pres">
      <dgm:prSet presAssocID="{30453C86-B52A-415C-9136-FFC8EF647DF9}" presName="centerShape" presStyleLbl="node0" presStyleIdx="0" presStyleCnt="1"/>
      <dgm:spPr/>
    </dgm:pt>
    <dgm:pt modelId="{8267A1AF-EB2F-4890-BA95-ACDF992E2CCD}" type="pres">
      <dgm:prSet presAssocID="{F1F12413-DEB7-49EB-A48C-5BD6F670A9FA}" presName="parTrans" presStyleLbl="sibTrans2D1" presStyleIdx="0" presStyleCnt="7"/>
      <dgm:spPr/>
    </dgm:pt>
    <dgm:pt modelId="{8F2EDC30-9C1D-444C-9990-ACBBCEF42959}" type="pres">
      <dgm:prSet presAssocID="{F1F12413-DEB7-49EB-A48C-5BD6F670A9FA}" presName="connectorText" presStyleLbl="sibTrans2D1" presStyleIdx="0" presStyleCnt="7"/>
      <dgm:spPr/>
    </dgm:pt>
    <dgm:pt modelId="{53167F15-1039-4B1D-9962-8B6A3C9A34A8}" type="pres">
      <dgm:prSet presAssocID="{63CBE7C6-70C4-447E-95B8-4B627B81C5E2}" presName="node" presStyleLbl="node1" presStyleIdx="0" presStyleCnt="7">
        <dgm:presLayoutVars>
          <dgm:bulletEnabled val="1"/>
        </dgm:presLayoutVars>
      </dgm:prSet>
      <dgm:spPr/>
    </dgm:pt>
    <dgm:pt modelId="{3253E27F-3CC7-410C-9C0D-665CA3D94115}" type="pres">
      <dgm:prSet presAssocID="{F99FF8F1-1596-4B71-8D82-F5343F0A0217}" presName="parTrans" presStyleLbl="sibTrans2D1" presStyleIdx="1" presStyleCnt="7"/>
      <dgm:spPr/>
    </dgm:pt>
    <dgm:pt modelId="{22EA8B36-DB85-4FF4-8DE4-3E929FFD68EE}" type="pres">
      <dgm:prSet presAssocID="{F99FF8F1-1596-4B71-8D82-F5343F0A0217}" presName="connectorText" presStyleLbl="sibTrans2D1" presStyleIdx="1" presStyleCnt="7"/>
      <dgm:spPr/>
    </dgm:pt>
    <dgm:pt modelId="{5CA945BD-A34D-4174-897F-1F4E4993B887}" type="pres">
      <dgm:prSet presAssocID="{DF962B13-3AD8-42C7-9F36-2255EF83630E}" presName="node" presStyleLbl="node1" presStyleIdx="1" presStyleCnt="7">
        <dgm:presLayoutVars>
          <dgm:bulletEnabled val="1"/>
        </dgm:presLayoutVars>
      </dgm:prSet>
      <dgm:spPr/>
    </dgm:pt>
    <dgm:pt modelId="{9D654A88-37F5-4393-9EA1-D52E2EA8F5C2}" type="pres">
      <dgm:prSet presAssocID="{AC30468E-471B-460F-A533-D2D034FCD694}" presName="parTrans" presStyleLbl="sibTrans2D1" presStyleIdx="2" presStyleCnt="7"/>
      <dgm:spPr/>
    </dgm:pt>
    <dgm:pt modelId="{F4E41C53-F1AB-4DF2-B881-20905B1A3359}" type="pres">
      <dgm:prSet presAssocID="{AC30468E-471B-460F-A533-D2D034FCD694}" presName="connectorText" presStyleLbl="sibTrans2D1" presStyleIdx="2" presStyleCnt="7"/>
      <dgm:spPr/>
    </dgm:pt>
    <dgm:pt modelId="{A5C68020-786E-4DB6-B7F7-1855AEB316A3}" type="pres">
      <dgm:prSet presAssocID="{A7925D93-0464-4F1A-8614-CA5FBADC7BB4}" presName="node" presStyleLbl="node1" presStyleIdx="2" presStyleCnt="7">
        <dgm:presLayoutVars>
          <dgm:bulletEnabled val="1"/>
        </dgm:presLayoutVars>
      </dgm:prSet>
      <dgm:spPr/>
    </dgm:pt>
    <dgm:pt modelId="{DA61AA70-0F53-4F9B-8495-4BEE93C59EA9}" type="pres">
      <dgm:prSet presAssocID="{2EA3B496-4597-49E0-A97A-D26F625841AE}" presName="parTrans" presStyleLbl="sibTrans2D1" presStyleIdx="3" presStyleCnt="7"/>
      <dgm:spPr/>
    </dgm:pt>
    <dgm:pt modelId="{8D2A82BC-6165-4E09-8A05-8EBE698F4FAD}" type="pres">
      <dgm:prSet presAssocID="{2EA3B496-4597-49E0-A97A-D26F625841AE}" presName="connectorText" presStyleLbl="sibTrans2D1" presStyleIdx="3" presStyleCnt="7"/>
      <dgm:spPr/>
    </dgm:pt>
    <dgm:pt modelId="{1C110706-8428-42D2-9EA7-D506E8CE389A}" type="pres">
      <dgm:prSet presAssocID="{1703C49F-B5D4-4C99-A756-15D81A2B1161}" presName="node" presStyleLbl="node1" presStyleIdx="3" presStyleCnt="7">
        <dgm:presLayoutVars>
          <dgm:bulletEnabled val="1"/>
        </dgm:presLayoutVars>
      </dgm:prSet>
      <dgm:spPr/>
    </dgm:pt>
    <dgm:pt modelId="{8AB39BCF-53E1-423D-BF2F-15A57BE3AA50}" type="pres">
      <dgm:prSet presAssocID="{3B301F20-A161-4421-9364-3F3C4A26A443}" presName="parTrans" presStyleLbl="sibTrans2D1" presStyleIdx="4" presStyleCnt="7"/>
      <dgm:spPr/>
    </dgm:pt>
    <dgm:pt modelId="{2383090A-84EA-4ADD-8F1B-380881A87731}" type="pres">
      <dgm:prSet presAssocID="{3B301F20-A161-4421-9364-3F3C4A26A443}" presName="connectorText" presStyleLbl="sibTrans2D1" presStyleIdx="4" presStyleCnt="7"/>
      <dgm:spPr/>
    </dgm:pt>
    <dgm:pt modelId="{2205B7FC-E113-4E5E-9DC8-3224C0D434C2}" type="pres">
      <dgm:prSet presAssocID="{CF5B3B93-22E6-438F-9522-9B7AB6F62632}" presName="node" presStyleLbl="node1" presStyleIdx="4" presStyleCnt="7">
        <dgm:presLayoutVars>
          <dgm:bulletEnabled val="1"/>
        </dgm:presLayoutVars>
      </dgm:prSet>
      <dgm:spPr/>
    </dgm:pt>
    <dgm:pt modelId="{96F36F18-F8F6-4273-8567-2A2D3E030CBA}" type="pres">
      <dgm:prSet presAssocID="{83CE5D0C-6BC7-47CE-AAE4-9C4F004652F9}" presName="parTrans" presStyleLbl="sibTrans2D1" presStyleIdx="5" presStyleCnt="7"/>
      <dgm:spPr/>
    </dgm:pt>
    <dgm:pt modelId="{772678B0-A9A6-41D3-935C-0B6AD7E2C4CD}" type="pres">
      <dgm:prSet presAssocID="{83CE5D0C-6BC7-47CE-AAE4-9C4F004652F9}" presName="connectorText" presStyleLbl="sibTrans2D1" presStyleIdx="5" presStyleCnt="7"/>
      <dgm:spPr/>
    </dgm:pt>
    <dgm:pt modelId="{4512F105-40D5-4AC8-9CA3-71D8EB53413C}" type="pres">
      <dgm:prSet presAssocID="{8BF14508-871B-4CAE-AB5B-B9CC86A8370D}" presName="node" presStyleLbl="node1" presStyleIdx="5" presStyleCnt="7">
        <dgm:presLayoutVars>
          <dgm:bulletEnabled val="1"/>
        </dgm:presLayoutVars>
      </dgm:prSet>
      <dgm:spPr/>
    </dgm:pt>
    <dgm:pt modelId="{93E496A1-E0E4-4408-86D1-95B4F80C1FDB}" type="pres">
      <dgm:prSet presAssocID="{338567E3-D44C-4330-B64E-4F3A8E03E320}" presName="parTrans" presStyleLbl="sibTrans2D1" presStyleIdx="6" presStyleCnt="7"/>
      <dgm:spPr/>
    </dgm:pt>
    <dgm:pt modelId="{7DEF1EC2-B3A7-44D2-A37F-EEE929E70841}" type="pres">
      <dgm:prSet presAssocID="{338567E3-D44C-4330-B64E-4F3A8E03E320}" presName="connectorText" presStyleLbl="sibTrans2D1" presStyleIdx="6" presStyleCnt="7"/>
      <dgm:spPr/>
    </dgm:pt>
    <dgm:pt modelId="{0D91E944-DFBD-46E6-8197-B78D4F0D442E}" type="pres">
      <dgm:prSet presAssocID="{EF2E1301-7082-48CD-B4CD-DCB06E3B743A}" presName="node" presStyleLbl="node1" presStyleIdx="6" presStyleCnt="7">
        <dgm:presLayoutVars>
          <dgm:bulletEnabled val="1"/>
        </dgm:presLayoutVars>
      </dgm:prSet>
      <dgm:spPr/>
    </dgm:pt>
  </dgm:ptLst>
  <dgm:cxnLst>
    <dgm:cxn modelId="{86733307-D8DD-46AF-BD97-4DD32C0DD4F3}" type="presOf" srcId="{F99FF8F1-1596-4B71-8D82-F5343F0A0217}" destId="{22EA8B36-DB85-4FF4-8DE4-3E929FFD68EE}" srcOrd="1" destOrd="0" presId="urn:microsoft.com/office/officeart/2005/8/layout/radial5"/>
    <dgm:cxn modelId="{4050FF12-D187-4536-AD1C-5155CA94F511}" type="presOf" srcId="{8BF14508-871B-4CAE-AB5B-B9CC86A8370D}" destId="{4512F105-40D5-4AC8-9CA3-71D8EB53413C}" srcOrd="0" destOrd="0" presId="urn:microsoft.com/office/officeart/2005/8/layout/radial5"/>
    <dgm:cxn modelId="{F2B2341B-F658-47C8-A705-D2D16DA149BC}" type="presOf" srcId="{338567E3-D44C-4330-B64E-4F3A8E03E320}" destId="{93E496A1-E0E4-4408-86D1-95B4F80C1FDB}" srcOrd="0" destOrd="0" presId="urn:microsoft.com/office/officeart/2005/8/layout/radial5"/>
    <dgm:cxn modelId="{13FFA71B-B75D-4B6C-A671-D5C3776CC1DF}" type="presOf" srcId="{24ED5551-C35C-4046-AF72-E8A86D32FF73}" destId="{70D929EB-C508-4A8D-BFE8-8FCE33205FD6}" srcOrd="0" destOrd="0" presId="urn:microsoft.com/office/officeart/2005/8/layout/radial5"/>
    <dgm:cxn modelId="{E8673524-1306-495A-AF58-530904F9106C}" type="presOf" srcId="{DF962B13-3AD8-42C7-9F36-2255EF83630E}" destId="{5CA945BD-A34D-4174-897F-1F4E4993B887}" srcOrd="0" destOrd="0" presId="urn:microsoft.com/office/officeart/2005/8/layout/radial5"/>
    <dgm:cxn modelId="{E8670835-F1CD-441C-97C5-31ABA9CA07AF}" srcId="{30453C86-B52A-415C-9136-FFC8EF647DF9}" destId="{A7925D93-0464-4F1A-8614-CA5FBADC7BB4}" srcOrd="2" destOrd="0" parTransId="{AC30468E-471B-460F-A533-D2D034FCD694}" sibTransId="{C41BCC1A-92B3-497D-8028-0DEC03EE39F6}"/>
    <dgm:cxn modelId="{E190163C-409C-46DC-BC58-FD3796823322}" type="presOf" srcId="{30453C86-B52A-415C-9136-FFC8EF647DF9}" destId="{A3D0B68D-AAF1-4BA6-89FE-741196BA3763}" srcOrd="0" destOrd="0" presId="urn:microsoft.com/office/officeart/2005/8/layout/radial5"/>
    <dgm:cxn modelId="{69C96A3F-DCCB-4C75-8197-047EEF538C7E}" type="presOf" srcId="{3B301F20-A161-4421-9364-3F3C4A26A443}" destId="{2383090A-84EA-4ADD-8F1B-380881A87731}" srcOrd="1" destOrd="0" presId="urn:microsoft.com/office/officeart/2005/8/layout/radial5"/>
    <dgm:cxn modelId="{51D92B5F-CED2-42F5-A399-A0782BDD7162}" type="presOf" srcId="{83CE5D0C-6BC7-47CE-AAE4-9C4F004652F9}" destId="{772678B0-A9A6-41D3-935C-0B6AD7E2C4CD}" srcOrd="1" destOrd="0" presId="urn:microsoft.com/office/officeart/2005/8/layout/radial5"/>
    <dgm:cxn modelId="{31F65E61-9A0A-479A-BC75-8CEC86AD1EE8}" type="presOf" srcId="{EF2E1301-7082-48CD-B4CD-DCB06E3B743A}" destId="{0D91E944-DFBD-46E6-8197-B78D4F0D442E}" srcOrd="0" destOrd="0" presId="urn:microsoft.com/office/officeart/2005/8/layout/radial5"/>
    <dgm:cxn modelId="{97B55269-98AE-44E5-8FFC-16254F0E4C20}" srcId="{30453C86-B52A-415C-9136-FFC8EF647DF9}" destId="{8BF14508-871B-4CAE-AB5B-B9CC86A8370D}" srcOrd="5" destOrd="0" parTransId="{83CE5D0C-6BC7-47CE-AAE4-9C4F004652F9}" sibTransId="{40E1C24A-B595-4563-BE70-5D31AE965288}"/>
    <dgm:cxn modelId="{A306694A-2FB3-4EAE-8CE8-7A0A0FF32E70}" type="presOf" srcId="{AC30468E-471B-460F-A533-D2D034FCD694}" destId="{F4E41C53-F1AB-4DF2-B881-20905B1A3359}" srcOrd="1" destOrd="0" presId="urn:microsoft.com/office/officeart/2005/8/layout/radial5"/>
    <dgm:cxn modelId="{5C93A54A-7784-4DE3-8120-010B85CA1796}" type="presOf" srcId="{AC30468E-471B-460F-A533-D2D034FCD694}" destId="{9D654A88-37F5-4393-9EA1-D52E2EA8F5C2}" srcOrd="0" destOrd="0" presId="urn:microsoft.com/office/officeart/2005/8/layout/radial5"/>
    <dgm:cxn modelId="{5E554D51-3FE4-42E8-9A3F-191F9EDA8E57}" srcId="{30453C86-B52A-415C-9136-FFC8EF647DF9}" destId="{63CBE7C6-70C4-447E-95B8-4B627B81C5E2}" srcOrd="0" destOrd="0" parTransId="{F1F12413-DEB7-49EB-A48C-5BD6F670A9FA}" sibTransId="{5216EAA9-317D-4D99-BEB5-344EFF5D4DAE}"/>
    <dgm:cxn modelId="{6B49AC74-8C52-481B-B2A5-F0902AF7C094}" srcId="{24ED5551-C35C-4046-AF72-E8A86D32FF73}" destId="{30453C86-B52A-415C-9136-FFC8EF647DF9}" srcOrd="0" destOrd="0" parTransId="{A5A60022-67D6-4727-BB99-F9F8004E0A86}" sibTransId="{A9B0C9D5-BB78-4054-9A18-B7572CF0B6ED}"/>
    <dgm:cxn modelId="{7E15FA75-4A84-4E65-A264-7C5E7BECBFB7}" type="presOf" srcId="{83CE5D0C-6BC7-47CE-AAE4-9C4F004652F9}" destId="{96F36F18-F8F6-4273-8567-2A2D3E030CBA}" srcOrd="0" destOrd="0" presId="urn:microsoft.com/office/officeart/2005/8/layout/radial5"/>
    <dgm:cxn modelId="{D5839156-426E-4081-A8D8-A83F152CFA23}" type="presOf" srcId="{A7925D93-0464-4F1A-8614-CA5FBADC7BB4}" destId="{A5C68020-786E-4DB6-B7F7-1855AEB316A3}" srcOrd="0" destOrd="0" presId="urn:microsoft.com/office/officeart/2005/8/layout/radial5"/>
    <dgm:cxn modelId="{7862B87D-6AF9-41C2-82CD-7066F9495205}" srcId="{30453C86-B52A-415C-9136-FFC8EF647DF9}" destId="{EF2E1301-7082-48CD-B4CD-DCB06E3B743A}" srcOrd="6" destOrd="0" parTransId="{338567E3-D44C-4330-B64E-4F3A8E03E320}" sibTransId="{5219D2DB-04F2-4E1F-A867-2C781F6782DA}"/>
    <dgm:cxn modelId="{AEE43F8C-3C11-45C5-85B8-A873F370D5EA}" srcId="{30453C86-B52A-415C-9136-FFC8EF647DF9}" destId="{DF962B13-3AD8-42C7-9F36-2255EF83630E}" srcOrd="1" destOrd="0" parTransId="{F99FF8F1-1596-4B71-8D82-F5343F0A0217}" sibTransId="{51347FC2-9D68-4BAE-9106-0F1DEF82CC9D}"/>
    <dgm:cxn modelId="{6AD3EF98-0312-467F-BA0D-32699909752D}" srcId="{30453C86-B52A-415C-9136-FFC8EF647DF9}" destId="{1703C49F-B5D4-4C99-A756-15D81A2B1161}" srcOrd="3" destOrd="0" parTransId="{2EA3B496-4597-49E0-A97A-D26F625841AE}" sibTransId="{F8CF32BD-14B2-4B46-84F4-B869B7C40047}"/>
    <dgm:cxn modelId="{3CEC449E-1957-4BC7-B06A-DBE4A196A343}" srcId="{30453C86-B52A-415C-9136-FFC8EF647DF9}" destId="{CF5B3B93-22E6-438F-9522-9B7AB6F62632}" srcOrd="4" destOrd="0" parTransId="{3B301F20-A161-4421-9364-3F3C4A26A443}" sibTransId="{CF04292D-3375-407A-B089-D5D598B4A185}"/>
    <dgm:cxn modelId="{5FCB77AE-3C3E-411E-B8AE-EF4E20F70A56}" type="presOf" srcId="{1703C49F-B5D4-4C99-A756-15D81A2B1161}" destId="{1C110706-8428-42D2-9EA7-D506E8CE389A}" srcOrd="0" destOrd="0" presId="urn:microsoft.com/office/officeart/2005/8/layout/radial5"/>
    <dgm:cxn modelId="{F280B6AE-3E66-4292-A835-732134E226B9}" type="presOf" srcId="{338567E3-D44C-4330-B64E-4F3A8E03E320}" destId="{7DEF1EC2-B3A7-44D2-A37F-EEE929E70841}" srcOrd="1" destOrd="0" presId="urn:microsoft.com/office/officeart/2005/8/layout/radial5"/>
    <dgm:cxn modelId="{D7E12CB4-98DF-4291-84A3-82B5FFF0EF40}" type="presOf" srcId="{63CBE7C6-70C4-447E-95B8-4B627B81C5E2}" destId="{53167F15-1039-4B1D-9962-8B6A3C9A34A8}" srcOrd="0" destOrd="0" presId="urn:microsoft.com/office/officeart/2005/8/layout/radial5"/>
    <dgm:cxn modelId="{C18DFBB4-31A7-4F94-AEA2-0D0AB959C3E3}" type="presOf" srcId="{F1F12413-DEB7-49EB-A48C-5BD6F670A9FA}" destId="{8267A1AF-EB2F-4890-BA95-ACDF992E2CCD}" srcOrd="0" destOrd="0" presId="urn:microsoft.com/office/officeart/2005/8/layout/radial5"/>
    <dgm:cxn modelId="{003943C1-2D93-4ACC-A717-7F7D11904BF9}" type="presOf" srcId="{2EA3B496-4597-49E0-A97A-D26F625841AE}" destId="{8D2A82BC-6165-4E09-8A05-8EBE698F4FAD}" srcOrd="1" destOrd="0" presId="urn:microsoft.com/office/officeart/2005/8/layout/radial5"/>
    <dgm:cxn modelId="{D1930FCC-6165-431D-A12C-62E711E5AFBD}" type="presOf" srcId="{F1F12413-DEB7-49EB-A48C-5BD6F670A9FA}" destId="{8F2EDC30-9C1D-444C-9990-ACBBCEF42959}" srcOrd="1" destOrd="0" presId="urn:microsoft.com/office/officeart/2005/8/layout/radial5"/>
    <dgm:cxn modelId="{EF10ADD1-277E-4D7C-93AE-9BF1A89C6323}" type="presOf" srcId="{3B301F20-A161-4421-9364-3F3C4A26A443}" destId="{8AB39BCF-53E1-423D-BF2F-15A57BE3AA50}" srcOrd="0" destOrd="0" presId="urn:microsoft.com/office/officeart/2005/8/layout/radial5"/>
    <dgm:cxn modelId="{17F022D9-4E28-4489-9C16-7BE89D629C79}" type="presOf" srcId="{CF5B3B93-22E6-438F-9522-9B7AB6F62632}" destId="{2205B7FC-E113-4E5E-9DC8-3224C0D434C2}" srcOrd="0" destOrd="0" presId="urn:microsoft.com/office/officeart/2005/8/layout/radial5"/>
    <dgm:cxn modelId="{19BACCEC-70D2-4E4C-9B6A-E2EC70BCC0CD}" type="presOf" srcId="{F99FF8F1-1596-4B71-8D82-F5343F0A0217}" destId="{3253E27F-3CC7-410C-9C0D-665CA3D94115}" srcOrd="0" destOrd="0" presId="urn:microsoft.com/office/officeart/2005/8/layout/radial5"/>
    <dgm:cxn modelId="{551D40F2-E99D-4322-BE3B-1C2BD48D10D7}" type="presOf" srcId="{2EA3B496-4597-49E0-A97A-D26F625841AE}" destId="{DA61AA70-0F53-4F9B-8495-4BEE93C59EA9}" srcOrd="0" destOrd="0" presId="urn:microsoft.com/office/officeart/2005/8/layout/radial5"/>
    <dgm:cxn modelId="{581C6C27-CDA0-4FE0-A9D2-3FF0F015C3B9}" type="presParOf" srcId="{70D929EB-C508-4A8D-BFE8-8FCE33205FD6}" destId="{A3D0B68D-AAF1-4BA6-89FE-741196BA3763}" srcOrd="0" destOrd="0" presId="urn:microsoft.com/office/officeart/2005/8/layout/radial5"/>
    <dgm:cxn modelId="{F6D7E56B-DF48-4C2E-B38D-9E41CAE9576D}" type="presParOf" srcId="{70D929EB-C508-4A8D-BFE8-8FCE33205FD6}" destId="{8267A1AF-EB2F-4890-BA95-ACDF992E2CCD}" srcOrd="1" destOrd="0" presId="urn:microsoft.com/office/officeart/2005/8/layout/radial5"/>
    <dgm:cxn modelId="{4405B42F-D4C0-4EF0-AF84-AC2E6AC941CE}" type="presParOf" srcId="{8267A1AF-EB2F-4890-BA95-ACDF992E2CCD}" destId="{8F2EDC30-9C1D-444C-9990-ACBBCEF42959}" srcOrd="0" destOrd="0" presId="urn:microsoft.com/office/officeart/2005/8/layout/radial5"/>
    <dgm:cxn modelId="{BC68676D-B7C7-4DAD-857C-3AB35C5B6508}" type="presParOf" srcId="{70D929EB-C508-4A8D-BFE8-8FCE33205FD6}" destId="{53167F15-1039-4B1D-9962-8B6A3C9A34A8}" srcOrd="2" destOrd="0" presId="urn:microsoft.com/office/officeart/2005/8/layout/radial5"/>
    <dgm:cxn modelId="{71B93AB7-FBE8-4107-9401-36905C4F2B8C}" type="presParOf" srcId="{70D929EB-C508-4A8D-BFE8-8FCE33205FD6}" destId="{3253E27F-3CC7-410C-9C0D-665CA3D94115}" srcOrd="3" destOrd="0" presId="urn:microsoft.com/office/officeart/2005/8/layout/radial5"/>
    <dgm:cxn modelId="{9443E942-81AB-4618-9A85-5E70BC34C240}" type="presParOf" srcId="{3253E27F-3CC7-410C-9C0D-665CA3D94115}" destId="{22EA8B36-DB85-4FF4-8DE4-3E929FFD68EE}" srcOrd="0" destOrd="0" presId="urn:microsoft.com/office/officeart/2005/8/layout/radial5"/>
    <dgm:cxn modelId="{FEFC511F-4B6B-462B-A812-05DD8BF495CE}" type="presParOf" srcId="{70D929EB-C508-4A8D-BFE8-8FCE33205FD6}" destId="{5CA945BD-A34D-4174-897F-1F4E4993B887}" srcOrd="4" destOrd="0" presId="urn:microsoft.com/office/officeart/2005/8/layout/radial5"/>
    <dgm:cxn modelId="{EA3F1803-6332-4817-B0D9-B1E80EA1EF69}" type="presParOf" srcId="{70D929EB-C508-4A8D-BFE8-8FCE33205FD6}" destId="{9D654A88-37F5-4393-9EA1-D52E2EA8F5C2}" srcOrd="5" destOrd="0" presId="urn:microsoft.com/office/officeart/2005/8/layout/radial5"/>
    <dgm:cxn modelId="{EEA5FD74-DBF7-45D2-A34E-496E8159211B}" type="presParOf" srcId="{9D654A88-37F5-4393-9EA1-D52E2EA8F5C2}" destId="{F4E41C53-F1AB-4DF2-B881-20905B1A3359}" srcOrd="0" destOrd="0" presId="urn:microsoft.com/office/officeart/2005/8/layout/radial5"/>
    <dgm:cxn modelId="{08C9E16D-336C-486C-AAF6-ECA85760D9C1}" type="presParOf" srcId="{70D929EB-C508-4A8D-BFE8-8FCE33205FD6}" destId="{A5C68020-786E-4DB6-B7F7-1855AEB316A3}" srcOrd="6" destOrd="0" presId="urn:microsoft.com/office/officeart/2005/8/layout/radial5"/>
    <dgm:cxn modelId="{BB5A7653-AFDB-45FE-8240-9CFED25471CD}" type="presParOf" srcId="{70D929EB-C508-4A8D-BFE8-8FCE33205FD6}" destId="{DA61AA70-0F53-4F9B-8495-4BEE93C59EA9}" srcOrd="7" destOrd="0" presId="urn:microsoft.com/office/officeart/2005/8/layout/radial5"/>
    <dgm:cxn modelId="{971FF83B-1E05-4C75-A6E0-CAAC0FB6BC69}" type="presParOf" srcId="{DA61AA70-0F53-4F9B-8495-4BEE93C59EA9}" destId="{8D2A82BC-6165-4E09-8A05-8EBE698F4FAD}" srcOrd="0" destOrd="0" presId="urn:microsoft.com/office/officeart/2005/8/layout/radial5"/>
    <dgm:cxn modelId="{8EAAE04E-921F-4552-9C5E-5F27CFD0934A}" type="presParOf" srcId="{70D929EB-C508-4A8D-BFE8-8FCE33205FD6}" destId="{1C110706-8428-42D2-9EA7-D506E8CE389A}" srcOrd="8" destOrd="0" presId="urn:microsoft.com/office/officeart/2005/8/layout/radial5"/>
    <dgm:cxn modelId="{0D14A098-1F0D-4520-84C4-629E12051C0F}" type="presParOf" srcId="{70D929EB-C508-4A8D-BFE8-8FCE33205FD6}" destId="{8AB39BCF-53E1-423D-BF2F-15A57BE3AA50}" srcOrd="9" destOrd="0" presId="urn:microsoft.com/office/officeart/2005/8/layout/radial5"/>
    <dgm:cxn modelId="{8775176A-C92C-4B6F-8F74-A9B609CBB7C5}" type="presParOf" srcId="{8AB39BCF-53E1-423D-BF2F-15A57BE3AA50}" destId="{2383090A-84EA-4ADD-8F1B-380881A87731}" srcOrd="0" destOrd="0" presId="urn:microsoft.com/office/officeart/2005/8/layout/radial5"/>
    <dgm:cxn modelId="{AF2E7486-72F0-4E9A-B1F1-4ADC630AC60D}" type="presParOf" srcId="{70D929EB-C508-4A8D-BFE8-8FCE33205FD6}" destId="{2205B7FC-E113-4E5E-9DC8-3224C0D434C2}" srcOrd="10" destOrd="0" presId="urn:microsoft.com/office/officeart/2005/8/layout/radial5"/>
    <dgm:cxn modelId="{304E75D6-1303-4318-86C6-6CE51DAE3C5D}" type="presParOf" srcId="{70D929EB-C508-4A8D-BFE8-8FCE33205FD6}" destId="{96F36F18-F8F6-4273-8567-2A2D3E030CBA}" srcOrd="11" destOrd="0" presId="urn:microsoft.com/office/officeart/2005/8/layout/radial5"/>
    <dgm:cxn modelId="{FDF7008F-C1D4-43B5-BFD4-6013AB659A09}" type="presParOf" srcId="{96F36F18-F8F6-4273-8567-2A2D3E030CBA}" destId="{772678B0-A9A6-41D3-935C-0B6AD7E2C4CD}" srcOrd="0" destOrd="0" presId="urn:microsoft.com/office/officeart/2005/8/layout/radial5"/>
    <dgm:cxn modelId="{241D3533-CB9F-411D-B457-E68B3FEC3694}" type="presParOf" srcId="{70D929EB-C508-4A8D-BFE8-8FCE33205FD6}" destId="{4512F105-40D5-4AC8-9CA3-71D8EB53413C}" srcOrd="12" destOrd="0" presId="urn:microsoft.com/office/officeart/2005/8/layout/radial5"/>
    <dgm:cxn modelId="{D43BDDFE-4673-4EA5-A5FA-20666E1F2AF2}" type="presParOf" srcId="{70D929EB-C508-4A8D-BFE8-8FCE33205FD6}" destId="{93E496A1-E0E4-4408-86D1-95B4F80C1FDB}" srcOrd="13" destOrd="0" presId="urn:microsoft.com/office/officeart/2005/8/layout/radial5"/>
    <dgm:cxn modelId="{144DDBB2-2C2C-4366-B945-95738031BC95}" type="presParOf" srcId="{93E496A1-E0E4-4408-86D1-95B4F80C1FDB}" destId="{7DEF1EC2-B3A7-44D2-A37F-EEE929E70841}" srcOrd="0" destOrd="0" presId="urn:microsoft.com/office/officeart/2005/8/layout/radial5"/>
    <dgm:cxn modelId="{A71451F1-A235-4380-96F2-F2DB837EC133}" type="presParOf" srcId="{70D929EB-C508-4A8D-BFE8-8FCE33205FD6}" destId="{0D91E944-DFBD-46E6-8197-B78D4F0D442E}" srcOrd="14"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72B1FF-50AA-4D12-B3EA-EB5AFB0E8BEC}">
      <dsp:nvSpPr>
        <dsp:cNvPr id="0" name=""/>
        <dsp:cNvSpPr/>
      </dsp:nvSpPr>
      <dsp:spPr>
        <a:xfrm>
          <a:off x="0" y="300947"/>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C2ABFE-53D9-4FFA-B539-1FCC0C4C94F1}">
      <dsp:nvSpPr>
        <dsp:cNvPr id="0" name=""/>
        <dsp:cNvSpPr/>
      </dsp:nvSpPr>
      <dsp:spPr>
        <a:xfrm>
          <a:off x="411480" y="94307"/>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mn-lt"/>
            </a:rPr>
            <a:t>Risk assessment</a:t>
          </a:r>
        </a:p>
      </dsp:txBody>
      <dsp:txXfrm>
        <a:off x="431655" y="114482"/>
        <a:ext cx="5720370" cy="372930"/>
      </dsp:txXfrm>
    </dsp:sp>
    <dsp:sp modelId="{3F4E67EC-15FC-4D10-A4A7-1DF4DC0ADF6F}">
      <dsp:nvSpPr>
        <dsp:cNvPr id="0" name=""/>
        <dsp:cNvSpPr/>
      </dsp:nvSpPr>
      <dsp:spPr>
        <a:xfrm>
          <a:off x="0" y="935987"/>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D71EB3-26B3-4DC5-943B-7833A65D90A3}">
      <dsp:nvSpPr>
        <dsp:cNvPr id="0" name=""/>
        <dsp:cNvSpPr/>
      </dsp:nvSpPr>
      <dsp:spPr>
        <a:xfrm>
          <a:off x="411480" y="729347"/>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mn-lt"/>
            </a:rPr>
            <a:t>Optimize multimodal for opioid-sparing effect</a:t>
          </a:r>
        </a:p>
      </dsp:txBody>
      <dsp:txXfrm>
        <a:off x="431655" y="749522"/>
        <a:ext cx="5720370" cy="372930"/>
      </dsp:txXfrm>
    </dsp:sp>
    <dsp:sp modelId="{62F3E7C9-6BAB-460C-8A3D-7E68C0F2DE2C}">
      <dsp:nvSpPr>
        <dsp:cNvPr id="0" name=""/>
        <dsp:cNvSpPr/>
      </dsp:nvSpPr>
      <dsp:spPr>
        <a:xfrm>
          <a:off x="0" y="1571027"/>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1D12D6-F488-48D4-9053-99612D9A3362}">
      <dsp:nvSpPr>
        <dsp:cNvPr id="0" name=""/>
        <dsp:cNvSpPr/>
      </dsp:nvSpPr>
      <dsp:spPr>
        <a:xfrm>
          <a:off x="411480" y="136438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mn-lt"/>
            </a:rPr>
            <a:t>Start low, go slow</a:t>
          </a:r>
        </a:p>
      </dsp:txBody>
      <dsp:txXfrm>
        <a:off x="431655" y="1384563"/>
        <a:ext cx="5720370" cy="372930"/>
      </dsp:txXfrm>
    </dsp:sp>
    <dsp:sp modelId="{E022ADDA-9AF3-4063-B435-B12083B2DD1A}">
      <dsp:nvSpPr>
        <dsp:cNvPr id="0" name=""/>
        <dsp:cNvSpPr/>
      </dsp:nvSpPr>
      <dsp:spPr>
        <a:xfrm>
          <a:off x="0" y="220606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F4F699-8725-410C-B57E-C405F2840347}">
      <dsp:nvSpPr>
        <dsp:cNvPr id="0" name=""/>
        <dsp:cNvSpPr/>
      </dsp:nvSpPr>
      <dsp:spPr>
        <a:xfrm>
          <a:off x="411480" y="199942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n-lt"/>
              <a:cs typeface="Microsoft New Tai Lue" panose="020B0502040204020203" pitchFamily="34" charset="0"/>
            </a:rPr>
            <a:t>Titrate to effect</a:t>
          </a:r>
        </a:p>
      </dsp:txBody>
      <dsp:txXfrm>
        <a:off x="431655" y="2019603"/>
        <a:ext cx="5720370" cy="372930"/>
      </dsp:txXfrm>
    </dsp:sp>
    <dsp:sp modelId="{0E223FA4-5737-44A1-9259-A6BBF19555FB}">
      <dsp:nvSpPr>
        <dsp:cNvPr id="0" name=""/>
        <dsp:cNvSpPr/>
      </dsp:nvSpPr>
      <dsp:spPr>
        <a:xfrm>
          <a:off x="0" y="284110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D1A7F5-EB6C-473F-B871-DCBFD9FE4C7A}">
      <dsp:nvSpPr>
        <dsp:cNvPr id="0" name=""/>
        <dsp:cNvSpPr/>
      </dsp:nvSpPr>
      <dsp:spPr>
        <a:xfrm>
          <a:off x="411480" y="263446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n-lt"/>
              <a:cs typeface="Microsoft New Tai Lue" panose="020B0502040204020203" pitchFamily="34" charset="0"/>
            </a:rPr>
            <a:t>Evaluate efficacy</a:t>
          </a:r>
        </a:p>
      </dsp:txBody>
      <dsp:txXfrm>
        <a:off x="431655" y="2654643"/>
        <a:ext cx="5720370" cy="372930"/>
      </dsp:txXfrm>
    </dsp:sp>
    <dsp:sp modelId="{917BD13E-B8D0-44E4-8EFF-9A49C75680ED}">
      <dsp:nvSpPr>
        <dsp:cNvPr id="0" name=""/>
        <dsp:cNvSpPr/>
      </dsp:nvSpPr>
      <dsp:spPr>
        <a:xfrm>
          <a:off x="0" y="347614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865143-C758-43E5-A482-9B7809180E9D}">
      <dsp:nvSpPr>
        <dsp:cNvPr id="0" name=""/>
        <dsp:cNvSpPr/>
      </dsp:nvSpPr>
      <dsp:spPr>
        <a:xfrm>
          <a:off x="411480" y="326950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n-lt"/>
              <a:cs typeface="Microsoft New Tai Lue" panose="020B0502040204020203" pitchFamily="34" charset="0"/>
            </a:rPr>
            <a:t>Reevaluate continued need for opioids</a:t>
          </a:r>
        </a:p>
      </dsp:txBody>
      <dsp:txXfrm>
        <a:off x="431655" y="3289683"/>
        <a:ext cx="5720370" cy="372930"/>
      </dsp:txXfrm>
    </dsp:sp>
    <dsp:sp modelId="{AEDDE396-A095-45E4-956B-69E2871A7998}">
      <dsp:nvSpPr>
        <dsp:cNvPr id="0" name=""/>
        <dsp:cNvSpPr/>
      </dsp:nvSpPr>
      <dsp:spPr>
        <a:xfrm>
          <a:off x="0" y="411118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390B29-AAFB-4000-9B17-FDEA8CCDA6A2}">
      <dsp:nvSpPr>
        <dsp:cNvPr id="0" name=""/>
        <dsp:cNvSpPr/>
      </dsp:nvSpPr>
      <dsp:spPr>
        <a:xfrm>
          <a:off x="411480" y="390454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n-lt"/>
              <a:cs typeface="Microsoft New Tai Lue" panose="020B0502040204020203" pitchFamily="34" charset="0"/>
            </a:rPr>
            <a:t>Secure, monitor, and dispose</a:t>
          </a:r>
        </a:p>
      </dsp:txBody>
      <dsp:txXfrm>
        <a:off x="431655" y="3924723"/>
        <a:ext cx="572037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D0B68D-AAF1-4BA6-89FE-741196BA3763}">
      <dsp:nvSpPr>
        <dsp:cNvPr id="0" name=""/>
        <dsp:cNvSpPr/>
      </dsp:nvSpPr>
      <dsp:spPr>
        <a:xfrm>
          <a:off x="2000450" y="2279353"/>
          <a:ext cx="1576938" cy="157693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Adverse effects</a:t>
          </a:r>
        </a:p>
      </dsp:txBody>
      <dsp:txXfrm>
        <a:off x="2231387" y="2510290"/>
        <a:ext cx="1115064" cy="1115064"/>
      </dsp:txXfrm>
    </dsp:sp>
    <dsp:sp modelId="{8267A1AF-EB2F-4890-BA95-ACDF992E2CCD}">
      <dsp:nvSpPr>
        <dsp:cNvPr id="0" name=""/>
        <dsp:cNvSpPr/>
      </dsp:nvSpPr>
      <dsp:spPr>
        <a:xfrm rot="16200000">
          <a:off x="2621873" y="1705547"/>
          <a:ext cx="334092" cy="5361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0" kern="1200"/>
        </a:p>
      </dsp:txBody>
      <dsp:txXfrm>
        <a:off x="2671987" y="1862893"/>
        <a:ext cx="233864" cy="321694"/>
      </dsp:txXfrm>
    </dsp:sp>
    <dsp:sp modelId="{53167F15-1039-4B1D-9962-8B6A3C9A34A8}">
      <dsp:nvSpPr>
        <dsp:cNvPr id="0" name=""/>
        <dsp:cNvSpPr/>
      </dsp:nvSpPr>
      <dsp:spPr>
        <a:xfrm>
          <a:off x="2079297" y="229745"/>
          <a:ext cx="1419244" cy="1419244"/>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solidFill>
                <a:schemeClr val="tx1"/>
              </a:solidFill>
            </a:rPr>
            <a:t>Constipation</a:t>
          </a:r>
          <a:endParaRPr lang="en-US" sz="1400" b="0" kern="1200" dirty="0">
            <a:solidFill>
              <a:schemeClr val="tx1"/>
            </a:solidFill>
          </a:endParaRPr>
        </a:p>
      </dsp:txBody>
      <dsp:txXfrm>
        <a:off x="2287140" y="437588"/>
        <a:ext cx="1003558" cy="1003558"/>
      </dsp:txXfrm>
    </dsp:sp>
    <dsp:sp modelId="{3253E27F-3CC7-410C-9C0D-665CA3D94115}">
      <dsp:nvSpPr>
        <dsp:cNvPr id="0" name=""/>
        <dsp:cNvSpPr/>
      </dsp:nvSpPr>
      <dsp:spPr>
        <a:xfrm rot="19285714">
          <a:off x="3477350" y="2117523"/>
          <a:ext cx="334092" cy="5361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0" kern="1200"/>
        </a:p>
      </dsp:txBody>
      <dsp:txXfrm>
        <a:off x="3488283" y="2256001"/>
        <a:ext cx="233864" cy="321694"/>
      </dsp:txXfrm>
    </dsp:sp>
    <dsp:sp modelId="{5CA945BD-A34D-4174-897F-1F4E4993B887}">
      <dsp:nvSpPr>
        <dsp:cNvPr id="0" name=""/>
        <dsp:cNvSpPr/>
      </dsp:nvSpPr>
      <dsp:spPr>
        <a:xfrm>
          <a:off x="3743391" y="1031130"/>
          <a:ext cx="1419244" cy="14192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t>Nausea/ Vomiting</a:t>
          </a:r>
        </a:p>
      </dsp:txBody>
      <dsp:txXfrm>
        <a:off x="3951234" y="1238973"/>
        <a:ext cx="1003558" cy="1003558"/>
      </dsp:txXfrm>
    </dsp:sp>
    <dsp:sp modelId="{9D654A88-37F5-4393-9EA1-D52E2EA8F5C2}">
      <dsp:nvSpPr>
        <dsp:cNvPr id="0" name=""/>
        <dsp:cNvSpPr/>
      </dsp:nvSpPr>
      <dsp:spPr>
        <a:xfrm rot="771429">
          <a:off x="3688635" y="3043224"/>
          <a:ext cx="334092" cy="5361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0" kern="1200"/>
        </a:p>
      </dsp:txBody>
      <dsp:txXfrm>
        <a:off x="3689891" y="3139305"/>
        <a:ext cx="233864" cy="321694"/>
      </dsp:txXfrm>
    </dsp:sp>
    <dsp:sp modelId="{A5C68020-786E-4DB6-B7F7-1855AEB316A3}">
      <dsp:nvSpPr>
        <dsp:cNvPr id="0" name=""/>
        <dsp:cNvSpPr/>
      </dsp:nvSpPr>
      <dsp:spPr>
        <a:xfrm>
          <a:off x="4154388" y="2831826"/>
          <a:ext cx="1419244" cy="14192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t>Sedation</a:t>
          </a:r>
          <a:endParaRPr lang="en-US" sz="1400" b="0" kern="1200" dirty="0"/>
        </a:p>
      </dsp:txBody>
      <dsp:txXfrm>
        <a:off x="4362231" y="3039669"/>
        <a:ext cx="1003558" cy="1003558"/>
      </dsp:txXfrm>
    </dsp:sp>
    <dsp:sp modelId="{DA61AA70-0F53-4F9B-8495-4BEE93C59EA9}">
      <dsp:nvSpPr>
        <dsp:cNvPr id="0" name=""/>
        <dsp:cNvSpPr/>
      </dsp:nvSpPr>
      <dsp:spPr>
        <a:xfrm rot="3857143">
          <a:off x="3096627" y="3785579"/>
          <a:ext cx="334092" cy="5361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0" kern="1200"/>
        </a:p>
      </dsp:txBody>
      <dsp:txXfrm>
        <a:off x="3124997" y="3847660"/>
        <a:ext cx="233864" cy="321694"/>
      </dsp:txXfrm>
    </dsp:sp>
    <dsp:sp modelId="{1C110706-8428-42D2-9EA7-D506E8CE389A}">
      <dsp:nvSpPr>
        <dsp:cNvPr id="0" name=""/>
        <dsp:cNvSpPr/>
      </dsp:nvSpPr>
      <dsp:spPr>
        <a:xfrm>
          <a:off x="3002799" y="4275872"/>
          <a:ext cx="1419244" cy="14192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t>Respiratory Depression</a:t>
          </a:r>
          <a:endParaRPr lang="en-US" sz="1400" b="0" kern="1200" dirty="0"/>
        </a:p>
      </dsp:txBody>
      <dsp:txXfrm>
        <a:off x="3210642" y="4483715"/>
        <a:ext cx="1003558" cy="1003558"/>
      </dsp:txXfrm>
    </dsp:sp>
    <dsp:sp modelId="{8AB39BCF-53E1-423D-BF2F-15A57BE3AA50}">
      <dsp:nvSpPr>
        <dsp:cNvPr id="0" name=""/>
        <dsp:cNvSpPr/>
      </dsp:nvSpPr>
      <dsp:spPr>
        <a:xfrm rot="6942857">
          <a:off x="2147119" y="3785579"/>
          <a:ext cx="334092" cy="5361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0" kern="1200"/>
        </a:p>
      </dsp:txBody>
      <dsp:txXfrm rot="10800000">
        <a:off x="2218977" y="3847660"/>
        <a:ext cx="233864" cy="321694"/>
      </dsp:txXfrm>
    </dsp:sp>
    <dsp:sp modelId="{2205B7FC-E113-4E5E-9DC8-3224C0D434C2}">
      <dsp:nvSpPr>
        <dsp:cNvPr id="0" name=""/>
        <dsp:cNvSpPr/>
      </dsp:nvSpPr>
      <dsp:spPr>
        <a:xfrm>
          <a:off x="1155795" y="4275872"/>
          <a:ext cx="1419244" cy="14192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t>Pruritis, hypnogotic myoclonus</a:t>
          </a:r>
          <a:endParaRPr lang="en-US" sz="1400" b="0" kern="1200" dirty="0"/>
        </a:p>
      </dsp:txBody>
      <dsp:txXfrm>
        <a:off x="1363638" y="4483715"/>
        <a:ext cx="1003558" cy="1003558"/>
      </dsp:txXfrm>
    </dsp:sp>
    <dsp:sp modelId="{96F36F18-F8F6-4273-8567-2A2D3E030CBA}">
      <dsp:nvSpPr>
        <dsp:cNvPr id="0" name=""/>
        <dsp:cNvSpPr/>
      </dsp:nvSpPr>
      <dsp:spPr>
        <a:xfrm rot="10028571">
          <a:off x="1555111" y="3043224"/>
          <a:ext cx="334092" cy="5361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0" kern="1200"/>
        </a:p>
      </dsp:txBody>
      <dsp:txXfrm rot="10800000">
        <a:off x="1654083" y="3139305"/>
        <a:ext cx="233864" cy="321694"/>
      </dsp:txXfrm>
    </dsp:sp>
    <dsp:sp modelId="{4512F105-40D5-4AC8-9CA3-71D8EB53413C}">
      <dsp:nvSpPr>
        <dsp:cNvPr id="0" name=""/>
        <dsp:cNvSpPr/>
      </dsp:nvSpPr>
      <dsp:spPr>
        <a:xfrm>
          <a:off x="4207" y="2831826"/>
          <a:ext cx="1419244" cy="14192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t>Euphoria, dysphoria, </a:t>
          </a:r>
          <a:r>
            <a:rPr lang="en-US" sz="1300" b="0" i="0" u="none" kern="1200" dirty="0"/>
            <a:t>hallucinations</a:t>
          </a:r>
          <a:endParaRPr lang="en-US" sz="1300" b="0" kern="1200" dirty="0"/>
        </a:p>
      </dsp:txBody>
      <dsp:txXfrm>
        <a:off x="212050" y="3039669"/>
        <a:ext cx="1003558" cy="1003558"/>
      </dsp:txXfrm>
    </dsp:sp>
    <dsp:sp modelId="{93E496A1-E0E4-4408-86D1-95B4F80C1FDB}">
      <dsp:nvSpPr>
        <dsp:cNvPr id="0" name=""/>
        <dsp:cNvSpPr/>
      </dsp:nvSpPr>
      <dsp:spPr>
        <a:xfrm rot="13114286">
          <a:off x="1766397" y="2117523"/>
          <a:ext cx="334092" cy="5361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0" kern="1200"/>
        </a:p>
      </dsp:txBody>
      <dsp:txXfrm rot="10800000">
        <a:off x="1855692" y="2256001"/>
        <a:ext cx="233864" cy="321694"/>
      </dsp:txXfrm>
    </dsp:sp>
    <dsp:sp modelId="{0D91E944-DFBD-46E6-8197-B78D4F0D442E}">
      <dsp:nvSpPr>
        <dsp:cNvPr id="0" name=""/>
        <dsp:cNvSpPr/>
      </dsp:nvSpPr>
      <dsp:spPr>
        <a:xfrm>
          <a:off x="415204" y="1031130"/>
          <a:ext cx="1419244" cy="14192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t>Urinary retention</a:t>
          </a:r>
          <a:endParaRPr lang="en-US" sz="1400" b="0" kern="1200" dirty="0"/>
        </a:p>
      </dsp:txBody>
      <dsp:txXfrm>
        <a:off x="623047" y="1238973"/>
        <a:ext cx="1003558" cy="100355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302" tIns="46151" rIns="92302" bIns="46151" rtlCol="0"/>
          <a:lstStyle>
            <a:lvl1pPr algn="l">
              <a:defRPr sz="1200"/>
            </a:lvl1pPr>
          </a:lstStyle>
          <a:p>
            <a:r>
              <a:rPr lang="en-US" dirty="0"/>
              <a:t>PRN Program: Pharmacologic Tx</a:t>
            </a:r>
          </a:p>
        </p:txBody>
      </p:sp>
      <p:sp>
        <p:nvSpPr>
          <p:cNvPr id="3" name="Date Placeholder 2"/>
          <p:cNvSpPr>
            <a:spLocks noGrp="1"/>
          </p:cNvSpPr>
          <p:nvPr>
            <p:ph type="dt" sz="quarter" idx="1"/>
          </p:nvPr>
        </p:nvSpPr>
        <p:spPr>
          <a:xfrm>
            <a:off x="3970938" y="0"/>
            <a:ext cx="303784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8/20/2026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2302" tIns="46151" rIns="92302" bIns="46151" rtlCol="0" anchor="b"/>
          <a:lstStyle>
            <a:lvl1pPr algn="l">
              <a:defRPr sz="1200"/>
            </a:lvl1pPr>
          </a:lstStyle>
          <a:p>
            <a:r>
              <a:rPr lang="en-US" dirty="0"/>
              <a:t>Pilot Version: 08/21/17</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4"/>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7"/>
            <a:ext cx="2217040" cy="2877457"/>
          </a:xfrm>
          <a:prstGeom prst="rect">
            <a:avLst/>
          </a:prstGeom>
        </p:spPr>
        <p:txBody>
          <a:bodyPr vert="horz" lIns="92302" tIns="46151" rIns="92302" bIns="46151" rtlCol="0" anchor="ctr"/>
          <a:lstStyle>
            <a:lvl1pPr algn="l">
              <a:defRPr sz="4000" b="1">
                <a:solidFill>
                  <a:schemeClr val="tx1"/>
                </a:solidFill>
              </a:defRPr>
            </a:lvl1pPr>
          </a:lstStyle>
          <a:p>
            <a:r>
              <a:rPr lang="en-US" sz="2900" dirty="0"/>
              <a:t>PRN Program: Analgesics</a:t>
            </a:r>
            <a:endParaRPr lang="en-US" sz="3600" dirty="0"/>
          </a:p>
        </p:txBody>
      </p:sp>
      <p:sp>
        <p:nvSpPr>
          <p:cNvPr id="4" name="Slide Image Placeholder 3"/>
          <p:cNvSpPr>
            <a:spLocks noGrp="1" noRot="1" noChangeAspect="1"/>
          </p:cNvSpPr>
          <p:nvPr>
            <p:ph type="sldImg" idx="2"/>
          </p:nvPr>
        </p:nvSpPr>
        <p:spPr>
          <a:xfrm>
            <a:off x="2609850" y="463550"/>
            <a:ext cx="3808413" cy="2855913"/>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57226" y="3762830"/>
            <a:ext cx="5345430"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302" tIns="46151" rIns="92302" bIns="46151" rtlCol="0" anchor="b"/>
          <a:lstStyle>
            <a:lvl1pPr algn="l">
              <a:defRPr sz="1200"/>
            </a:lvl1pPr>
          </a:lstStyle>
          <a:p>
            <a:r>
              <a:rPr lang="en-US" dirty="0"/>
              <a:t>Pilot Version: 08/21/17</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432308" y="3733317"/>
            <a:ext cx="6261100" cy="5249515"/>
          </a:xfrm>
        </p:spPr>
        <p:txBody>
          <a:bodyPr/>
          <a:lstStyle/>
          <a:p>
            <a:pPr marL="0" indent="0">
              <a:lnSpc>
                <a:spcPct val="95000"/>
              </a:lnSpc>
              <a:spcBef>
                <a:spcPts val="0"/>
              </a:spcBef>
              <a:buNone/>
            </a:pPr>
            <a:r>
              <a:rPr lang="en-US" sz="1800" b="1" u="sng" dirty="0"/>
              <a:t>Materials</a:t>
            </a:r>
            <a:r>
              <a:rPr lang="en-US" sz="1800" b="1" dirty="0"/>
              <a:t>: </a:t>
            </a:r>
            <a:r>
              <a:rPr lang="en-US" sz="1800" dirty="0"/>
              <a:t>Participant guide and additional journal articles to be provided to participants at least 1 week in advance.</a:t>
            </a:r>
          </a:p>
          <a:p>
            <a:pPr>
              <a:lnSpc>
                <a:spcPct val="95000"/>
              </a:lnSpc>
              <a:spcBef>
                <a:spcPts val="0"/>
              </a:spcBef>
              <a:defRPr/>
            </a:pPr>
            <a:r>
              <a:rPr lang="en-US" sz="1800" dirty="0"/>
              <a:t>Flip chart or Whiteboard</a:t>
            </a:r>
            <a:r>
              <a:rPr lang="en-US" sz="1800" dirty="0">
                <a:solidFill>
                  <a:srgbClr val="FF0000"/>
                </a:solidFill>
              </a:rPr>
              <a:t> </a:t>
            </a:r>
            <a:r>
              <a:rPr lang="en-US" sz="1800" dirty="0"/>
              <a:t>and Markers</a:t>
            </a:r>
          </a:p>
          <a:p>
            <a:pPr marL="0" indent="0">
              <a:lnSpc>
                <a:spcPct val="95000"/>
              </a:lnSpc>
              <a:spcBef>
                <a:spcPts val="200"/>
              </a:spcBef>
              <a:buNone/>
            </a:pPr>
            <a:r>
              <a:rPr lang="en-US" sz="1800" b="1" u="sng" dirty="0"/>
              <a:t>Room Setup</a:t>
            </a:r>
            <a:r>
              <a:rPr lang="en-US" sz="1800" b="1" dirty="0"/>
              <a:t>: </a:t>
            </a:r>
            <a:r>
              <a:rPr lang="en-US" sz="1800" dirty="0"/>
              <a:t>In tables of 4 or 6-8 depending on number of participants</a:t>
            </a:r>
          </a:p>
          <a:p>
            <a:pPr>
              <a:lnSpc>
                <a:spcPct val="95000"/>
              </a:lnSpc>
              <a:spcBef>
                <a:spcPts val="0"/>
              </a:spcBef>
            </a:pPr>
            <a:r>
              <a:rPr lang="en-US" sz="1800" dirty="0"/>
              <a:t>Display slide as participants walk in</a:t>
            </a:r>
          </a:p>
          <a:p>
            <a:pPr>
              <a:lnSpc>
                <a:spcPct val="95000"/>
              </a:lnSpc>
              <a:spcBef>
                <a:spcPts val="0"/>
              </a:spcBef>
            </a:pPr>
            <a:r>
              <a:rPr lang="en-US" sz="1800" dirty="0"/>
              <a:t>This session is </a:t>
            </a:r>
            <a:r>
              <a:rPr lang="en-US" sz="1800" b="1" dirty="0"/>
              <a:t>60 minutes</a:t>
            </a:r>
          </a:p>
          <a:p>
            <a:pPr marL="0" indent="0">
              <a:lnSpc>
                <a:spcPct val="100000"/>
              </a:lnSpc>
              <a:spcBef>
                <a:spcPts val="200"/>
              </a:spcBef>
              <a:spcAft>
                <a:spcPts val="200"/>
              </a:spcAft>
              <a:buNone/>
            </a:pPr>
            <a:r>
              <a:rPr lang="en-US" sz="1600" b="1" u="sng" dirty="0"/>
              <a:t>Welcome &amp; Introductions</a:t>
            </a:r>
            <a:r>
              <a:rPr lang="en-US" sz="1600" b="1" dirty="0"/>
              <a:t>: </a:t>
            </a:r>
            <a:r>
              <a:rPr lang="en-US" sz="1600" i="1" dirty="0"/>
              <a:t>Introduce facilitator if necessary.</a:t>
            </a:r>
            <a:endParaRPr lang="en-US" sz="1800" dirty="0"/>
          </a:p>
          <a:p>
            <a:pPr marL="0" indent="0">
              <a:lnSpc>
                <a:spcPct val="104000"/>
              </a:lnSpc>
              <a:spcBef>
                <a:spcPts val="0"/>
              </a:spcBef>
              <a:buNone/>
            </a:pPr>
            <a:r>
              <a:rPr lang="en-US" sz="1800" b="1" u="sng" dirty="0"/>
              <a:t>READ</a:t>
            </a:r>
            <a:r>
              <a:rPr lang="en-US" sz="1800" b="1" dirty="0"/>
              <a:t>: </a:t>
            </a:r>
            <a:r>
              <a:rPr lang="en-US" sz="1800" dirty="0"/>
              <a:t>The learning objectives for this content are to:</a:t>
            </a:r>
          </a:p>
          <a:p>
            <a:pPr marL="110629" lvl="2" indent="-165202" defTabSz="871065">
              <a:lnSpc>
                <a:spcPct val="104000"/>
              </a:lnSpc>
              <a:spcBef>
                <a:spcPts val="0"/>
              </a:spcBef>
              <a:defRPr/>
            </a:pPr>
            <a:r>
              <a:rPr lang="en-US" sz="1800" dirty="0">
                <a:cs typeface="Arial" panose="020B0604020202020204" pitchFamily="34" charset="0"/>
              </a:rPr>
              <a:t>Explain principles for treating children’s pain with pharmacologic therapies.</a:t>
            </a:r>
          </a:p>
          <a:p>
            <a:pPr marL="110629" lvl="2" indent="-165202">
              <a:lnSpc>
                <a:spcPct val="104000"/>
              </a:lnSpc>
              <a:spcBef>
                <a:spcPts val="0"/>
              </a:spcBef>
              <a:defRPr/>
            </a:pPr>
            <a:r>
              <a:rPr lang="en-US" sz="1800" dirty="0">
                <a:cs typeface="Arial" panose="020B0604020202020204" pitchFamily="34" charset="0"/>
              </a:rPr>
              <a:t>Describe how developmental differences influence use of non-opioids, opioids, co-analgesics and adjuvant medications in pediatric pain treatment plans</a:t>
            </a:r>
          </a:p>
          <a:p>
            <a:pPr marL="110629" lvl="2" indent="-165202">
              <a:lnSpc>
                <a:spcPct val="104000"/>
              </a:lnSpc>
              <a:spcBef>
                <a:spcPts val="0"/>
              </a:spcBef>
              <a:defRPr/>
            </a:pPr>
            <a:r>
              <a:rPr lang="en-US" sz="1800" dirty="0">
                <a:cs typeface="Arial" panose="020B0604020202020204" pitchFamily="34" charset="0"/>
              </a:rPr>
              <a:t>Develop pediatric multimodal pain treatment plans that demonstrate knowledge of age-related considerations, mechanism of action, indications, route, contraindications, and adverse effects of pharmacological therapies</a:t>
            </a:r>
            <a:endParaRPr lang="en-US" sz="1800"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2DEC3268-1668-42AB-BA3E-6B0D575EB28A}"/>
              </a:ext>
            </a:extLst>
          </p:cNvPr>
          <p:cNvSpPr>
            <a:spLocks noGrp="1"/>
          </p:cNvSpPr>
          <p:nvPr>
            <p:ph type="hdr" sz="quarter" idx="12"/>
          </p:nvPr>
        </p:nvSpPr>
        <p:spPr/>
        <p:txBody>
          <a:bodyPr/>
          <a:lstStyle/>
          <a:p>
            <a:r>
              <a:rPr lang="en-US" sz="2900" dirty="0"/>
              <a:t>PRN Program: Analgesics</a:t>
            </a:r>
            <a:endParaRPr lang="en-US" sz="3600" dirty="0"/>
          </a:p>
        </p:txBody>
      </p:sp>
      <p:sp>
        <p:nvSpPr>
          <p:cNvPr id="9"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62830"/>
            <a:ext cx="6081827" cy="4426857"/>
          </a:xfrm>
        </p:spPr>
        <p:txBody>
          <a:bodyPr/>
          <a:lstStyle/>
          <a:p>
            <a:pPr marL="0" indent="0">
              <a:buNone/>
              <a:defRPr/>
            </a:pPr>
            <a:r>
              <a:rPr lang="en-US" sz="1700" b="1" u="sng" dirty="0"/>
              <a:t>ASK</a:t>
            </a:r>
            <a:r>
              <a:rPr lang="en-US" sz="1700" b="1" dirty="0"/>
              <a:t>:</a:t>
            </a:r>
            <a:r>
              <a:rPr lang="en-US" sz="1700" b="1" u="sng" dirty="0"/>
              <a:t> </a:t>
            </a:r>
            <a:r>
              <a:rPr lang="en-US" sz="1700" dirty="0"/>
              <a:t>How are analgesics selected and dosed for children as compared to adults?</a:t>
            </a:r>
            <a:endParaRPr lang="en-US" sz="1700" dirty="0">
              <a:cs typeface="Microsoft New Tai Lue"/>
            </a:endParaRPr>
          </a:p>
          <a:p>
            <a:pPr marL="0" indent="0">
              <a:lnSpc>
                <a:spcPct val="120000"/>
              </a:lnSpc>
              <a:spcBef>
                <a:spcPts val="573"/>
              </a:spcBef>
              <a:spcAft>
                <a:spcPts val="573"/>
              </a:spcAft>
              <a:buNone/>
              <a:defRPr/>
            </a:pPr>
            <a:r>
              <a:rPr lang="en-US" sz="1500" i="1" dirty="0"/>
              <a:t>Select participants willing to share their answers to this question. </a:t>
            </a:r>
          </a:p>
          <a:p>
            <a:pPr marL="0" indent="0" algn="ctr">
              <a:buNone/>
              <a:defRPr/>
            </a:pPr>
            <a:r>
              <a:rPr lang="en-US" sz="1700" i="1" dirty="0"/>
              <a:t>Write on flipchart or whiteboard </a:t>
            </a:r>
          </a:p>
          <a:p>
            <a:pPr marL="0" indent="0" algn="ctr">
              <a:buNone/>
              <a:defRPr/>
            </a:pPr>
            <a:r>
              <a:rPr lang="en-US" sz="1700" b="1" i="1" dirty="0"/>
              <a:t>[Limit discussion to 3 minutes]</a:t>
            </a:r>
          </a:p>
          <a:p>
            <a:pPr marL="0" indent="0" algn="ctr">
              <a:buNone/>
              <a:defRPr/>
            </a:pPr>
            <a:endParaRPr lang="en-US" sz="1700" b="1" i="1" dirty="0"/>
          </a:p>
          <a:p>
            <a:pPr marL="0" indent="0" algn="ctr">
              <a:buNone/>
            </a:pPr>
            <a:r>
              <a:rPr lang="en-US" sz="1700" b="1" i="1" cap="all" dirty="0"/>
              <a:t>[5 minutes </a:t>
            </a:r>
            <a:r>
              <a:rPr lang="en-US" sz="1700" b="1" i="1" dirty="0"/>
              <a:t>of 60 minute session is complete]</a:t>
            </a:r>
          </a:p>
          <a:p>
            <a:pPr marL="0" indent="0" defTabSz="873161">
              <a:spcBef>
                <a:spcPts val="286"/>
              </a:spcBef>
              <a:buNone/>
              <a:defRPr/>
            </a:pPr>
            <a:endParaRPr lang="en-US" sz="1100" dirty="0"/>
          </a:p>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89C21762-FCBB-49DC-A9E4-D9B84D1344A2}"/>
              </a:ext>
            </a:extLst>
          </p:cNvPr>
          <p:cNvSpPr>
            <a:spLocks noGrp="1"/>
          </p:cNvSpPr>
          <p:nvPr>
            <p:ph type="hdr" sz="quarter" idx="12"/>
          </p:nvPr>
        </p:nvSpPr>
        <p:spPr/>
        <p:txBody>
          <a:bodyPr/>
          <a:lstStyle/>
          <a:p>
            <a:r>
              <a:rPr lang="en-US" sz="2900" dirty="0"/>
              <a:t>PRN Program: Analgesics</a:t>
            </a:r>
            <a:endParaRPr lang="en-US" sz="3600"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538019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9" y="3648468"/>
            <a:ext cx="6307899" cy="5492992"/>
          </a:xfrm>
        </p:spPr>
        <p:txBody>
          <a:bodyPr/>
          <a:lstStyle/>
          <a:p>
            <a:pPr marL="0" indent="0">
              <a:buNone/>
            </a:pPr>
            <a:r>
              <a:rPr lang="en-US" sz="1500" b="1" i="1" u="sng" dirty="0"/>
              <a:t>READ </a:t>
            </a:r>
            <a:r>
              <a:rPr lang="en-US" sz="1500" i="1" u="sng" dirty="0"/>
              <a:t>these Key points (</a:t>
            </a:r>
            <a:r>
              <a:rPr lang="en-US" sz="1500" b="1" i="1" u="sng" dirty="0"/>
              <a:t>if not included by participants):</a:t>
            </a:r>
          </a:p>
          <a:p>
            <a:pPr>
              <a:lnSpc>
                <a:spcPct val="100000"/>
              </a:lnSpc>
              <a:spcBef>
                <a:spcPts val="0"/>
              </a:spcBef>
            </a:pPr>
            <a:r>
              <a:rPr lang="en-US" sz="1700" dirty="0"/>
              <a:t>Treat pain based on cause, type, site, and severity</a:t>
            </a:r>
          </a:p>
          <a:p>
            <a:pPr marL="109145" indent="-109145" defTabSz="873161">
              <a:lnSpc>
                <a:spcPct val="100000"/>
              </a:lnSpc>
              <a:spcBef>
                <a:spcPts val="0"/>
              </a:spcBef>
              <a:defRPr/>
            </a:pPr>
            <a:r>
              <a:rPr lang="en-US" sz="1700" dirty="0"/>
              <a:t>Assess for multiple sites, causes, and types of pain</a:t>
            </a:r>
          </a:p>
          <a:p>
            <a:pPr marL="109145" indent="-109145" defTabSz="873161">
              <a:lnSpc>
                <a:spcPct val="100000"/>
              </a:lnSpc>
              <a:spcBef>
                <a:spcPts val="0"/>
              </a:spcBef>
              <a:spcAft>
                <a:spcPts val="191"/>
              </a:spcAft>
              <a:defRPr/>
            </a:pPr>
            <a:r>
              <a:rPr lang="en-US" sz="1700" dirty="0"/>
              <a:t>Assess past and current pain control methods and their effectiveness</a:t>
            </a:r>
          </a:p>
          <a:p>
            <a:pPr marL="218290" lvl="1" indent="-109145">
              <a:spcBef>
                <a:spcPts val="0"/>
              </a:spcBef>
              <a:buFont typeface="Wingdings" panose="05000000000000000000" pitchFamily="2" charset="2"/>
              <a:buChar char="ü"/>
            </a:pPr>
            <a:r>
              <a:rPr lang="en-US" altLang="en-US" sz="1500" dirty="0"/>
              <a:t>Medications and non-drug treatments tried </a:t>
            </a:r>
          </a:p>
          <a:p>
            <a:pPr marL="218290" lvl="1" indent="-109145">
              <a:spcBef>
                <a:spcPts val="0"/>
              </a:spcBef>
              <a:buFont typeface="Wingdings" panose="05000000000000000000" pitchFamily="2" charset="2"/>
              <a:buChar char="ü"/>
            </a:pPr>
            <a:r>
              <a:rPr lang="en-US" altLang="en-US" sz="1500" dirty="0"/>
              <a:t>Their efficacy &amp; adverse effects, including allergies</a:t>
            </a:r>
          </a:p>
          <a:p>
            <a:pPr marL="218290" lvl="1" indent="-109145">
              <a:spcBef>
                <a:spcPts val="0"/>
              </a:spcBef>
              <a:buFont typeface="Wingdings" panose="05000000000000000000" pitchFamily="2" charset="2"/>
              <a:buChar char="ü"/>
            </a:pPr>
            <a:r>
              <a:rPr lang="en-US" altLang="en-US" sz="1500" dirty="0"/>
              <a:t>Concurrent treatments and potential drug-drug interactions</a:t>
            </a:r>
          </a:p>
          <a:p>
            <a:pPr marL="218290" lvl="1" indent="-109145">
              <a:spcBef>
                <a:spcPts val="0"/>
              </a:spcBef>
              <a:buFont typeface="Wingdings" panose="05000000000000000000" pitchFamily="2" charset="2"/>
              <a:buChar char="ü"/>
            </a:pPr>
            <a:r>
              <a:rPr lang="en-US" altLang="en-US" sz="1500" dirty="0"/>
              <a:t>Identify drug-related fears that may lead to inadequate or under-treatment of pain or poor treatment adherence</a:t>
            </a:r>
          </a:p>
          <a:p>
            <a:pPr>
              <a:lnSpc>
                <a:spcPct val="100000"/>
              </a:lnSpc>
              <a:spcBef>
                <a:spcPts val="573"/>
              </a:spcBef>
              <a:buClr>
                <a:srgbClr val="3E4D9A"/>
              </a:buClr>
              <a:buSzPct val="150000"/>
              <a:defRPr/>
            </a:pPr>
            <a:r>
              <a:rPr lang="en-US" sz="1700" dirty="0"/>
              <a:t>Give adequate doses</a:t>
            </a:r>
            <a:r>
              <a:rPr lang="en-US" altLang="en-US" sz="1700" dirty="0"/>
              <a:t> </a:t>
            </a:r>
          </a:p>
          <a:p>
            <a:pPr marL="218290" lvl="1" indent="-109145">
              <a:spcBef>
                <a:spcPts val="0"/>
              </a:spcBef>
              <a:buFont typeface="Wingdings" panose="05000000000000000000" pitchFamily="2" charset="2"/>
              <a:buChar char="ü"/>
              <a:defRPr/>
            </a:pPr>
            <a:r>
              <a:rPr lang="en-US" altLang="en-US" sz="1500" dirty="0"/>
              <a:t>Pediatric patient doses are based on weight , age, and sometimes body surface area</a:t>
            </a:r>
          </a:p>
          <a:p>
            <a:pPr>
              <a:lnSpc>
                <a:spcPct val="100000"/>
              </a:lnSpc>
              <a:spcBef>
                <a:spcPts val="573"/>
              </a:spcBef>
              <a:buClr>
                <a:srgbClr val="3E4D9A"/>
              </a:buClr>
              <a:buSzPct val="150000"/>
              <a:defRPr/>
            </a:pPr>
            <a:r>
              <a:rPr lang="en-US" altLang="en-US" sz="1700" dirty="0"/>
              <a:t>Reassess pain regularly and document assessment</a:t>
            </a:r>
          </a:p>
          <a:p>
            <a:pPr marL="218290" lvl="1" indent="-109145">
              <a:spcBef>
                <a:spcPts val="0"/>
              </a:spcBef>
              <a:spcAft>
                <a:spcPts val="573"/>
              </a:spcAft>
              <a:buFont typeface="Wingdings" panose="05000000000000000000" pitchFamily="2" charset="2"/>
              <a:buChar char="ü"/>
            </a:pPr>
            <a:r>
              <a:rPr lang="en-US" altLang="ja-JP" sz="1500" dirty="0"/>
              <a:t>Nurses should administer analgesics at intervals consistent with durations of analgesia. Because of variability of individual drug responses, nurses should determine the duration of analgesics by evaluating patient response and being vigilant for the return of pain. </a:t>
            </a:r>
          </a:p>
          <a:p>
            <a:pPr>
              <a:lnSpc>
                <a:spcPct val="100000"/>
              </a:lnSpc>
              <a:spcBef>
                <a:spcPts val="0"/>
              </a:spcBef>
              <a:buClr>
                <a:srgbClr val="3E4D9A"/>
              </a:buClr>
              <a:buSzPct val="150000"/>
              <a:defRPr/>
            </a:pPr>
            <a:r>
              <a:rPr lang="en-US" altLang="en-US" sz="1700" dirty="0"/>
              <a:t>Evaluate treatment efficacy and document evaluation</a:t>
            </a:r>
          </a:p>
          <a:p>
            <a:pPr lvl="4">
              <a:lnSpc>
                <a:spcPct val="103000"/>
              </a:lnSpc>
              <a:spcAft>
                <a:spcPts val="286"/>
              </a:spcAft>
            </a:pPr>
            <a:endParaRPr lang="en-US" altLang="en-US" dirty="0"/>
          </a:p>
          <a:p>
            <a:pPr marL="0" indent="0">
              <a:buNone/>
            </a:pPr>
            <a:endParaRPr lang="en-US" dirty="0">
              <a:cs typeface="Microsoft New Tai Lue"/>
            </a:endParaRPr>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791403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62829"/>
            <a:ext cx="6081827" cy="5452412"/>
          </a:xfrm>
        </p:spPr>
        <p:txBody>
          <a:bodyPr/>
          <a:lstStyle/>
          <a:p>
            <a:pPr marL="0" indent="0">
              <a:lnSpc>
                <a:spcPts val="1719"/>
              </a:lnSpc>
              <a:spcBef>
                <a:spcPts val="0"/>
              </a:spcBef>
              <a:buClr>
                <a:srgbClr val="3E4D9A"/>
              </a:buClr>
              <a:buSzPct val="150000"/>
              <a:buNone/>
            </a:pPr>
            <a:r>
              <a:rPr lang="en-US" sz="1500" b="1" u="sng" dirty="0"/>
              <a:t>READ</a:t>
            </a:r>
            <a:r>
              <a:rPr lang="en-US" sz="1500" b="1" dirty="0"/>
              <a:t>: </a:t>
            </a:r>
          </a:p>
          <a:p>
            <a:pPr marL="109145" indent="-109145">
              <a:lnSpc>
                <a:spcPts val="1719"/>
              </a:lnSpc>
              <a:spcBef>
                <a:spcPts val="573"/>
              </a:spcBef>
              <a:spcAft>
                <a:spcPts val="191"/>
              </a:spcAft>
              <a:buClr>
                <a:srgbClr val="3E4D9A"/>
              </a:buClr>
              <a:buSzPct val="150000"/>
              <a:buFont typeface="Arial" charset="0"/>
              <a:buChar char="•"/>
            </a:pPr>
            <a:r>
              <a:rPr lang="en-US" altLang="en-US" sz="1700" dirty="0"/>
              <a:t>Develop realistic pain treatment goals. Focus on:</a:t>
            </a:r>
          </a:p>
          <a:p>
            <a:pPr marL="218290" lvl="1" indent="-109145">
              <a:lnSpc>
                <a:spcPts val="1719"/>
              </a:lnSpc>
              <a:spcBef>
                <a:spcPts val="0"/>
              </a:spcBef>
              <a:spcAft>
                <a:spcPts val="382"/>
              </a:spcAft>
              <a:buFont typeface="Wingdings" panose="05000000000000000000" pitchFamily="2" charset="2"/>
              <a:buChar char="ü"/>
            </a:pPr>
            <a:r>
              <a:rPr lang="en-US" altLang="en-US" sz="1500" dirty="0"/>
              <a:t>Pain relief or reduction and Functional recovery or restoration</a:t>
            </a:r>
          </a:p>
          <a:p>
            <a:pPr>
              <a:lnSpc>
                <a:spcPts val="1719"/>
              </a:lnSpc>
              <a:spcBef>
                <a:spcPts val="0"/>
              </a:spcBef>
            </a:pPr>
            <a:r>
              <a:rPr lang="en-US" altLang="en-US" sz="1700" dirty="0"/>
              <a:t>Develop an age and developmentally-appropriate multi-modal pain treatment plan</a:t>
            </a:r>
          </a:p>
          <a:p>
            <a:pPr marL="218290" lvl="1" indent="-109145">
              <a:spcBef>
                <a:spcPts val="191"/>
              </a:spcBef>
              <a:buFont typeface="Wingdings" panose="05000000000000000000" pitchFamily="2" charset="2"/>
              <a:buChar char="ü"/>
              <a:defRPr/>
            </a:pPr>
            <a:r>
              <a:rPr lang="en-US" altLang="en-US" sz="1700" dirty="0"/>
              <a:t>Both now and in the future, </a:t>
            </a:r>
            <a:r>
              <a:rPr lang="en-US" altLang="en-US" sz="1700" b="1" dirty="0"/>
              <a:t>self-report </a:t>
            </a:r>
            <a:r>
              <a:rPr lang="en-US" altLang="en-US" sz="1700" dirty="0"/>
              <a:t>of pain, pain location, quality, and severity will provide additional guidance in developing individualized treatment plans for patients who are able to self-report.</a:t>
            </a:r>
          </a:p>
          <a:p>
            <a:pPr marL="218290" lvl="1" indent="-109145">
              <a:spcBef>
                <a:spcPts val="191"/>
              </a:spcBef>
              <a:buFont typeface="Wingdings" panose="05000000000000000000" pitchFamily="2" charset="2"/>
              <a:buChar char="ü"/>
              <a:defRPr/>
            </a:pPr>
            <a:r>
              <a:rPr lang="en-US" altLang="en-US" sz="1700" dirty="0"/>
              <a:t>Cause of pain, disease, treatments, and procedures, including surgery, provide guidance for developing pain treatment plans. </a:t>
            </a:r>
            <a:endParaRPr lang="en-US" altLang="en-US" sz="1700" dirty="0">
              <a:cs typeface="Microsoft New Tai Lue"/>
            </a:endParaRPr>
          </a:p>
          <a:p>
            <a:pPr marL="218290" lvl="1" indent="-109145">
              <a:spcBef>
                <a:spcPts val="191"/>
              </a:spcBef>
              <a:buFont typeface="Wingdings" panose="05000000000000000000" pitchFamily="2" charset="2"/>
              <a:buChar char="ü"/>
            </a:pPr>
            <a:r>
              <a:rPr lang="en-US" altLang="en-US" sz="1700" dirty="0"/>
              <a:t>This may be the only guidance available to help manage pain in critically ill, pre-verbal, and nonverbal neonates, infants, and children. </a:t>
            </a:r>
          </a:p>
          <a:p>
            <a:pPr marL="218290" lvl="1" indent="-109145">
              <a:spcBef>
                <a:spcPts val="191"/>
              </a:spcBef>
              <a:buFont typeface="Wingdings" panose="05000000000000000000" pitchFamily="2" charset="2"/>
              <a:buChar char="ü"/>
            </a:pPr>
            <a:r>
              <a:rPr lang="en-US" altLang="en-US" sz="1700" dirty="0"/>
              <a:t>In the future, genetics of pain sensitivity and pharmacogenetics may also provide predictive guidance for planning individualized pain treatments. </a:t>
            </a:r>
          </a:p>
          <a:p>
            <a:pPr marL="218290" lvl="1" indent="-109145">
              <a:buFont typeface="Wingdings" panose="05000000000000000000" pitchFamily="2" charset="2"/>
              <a:buChar char="ü"/>
            </a:pPr>
            <a:endParaRPr lang="en-US" dirty="0"/>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4</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006252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62829"/>
            <a:ext cx="6348063" cy="5452412"/>
          </a:xfrm>
        </p:spPr>
        <p:txBody>
          <a:bodyPr/>
          <a:lstStyle/>
          <a:p>
            <a:pPr marL="0" indent="0">
              <a:lnSpc>
                <a:spcPct val="104000"/>
              </a:lnSpc>
              <a:spcBef>
                <a:spcPts val="0"/>
              </a:spcBef>
              <a:spcAft>
                <a:spcPts val="573"/>
              </a:spcAft>
              <a:buNone/>
            </a:pPr>
            <a:r>
              <a:rPr lang="en-US" sz="1700" b="1" u="sng" dirty="0"/>
              <a:t>READ</a:t>
            </a:r>
            <a:r>
              <a:rPr lang="en-US" sz="1700" b="1" dirty="0"/>
              <a:t>: </a:t>
            </a:r>
            <a:r>
              <a:rPr lang="en-US" sz="1700" dirty="0">
                <a:latin typeface="AdvOTfe809cc4"/>
              </a:rPr>
              <a:t>The effect </a:t>
            </a:r>
            <a:r>
              <a:rPr lang="en-US" sz="1700" dirty="0"/>
              <a:t>of analgesics and </a:t>
            </a:r>
            <a:r>
              <a:rPr lang="en-US" sz="1700" dirty="0" err="1"/>
              <a:t>biobehavioral</a:t>
            </a:r>
            <a:r>
              <a:rPr lang="en-US" sz="1700" dirty="0"/>
              <a:t> interventions is indicated along the nociceptive pain pathway to illustrate its mechanism of action. </a:t>
            </a:r>
          </a:p>
          <a:p>
            <a:pPr marL="0" indent="0">
              <a:lnSpc>
                <a:spcPct val="104000"/>
              </a:lnSpc>
              <a:spcBef>
                <a:spcPts val="0"/>
              </a:spcBef>
              <a:buNone/>
              <a:defRPr/>
            </a:pPr>
            <a:r>
              <a:rPr lang="en-US" sz="1700" b="1" u="sng" dirty="0"/>
              <a:t>ASK</a:t>
            </a:r>
            <a:r>
              <a:rPr lang="en-US" sz="1700" b="1" dirty="0"/>
              <a:t>: </a:t>
            </a:r>
            <a:r>
              <a:rPr lang="en-US" sz="1700" dirty="0"/>
              <a:t>What are pharmacokinetics, pharmacodynamics, and pharmacogenetics? Do these alter individual treatment plans?</a:t>
            </a:r>
            <a:endParaRPr lang="en-US" sz="1700" dirty="0">
              <a:cs typeface="Microsoft New Tai Lue"/>
            </a:endParaRPr>
          </a:p>
          <a:p>
            <a:pPr marL="0" indent="0" algn="ctr">
              <a:lnSpc>
                <a:spcPct val="104000"/>
              </a:lnSpc>
              <a:spcBef>
                <a:spcPts val="573"/>
              </a:spcBef>
              <a:buNone/>
              <a:defRPr/>
            </a:pPr>
            <a:r>
              <a:rPr lang="en-US" sz="1500" i="1" dirty="0"/>
              <a:t>Select participants willing to share their answers to this question.           </a:t>
            </a:r>
            <a:r>
              <a:rPr lang="en-US" sz="1700" i="1" dirty="0"/>
              <a:t>Write on flipchart or whiteboard </a:t>
            </a:r>
          </a:p>
          <a:p>
            <a:pPr marL="0" indent="0" algn="ctr">
              <a:lnSpc>
                <a:spcPct val="104000"/>
              </a:lnSpc>
              <a:spcBef>
                <a:spcPts val="0"/>
              </a:spcBef>
              <a:spcAft>
                <a:spcPts val="573"/>
              </a:spcAft>
              <a:buNone/>
              <a:defRPr/>
            </a:pPr>
            <a:r>
              <a:rPr lang="en-US" sz="1700" b="1" i="1" dirty="0"/>
              <a:t>[Limit discussion to 3 minutes]</a:t>
            </a:r>
          </a:p>
          <a:p>
            <a:pPr marL="0" indent="0" defTabSz="873161">
              <a:lnSpc>
                <a:spcPct val="103000"/>
              </a:lnSpc>
              <a:spcBef>
                <a:spcPts val="573"/>
              </a:spcBef>
              <a:buNone/>
              <a:defRPr/>
            </a:pPr>
            <a:r>
              <a:rPr lang="en-US" sz="1700" b="1" i="1" u="sng" dirty="0"/>
              <a:t>READ </a:t>
            </a:r>
            <a:r>
              <a:rPr lang="en-US" sz="1700" i="1" u="sng" dirty="0"/>
              <a:t>these Key points (</a:t>
            </a:r>
            <a:r>
              <a:rPr lang="en-US" sz="1700" b="1" i="1" u="sng" dirty="0"/>
              <a:t>if not included by participants):</a:t>
            </a:r>
          </a:p>
          <a:p>
            <a:pPr>
              <a:lnSpc>
                <a:spcPct val="103000"/>
              </a:lnSpc>
              <a:spcBef>
                <a:spcPts val="0"/>
              </a:spcBef>
            </a:pPr>
            <a:r>
              <a:rPr lang="en-US" sz="1700" dirty="0"/>
              <a:t>Pharmacokinetics is what the </a:t>
            </a:r>
            <a:r>
              <a:rPr lang="en-US" sz="1700" b="1" dirty="0"/>
              <a:t>body</a:t>
            </a:r>
            <a:r>
              <a:rPr lang="en-US" sz="1700" dirty="0"/>
              <a:t> does to the </a:t>
            </a:r>
            <a:r>
              <a:rPr lang="en-US" sz="1700" b="1" dirty="0"/>
              <a:t>drug</a:t>
            </a:r>
            <a:r>
              <a:rPr lang="en-US" sz="1700" dirty="0"/>
              <a:t>.</a:t>
            </a:r>
          </a:p>
          <a:p>
            <a:pPr>
              <a:lnSpc>
                <a:spcPct val="103000"/>
              </a:lnSpc>
              <a:spcBef>
                <a:spcPts val="0"/>
              </a:spcBef>
            </a:pPr>
            <a:r>
              <a:rPr lang="en-US" sz="1700" dirty="0"/>
              <a:t>Pharmacodynamics is what the </a:t>
            </a:r>
            <a:r>
              <a:rPr lang="en-US" sz="1700" b="1" dirty="0"/>
              <a:t>drug</a:t>
            </a:r>
            <a:r>
              <a:rPr lang="en-US" sz="1700" dirty="0"/>
              <a:t> does to the </a:t>
            </a:r>
            <a:r>
              <a:rPr lang="en-US" sz="1700" b="1" dirty="0"/>
              <a:t>body</a:t>
            </a:r>
            <a:r>
              <a:rPr lang="en-US" sz="1700" dirty="0"/>
              <a:t>, and  </a:t>
            </a:r>
          </a:p>
          <a:p>
            <a:pPr>
              <a:lnSpc>
                <a:spcPct val="103000"/>
              </a:lnSpc>
              <a:spcBef>
                <a:spcPts val="0"/>
              </a:spcBef>
              <a:spcAft>
                <a:spcPts val="573"/>
              </a:spcAft>
            </a:pPr>
            <a:r>
              <a:rPr lang="en-US" sz="1700" dirty="0"/>
              <a:t>Pharmacogenetics is the influence of </a:t>
            </a:r>
            <a:r>
              <a:rPr lang="en-US" sz="1700" b="1" dirty="0"/>
              <a:t>individual allelic </a:t>
            </a:r>
            <a:r>
              <a:rPr lang="en-US" sz="1700" dirty="0"/>
              <a:t>differences and associated variability in medication responses.</a:t>
            </a:r>
          </a:p>
          <a:p>
            <a:pPr marL="0" indent="0">
              <a:lnSpc>
                <a:spcPct val="103000"/>
              </a:lnSpc>
              <a:spcBef>
                <a:spcPts val="0"/>
              </a:spcBef>
              <a:buNone/>
            </a:pPr>
            <a:r>
              <a:rPr lang="en-US" sz="1700" b="1" u="sng" dirty="0"/>
              <a:t>READ</a:t>
            </a:r>
            <a:r>
              <a:rPr lang="en-US" sz="1700" b="1" dirty="0"/>
              <a:t>: </a:t>
            </a:r>
            <a:r>
              <a:rPr lang="en-US" sz="1700" dirty="0"/>
              <a:t>Thus, one size does not fit all, and the treatment plan may need to be adjusted to address individual variability in pain experience and analgesic efficacy. </a:t>
            </a:r>
          </a:p>
          <a:p>
            <a:pPr marL="0" indent="0" algn="ctr" defTabSz="873161">
              <a:lnSpc>
                <a:spcPct val="103000"/>
              </a:lnSpc>
              <a:spcBef>
                <a:spcPts val="191"/>
              </a:spcBef>
              <a:buNone/>
              <a:defRPr/>
            </a:pPr>
            <a:r>
              <a:rPr lang="en-US" sz="1700" b="1" i="1" cap="all" dirty="0"/>
              <a:t>[10 minutes </a:t>
            </a:r>
            <a:r>
              <a:rPr lang="en-US" sz="1700" b="1" i="1" dirty="0"/>
              <a:t>of 60 minute session is complete]</a:t>
            </a:r>
          </a:p>
          <a:p>
            <a:pPr marL="0" indent="0">
              <a:buNone/>
            </a:pPr>
            <a:endParaRPr lang="en-US" dirty="0"/>
          </a:p>
          <a:p>
            <a:pPr marL="0" indent="0">
              <a:buNone/>
            </a:pPr>
            <a:endParaRPr lang="en-US" dirty="0"/>
          </a:p>
        </p:txBody>
      </p:sp>
      <p:sp>
        <p:nvSpPr>
          <p:cNvPr id="4" name="Header Placeholder 3"/>
          <p:cNvSpPr>
            <a:spLocks noGrp="1"/>
          </p:cNvSpPr>
          <p:nvPr>
            <p:ph type="hdr" sz="quarter" idx="10"/>
          </p:nvPr>
        </p:nvSpPr>
        <p:spPr/>
        <p:txBody>
          <a:bodyPr/>
          <a:lstStyle/>
          <a:p>
            <a:r>
              <a:rPr lang="en-US" sz="290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950165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02592"/>
            <a:ext cx="6238526" cy="5572502"/>
          </a:xfrm>
        </p:spPr>
        <p:txBody>
          <a:bodyPr/>
          <a:lstStyle/>
          <a:p>
            <a:pPr marL="0" indent="0">
              <a:lnSpc>
                <a:spcPct val="100000"/>
              </a:lnSpc>
              <a:spcBef>
                <a:spcPts val="0"/>
              </a:spcBef>
              <a:buNone/>
              <a:defRPr/>
            </a:pPr>
            <a:r>
              <a:rPr lang="en-US" sz="1500" b="1" u="sng" dirty="0"/>
              <a:t>ASK</a:t>
            </a:r>
            <a:r>
              <a:rPr lang="en-US" sz="1500" b="1" dirty="0"/>
              <a:t>: </a:t>
            </a:r>
            <a:r>
              <a:rPr lang="en-US" sz="1500" dirty="0"/>
              <a:t>What do you do when a child refuses to take a liquid analgesic?</a:t>
            </a:r>
            <a:endParaRPr lang="en-US" sz="1500" dirty="0">
              <a:cs typeface="Microsoft New Tai Lue"/>
            </a:endParaRPr>
          </a:p>
          <a:p>
            <a:pPr marL="0" indent="0" algn="ctr">
              <a:lnSpc>
                <a:spcPct val="104000"/>
              </a:lnSpc>
              <a:spcBef>
                <a:spcPts val="382"/>
              </a:spcBef>
              <a:buNone/>
              <a:defRPr/>
            </a:pPr>
            <a:r>
              <a:rPr lang="en-US" sz="1500" i="1" dirty="0"/>
              <a:t>Select participants willing to share their answers to this question. </a:t>
            </a:r>
          </a:p>
          <a:p>
            <a:pPr marL="0" indent="0" algn="ctr">
              <a:lnSpc>
                <a:spcPct val="104000"/>
              </a:lnSpc>
              <a:spcBef>
                <a:spcPts val="0"/>
              </a:spcBef>
              <a:buNone/>
              <a:defRPr/>
            </a:pPr>
            <a:r>
              <a:rPr lang="en-US" sz="1500" i="1" dirty="0"/>
              <a:t>Write on flipchart or whiteboard </a:t>
            </a:r>
          </a:p>
          <a:p>
            <a:pPr marL="0" indent="0" algn="ctr">
              <a:lnSpc>
                <a:spcPct val="104000"/>
              </a:lnSpc>
              <a:spcBef>
                <a:spcPts val="0"/>
              </a:spcBef>
              <a:spcAft>
                <a:spcPts val="573"/>
              </a:spcAft>
              <a:buNone/>
              <a:defRPr/>
            </a:pPr>
            <a:r>
              <a:rPr lang="en-US" sz="1500" b="1" i="1" dirty="0"/>
              <a:t>[Limit discussion to 3 minutes]</a:t>
            </a:r>
          </a:p>
          <a:p>
            <a:pPr marL="0" indent="0" defTabSz="873161">
              <a:lnSpc>
                <a:spcPct val="100000"/>
              </a:lnSpc>
              <a:spcBef>
                <a:spcPts val="0"/>
              </a:spcBef>
              <a:buNone/>
              <a:defRPr/>
            </a:pPr>
            <a:r>
              <a:rPr lang="en-US" sz="1500" b="1" i="1" u="sng" dirty="0"/>
              <a:t>READ </a:t>
            </a:r>
            <a:r>
              <a:rPr lang="en-US" sz="1500" i="1" u="sng" dirty="0"/>
              <a:t>these Key points (</a:t>
            </a:r>
            <a:r>
              <a:rPr lang="en-US" sz="1500" b="1" i="1" u="sng" dirty="0"/>
              <a:t>if not included by participants):</a:t>
            </a:r>
          </a:p>
          <a:p>
            <a:pPr marL="0" indent="-109145" defTabSz="873161">
              <a:lnSpc>
                <a:spcPct val="90000"/>
              </a:lnSpc>
              <a:spcBef>
                <a:spcPts val="0"/>
              </a:spcBef>
              <a:spcAft>
                <a:spcPts val="382"/>
              </a:spcAft>
              <a:buClr>
                <a:srgbClr val="3E4D9A"/>
              </a:buClr>
              <a:buSzPct val="150000"/>
              <a:defRPr/>
            </a:pPr>
            <a:r>
              <a:rPr lang="en-US" sz="1700" dirty="0"/>
              <a:t>Since medications are dosed based on weight, a tablet or capsule is may be “one size fits all”. </a:t>
            </a:r>
          </a:p>
          <a:p>
            <a:pPr marL="0" indent="-109145" defTabSz="873161">
              <a:lnSpc>
                <a:spcPct val="90000"/>
              </a:lnSpc>
              <a:spcBef>
                <a:spcPts val="0"/>
              </a:spcBef>
              <a:spcAft>
                <a:spcPts val="382"/>
              </a:spcAft>
              <a:buClr>
                <a:srgbClr val="3E4D9A"/>
              </a:buClr>
              <a:buSzPct val="150000"/>
              <a:defRPr/>
            </a:pPr>
            <a:r>
              <a:rPr lang="en-US" sz="1700" dirty="0"/>
              <a:t>Consider the dose being prescribed as well as whether the patient will take the liquid form of the medication. </a:t>
            </a:r>
          </a:p>
          <a:p>
            <a:pPr marL="109145" lvl="2">
              <a:lnSpc>
                <a:spcPct val="90000"/>
              </a:lnSpc>
              <a:spcBef>
                <a:spcPts val="0"/>
              </a:spcBef>
              <a:spcAft>
                <a:spcPts val="382"/>
              </a:spcAft>
              <a:buClr>
                <a:srgbClr val="3E4D9A"/>
              </a:buClr>
              <a:buSzPct val="150000"/>
              <a:defRPr/>
            </a:pPr>
            <a:r>
              <a:rPr lang="en-US" sz="1700" dirty="0"/>
              <a:t>Bitter medications can often be masked by citrus, so mixing in orange juice can help. Chocolate syrup is another agent that can be helpful for some children. Consider whether there are other forms of the drug the child will tolerate. </a:t>
            </a:r>
            <a:endParaRPr lang="en-US" altLang="en-US" sz="1700" dirty="0"/>
          </a:p>
          <a:p>
            <a:pPr marL="109145" lvl="2">
              <a:lnSpc>
                <a:spcPct val="90000"/>
              </a:lnSpc>
              <a:spcBef>
                <a:spcPts val="0"/>
              </a:spcBef>
              <a:spcAft>
                <a:spcPts val="382"/>
              </a:spcAft>
              <a:buClr>
                <a:srgbClr val="3E4D9A"/>
              </a:buClr>
              <a:buSzPct val="150000"/>
              <a:defRPr/>
            </a:pPr>
            <a:r>
              <a:rPr lang="en-US" altLang="en-US" sz="1700" dirty="0"/>
              <a:t>Consider frequency and challenges to schedule adherence like school, sleep, and timing around meals. </a:t>
            </a:r>
          </a:p>
          <a:p>
            <a:pPr marL="109145" lvl="2">
              <a:lnSpc>
                <a:spcPct val="90000"/>
              </a:lnSpc>
              <a:spcBef>
                <a:spcPts val="0"/>
              </a:spcBef>
              <a:spcAft>
                <a:spcPts val="191"/>
              </a:spcAft>
              <a:buClr>
                <a:srgbClr val="3E4D9A"/>
              </a:buClr>
              <a:buSzPct val="150000"/>
              <a:defRPr/>
            </a:pPr>
            <a:r>
              <a:rPr lang="en-US" altLang="en-US" sz="1700" dirty="0"/>
              <a:t>Some prescription medications and most over-the counter medications are not covered by insurance, so they may be cost-prohibitive</a:t>
            </a:r>
          </a:p>
          <a:p>
            <a:pPr marL="109145" lvl="2">
              <a:lnSpc>
                <a:spcPct val="90000"/>
              </a:lnSpc>
              <a:spcBef>
                <a:spcPts val="0"/>
              </a:spcBef>
              <a:buClr>
                <a:srgbClr val="3E4D9A"/>
              </a:buClr>
              <a:buSzPct val="150000"/>
              <a:defRPr/>
            </a:pPr>
            <a:r>
              <a:rPr lang="en-US" altLang="en-US" sz="1700" dirty="0"/>
              <a:t>Many oral suspensions are not readily available and may need to be extemporaneously compounded</a:t>
            </a:r>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6</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6811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278955" y="3655383"/>
            <a:ext cx="6512369" cy="5470329"/>
          </a:xfrm>
        </p:spPr>
        <p:txBody>
          <a:bodyPr/>
          <a:lstStyle/>
          <a:p>
            <a:pPr marL="0" marR="0" lvl="1" indent="0" algn="l" defTabSz="914400" rtl="0" eaLnBrk="1" fontAlgn="auto" latinLnBrk="0" hangingPunct="1">
              <a:lnSpc>
                <a:spcPct val="90000"/>
              </a:lnSpc>
              <a:spcBef>
                <a:spcPts val="0"/>
              </a:spcBef>
              <a:buClrTx/>
              <a:buSzTx/>
              <a:buFont typeface="Arial" panose="020B0604020202020204" pitchFamily="34" charset="0"/>
              <a:buNone/>
              <a:tabLst/>
              <a:defRPr/>
            </a:pPr>
            <a:r>
              <a:rPr lang="en-US" altLang="en-US" sz="1800" b="1" u="sng" dirty="0"/>
              <a:t>READ</a:t>
            </a:r>
            <a:r>
              <a:rPr lang="en-US" altLang="en-US" sz="1800" b="1" dirty="0"/>
              <a:t>:  </a:t>
            </a:r>
            <a:r>
              <a:rPr lang="en-US" sz="1600" dirty="0"/>
              <a:t>Patty is on her last dose of a total of 8 of ketorolac. Her parents report Patty is in constant abdominal pain, not sleeping at night, and gagging. Patty is comfortable only in the fetal position or when being held. Her </a:t>
            </a:r>
            <a:r>
              <a:rPr lang="en-US" sz="1600" dirty="0" err="1"/>
              <a:t>rFLACC</a:t>
            </a:r>
            <a:r>
              <a:rPr lang="en-US" sz="1600" dirty="0"/>
              <a:t> scores range from 4-8/10 </a:t>
            </a:r>
          </a:p>
          <a:p>
            <a:pPr marL="0" lvl="1" indent="0">
              <a:lnSpc>
                <a:spcPct val="90000"/>
              </a:lnSpc>
              <a:spcBef>
                <a:spcPts val="200"/>
              </a:spcBef>
              <a:spcAft>
                <a:spcPts val="200"/>
              </a:spcAft>
              <a:buNone/>
            </a:pPr>
            <a:r>
              <a:rPr lang="en-US" altLang="en-US" sz="1600" b="1" dirty="0"/>
              <a:t>This is a 10 minute case,</a:t>
            </a:r>
            <a:r>
              <a:rPr lang="en-US" altLang="en-US" sz="1600" dirty="0"/>
              <a:t> with your </a:t>
            </a:r>
            <a:r>
              <a:rPr lang="en-US" altLang="en-US" sz="1600" b="1" u="sng" dirty="0"/>
              <a:t>table</a:t>
            </a:r>
            <a:r>
              <a:rPr lang="en-US" altLang="en-US" sz="1600" dirty="0"/>
              <a:t> discuss your answers to the questions on the slide. You will have 5 minutes to discuss the case and prepare to share your plan with the group </a:t>
            </a:r>
          </a:p>
          <a:p>
            <a:pPr marL="0" lvl="4" indent="0" algn="ctr">
              <a:lnSpc>
                <a:spcPct val="90000"/>
              </a:lnSpc>
              <a:spcBef>
                <a:spcPts val="0"/>
              </a:spcBef>
              <a:buNone/>
            </a:pPr>
            <a:r>
              <a:rPr lang="en-US" sz="1600" b="1" i="1" dirty="0"/>
              <a:t>[</a:t>
            </a:r>
            <a:r>
              <a:rPr lang="en-US" sz="1600" i="1" dirty="0"/>
              <a:t>Give groups 5 minutes to discuss case. During their discussion:</a:t>
            </a:r>
          </a:p>
          <a:p>
            <a:pPr marL="0" lvl="4" indent="0" algn="ctr">
              <a:lnSpc>
                <a:spcPct val="90000"/>
              </a:lnSpc>
              <a:spcBef>
                <a:spcPts val="0"/>
              </a:spcBef>
              <a:buNone/>
            </a:pPr>
            <a:r>
              <a:rPr lang="en-US" sz="1600" i="1" dirty="0"/>
              <a:t>Write age, weight, and medication orders on flipchart or whiteboard] </a:t>
            </a:r>
            <a:r>
              <a:rPr lang="en-US" sz="1500" i="1" dirty="0"/>
              <a:t>Select participants willing to share their group’s answers. </a:t>
            </a:r>
          </a:p>
          <a:p>
            <a:pPr marL="0" lvl="4" indent="0" algn="ctr">
              <a:lnSpc>
                <a:spcPct val="90000"/>
              </a:lnSpc>
              <a:spcBef>
                <a:spcPts val="0"/>
              </a:spcBef>
              <a:buNone/>
            </a:pPr>
            <a:r>
              <a:rPr lang="en-US" sz="1500" b="1" i="1" dirty="0"/>
              <a:t>[LIMIT discussion to 1-2 mins/group, max of 5]</a:t>
            </a:r>
          </a:p>
          <a:p>
            <a:pPr marL="0" lvl="4" indent="0" algn="ctr">
              <a:lnSpc>
                <a:spcPct val="90000"/>
              </a:lnSpc>
              <a:spcBef>
                <a:spcPts val="0"/>
              </a:spcBef>
              <a:buNone/>
            </a:pPr>
            <a:r>
              <a:rPr lang="en-US" sz="1500" i="1" dirty="0"/>
              <a:t>Write changes to the plan on flipchart or whiteboard </a:t>
            </a:r>
            <a:endParaRPr lang="en-US" sz="1500" b="1" i="1" u="sng" dirty="0"/>
          </a:p>
          <a:p>
            <a:pPr marL="0" indent="0">
              <a:lnSpc>
                <a:spcPct val="90000"/>
              </a:lnSpc>
              <a:spcBef>
                <a:spcPts val="200"/>
              </a:spcBef>
              <a:buNone/>
            </a:pPr>
            <a:r>
              <a:rPr lang="en-US" sz="1400" b="1" i="1" u="sng" dirty="0"/>
              <a:t>READ </a:t>
            </a:r>
            <a:r>
              <a:rPr lang="en-US" sz="1400" b="0" i="1" u="sng" dirty="0"/>
              <a:t>these Key points (</a:t>
            </a:r>
            <a:r>
              <a:rPr lang="en-US" sz="1400" b="1" i="1" u="sng" dirty="0"/>
              <a:t>if not included by participants):</a:t>
            </a:r>
          </a:p>
          <a:p>
            <a:pPr>
              <a:lnSpc>
                <a:spcPct val="90000"/>
              </a:lnSpc>
              <a:spcBef>
                <a:spcPts val="0"/>
              </a:spcBef>
            </a:pPr>
            <a:r>
              <a:rPr lang="en-US" sz="1600" dirty="0"/>
              <a:t>Consider changing the morphine to as often as every 1-2 hours and giving the morphine and acetaminophen around the clock.</a:t>
            </a:r>
          </a:p>
          <a:p>
            <a:pPr>
              <a:lnSpc>
                <a:spcPct val="90000"/>
              </a:lnSpc>
              <a:spcBef>
                <a:spcPts val="0"/>
              </a:spcBef>
            </a:pPr>
            <a:r>
              <a:rPr lang="en-US" sz="1600" dirty="0"/>
              <a:t>To ascertain if continuing the IV ketorolac is contraindicated, obtain a BUN and creatinine. If these labs are in acceptable ranges, continue the IV ketorolac for a maximum of 20 doses. </a:t>
            </a:r>
          </a:p>
          <a:p>
            <a:pPr>
              <a:lnSpc>
                <a:spcPct val="90000"/>
              </a:lnSpc>
              <a:spcBef>
                <a:spcPts val="0"/>
              </a:spcBef>
            </a:pPr>
            <a:r>
              <a:rPr lang="en-US" sz="1600" dirty="0"/>
              <a:t>Nonpharmacological interventions include positions of comfort, but continue to change positions, adapt environment as guided by family’s past experiences with Patty’s pain. </a:t>
            </a:r>
          </a:p>
          <a:p>
            <a:pPr>
              <a:lnSpc>
                <a:spcPct val="90000"/>
              </a:lnSpc>
              <a:spcBef>
                <a:spcPts val="0"/>
              </a:spcBef>
            </a:pPr>
            <a:r>
              <a:rPr lang="en-US" sz="1600" dirty="0"/>
              <a:t>Provide distraction type activities, music, and if possible, consult a child life specialist </a:t>
            </a:r>
          </a:p>
          <a:p>
            <a:pPr marL="0" indent="0">
              <a:lnSpc>
                <a:spcPct val="90000"/>
              </a:lnSpc>
              <a:spcBef>
                <a:spcPts val="0"/>
              </a:spcBef>
              <a:buNone/>
            </a:pPr>
            <a:r>
              <a:rPr lang="en-US" sz="1800" b="1" i="1" cap="all" dirty="0"/>
              <a:t>[25 minutes </a:t>
            </a:r>
            <a:r>
              <a:rPr lang="en-US" sz="1800" b="1" i="1" dirty="0"/>
              <a:t>of 60 minute session is complete]</a:t>
            </a:r>
          </a:p>
          <a:p>
            <a:pPr marL="0" indent="0" algn="ctr" defTabSz="873161">
              <a:lnSpc>
                <a:spcPct val="102000"/>
              </a:lnSpc>
              <a:spcBef>
                <a:spcPts val="286"/>
              </a:spcBef>
              <a:buNone/>
              <a:defRPr/>
            </a:pPr>
            <a:endParaRPr lang="en-US" sz="1100" b="1" i="1" dirty="0"/>
          </a:p>
          <a:p>
            <a:endParaRPr lang="en-US" dirty="0"/>
          </a:p>
          <a:p>
            <a:endParaRPr lang="en-US" dirty="0"/>
          </a:p>
          <a:p>
            <a:pPr marL="0" indent="0" algn="ctr" defTabSz="873161">
              <a:lnSpc>
                <a:spcPct val="102000"/>
              </a:lnSpc>
              <a:spcBef>
                <a:spcPts val="286"/>
              </a:spcBef>
              <a:buNone/>
              <a:defRPr/>
            </a:pPr>
            <a:endParaRPr lang="en-US" sz="1100" b="1" i="1" dirty="0"/>
          </a:p>
          <a:p>
            <a:pPr>
              <a:lnSpc>
                <a:spcPct val="102000"/>
              </a:lnSpc>
            </a:pPr>
            <a:endParaRPr lang="en-US" baseline="0" dirty="0"/>
          </a:p>
          <a:p>
            <a:endParaRPr lang="en-US" baseline="0" dirty="0"/>
          </a:p>
          <a:p>
            <a:endParaRPr lang="en-US" dirty="0"/>
          </a:p>
        </p:txBody>
      </p:sp>
      <p:sp>
        <p:nvSpPr>
          <p:cNvPr id="5" name="Slide Number Placeholder 4"/>
          <p:cNvSpPr>
            <a:spLocks noGrp="1"/>
          </p:cNvSpPr>
          <p:nvPr>
            <p:ph type="sldNum" sz="quarter" idx="11"/>
          </p:nvPr>
        </p:nvSpPr>
        <p:spPr/>
        <p:txBody>
          <a:bodyPr/>
          <a:lstStyle/>
          <a:p>
            <a:fld id="{F19303DE-3E45-4DD3-9505-92EF4803EF97}" type="slidenum">
              <a:rPr lang="en-US" smtClean="0"/>
              <a:t>7</a:t>
            </a:fld>
            <a:endParaRPr lang="en-US" dirty="0"/>
          </a:p>
        </p:txBody>
      </p:sp>
      <p:sp>
        <p:nvSpPr>
          <p:cNvPr id="7" name="Header Placeholder 3">
            <a:extLst>
              <a:ext uri="{FF2B5EF4-FFF2-40B4-BE49-F238E27FC236}">
                <a16:creationId xmlns:a16="http://schemas.microsoft.com/office/drawing/2014/main" id="{0902AF4E-DA5C-4A5D-85C0-97D1ED648882}"/>
              </a:ext>
            </a:extLst>
          </p:cNvPr>
          <p:cNvSpPr txBox="1">
            <a:spLocks/>
          </p:cNvSpPr>
          <p:nvPr/>
        </p:nvSpPr>
        <p:spPr>
          <a:xfrm>
            <a:off x="315468" y="442687"/>
            <a:ext cx="2217040" cy="2877457"/>
          </a:xfrm>
          <a:prstGeom prst="rect">
            <a:avLst/>
          </a:prstGeom>
        </p:spPr>
        <p:txBody>
          <a:bodyPr vert="horz" lIns="92302" tIns="46151" rIns="92302" bIns="46151" rtlCol="0" anchor="ctr"/>
          <a:lstStyle>
            <a:defPPr>
              <a:defRPr lang="en-US"/>
            </a:defPPr>
            <a:lvl1pPr marL="0" algn="l" defTabSz="914400" rtl="0" eaLnBrk="1" latinLnBrk="0" hangingPunct="1">
              <a:defRPr sz="4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900" dirty="0"/>
              <a:t>PRN Program: Analgesics</a:t>
            </a:r>
            <a:endParaRPr lang="en-US" sz="3600" dirty="0"/>
          </a:p>
        </p:txBody>
      </p:sp>
      <p:sp>
        <p:nvSpPr>
          <p:cNvPr id="8" name="Slide Number Placeholder 3"/>
          <p:cNvSpPr txBox="1">
            <a:spLocks/>
          </p:cNvSpPr>
          <p:nvPr/>
        </p:nvSpPr>
        <p:spPr>
          <a:xfrm>
            <a:off x="3972560" y="8814979"/>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792294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62829"/>
            <a:ext cx="6238526" cy="5164667"/>
          </a:xfrm>
        </p:spPr>
        <p:txBody>
          <a:bodyPr/>
          <a:lstStyle/>
          <a:p>
            <a:pPr marL="0" indent="0" defTabSz="873161">
              <a:lnSpc>
                <a:spcPct val="103000"/>
              </a:lnSpc>
              <a:spcBef>
                <a:spcPts val="0"/>
              </a:spcBef>
              <a:buNone/>
              <a:defRPr/>
            </a:pPr>
            <a:r>
              <a:rPr lang="en-US" sz="1700" b="1" u="sng" dirty="0"/>
              <a:t>READ</a:t>
            </a:r>
            <a:r>
              <a:rPr lang="en-US" sz="1700" b="1" dirty="0"/>
              <a:t>:</a:t>
            </a:r>
            <a:r>
              <a:rPr lang="en-US" sz="1700" dirty="0">
                <a:ea typeface="ＭＳ Ｐゴシック" panose="020B0600070205080204" pitchFamily="34" charset="-128"/>
              </a:rPr>
              <a:t> </a:t>
            </a:r>
          </a:p>
          <a:p>
            <a:pPr marL="0" indent="0" defTabSz="873161">
              <a:lnSpc>
                <a:spcPct val="103000"/>
              </a:lnSpc>
              <a:spcBef>
                <a:spcPts val="0"/>
              </a:spcBef>
              <a:buNone/>
              <a:defRPr/>
            </a:pPr>
            <a:r>
              <a:rPr lang="en-US" sz="1700" dirty="0">
                <a:ea typeface="ＭＳ Ｐゴシック" panose="020B0600070205080204" pitchFamily="34" charset="-128"/>
              </a:rPr>
              <a:t>The </a:t>
            </a:r>
            <a:r>
              <a:rPr lang="en-US" altLang="en-US" sz="1700" dirty="0">
                <a:ea typeface="ＭＳ Ｐゴシック" panose="020B0600070205080204" pitchFamily="34" charset="-128"/>
              </a:rPr>
              <a:t>mainstays of analgesia are non-opioids and opioids. However, there are many other medications commonly included in patient treatment plans to treat pain, associated symptoms and conditions, and analgesic adverse effects. These medications may or may not have analgesia as a primary treatment indication. </a:t>
            </a:r>
            <a:endParaRPr lang="en-US" sz="1700" dirty="0"/>
          </a:p>
          <a:p>
            <a:pPr marL="0" indent="0">
              <a:lnSpc>
                <a:spcPct val="104000"/>
              </a:lnSpc>
              <a:spcBef>
                <a:spcPts val="573"/>
              </a:spcBef>
              <a:spcAft>
                <a:spcPts val="573"/>
              </a:spcAft>
              <a:buNone/>
              <a:defRPr/>
            </a:pPr>
            <a:r>
              <a:rPr lang="en-US" sz="1700" b="1" dirty="0"/>
              <a:t>You will now have 1 minute to write down every medication you can think of that may be appropriate for a pediatric pain treatment plan. </a:t>
            </a:r>
          </a:p>
          <a:p>
            <a:pPr marL="0" indent="0">
              <a:lnSpc>
                <a:spcPct val="104000"/>
              </a:lnSpc>
              <a:spcBef>
                <a:spcPts val="573"/>
              </a:spcBef>
              <a:spcAft>
                <a:spcPts val="573"/>
              </a:spcAft>
              <a:buNone/>
              <a:defRPr/>
            </a:pPr>
            <a:r>
              <a:rPr lang="en-US" sz="1700" b="1" dirty="0"/>
              <a:t>Ready, set, go! </a:t>
            </a:r>
          </a:p>
          <a:p>
            <a:pPr marL="0" indent="0">
              <a:lnSpc>
                <a:spcPct val="104000"/>
              </a:lnSpc>
              <a:spcBef>
                <a:spcPts val="573"/>
              </a:spcBef>
              <a:spcAft>
                <a:spcPts val="573"/>
              </a:spcAft>
              <a:buNone/>
              <a:defRPr/>
            </a:pPr>
            <a:r>
              <a:rPr lang="en-US" sz="1700" b="1" u="sng" dirty="0"/>
              <a:t>ASK</a:t>
            </a:r>
            <a:r>
              <a:rPr lang="en-US" sz="1700" b="1" dirty="0"/>
              <a:t>:</a:t>
            </a:r>
            <a:r>
              <a:rPr lang="en-US" sz="1700" dirty="0">
                <a:ea typeface="ＭＳ Ｐゴシック" panose="020B0600070205080204" pitchFamily="34" charset="-128"/>
              </a:rPr>
              <a:t> Who has over 10 medications written down? 15?</a:t>
            </a:r>
          </a:p>
          <a:p>
            <a:pPr marL="0" indent="0" algn="ctr">
              <a:lnSpc>
                <a:spcPct val="104000"/>
              </a:lnSpc>
              <a:spcBef>
                <a:spcPts val="573"/>
              </a:spcBef>
              <a:spcAft>
                <a:spcPts val="573"/>
              </a:spcAft>
              <a:buNone/>
              <a:defRPr/>
            </a:pPr>
            <a:r>
              <a:rPr lang="en-US" sz="1500" i="1" dirty="0">
                <a:ea typeface="ＭＳ Ｐゴシック" panose="020B0600070205080204" pitchFamily="34" charset="-128"/>
              </a:rPr>
              <a:t> [Identify participants with the most and have them read their lists and then compare them with the list </a:t>
            </a:r>
            <a:r>
              <a:rPr lang="en-US" sz="1500" b="1" i="1" dirty="0">
                <a:ea typeface="ＭＳ Ｐゴシック" panose="020B0600070205080204" pitchFamily="34" charset="-128"/>
              </a:rPr>
              <a:t>shown on the next slide</a:t>
            </a:r>
            <a:r>
              <a:rPr lang="en-US" sz="1500" i="1" dirty="0">
                <a:ea typeface="ＭＳ Ｐゴシック" panose="020B0600070205080204" pitchFamily="34" charset="-128"/>
              </a:rPr>
              <a:t>]</a:t>
            </a:r>
            <a:endParaRPr lang="en-US" sz="1500" i="1" dirty="0"/>
          </a:p>
          <a:p>
            <a:pPr marL="0" indent="0" algn="ctr" defTabSz="873161">
              <a:lnSpc>
                <a:spcPct val="104000"/>
              </a:lnSpc>
              <a:spcBef>
                <a:spcPts val="0"/>
              </a:spcBef>
              <a:buNone/>
              <a:defRPr/>
            </a:pPr>
            <a:r>
              <a:rPr lang="en-US" sz="1700" dirty="0">
                <a:ea typeface="ＭＳ Ｐゴシック" panose="020B0600070205080204" pitchFamily="34" charset="-128"/>
              </a:rPr>
              <a:t> </a:t>
            </a:r>
            <a:r>
              <a:rPr lang="en-US" sz="1700" b="1" i="1" dirty="0"/>
              <a:t>[Limit discussion to 2 minutes]</a:t>
            </a:r>
          </a:p>
          <a:p>
            <a:pPr marL="109145" indent="-109145" defTabSz="873161">
              <a:spcBef>
                <a:spcPts val="286"/>
              </a:spcBef>
              <a:defRPr/>
            </a:pPr>
            <a:endParaRPr lang="en-US" altLang="en-US" sz="1100" dirty="0">
              <a:ea typeface="ＭＳ Ｐゴシック" panose="020B0600070205080204" pitchFamily="34" charset="-128"/>
            </a:endParaRPr>
          </a:p>
          <a:p>
            <a:pPr marL="109145" indent="-109145" defTabSz="873161">
              <a:spcBef>
                <a:spcPts val="286"/>
              </a:spcBef>
              <a:defRPr/>
            </a:pPr>
            <a:endParaRPr lang="en-US" altLang="en-US" sz="1100" dirty="0">
              <a:ea typeface="ＭＳ Ｐゴシック" panose="020B0600070205080204" pitchFamily="34" charset="-128"/>
            </a:endParaRPr>
          </a:p>
          <a:p>
            <a:endParaRPr lang="en-US" dirty="0"/>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506643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62829"/>
            <a:ext cx="6300598" cy="5312229"/>
          </a:xfrm>
        </p:spPr>
        <p:txBody>
          <a:bodyPr/>
          <a:lstStyle/>
          <a:p>
            <a:pPr marL="0" indent="0">
              <a:lnSpc>
                <a:spcPct val="100000"/>
              </a:lnSpc>
              <a:spcBef>
                <a:spcPts val="573"/>
              </a:spcBef>
              <a:spcAft>
                <a:spcPts val="573"/>
              </a:spcAft>
              <a:buNone/>
            </a:pPr>
            <a:r>
              <a:rPr lang="en-US" sz="1700" b="1" u="sng" dirty="0"/>
              <a:t>READ</a:t>
            </a:r>
            <a:r>
              <a:rPr lang="en-US" sz="1700" b="1" dirty="0"/>
              <a:t>: </a:t>
            </a:r>
            <a:r>
              <a:rPr lang="en-US" sz="1700" dirty="0"/>
              <a:t>How do you manage dosing of pediatric patients?</a:t>
            </a:r>
            <a:endParaRPr lang="en-US" sz="1700" dirty="0">
              <a:cs typeface="Microsoft New Tai Lue"/>
            </a:endParaRPr>
          </a:p>
          <a:p>
            <a:pPr>
              <a:lnSpc>
                <a:spcPct val="100000"/>
              </a:lnSpc>
              <a:spcBef>
                <a:spcPts val="573"/>
              </a:spcBef>
              <a:spcAft>
                <a:spcPts val="573"/>
              </a:spcAft>
              <a:defRPr/>
            </a:pPr>
            <a:r>
              <a:rPr lang="en-US" altLang="en-US" sz="1700" dirty="0"/>
              <a:t>Based on the type of medication, you might use weight, age, or body surface area. </a:t>
            </a:r>
          </a:p>
          <a:p>
            <a:pPr>
              <a:lnSpc>
                <a:spcPct val="100000"/>
              </a:lnSpc>
              <a:spcBef>
                <a:spcPts val="573"/>
              </a:spcBef>
              <a:spcAft>
                <a:spcPts val="573"/>
              </a:spcAft>
              <a:defRPr/>
            </a:pPr>
            <a:r>
              <a:rPr lang="en-US" altLang="en-US" sz="1700" dirty="0"/>
              <a:t>Many medications have not been studied in pediatric patients and dosing may be empirical or extrapolated from recommendations for adults </a:t>
            </a:r>
          </a:p>
          <a:p>
            <a:pPr>
              <a:lnSpc>
                <a:spcPct val="100000"/>
              </a:lnSpc>
              <a:spcBef>
                <a:spcPts val="573"/>
              </a:spcBef>
              <a:spcAft>
                <a:spcPts val="573"/>
              </a:spcAft>
              <a:defRPr/>
            </a:pPr>
            <a:r>
              <a:rPr lang="en-US" altLang="en-US" sz="1700" dirty="0"/>
              <a:t>Medications may need to be adjusted based on individual patient response and adverse effects</a:t>
            </a:r>
            <a:endParaRPr lang="en-US" sz="1700" dirty="0">
              <a:solidFill>
                <a:schemeClr val="tx2"/>
              </a:solidFill>
              <a:cs typeface="Microsoft New Tai Lue" panose="020B0502040204020203" pitchFamily="34" charset="0"/>
            </a:endParaRPr>
          </a:p>
          <a:p>
            <a:pPr>
              <a:lnSpc>
                <a:spcPct val="100000"/>
              </a:lnSpc>
              <a:spcBef>
                <a:spcPts val="573"/>
              </a:spcBef>
              <a:spcAft>
                <a:spcPts val="573"/>
              </a:spcAft>
              <a:buClr>
                <a:srgbClr val="3E4D9A"/>
              </a:buClr>
              <a:buSzPct val="150000"/>
              <a:buNone/>
            </a:pPr>
            <a:r>
              <a:rPr lang="en-US" sz="1700" dirty="0">
                <a:solidFill>
                  <a:schemeClr val="tx2"/>
                </a:solidFill>
                <a:cs typeface="Microsoft New Tai Lue" panose="020B0502040204020203" pitchFamily="34" charset="0"/>
              </a:rPr>
              <a:t>In general, drug dosing assumes patients are extensive metabolizers (EM), since this is the largest proportion of the population. </a:t>
            </a:r>
          </a:p>
          <a:p>
            <a:pPr marL="109145" indent="-109145" algn="ctr" defTabSz="873161">
              <a:lnSpc>
                <a:spcPct val="100000"/>
              </a:lnSpc>
              <a:spcBef>
                <a:spcPts val="573"/>
              </a:spcBef>
              <a:buClr>
                <a:srgbClr val="3E4D9A"/>
              </a:buClr>
              <a:buSzPct val="150000"/>
              <a:buNone/>
              <a:defRPr/>
            </a:pPr>
            <a:r>
              <a:rPr lang="en-US" sz="1700" b="1" i="1" cap="all" dirty="0"/>
              <a:t>[30 minutes </a:t>
            </a:r>
            <a:r>
              <a:rPr lang="en-US" sz="1700" b="1" i="1" dirty="0"/>
              <a:t>of 60 minute session is complete]</a:t>
            </a:r>
          </a:p>
          <a:p>
            <a:pPr>
              <a:lnSpc>
                <a:spcPct val="100000"/>
              </a:lnSpc>
              <a:spcBef>
                <a:spcPts val="0"/>
              </a:spcBef>
              <a:buClr>
                <a:srgbClr val="3E4D9A"/>
              </a:buClr>
              <a:buSzPct val="150000"/>
              <a:buNone/>
            </a:pPr>
            <a:endParaRPr lang="en-US" sz="1700" dirty="0">
              <a:solidFill>
                <a:schemeClr val="tx2"/>
              </a:solidFill>
              <a:cs typeface="Microsoft New Tai Lue" panose="020B0502040204020203" pitchFamily="34" charset="0"/>
            </a:endParaRPr>
          </a:p>
          <a:p>
            <a:pPr>
              <a:lnSpc>
                <a:spcPct val="100000"/>
              </a:lnSpc>
              <a:spcBef>
                <a:spcPts val="0"/>
              </a:spcBef>
              <a:defRPr/>
            </a:pPr>
            <a:endParaRPr lang="en-US" sz="1000" dirty="0"/>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01259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173434" y="3762829"/>
            <a:ext cx="6672660" cy="5452412"/>
          </a:xfrm>
        </p:spPr>
        <p:txBody>
          <a:bodyPr/>
          <a:lstStyle/>
          <a:p>
            <a:pPr marL="0" indent="0">
              <a:lnSpc>
                <a:spcPct val="100000"/>
              </a:lnSpc>
              <a:spcBef>
                <a:spcPts val="0"/>
              </a:spcBef>
              <a:spcAft>
                <a:spcPts val="573"/>
              </a:spcAft>
              <a:buNone/>
            </a:pPr>
            <a:r>
              <a:rPr lang="en-US" altLang="en-US" sz="1500" b="1" u="sng" dirty="0"/>
              <a:t>READ</a:t>
            </a:r>
            <a:r>
              <a:rPr lang="en-US" altLang="en-US" sz="1500" b="1" dirty="0"/>
              <a:t>: </a:t>
            </a:r>
            <a:r>
              <a:rPr lang="en-US" sz="1500" dirty="0"/>
              <a:t>Patty has been receiving IV hydromorphone for 3-4 weeks. Dosing has increased to a total daily dosage of 3mg or 3000mCg/day. She is tolerating G-tube feedings and is not sedated.</a:t>
            </a:r>
          </a:p>
          <a:p>
            <a:pPr marL="0" indent="0">
              <a:lnSpc>
                <a:spcPct val="100000"/>
              </a:lnSpc>
              <a:spcBef>
                <a:spcPts val="0"/>
              </a:spcBef>
              <a:buNone/>
            </a:pPr>
            <a:r>
              <a:rPr lang="en-US" sz="1500" b="1" u="sng" dirty="0"/>
              <a:t>ASK</a:t>
            </a:r>
            <a:r>
              <a:rPr lang="en-US" sz="1500" b="1" dirty="0"/>
              <a:t>:  </a:t>
            </a:r>
            <a:r>
              <a:rPr lang="en-US" sz="1500" dirty="0"/>
              <a:t>What are some advantages or disadvantages to the suggested oral/g-tube opioid(s) for her discharge home?</a:t>
            </a:r>
          </a:p>
          <a:p>
            <a:pPr marL="0" indent="0" algn="ctr">
              <a:lnSpc>
                <a:spcPct val="104000"/>
              </a:lnSpc>
              <a:spcBef>
                <a:spcPts val="573"/>
              </a:spcBef>
              <a:buNone/>
              <a:defRPr/>
            </a:pPr>
            <a:r>
              <a:rPr lang="en-US" sz="1700" i="1" dirty="0"/>
              <a:t>Select participants willing to share their answers to this question. </a:t>
            </a:r>
          </a:p>
          <a:p>
            <a:pPr marL="0" indent="0" algn="ctr">
              <a:lnSpc>
                <a:spcPct val="104000"/>
              </a:lnSpc>
              <a:spcBef>
                <a:spcPts val="0"/>
              </a:spcBef>
              <a:spcAft>
                <a:spcPts val="573"/>
              </a:spcAft>
              <a:buNone/>
              <a:defRPr/>
            </a:pPr>
            <a:r>
              <a:rPr lang="en-US" sz="1700" b="1" i="1" dirty="0"/>
              <a:t>[Limit discussion to 3 minutes]</a:t>
            </a:r>
          </a:p>
          <a:p>
            <a:pPr marL="0" indent="0" defTabSz="873161">
              <a:lnSpc>
                <a:spcPct val="100000"/>
              </a:lnSpc>
              <a:spcBef>
                <a:spcPts val="0"/>
              </a:spcBef>
              <a:buNone/>
              <a:defRPr/>
            </a:pPr>
            <a:r>
              <a:rPr lang="en-US" sz="1500" b="1" i="1" u="sng" dirty="0"/>
              <a:t>READ </a:t>
            </a:r>
            <a:r>
              <a:rPr lang="en-US" sz="1500" i="1" u="sng" dirty="0"/>
              <a:t>these Key points (</a:t>
            </a:r>
            <a:r>
              <a:rPr lang="en-US" sz="1500" b="1" i="1" u="sng" dirty="0"/>
              <a:t>if not included by participants)</a:t>
            </a:r>
            <a:r>
              <a:rPr lang="en-US" sz="1500" b="1" i="1" dirty="0"/>
              <a:t>:</a:t>
            </a:r>
          </a:p>
          <a:p>
            <a:pPr marL="0" indent="0">
              <a:lnSpc>
                <a:spcPct val="100000"/>
              </a:lnSpc>
              <a:spcBef>
                <a:spcPts val="0"/>
              </a:spcBef>
              <a:buNone/>
            </a:pPr>
            <a:r>
              <a:rPr lang="en-US" sz="1500" dirty="0"/>
              <a:t>1. Liquid hydromorphone:</a:t>
            </a:r>
          </a:p>
          <a:p>
            <a:pPr lvl="1">
              <a:spcBef>
                <a:spcPts val="0"/>
              </a:spcBef>
            </a:pPr>
            <a:r>
              <a:rPr lang="en-US" sz="1400" dirty="0"/>
              <a:t>Is it available from family’s home pharmacy?</a:t>
            </a:r>
          </a:p>
          <a:p>
            <a:pPr marL="218290" lvl="4">
              <a:lnSpc>
                <a:spcPct val="100000"/>
              </a:lnSpc>
              <a:spcBef>
                <a:spcPts val="0"/>
              </a:spcBef>
            </a:pPr>
            <a:r>
              <a:rPr lang="en-US" sz="1500" dirty="0"/>
              <a:t>How much needs to be given and since it needs to be given every 3-4 hours, will the schedule be convenient for the family</a:t>
            </a:r>
          </a:p>
          <a:p>
            <a:pPr lvl="1">
              <a:spcBef>
                <a:spcPts val="0"/>
              </a:spcBef>
            </a:pPr>
            <a:r>
              <a:rPr lang="en-US" sz="1400" dirty="0"/>
              <a:t>Educate family about: Weaning schedule, withdrawal assessment, storage of medication, and disposal of any remaining medication.</a:t>
            </a:r>
          </a:p>
          <a:p>
            <a:pPr marL="0" indent="0">
              <a:lnSpc>
                <a:spcPct val="100000"/>
              </a:lnSpc>
              <a:spcBef>
                <a:spcPts val="0"/>
              </a:spcBef>
              <a:buNone/>
            </a:pPr>
            <a:r>
              <a:rPr lang="en-US" sz="1500" dirty="0"/>
              <a:t>2. Liquid oxycodone: same as above. </a:t>
            </a:r>
          </a:p>
          <a:p>
            <a:pPr marL="0" indent="0">
              <a:lnSpc>
                <a:spcPct val="100000"/>
              </a:lnSpc>
              <a:spcBef>
                <a:spcPts val="0"/>
              </a:spcBef>
              <a:buNone/>
            </a:pPr>
            <a:r>
              <a:rPr lang="en-US" sz="1500" dirty="0"/>
              <a:t>3. Liquid Methadone: same as above and</a:t>
            </a:r>
          </a:p>
          <a:p>
            <a:pPr marL="218290" lvl="1" indent="-109145">
              <a:spcBef>
                <a:spcPts val="0"/>
              </a:spcBef>
            </a:pPr>
            <a:r>
              <a:rPr lang="en-US" sz="1500" dirty="0"/>
              <a:t>May take several days to find the best dose. Monitor for both sedation and withdrawal. </a:t>
            </a:r>
          </a:p>
          <a:p>
            <a:pPr lvl="1">
              <a:spcBef>
                <a:spcPts val="0"/>
              </a:spcBef>
            </a:pPr>
            <a:r>
              <a:rPr lang="en-US" sz="1500" dirty="0"/>
              <a:t>Obtain ECG prior to start due to potential for prolongation of </a:t>
            </a:r>
            <a:r>
              <a:rPr lang="en-US" sz="1500" dirty="0" err="1"/>
              <a:t>QTc</a:t>
            </a:r>
            <a:r>
              <a:rPr lang="en-US" sz="1500" dirty="0"/>
              <a:t> </a:t>
            </a:r>
            <a:r>
              <a:rPr lang="en-US" dirty="0"/>
              <a:t>(cardiac). </a:t>
            </a:r>
          </a:p>
          <a:p>
            <a:pPr marL="218290" lvl="1" indent="-109145">
              <a:spcBef>
                <a:spcPts val="0"/>
              </a:spcBef>
            </a:pPr>
            <a:r>
              <a:rPr lang="en-US" sz="1500" dirty="0"/>
              <a:t>Adherence with methadone every 12 hours may be easier for the family than every 4 hours for short-acting opioids</a:t>
            </a:r>
          </a:p>
          <a:p>
            <a:pPr marL="109145" lvl="1" indent="0">
              <a:spcBef>
                <a:spcPts val="0"/>
              </a:spcBef>
              <a:buNone/>
            </a:pPr>
            <a:endParaRPr lang="en-US" sz="1500" dirty="0"/>
          </a:p>
        </p:txBody>
      </p:sp>
      <p:sp>
        <p:nvSpPr>
          <p:cNvPr id="5" name="Slide Number Placeholder 4"/>
          <p:cNvSpPr>
            <a:spLocks noGrp="1"/>
          </p:cNvSpPr>
          <p:nvPr>
            <p:ph type="sldNum" sz="quarter" idx="11"/>
          </p:nvPr>
        </p:nvSpPr>
        <p:spPr/>
        <p:txBody>
          <a:bodyPr/>
          <a:lstStyle/>
          <a:p>
            <a:fld id="{F19303DE-3E45-4DD3-9505-92EF4803EF97}" type="slidenum">
              <a:rPr lang="en-US" smtClean="0"/>
              <a:t>10</a:t>
            </a:fld>
            <a:endParaRPr lang="en-US" dirty="0"/>
          </a:p>
        </p:txBody>
      </p:sp>
      <p:sp>
        <p:nvSpPr>
          <p:cNvPr id="6" name="Header Placeholder 3">
            <a:extLst>
              <a:ext uri="{FF2B5EF4-FFF2-40B4-BE49-F238E27FC236}">
                <a16:creationId xmlns:a16="http://schemas.microsoft.com/office/drawing/2014/main" id="{9CD9D1C4-4290-4743-952E-4C40194EC70B}"/>
              </a:ext>
            </a:extLst>
          </p:cNvPr>
          <p:cNvSpPr txBox="1">
            <a:spLocks/>
          </p:cNvSpPr>
          <p:nvPr/>
        </p:nvSpPr>
        <p:spPr>
          <a:xfrm>
            <a:off x="315468" y="442687"/>
            <a:ext cx="2217040" cy="2877457"/>
          </a:xfrm>
          <a:prstGeom prst="rect">
            <a:avLst/>
          </a:prstGeom>
        </p:spPr>
        <p:txBody>
          <a:bodyPr vert="horz" lIns="92302" tIns="46151" rIns="92302" bIns="46151" rtlCol="0" anchor="ctr"/>
          <a:lstStyle>
            <a:defPPr>
              <a:defRPr lang="en-US"/>
            </a:defPPr>
            <a:lvl1pPr marL="0" algn="l" defTabSz="914400" rtl="0" eaLnBrk="1" latinLnBrk="0" hangingPunct="1">
              <a:defRPr sz="4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900" dirty="0"/>
              <a:t>PRN Program: Analgesics</a:t>
            </a:r>
            <a:endParaRPr lang="en-US" sz="3600"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65731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62830"/>
            <a:ext cx="6081827" cy="4426857"/>
          </a:xfrm>
        </p:spPr>
        <p:txBody>
          <a:bodyPr/>
          <a:lstStyle/>
          <a:p>
            <a:pPr marL="0" indent="0" defTabSz="833781">
              <a:spcBef>
                <a:spcPts val="273"/>
              </a:spcBef>
              <a:buNone/>
              <a:defRPr/>
            </a:pPr>
            <a:r>
              <a:rPr lang="en-US" altLang="en-US" sz="1700" b="1" u="sng" dirty="0"/>
              <a:t>READ</a:t>
            </a:r>
            <a:r>
              <a:rPr lang="en-US" altLang="en-US" sz="1700" b="1" dirty="0">
                <a:cs typeface="Microsoft New Tai Lue"/>
              </a:rPr>
              <a:t>:</a:t>
            </a:r>
          </a:p>
          <a:p>
            <a:pPr marL="0" indent="0" defTabSz="833781">
              <a:spcBef>
                <a:spcPts val="273"/>
              </a:spcBef>
              <a:buNone/>
              <a:defRPr/>
            </a:pPr>
            <a:r>
              <a:rPr lang="en-US" sz="1700" dirty="0"/>
              <a:t>ROSTERS is an acronym of steps for opioid prescribing</a:t>
            </a:r>
            <a:r>
              <a:rPr lang="en-US" sz="1700" dirty="0">
                <a:cs typeface="Microsoft New Tai Lue"/>
              </a:rPr>
              <a:t> and monitoring your “rosters” of patients prescribed opioids for use at home</a:t>
            </a:r>
          </a:p>
          <a:p>
            <a:pPr marL="0" indent="0" defTabSz="833781">
              <a:spcBef>
                <a:spcPts val="273"/>
              </a:spcBef>
              <a:buNone/>
              <a:defRPr/>
            </a:pPr>
            <a:endParaRPr lang="en-US" sz="1700" dirty="0">
              <a:cs typeface="Microsoft New Tai Lue"/>
            </a:endParaRPr>
          </a:p>
          <a:p>
            <a:pPr marL="0" indent="0" defTabSz="833781">
              <a:spcBef>
                <a:spcPts val="273"/>
              </a:spcBef>
              <a:buNone/>
              <a:defRPr/>
            </a:pPr>
            <a:r>
              <a:rPr lang="en-US" altLang="en-US" sz="1700" b="1" u="sng" dirty="0"/>
              <a:t>READ</a:t>
            </a:r>
            <a:r>
              <a:rPr lang="en-US" altLang="en-US" sz="1700" b="1" dirty="0">
                <a:cs typeface="Microsoft New Tai Lue"/>
              </a:rPr>
              <a:t>: </a:t>
            </a:r>
            <a:r>
              <a:rPr lang="en-US" altLang="en-US" sz="1700" i="1" dirty="0">
                <a:cs typeface="Microsoft New Tai Lue"/>
              </a:rPr>
              <a:t>slide</a:t>
            </a:r>
          </a:p>
          <a:p>
            <a:pPr marL="0" indent="0" defTabSz="833781">
              <a:spcBef>
                <a:spcPts val="273"/>
              </a:spcBef>
              <a:buNone/>
              <a:defRPr/>
            </a:pPr>
            <a:endParaRPr lang="en-US" altLang="en-US" sz="1700" i="1" dirty="0">
              <a:cs typeface="Microsoft New Tai Lue"/>
            </a:endParaRPr>
          </a:p>
          <a:p>
            <a:pPr marL="0" indent="0" algn="ctr" defTabSz="833781">
              <a:spcBef>
                <a:spcPts val="273"/>
              </a:spcBef>
              <a:buNone/>
              <a:defRPr/>
            </a:pPr>
            <a:r>
              <a:rPr lang="en-US" sz="1700" b="1" i="1" cap="all" dirty="0"/>
              <a:t>[35 minutes </a:t>
            </a:r>
            <a:r>
              <a:rPr lang="en-US" sz="1700" b="1" i="1" dirty="0"/>
              <a:t>of 60 minute session is complete]</a:t>
            </a:r>
          </a:p>
          <a:p>
            <a:pPr marL="0" indent="0" defTabSz="833781">
              <a:spcBef>
                <a:spcPts val="273"/>
              </a:spcBef>
              <a:buNone/>
              <a:defRPr/>
            </a:pPr>
            <a:endParaRPr lang="en-US" altLang="en-US" sz="1700" i="1" dirty="0">
              <a:cs typeface="Microsoft New Tai Lue"/>
            </a:endParaRPr>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108860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492919" y="3762830"/>
            <a:ext cx="5860256" cy="4426857"/>
          </a:xfrm>
        </p:spPr>
        <p:txBody>
          <a:bodyPr/>
          <a:lstStyle/>
          <a:p>
            <a:pPr marL="0" indent="0" defTabSz="833781">
              <a:spcBef>
                <a:spcPts val="273"/>
              </a:spcBef>
              <a:buNone/>
              <a:defRPr/>
            </a:pPr>
            <a:r>
              <a:rPr lang="en-US" altLang="en-US" sz="1700" b="1" u="sng" dirty="0"/>
              <a:t>READ</a:t>
            </a:r>
            <a:r>
              <a:rPr lang="en-US" altLang="en-US" sz="1700" b="1" dirty="0">
                <a:cs typeface="Microsoft New Tai Lue"/>
              </a:rPr>
              <a:t>: </a:t>
            </a:r>
            <a:r>
              <a:rPr lang="en-US" sz="1700" dirty="0"/>
              <a:t>To treat common adverse opioid effects use other multimodal (opioid-sparing) therapies. Remember:</a:t>
            </a:r>
          </a:p>
          <a:p>
            <a:pPr marL="272863" indent="-272863"/>
            <a:r>
              <a:rPr lang="en-US" sz="1700" dirty="0">
                <a:cs typeface="Microsoft New Tai Lue" panose="020B0502040204020203" pitchFamily="34" charset="0"/>
              </a:rPr>
              <a:t>Taking opioids with food does NOT decrease nausea/vomiting</a:t>
            </a:r>
          </a:p>
          <a:p>
            <a:pPr marL="272863" indent="-272863"/>
            <a:r>
              <a:rPr lang="en-US" sz="1700" dirty="0">
                <a:cs typeface="Microsoft New Tai Lue" panose="020B0502040204020203" pitchFamily="34" charset="0"/>
              </a:rPr>
              <a:t>Sedation always precedes respiratory depression</a:t>
            </a:r>
          </a:p>
          <a:p>
            <a:pPr marL="272863" indent="-272863"/>
            <a:r>
              <a:rPr lang="en-US" sz="1700" dirty="0">
                <a:cs typeface="Microsoft New Tai Lue" panose="020B0502040204020203" pitchFamily="34" charset="0"/>
              </a:rPr>
              <a:t>Respiratory depression is rare in patients who have been on stable opioid doses</a:t>
            </a:r>
          </a:p>
          <a:p>
            <a:pPr marL="272863" indent="-272863"/>
            <a:r>
              <a:rPr lang="en-US" sz="1700" dirty="0">
                <a:cs typeface="Microsoft New Tai Lue" panose="020B0502040204020203" pitchFamily="34" charset="0"/>
              </a:rPr>
              <a:t>Patients develop a tolerance to opioid-related side effects with continued use, except constipation. </a:t>
            </a:r>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12</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938374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73153" y="3626807"/>
            <a:ext cx="6820536" cy="5588434"/>
          </a:xfrm>
        </p:spPr>
        <p:txBody>
          <a:bodyPr/>
          <a:lstStyle/>
          <a:p>
            <a:pPr marL="0" indent="0">
              <a:lnSpc>
                <a:spcPct val="90000"/>
              </a:lnSpc>
              <a:spcBef>
                <a:spcPts val="0"/>
              </a:spcBef>
              <a:buNone/>
            </a:pPr>
            <a:r>
              <a:rPr lang="en-US" altLang="en-US" sz="1800" b="1" u="sng" dirty="0"/>
              <a:t>READ</a:t>
            </a:r>
            <a:r>
              <a:rPr lang="en-US" altLang="en-US" sz="1800" b="1" u="none" dirty="0"/>
              <a:t>:</a:t>
            </a:r>
            <a:r>
              <a:rPr lang="en-US" altLang="en-US" sz="1800" b="1" dirty="0"/>
              <a:t>  </a:t>
            </a:r>
            <a:r>
              <a:rPr lang="en-US" altLang="en-US" sz="1600" dirty="0"/>
              <a:t>Sangeeta </a:t>
            </a:r>
            <a:r>
              <a:rPr lang="en-US" sz="1600" dirty="0"/>
              <a:t>has been unable to participate in physical therapy secondary to pain. She is unable to walk without boot or crutches.</a:t>
            </a:r>
          </a:p>
          <a:p>
            <a:pPr marL="0" indent="0">
              <a:lnSpc>
                <a:spcPct val="90000"/>
              </a:lnSpc>
              <a:spcBef>
                <a:spcPts val="0"/>
              </a:spcBef>
              <a:buNone/>
            </a:pPr>
            <a:r>
              <a:rPr lang="en-US" sz="1600" dirty="0"/>
              <a:t>Sleep and school attendance have been poor.</a:t>
            </a:r>
            <a:r>
              <a:rPr lang="en-US" sz="1600" baseline="0" dirty="0"/>
              <a:t> </a:t>
            </a:r>
            <a:r>
              <a:rPr lang="en-US" sz="1600" dirty="0"/>
              <a:t>Physical exam reveals trophic changes, swelling, muscle atrophy,  weakness, and allodynia. She expresses extreme anticipatory fear and pain with physical exam. Based on Budapest Criteria, she was diagnosed with CRPS. </a:t>
            </a:r>
          </a:p>
          <a:p>
            <a:pPr marL="0" lvl="1" indent="0">
              <a:lnSpc>
                <a:spcPct val="90000"/>
              </a:lnSpc>
              <a:spcBef>
                <a:spcPts val="200"/>
              </a:spcBef>
              <a:buNone/>
            </a:pPr>
            <a:r>
              <a:rPr lang="en-US" altLang="en-US" sz="1600" b="1" dirty="0"/>
              <a:t>This is a 10 minute case,</a:t>
            </a:r>
            <a:r>
              <a:rPr lang="en-US" altLang="en-US" sz="1600" dirty="0"/>
              <a:t> with your </a:t>
            </a:r>
            <a:r>
              <a:rPr lang="en-US" altLang="en-US" sz="1600" b="1" u="sng" dirty="0"/>
              <a:t>table</a:t>
            </a:r>
            <a:r>
              <a:rPr lang="en-US" altLang="en-US" sz="1600" dirty="0"/>
              <a:t> discuss your answers to the questions on the slide. You will have 5 minutes to discuss the case and prepare to share your plan with the group </a:t>
            </a:r>
          </a:p>
          <a:p>
            <a:pPr marL="0" lvl="4" indent="0" algn="ctr">
              <a:lnSpc>
                <a:spcPct val="90000"/>
              </a:lnSpc>
              <a:spcBef>
                <a:spcPts val="200"/>
              </a:spcBef>
              <a:buNone/>
            </a:pPr>
            <a:r>
              <a:rPr lang="en-US" sz="1200" b="1" i="1" dirty="0"/>
              <a:t>[</a:t>
            </a:r>
            <a:r>
              <a:rPr lang="en-US" sz="1200" i="1" dirty="0"/>
              <a:t>Give groups 5 minutes to discuss case]</a:t>
            </a:r>
          </a:p>
          <a:p>
            <a:pPr marL="0" lvl="4" indent="0" algn="ctr">
              <a:lnSpc>
                <a:spcPct val="90000"/>
              </a:lnSpc>
              <a:spcBef>
                <a:spcPts val="0"/>
              </a:spcBef>
              <a:buNone/>
            </a:pPr>
            <a:r>
              <a:rPr lang="en-US" sz="1200" i="1" dirty="0"/>
              <a:t>Select participants willing to share their group’s answers. </a:t>
            </a:r>
          </a:p>
          <a:p>
            <a:pPr marL="0" lvl="4" indent="0" algn="ctr">
              <a:lnSpc>
                <a:spcPct val="90000"/>
              </a:lnSpc>
              <a:spcBef>
                <a:spcPts val="0"/>
              </a:spcBef>
              <a:buNone/>
            </a:pPr>
            <a:r>
              <a:rPr lang="en-US" sz="1200" b="1" i="1" dirty="0"/>
              <a:t>[LIMIT discussion to 1-2 mins/group, max of 5]</a:t>
            </a:r>
          </a:p>
          <a:p>
            <a:pPr marL="0" lvl="4" indent="0" algn="ctr">
              <a:lnSpc>
                <a:spcPct val="90000"/>
              </a:lnSpc>
              <a:spcBef>
                <a:spcPts val="0"/>
              </a:spcBef>
              <a:buNone/>
            </a:pPr>
            <a:r>
              <a:rPr lang="en-US" sz="1200" i="1" dirty="0"/>
              <a:t>Write changes to the plan on flipchart or whiteboard </a:t>
            </a:r>
            <a:endParaRPr lang="en-US" sz="1200" b="1" i="1" u="sng" dirty="0"/>
          </a:p>
          <a:p>
            <a:pPr marL="0" indent="0">
              <a:lnSpc>
                <a:spcPts val="1300"/>
              </a:lnSpc>
              <a:spcBef>
                <a:spcPts val="200"/>
              </a:spcBef>
              <a:buNone/>
            </a:pPr>
            <a:r>
              <a:rPr lang="en-US" b="1" i="1" u="sng" dirty="0"/>
              <a:t>READ </a:t>
            </a:r>
            <a:r>
              <a:rPr lang="en-US" b="0" i="1" u="sng" dirty="0"/>
              <a:t>these Key points (</a:t>
            </a:r>
            <a:r>
              <a:rPr lang="en-US" b="1" i="1" u="sng" dirty="0"/>
              <a:t>if not included by participants)</a:t>
            </a:r>
            <a:r>
              <a:rPr lang="en-US" b="1" i="1" u="none" dirty="0"/>
              <a:t>: </a:t>
            </a:r>
            <a:r>
              <a:rPr lang="en-US" dirty="0"/>
              <a:t>Pain education is the essential first step of treatment. Her treatment</a:t>
            </a:r>
            <a:r>
              <a:rPr lang="en-US" baseline="0" dirty="0"/>
              <a:t> g</a:t>
            </a:r>
            <a:r>
              <a:rPr lang="en-US" dirty="0"/>
              <a:t>oal is full functional restoration.</a:t>
            </a:r>
            <a:r>
              <a:rPr lang="en-US" baseline="0" dirty="0"/>
              <a:t> Her </a:t>
            </a:r>
            <a:r>
              <a:rPr lang="en-US" dirty="0"/>
              <a:t>treatment plan should be interdisciplinary, with the gold standard combination of </a:t>
            </a:r>
          </a:p>
          <a:p>
            <a:pPr defTabSz="871065">
              <a:lnSpc>
                <a:spcPts val="1300"/>
              </a:lnSpc>
              <a:spcBef>
                <a:spcPts val="0"/>
              </a:spcBef>
              <a:defRPr/>
            </a:pPr>
            <a:r>
              <a:rPr lang="en-US" dirty="0"/>
              <a:t>physical therapy (to progress through graded motor imagery </a:t>
            </a:r>
            <a:r>
              <a:rPr lang="en-US" baseline="0" dirty="0"/>
              <a:t>and </a:t>
            </a:r>
            <a:r>
              <a:rPr lang="en-US" dirty="0"/>
              <a:t>address physical impairments), </a:t>
            </a:r>
          </a:p>
          <a:p>
            <a:pPr defTabSz="871065">
              <a:lnSpc>
                <a:spcPts val="1300"/>
              </a:lnSpc>
              <a:spcBef>
                <a:spcPts val="0"/>
              </a:spcBef>
              <a:defRPr/>
            </a:pPr>
            <a:r>
              <a:rPr lang="en-US" dirty="0"/>
              <a:t>pain psychology (to address pain, fear, and other psychosocial and family factors using</a:t>
            </a:r>
            <a:r>
              <a:rPr lang="en-US" baseline="0" dirty="0"/>
              <a:t> </a:t>
            </a:r>
            <a:r>
              <a:rPr lang="en-US" dirty="0"/>
              <a:t>cognitive behavioral interventions, mindfulness, skills training), and </a:t>
            </a:r>
          </a:p>
          <a:p>
            <a:pPr defTabSz="871065">
              <a:lnSpc>
                <a:spcPts val="1300"/>
              </a:lnSpc>
              <a:spcBef>
                <a:spcPts val="0"/>
              </a:spcBef>
              <a:defRPr/>
            </a:pPr>
            <a:r>
              <a:rPr lang="en-US" dirty="0"/>
              <a:t>Pharmacologic. Possible considerations for her neuropathic pain are: </a:t>
            </a:r>
          </a:p>
          <a:p>
            <a:pPr marL="326911" lvl="1" indent="-217766" defTabSz="871065">
              <a:lnSpc>
                <a:spcPts val="1300"/>
              </a:lnSpc>
              <a:spcBef>
                <a:spcPts val="0"/>
              </a:spcBef>
              <a:buFontTx/>
              <a:buAutoNum type="arabicPeriod"/>
              <a:defRPr/>
            </a:pPr>
            <a:r>
              <a:rPr lang="en-US" sz="1200" dirty="0"/>
              <a:t>Gabapentin 3 times/day @ </a:t>
            </a:r>
            <a:r>
              <a:rPr lang="en-US" altLang="en-US" sz="1200" dirty="0">
                <a:ea typeface="ＭＳ Ｐゴシック" panose="020B0600070205080204" pitchFamily="34" charset="-128"/>
              </a:rPr>
              <a:t>8-35mg/kg/day – start low &amp; taper up</a:t>
            </a:r>
            <a:r>
              <a:rPr lang="en-US" sz="1200" dirty="0"/>
              <a:t> or </a:t>
            </a:r>
            <a:r>
              <a:rPr lang="en-US" sz="1200" dirty="0" err="1">
                <a:ea typeface="ＭＳ Ｐゴシック" panose="020B0600070205080204" pitchFamily="34" charset="-128"/>
              </a:rPr>
              <a:t>p</a:t>
            </a:r>
            <a:r>
              <a:rPr lang="en-US" altLang="en-US" sz="1200" dirty="0" err="1">
                <a:ea typeface="ＭＳ Ｐゴシック" panose="020B0600070205080204" pitchFamily="34" charset="-128"/>
              </a:rPr>
              <a:t>regabalin</a:t>
            </a:r>
            <a:r>
              <a:rPr lang="en-US" altLang="en-US" sz="1200" dirty="0">
                <a:ea typeface="ＭＳ Ｐゴシック" panose="020B0600070205080204" pitchFamily="34" charset="-128"/>
              </a:rPr>
              <a:t> twice/day @ 75mg BID up to max of 300mg BID.</a:t>
            </a:r>
          </a:p>
          <a:p>
            <a:pPr marL="326911" lvl="1" indent="-217766" defTabSz="871065">
              <a:lnSpc>
                <a:spcPts val="1300"/>
              </a:lnSpc>
              <a:spcBef>
                <a:spcPts val="0"/>
              </a:spcBef>
              <a:buFontTx/>
              <a:buAutoNum type="arabicPeriod"/>
              <a:defRPr/>
            </a:pPr>
            <a:r>
              <a:rPr lang="en-US" altLang="en-US" sz="1200" dirty="0">
                <a:ea typeface="ＭＳ Ｐゴシック" panose="020B0600070205080204" pitchFamily="34" charset="-128"/>
              </a:rPr>
              <a:t>Lamotrigine or duloxetine (Cymbalta®) if she has a mood disorder. </a:t>
            </a:r>
          </a:p>
          <a:p>
            <a:pPr marL="326911" lvl="1" indent="-217766" defTabSz="871065">
              <a:lnSpc>
                <a:spcPts val="1300"/>
              </a:lnSpc>
              <a:spcBef>
                <a:spcPts val="0"/>
              </a:spcBef>
              <a:buFontTx/>
              <a:buAutoNum type="arabicPeriod"/>
              <a:defRPr/>
            </a:pPr>
            <a:r>
              <a:rPr lang="en-US" sz="1200" dirty="0"/>
              <a:t>Muscle relaxant, like baclofen</a:t>
            </a:r>
            <a:r>
              <a:rPr lang="en-US" altLang="en-US" sz="1200" dirty="0">
                <a:ea typeface="ＭＳ Ｐゴシック" panose="020B0600070205080204" pitchFamily="34" charset="-128"/>
              </a:rPr>
              <a:t> 30-60 mg/day. Benzodiazepines are not the 1</a:t>
            </a:r>
            <a:r>
              <a:rPr lang="en-US" altLang="en-US" sz="1200" baseline="30000" dirty="0">
                <a:ea typeface="ＭＳ Ｐゴシック" panose="020B0600070205080204" pitchFamily="34" charset="-128"/>
              </a:rPr>
              <a:t>st</a:t>
            </a:r>
            <a:r>
              <a:rPr lang="en-US" altLang="en-US" sz="1200" dirty="0">
                <a:ea typeface="ＭＳ Ｐゴシック" panose="020B0600070205080204" pitchFamily="34" charset="-128"/>
              </a:rPr>
              <a:t> choice for chronic pain. </a:t>
            </a:r>
          </a:p>
          <a:p>
            <a:pPr marL="326911" lvl="1" indent="-217766" defTabSz="871065">
              <a:lnSpc>
                <a:spcPts val="1300"/>
              </a:lnSpc>
              <a:spcBef>
                <a:spcPts val="0"/>
              </a:spcBef>
              <a:buFontTx/>
              <a:buAutoNum type="arabicPeriod"/>
              <a:defRPr/>
            </a:pPr>
            <a:r>
              <a:rPr lang="en-US" altLang="en-US" sz="1200" dirty="0">
                <a:ea typeface="ＭＳ Ｐゴシック" panose="020B0600070205080204" pitchFamily="34" charset="-128"/>
              </a:rPr>
              <a:t>Alendronate to address or prevent bone loss. </a:t>
            </a:r>
          </a:p>
          <a:p>
            <a:pPr marL="326911" lvl="1" indent="-217766" defTabSz="871065">
              <a:lnSpc>
                <a:spcPts val="1300"/>
              </a:lnSpc>
              <a:spcBef>
                <a:spcPts val="0"/>
              </a:spcBef>
              <a:buFontTx/>
              <a:buAutoNum type="arabicPeriod"/>
              <a:defRPr/>
            </a:pPr>
            <a:r>
              <a:rPr lang="en-US" altLang="en-US" sz="1200" dirty="0">
                <a:ea typeface="ＭＳ Ｐゴシック" panose="020B0600070205080204" pitchFamily="34" charset="-128"/>
              </a:rPr>
              <a:t>Compounded ketamine creams </a:t>
            </a:r>
          </a:p>
          <a:p>
            <a:pPr marL="326911" lvl="1" indent="-217766" defTabSz="871065">
              <a:lnSpc>
                <a:spcPts val="1300"/>
              </a:lnSpc>
              <a:spcBef>
                <a:spcPts val="0"/>
              </a:spcBef>
              <a:buFontTx/>
              <a:buAutoNum type="arabicPeriod"/>
              <a:defRPr/>
            </a:pPr>
            <a:r>
              <a:rPr lang="en-US" altLang="en-US" sz="1200" dirty="0">
                <a:ea typeface="ＭＳ Ｐゴシック" panose="020B0600070205080204" pitchFamily="34" charset="-128"/>
              </a:rPr>
              <a:t>Vitamin C&amp;D supplementation </a:t>
            </a:r>
          </a:p>
          <a:p>
            <a:pPr marL="326911" lvl="1" indent="-217766" defTabSz="871065">
              <a:lnSpc>
                <a:spcPts val="1300"/>
              </a:lnSpc>
              <a:spcBef>
                <a:spcPts val="0"/>
              </a:spcBef>
              <a:buFontTx/>
              <a:buAutoNum type="arabicPeriod"/>
              <a:defRPr/>
            </a:pPr>
            <a:r>
              <a:rPr lang="en-US" altLang="en-US" sz="1200" dirty="0">
                <a:ea typeface="ＭＳ Ｐゴシック" panose="020B0600070205080204" pitchFamily="34" charset="-128"/>
              </a:rPr>
              <a:t>NSAIDS or corticosteroids for inflammation</a:t>
            </a:r>
          </a:p>
        </p:txBody>
      </p:sp>
      <p:sp>
        <p:nvSpPr>
          <p:cNvPr id="5" name="Slide Number Placeholder 4"/>
          <p:cNvSpPr>
            <a:spLocks noGrp="1"/>
          </p:cNvSpPr>
          <p:nvPr>
            <p:ph type="sldNum" sz="quarter" idx="11"/>
          </p:nvPr>
        </p:nvSpPr>
        <p:spPr/>
        <p:txBody>
          <a:bodyPr/>
          <a:lstStyle/>
          <a:p>
            <a:fld id="{F19303DE-3E45-4DD3-9505-92EF4803EF97}" type="slidenum">
              <a:rPr lang="en-US" smtClean="0"/>
              <a:t>13</a:t>
            </a:fld>
            <a:endParaRPr lang="en-US" dirty="0"/>
          </a:p>
        </p:txBody>
      </p:sp>
      <p:sp>
        <p:nvSpPr>
          <p:cNvPr id="6" name="Header Placeholder 3">
            <a:extLst>
              <a:ext uri="{FF2B5EF4-FFF2-40B4-BE49-F238E27FC236}">
                <a16:creationId xmlns:a16="http://schemas.microsoft.com/office/drawing/2014/main" id="{195EF8BF-D2A5-4529-9560-373C1BDE3AC5}"/>
              </a:ext>
            </a:extLst>
          </p:cNvPr>
          <p:cNvSpPr txBox="1">
            <a:spLocks/>
          </p:cNvSpPr>
          <p:nvPr/>
        </p:nvSpPr>
        <p:spPr>
          <a:xfrm>
            <a:off x="315468" y="442687"/>
            <a:ext cx="2217040" cy="2877457"/>
          </a:xfrm>
          <a:prstGeom prst="rect">
            <a:avLst/>
          </a:prstGeom>
        </p:spPr>
        <p:txBody>
          <a:bodyPr vert="horz" lIns="92302" tIns="46151" rIns="92302" bIns="46151" rtlCol="0" anchor="ctr"/>
          <a:lstStyle>
            <a:defPPr>
              <a:defRPr lang="en-US"/>
            </a:defPPr>
            <a:lvl1pPr marL="0" algn="l" defTabSz="914400" rtl="0" eaLnBrk="1" latinLnBrk="0" hangingPunct="1">
              <a:defRPr sz="4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900" dirty="0"/>
              <a:t>PRN Program: Analgesics</a:t>
            </a:r>
            <a:endParaRPr lang="en-US" sz="3600"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372418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62830"/>
            <a:ext cx="6081827" cy="4426857"/>
          </a:xfrm>
        </p:spPr>
        <p:txBody>
          <a:bodyPr/>
          <a:lstStyle/>
          <a:p>
            <a:pPr marL="0" indent="0" defTabSz="873161">
              <a:lnSpc>
                <a:spcPct val="103000"/>
              </a:lnSpc>
              <a:spcBef>
                <a:spcPts val="0"/>
              </a:spcBef>
              <a:buNone/>
              <a:defRPr/>
            </a:pPr>
            <a:r>
              <a:rPr lang="en-US" sz="1700" b="1" u="sng" dirty="0"/>
              <a:t>READ</a:t>
            </a:r>
            <a:r>
              <a:rPr lang="en-US" sz="1700" b="1" dirty="0"/>
              <a:t>:</a:t>
            </a:r>
            <a:r>
              <a:rPr lang="en-US" sz="1700" dirty="0">
                <a:ea typeface="ＭＳ Ｐゴシック" panose="020B0600070205080204" pitchFamily="34" charset="-128"/>
              </a:rPr>
              <a:t> Review your 1 minute list. </a:t>
            </a:r>
          </a:p>
          <a:p>
            <a:pPr marL="0" indent="0">
              <a:lnSpc>
                <a:spcPct val="104000"/>
              </a:lnSpc>
              <a:spcBef>
                <a:spcPts val="573"/>
              </a:spcBef>
              <a:spcAft>
                <a:spcPts val="573"/>
              </a:spcAft>
              <a:buNone/>
              <a:defRPr/>
            </a:pPr>
            <a:r>
              <a:rPr lang="en-US" sz="1700" b="1" u="sng" dirty="0"/>
              <a:t>ASK</a:t>
            </a:r>
            <a:r>
              <a:rPr lang="en-US" sz="1700" b="1" dirty="0"/>
              <a:t>:</a:t>
            </a:r>
            <a:r>
              <a:rPr lang="en-US" sz="1700" dirty="0">
                <a:ea typeface="ＭＳ Ｐゴシック" panose="020B0600070205080204" pitchFamily="34" charset="-128"/>
              </a:rPr>
              <a:t> Which of these was not on your list and not mentioned, but may be appropriate to treat Sangeeta’s pain? </a:t>
            </a:r>
          </a:p>
          <a:p>
            <a:pPr marL="0" indent="0" algn="ctr">
              <a:lnSpc>
                <a:spcPct val="104000"/>
              </a:lnSpc>
              <a:spcBef>
                <a:spcPts val="573"/>
              </a:spcBef>
              <a:spcAft>
                <a:spcPts val="573"/>
              </a:spcAft>
              <a:buNone/>
              <a:defRPr/>
            </a:pPr>
            <a:r>
              <a:rPr lang="en-US" sz="1700" i="1" dirty="0">
                <a:ea typeface="ＭＳ Ｐゴシック" panose="020B0600070205080204" pitchFamily="34" charset="-128"/>
              </a:rPr>
              <a:t>[</a:t>
            </a:r>
            <a:r>
              <a:rPr lang="en-US" sz="1700" i="1" dirty="0"/>
              <a:t>Select participants willing to share their answers]. </a:t>
            </a:r>
          </a:p>
          <a:p>
            <a:pPr marL="0" indent="0" algn="ctr" defTabSz="873161">
              <a:lnSpc>
                <a:spcPct val="104000"/>
              </a:lnSpc>
              <a:spcBef>
                <a:spcPts val="573"/>
              </a:spcBef>
              <a:spcAft>
                <a:spcPts val="573"/>
              </a:spcAft>
              <a:buNone/>
              <a:defRPr/>
            </a:pPr>
            <a:r>
              <a:rPr lang="en-US" sz="1700" dirty="0">
                <a:ea typeface="ＭＳ Ｐゴシック" panose="020B0600070205080204" pitchFamily="34" charset="-128"/>
              </a:rPr>
              <a:t> </a:t>
            </a:r>
            <a:r>
              <a:rPr lang="en-US" sz="1700" b="1" i="1" dirty="0"/>
              <a:t>[Limit discussion to 2 minutes]</a:t>
            </a:r>
          </a:p>
          <a:p>
            <a:pPr marL="0" indent="0" algn="ctr" defTabSz="873161">
              <a:lnSpc>
                <a:spcPct val="104000"/>
              </a:lnSpc>
              <a:spcBef>
                <a:spcPts val="573"/>
              </a:spcBef>
              <a:spcAft>
                <a:spcPts val="573"/>
              </a:spcAft>
              <a:buNone/>
              <a:defRPr/>
            </a:pPr>
            <a:r>
              <a:rPr lang="en-US" sz="1700" b="1" i="1" cap="all" dirty="0"/>
              <a:t>[50 minutes </a:t>
            </a:r>
            <a:r>
              <a:rPr lang="en-US" sz="1700" b="1" i="1" dirty="0"/>
              <a:t>of 60 minute session is complete]</a:t>
            </a:r>
          </a:p>
          <a:p>
            <a:pPr marL="0" indent="0" algn="ctr" defTabSz="873161">
              <a:lnSpc>
                <a:spcPct val="104000"/>
              </a:lnSpc>
              <a:spcBef>
                <a:spcPts val="573"/>
              </a:spcBef>
              <a:spcAft>
                <a:spcPts val="573"/>
              </a:spcAft>
              <a:buNone/>
              <a:defRPr/>
            </a:pPr>
            <a:endParaRPr lang="en-US" sz="1700" b="1" i="1" dirty="0"/>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14</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466101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315468" y="3762830"/>
            <a:ext cx="6037708" cy="4426857"/>
          </a:xfrm>
        </p:spPr>
        <p:txBody>
          <a:bodyPr/>
          <a:lstStyle/>
          <a:p>
            <a:pPr marL="0" indent="0" defTabSz="873161">
              <a:lnSpc>
                <a:spcPct val="103000"/>
              </a:lnSpc>
              <a:spcBef>
                <a:spcPts val="0"/>
              </a:spcBef>
              <a:buNone/>
              <a:defRPr/>
            </a:pPr>
            <a:r>
              <a:rPr lang="en-US" sz="1700" b="1" u="sng" dirty="0"/>
              <a:t>READ</a:t>
            </a:r>
            <a:r>
              <a:rPr lang="en-US" sz="1700" b="1" dirty="0"/>
              <a:t>:</a:t>
            </a:r>
            <a:r>
              <a:rPr lang="en-US" sz="1700" dirty="0">
                <a:ea typeface="ＭＳ Ｐゴシック" panose="020B0600070205080204" pitchFamily="34" charset="-128"/>
              </a:rPr>
              <a:t> You were provided with  published studies about these topics. </a:t>
            </a:r>
          </a:p>
          <a:p>
            <a:pPr marL="0" indent="0">
              <a:lnSpc>
                <a:spcPct val="104000"/>
              </a:lnSpc>
              <a:spcBef>
                <a:spcPts val="573"/>
              </a:spcBef>
              <a:spcAft>
                <a:spcPts val="573"/>
              </a:spcAft>
              <a:buNone/>
              <a:defRPr/>
            </a:pPr>
            <a:r>
              <a:rPr lang="en-US" sz="1700" b="1" u="sng" dirty="0"/>
              <a:t>ASK</a:t>
            </a:r>
            <a:r>
              <a:rPr lang="en-US" sz="1700" b="1" dirty="0"/>
              <a:t>:</a:t>
            </a:r>
            <a:r>
              <a:rPr lang="en-US" sz="1700" dirty="0">
                <a:ea typeface="ＭＳ Ｐゴシック" panose="020B0600070205080204" pitchFamily="34" charset="-128"/>
              </a:rPr>
              <a:t> Based on these published studies, what are  your conclusions? </a:t>
            </a:r>
          </a:p>
          <a:p>
            <a:pPr marL="0" indent="0" algn="ctr">
              <a:lnSpc>
                <a:spcPct val="104000"/>
              </a:lnSpc>
              <a:spcBef>
                <a:spcPts val="573"/>
              </a:spcBef>
              <a:spcAft>
                <a:spcPts val="573"/>
              </a:spcAft>
              <a:buNone/>
              <a:defRPr/>
            </a:pPr>
            <a:r>
              <a:rPr lang="en-US" sz="1700" i="1" dirty="0">
                <a:ea typeface="ＭＳ Ｐゴシック" panose="020B0600070205080204" pitchFamily="34" charset="-128"/>
              </a:rPr>
              <a:t>[</a:t>
            </a:r>
            <a:r>
              <a:rPr lang="en-US" sz="1700" i="1" dirty="0"/>
              <a:t>Select participants willing to share their answers to these questions]. </a:t>
            </a:r>
          </a:p>
          <a:p>
            <a:pPr marL="0" indent="0" algn="ctr" defTabSz="873161">
              <a:lnSpc>
                <a:spcPct val="104000"/>
              </a:lnSpc>
              <a:spcBef>
                <a:spcPts val="573"/>
              </a:spcBef>
              <a:spcAft>
                <a:spcPts val="573"/>
              </a:spcAft>
              <a:buNone/>
              <a:defRPr/>
            </a:pPr>
            <a:r>
              <a:rPr lang="en-US" sz="1700" dirty="0">
                <a:ea typeface="ＭＳ Ｐゴシック" panose="020B0600070205080204" pitchFamily="34" charset="-128"/>
              </a:rPr>
              <a:t> </a:t>
            </a:r>
            <a:r>
              <a:rPr lang="en-US" sz="1700" b="1" i="1" dirty="0"/>
              <a:t>[Limit discussion to 8 minutes]</a:t>
            </a:r>
          </a:p>
          <a:p>
            <a:pPr marL="0" indent="0" algn="ctr" defTabSz="873161">
              <a:lnSpc>
                <a:spcPct val="104000"/>
              </a:lnSpc>
              <a:spcBef>
                <a:spcPts val="573"/>
              </a:spcBef>
              <a:spcAft>
                <a:spcPts val="573"/>
              </a:spcAft>
              <a:buNone/>
              <a:defRPr/>
            </a:pPr>
            <a:r>
              <a:rPr lang="en-US" sz="1700" b="1" i="1" cap="all" dirty="0"/>
              <a:t>[58 minutes </a:t>
            </a:r>
            <a:r>
              <a:rPr lang="en-US" sz="1700" b="1" i="1" dirty="0"/>
              <a:t>of 60 minute session is complete]</a:t>
            </a:r>
          </a:p>
        </p:txBody>
      </p:sp>
      <p:sp>
        <p:nvSpPr>
          <p:cNvPr id="4" name="Slide Number Placeholder 3"/>
          <p:cNvSpPr>
            <a:spLocks noGrp="1"/>
          </p:cNvSpPr>
          <p:nvPr>
            <p:ph type="sldNum" sz="quarter" idx="10"/>
          </p:nvPr>
        </p:nvSpPr>
        <p:spPr/>
        <p:txBody>
          <a:bodyPr/>
          <a:lstStyle/>
          <a:p>
            <a:fld id="{F19303DE-3E45-4DD3-9505-92EF4803EF97}" type="slidenum">
              <a:rPr lang="en-US" smtClean="0"/>
              <a:t>15</a:t>
            </a:fld>
            <a:endParaRPr lang="en-US" dirty="0"/>
          </a:p>
        </p:txBody>
      </p:sp>
      <p:sp>
        <p:nvSpPr>
          <p:cNvPr id="6" name="Header Placeholder 3">
            <a:extLst>
              <a:ext uri="{FF2B5EF4-FFF2-40B4-BE49-F238E27FC236}">
                <a16:creationId xmlns:a16="http://schemas.microsoft.com/office/drawing/2014/main" id="{B96BA3C6-F375-4265-AC9D-FD73C772AF2F}"/>
              </a:ext>
            </a:extLst>
          </p:cNvPr>
          <p:cNvSpPr txBox="1">
            <a:spLocks/>
          </p:cNvSpPr>
          <p:nvPr/>
        </p:nvSpPr>
        <p:spPr>
          <a:xfrm>
            <a:off x="315468" y="442687"/>
            <a:ext cx="2217040" cy="2877457"/>
          </a:xfrm>
          <a:prstGeom prst="rect">
            <a:avLst/>
          </a:prstGeom>
        </p:spPr>
        <p:txBody>
          <a:bodyPr vert="horz" lIns="92302" tIns="46151" rIns="92302" bIns="46151" rtlCol="0" anchor="ctr"/>
          <a:lstStyle>
            <a:defPPr>
              <a:defRPr lang="en-US"/>
            </a:defPPr>
            <a:lvl1pPr marL="0" algn="l" defTabSz="914400" rtl="0" eaLnBrk="1" latinLnBrk="0" hangingPunct="1">
              <a:defRPr sz="4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900" dirty="0"/>
              <a:t>PRN Program: Analgesics</a:t>
            </a:r>
            <a:endParaRPr lang="en-US" sz="3600"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337825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06825" cy="2855913"/>
          </a:xfrm>
        </p:spPr>
      </p:sp>
      <p:sp>
        <p:nvSpPr>
          <p:cNvPr id="3" name="Notes Placeholder 2"/>
          <p:cNvSpPr>
            <a:spLocks noGrp="1"/>
          </p:cNvSpPr>
          <p:nvPr>
            <p:ph type="body" idx="1"/>
          </p:nvPr>
        </p:nvSpPr>
        <p:spPr>
          <a:xfrm>
            <a:off x="657226" y="3762830"/>
            <a:ext cx="5695950" cy="4426857"/>
          </a:xfrm>
        </p:spPr>
        <p:txBody>
          <a:bodyPr/>
          <a:lstStyle/>
          <a:p>
            <a:pPr marL="0" indent="0" defTabSz="873161">
              <a:spcBef>
                <a:spcPts val="286"/>
              </a:spcBef>
              <a:buNone/>
              <a:defRPr/>
            </a:pPr>
            <a:r>
              <a:rPr lang="en-US" sz="1700" b="1" u="sng" dirty="0"/>
              <a:t>ASK</a:t>
            </a:r>
            <a:r>
              <a:rPr lang="en-US" sz="1700" b="1" dirty="0"/>
              <a:t>:  </a:t>
            </a:r>
            <a:r>
              <a:rPr lang="en-US" sz="1700" dirty="0"/>
              <a:t>Are there any questions?</a:t>
            </a:r>
          </a:p>
          <a:p>
            <a:pPr marL="0" indent="0" algn="ctr">
              <a:buNone/>
            </a:pPr>
            <a:endParaRPr lang="en-US" sz="1700" b="1" i="1" dirty="0"/>
          </a:p>
          <a:p>
            <a:pPr marL="0" lvl="1" indent="0" algn="ctr">
              <a:spcBef>
                <a:spcPts val="0"/>
              </a:spcBef>
              <a:buNone/>
            </a:pPr>
            <a:r>
              <a:rPr lang="en-US" sz="1700" b="1" i="1" cap="all" dirty="0"/>
              <a:t>[60 minute </a:t>
            </a:r>
            <a:r>
              <a:rPr lang="en-US" sz="1700" b="1" i="1" dirty="0"/>
              <a:t>SESSION COMPLETE]</a:t>
            </a:r>
          </a:p>
        </p:txBody>
      </p:sp>
      <p:sp>
        <p:nvSpPr>
          <p:cNvPr id="4" name="Header Placeholder 3"/>
          <p:cNvSpPr>
            <a:spLocks noGrp="1"/>
          </p:cNvSpPr>
          <p:nvPr>
            <p:ph type="hdr" sz="quarter" idx="10"/>
          </p:nvPr>
        </p:nvSpPr>
        <p:spPr/>
        <p:txBody>
          <a:bodyPr/>
          <a:lstStyle/>
          <a:p>
            <a:r>
              <a:rPr lang="en-US" sz="2900" dirty="0"/>
              <a:t>PRN Program: Analgesics</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16</a:t>
            </a:fld>
            <a:endParaRPr lang="en-US" dirty="0"/>
          </a:p>
        </p:txBody>
      </p:sp>
      <p:sp>
        <p:nvSpPr>
          <p:cNvPr id="7" name="Slide Number Placeholder 3"/>
          <p:cNvSpPr txBox="1">
            <a:spLocks/>
          </p:cNvSpPr>
          <p:nvPr/>
        </p:nvSpPr>
        <p:spPr>
          <a:xfrm>
            <a:off x="3972560" y="8750421"/>
            <a:ext cx="3037840" cy="464820"/>
          </a:xfrm>
          <a:prstGeom prst="rect">
            <a:avLst/>
          </a:prstGeom>
        </p:spPr>
        <p:txBody>
          <a:bodyPr vert="horz" lIns="92302" tIns="46151" rIns="92302" bIns="4615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843560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hf hdr="0" ftr="0" dt="0"/>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9.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1.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3.png"/><Relationship Id="rId4" Type="http://schemas.microsoft.com/office/2007/relationships/hdphoto" Target="../media/hdphoto1.wdp"/><Relationship Id="rId5"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454789" cy="2742289"/>
          </a:xfrm>
        </p:spPr>
        <p:txBody>
          <a:bodyPr/>
          <a:lstStyle/>
          <a:p>
            <a:r>
              <a:rPr lang="en-US" dirty="0"/>
              <a:t>Treatment of Children’s Pain: Analgesics</a:t>
            </a:r>
          </a:p>
        </p:txBody>
      </p:sp>
      <p:sp>
        <p:nvSpPr>
          <p:cNvPr id="3" name="Text Placeholder 2"/>
          <p:cNvSpPr>
            <a:spLocks noGrp="1"/>
          </p:cNvSpPr>
          <p:nvPr>
            <p:ph type="body" sz="quarter" idx="10"/>
          </p:nvPr>
        </p:nvSpPr>
        <p:spPr/>
        <p:txBody>
          <a:bodyPr/>
          <a:lstStyle/>
          <a:p>
            <a:r>
              <a:rPr lang="en-US" sz="1400" dirty="0"/>
              <a:t>Pediatric Pain Resource Nurse Curriculum</a:t>
            </a:r>
          </a:p>
          <a:p>
            <a:endParaRPr lang="en-US" dirty="0"/>
          </a:p>
        </p:txBody>
      </p:sp>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6CF9AC-308B-49CC-AE05-FFCDBA17EEEA}"/>
              </a:ext>
            </a:extLst>
          </p:cNvPr>
          <p:cNvSpPr/>
          <p:nvPr/>
        </p:nvSpPr>
        <p:spPr>
          <a:xfrm>
            <a:off x="3888094" y="3987186"/>
            <a:ext cx="4709995" cy="830997"/>
          </a:xfrm>
          <a:prstGeom prst="rect">
            <a:avLst/>
          </a:prstGeom>
        </p:spPr>
        <p:txBody>
          <a:bodyPr wrap="square">
            <a:spAutoFit/>
          </a:bodyPr>
          <a:lstStyle/>
          <a:p>
            <a:pPr marL="0" lvl="2"/>
            <a:r>
              <a:rPr lang="en-US" sz="2400" b="1" dirty="0">
                <a:solidFill>
                  <a:schemeClr val="accent4"/>
                </a:solidFill>
                <a:cs typeface="Microsoft New Tai Lue" panose="020B0502040204020203" pitchFamily="34" charset="0"/>
              </a:rPr>
              <a:t>How are analgesics selected and dosed for children?</a:t>
            </a:r>
            <a:endParaRPr lang="en-US" sz="2400" dirty="0"/>
          </a:p>
        </p:txBody>
      </p:sp>
      <p:grpSp>
        <p:nvGrpSpPr>
          <p:cNvPr id="5" name="Group 4">
            <a:extLst>
              <a:ext uri="{FF2B5EF4-FFF2-40B4-BE49-F238E27FC236}">
                <a16:creationId xmlns:a16="http://schemas.microsoft.com/office/drawing/2014/main" id="{EF895BD8-08F0-4725-AAB5-0F5402AD252E}"/>
              </a:ext>
            </a:extLst>
          </p:cNvPr>
          <p:cNvGrpSpPr/>
          <p:nvPr/>
        </p:nvGrpSpPr>
        <p:grpSpPr>
          <a:xfrm>
            <a:off x="966156" y="903889"/>
            <a:ext cx="1828800" cy="1828800"/>
            <a:chOff x="4340771" y="1040524"/>
            <a:chExt cx="1828800" cy="1828800"/>
          </a:xfrm>
        </p:grpSpPr>
        <p:sp>
          <p:nvSpPr>
            <p:cNvPr id="6" name="Oval 5">
              <a:extLst>
                <a:ext uri="{FF2B5EF4-FFF2-40B4-BE49-F238E27FC236}">
                  <a16:creationId xmlns:a16="http://schemas.microsoft.com/office/drawing/2014/main" id="{63DCC55F-B7CE-4B9A-A312-8536EEE4553D}"/>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7" name="Picture 2" descr="Image result for image for thinking cloud">
              <a:extLst>
                <a:ext uri="{FF2B5EF4-FFF2-40B4-BE49-F238E27FC236}">
                  <a16:creationId xmlns:a16="http://schemas.microsoft.com/office/drawing/2014/main" id="{14CF19CF-81CF-4FEB-BB5C-CD1E91A11E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96687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649EE-9647-4123-B702-6583980D3A75}"/>
              </a:ext>
            </a:extLst>
          </p:cNvPr>
          <p:cNvSpPr>
            <a:spLocks noGrp="1"/>
          </p:cNvSpPr>
          <p:nvPr>
            <p:ph type="title"/>
          </p:nvPr>
        </p:nvSpPr>
        <p:spPr/>
        <p:txBody>
          <a:bodyPr/>
          <a:lstStyle/>
          <a:p>
            <a:r>
              <a:rPr lang="en-US" dirty="0">
                <a:solidFill>
                  <a:schemeClr val="tx1"/>
                </a:solidFill>
              </a:rPr>
              <a:t>Key assessments</a:t>
            </a:r>
            <a:br>
              <a:rPr lang="en-US" dirty="0">
                <a:solidFill>
                  <a:schemeClr val="tx1"/>
                </a:solidFill>
              </a:rPr>
            </a:br>
            <a:r>
              <a:rPr lang="en-US" dirty="0">
                <a:solidFill>
                  <a:schemeClr val="tx1"/>
                </a:solidFill>
              </a:rPr>
              <a:t>for developing a pain treatment plan</a:t>
            </a:r>
            <a:endParaRPr lang="en-US" dirty="0"/>
          </a:p>
        </p:txBody>
      </p:sp>
      <p:sp>
        <p:nvSpPr>
          <p:cNvPr id="3" name="Content Placeholder 2">
            <a:extLst>
              <a:ext uri="{FF2B5EF4-FFF2-40B4-BE49-F238E27FC236}">
                <a16:creationId xmlns:a16="http://schemas.microsoft.com/office/drawing/2014/main" id="{92D67262-5211-42D1-974E-7392AD9AE650}"/>
              </a:ext>
            </a:extLst>
          </p:cNvPr>
          <p:cNvSpPr>
            <a:spLocks noGrp="1"/>
          </p:cNvSpPr>
          <p:nvPr>
            <p:ph idx="1"/>
          </p:nvPr>
        </p:nvSpPr>
        <p:spPr/>
        <p:txBody>
          <a:bodyPr/>
          <a:lstStyle/>
          <a:p>
            <a:pPr lvl="2">
              <a:lnSpc>
                <a:spcPct val="95000"/>
              </a:lnSpc>
              <a:spcAft>
                <a:spcPts val="600"/>
              </a:spcAft>
            </a:pPr>
            <a:r>
              <a:rPr lang="en-US" sz="2000" dirty="0">
                <a:latin typeface="+mn-lt"/>
              </a:rPr>
              <a:t>Past/current pain control methods and their effectiveness</a:t>
            </a:r>
          </a:p>
          <a:p>
            <a:pPr lvl="5"/>
            <a:r>
              <a:rPr lang="en-US" altLang="en-US" sz="2000" dirty="0"/>
              <a:t>Pharmacological</a:t>
            </a:r>
          </a:p>
          <a:p>
            <a:pPr lvl="5"/>
            <a:r>
              <a:rPr lang="en-US" altLang="en-US" sz="2000" dirty="0"/>
              <a:t>Physical</a:t>
            </a:r>
          </a:p>
          <a:p>
            <a:pPr lvl="5"/>
            <a:r>
              <a:rPr lang="en-US" altLang="en-US" sz="2000" dirty="0"/>
              <a:t>Psychological</a:t>
            </a:r>
          </a:p>
          <a:p>
            <a:pPr lvl="5"/>
            <a:r>
              <a:rPr lang="en-US" altLang="en-US" sz="2000" dirty="0"/>
              <a:t>Complementary and alternative medicines</a:t>
            </a:r>
          </a:p>
          <a:p>
            <a:pPr lvl="2">
              <a:lnSpc>
                <a:spcPct val="95000"/>
              </a:lnSpc>
              <a:spcAft>
                <a:spcPts val="600"/>
              </a:spcAft>
            </a:pPr>
            <a:r>
              <a:rPr lang="en-US" sz="2000" dirty="0">
                <a:latin typeface="+mn-lt"/>
              </a:rPr>
              <a:t>Assess for multiple sites, causes, and types of pain</a:t>
            </a:r>
          </a:p>
          <a:p>
            <a:pPr lvl="2">
              <a:lnSpc>
                <a:spcPct val="95000"/>
              </a:lnSpc>
              <a:spcAft>
                <a:spcPts val="600"/>
              </a:spcAft>
              <a:buClr>
                <a:srgbClr val="3E4D9A"/>
              </a:buClr>
              <a:buSzPct val="150000"/>
            </a:pPr>
            <a:r>
              <a:rPr lang="en-US" altLang="en-US" sz="2000" dirty="0">
                <a:latin typeface="+mn-lt"/>
              </a:rPr>
              <a:t>Obtain a comprehensive medication and pain treatment history</a:t>
            </a:r>
          </a:p>
          <a:p>
            <a:pPr marL="0" lvl="4" indent="-1588">
              <a:spcBef>
                <a:spcPts val="600"/>
              </a:spcBef>
              <a:buNone/>
            </a:pPr>
            <a:r>
              <a:rPr lang="en-US" altLang="en-US" sz="2000" b="1" dirty="0">
                <a:solidFill>
                  <a:schemeClr val="accent4"/>
                </a:solidFill>
                <a:latin typeface="+mn-lt"/>
              </a:rPr>
              <a:t>Identify</a:t>
            </a:r>
            <a:r>
              <a:rPr lang="en-US" altLang="en-US" sz="2000" b="1" dirty="0">
                <a:solidFill>
                  <a:schemeClr val="accent4"/>
                </a:solidFill>
                <a:latin typeface="+mn-lt"/>
                <a:cs typeface="Microsoft New Tai Lue" panose="020B0502040204020203" pitchFamily="34" charset="0"/>
              </a:rPr>
              <a:t> drug-related fears</a:t>
            </a:r>
            <a:endParaRPr lang="en-US" altLang="en-US" sz="2000" dirty="0">
              <a:latin typeface="+mn-lt"/>
            </a:endParaRPr>
          </a:p>
          <a:p>
            <a:pPr lvl="4"/>
            <a:endParaRPr lang="en-US" altLang="en-US" sz="2000" dirty="0">
              <a:latin typeface="+mn-lt"/>
            </a:endParaRPr>
          </a:p>
          <a:p>
            <a:pPr lvl="4"/>
            <a:endParaRPr lang="en-US" altLang="en-US" sz="2000" dirty="0">
              <a:latin typeface="+mn-lt"/>
            </a:endParaRPr>
          </a:p>
          <a:p>
            <a:pPr lvl="4"/>
            <a:endParaRPr lang="en-US" altLang="en-US" sz="2000" dirty="0">
              <a:latin typeface="+mn-lt"/>
            </a:endParaRPr>
          </a:p>
          <a:p>
            <a:pPr lvl="4"/>
            <a:endParaRPr lang="en-US" altLang="en-US" sz="2000" dirty="0">
              <a:latin typeface="+mn-lt"/>
            </a:endParaRPr>
          </a:p>
          <a:p>
            <a:pPr lvl="4"/>
            <a:endParaRPr lang="en-US" altLang="en-US" sz="2000" dirty="0">
              <a:latin typeface="+mn-lt"/>
            </a:endParaRPr>
          </a:p>
          <a:p>
            <a:pPr lvl="4"/>
            <a:endParaRPr lang="en-US" altLang="en-US" sz="2000" dirty="0">
              <a:latin typeface="+mn-lt"/>
            </a:endParaRPr>
          </a:p>
          <a:p>
            <a:pPr lvl="4"/>
            <a:endParaRPr lang="en-US" altLang="en-US" sz="2000" dirty="0">
              <a:latin typeface="+mn-lt"/>
            </a:endParaRPr>
          </a:p>
          <a:p>
            <a:pPr lvl="4"/>
            <a:endParaRPr lang="en-US" altLang="en-US" sz="2000" dirty="0">
              <a:latin typeface="+mn-lt"/>
            </a:endParaRPr>
          </a:p>
          <a:p>
            <a:pPr lvl="4"/>
            <a:endParaRPr lang="en-US" altLang="en-US" sz="2000" dirty="0">
              <a:latin typeface="+mn-lt"/>
            </a:endParaRPr>
          </a:p>
          <a:p>
            <a:endParaRPr lang="en-US" sz="2000" dirty="0">
              <a:latin typeface="+mn-lt"/>
            </a:endParaRPr>
          </a:p>
        </p:txBody>
      </p:sp>
      <p:pic>
        <p:nvPicPr>
          <p:cNvPr id="5" name="Picture 2" descr="Image result for assessment icon circle">
            <a:extLst>
              <a:ext uri="{FF2B5EF4-FFF2-40B4-BE49-F238E27FC236}">
                <a16:creationId xmlns:a16="http://schemas.microsoft.com/office/drawing/2014/main" id="{975D2373-7BE6-47EE-954C-CB66866DF951}"/>
              </a:ext>
            </a:extLst>
          </p:cNvPr>
          <p:cNvPicPr>
            <a:picLocks noGrp="1" noChangeAspect="1" noChangeArrowheads="1"/>
          </p:cNvPicPr>
          <p:nvPr>
            <p:ph idx="13"/>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8952" y="2289175"/>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840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B72B4-2A82-49BC-8FA3-39993F8F775C}"/>
              </a:ext>
            </a:extLst>
          </p:cNvPr>
          <p:cNvSpPr>
            <a:spLocks noGrp="1"/>
          </p:cNvSpPr>
          <p:nvPr>
            <p:ph type="title"/>
          </p:nvPr>
        </p:nvSpPr>
        <p:spPr>
          <a:xfrm>
            <a:off x="457200" y="468032"/>
            <a:ext cx="3182052" cy="1228028"/>
          </a:xfrm>
        </p:spPr>
        <p:txBody>
          <a:bodyPr/>
          <a:lstStyle/>
          <a:p>
            <a:r>
              <a:rPr lang="en-US" dirty="0">
                <a:solidFill>
                  <a:schemeClr val="tx1"/>
                </a:solidFill>
              </a:rPr>
              <a:t>Develop a pain treatment plan</a:t>
            </a:r>
            <a:endParaRPr lang="en-US" dirty="0"/>
          </a:p>
        </p:txBody>
      </p:sp>
      <p:sp>
        <p:nvSpPr>
          <p:cNvPr id="6" name="Content Placeholder 5">
            <a:extLst>
              <a:ext uri="{FF2B5EF4-FFF2-40B4-BE49-F238E27FC236}">
                <a16:creationId xmlns:a16="http://schemas.microsoft.com/office/drawing/2014/main" id="{30D197F1-8B44-4378-AC17-F3B3CD30EFBE}"/>
              </a:ext>
            </a:extLst>
          </p:cNvPr>
          <p:cNvSpPr>
            <a:spLocks noGrp="1"/>
          </p:cNvSpPr>
          <p:nvPr>
            <p:ph idx="1"/>
          </p:nvPr>
        </p:nvSpPr>
        <p:spPr>
          <a:xfrm>
            <a:off x="457200" y="1467459"/>
            <a:ext cx="3182052" cy="5492750"/>
          </a:xfrm>
        </p:spPr>
        <p:txBody>
          <a:bodyPr/>
          <a:lstStyle/>
          <a:p>
            <a:pPr lvl="3">
              <a:lnSpc>
                <a:spcPct val="110000"/>
              </a:lnSpc>
              <a:spcAft>
                <a:spcPts val="0"/>
              </a:spcAft>
            </a:pPr>
            <a:endParaRPr lang="en-US" altLang="en-US" sz="1800" dirty="0"/>
          </a:p>
          <a:p>
            <a:endParaRPr lang="en-US" dirty="0"/>
          </a:p>
        </p:txBody>
      </p:sp>
      <p:sp>
        <p:nvSpPr>
          <p:cNvPr id="7" name="Content Placeholder 6">
            <a:extLst>
              <a:ext uri="{FF2B5EF4-FFF2-40B4-BE49-F238E27FC236}">
                <a16:creationId xmlns:a16="http://schemas.microsoft.com/office/drawing/2014/main" id="{26855A1A-9E31-4C14-AB1C-EFC89DD324AC}"/>
              </a:ext>
            </a:extLst>
          </p:cNvPr>
          <p:cNvSpPr>
            <a:spLocks noGrp="1"/>
          </p:cNvSpPr>
          <p:nvPr>
            <p:ph idx="10"/>
          </p:nvPr>
        </p:nvSpPr>
        <p:spPr>
          <a:xfrm>
            <a:off x="3843338" y="685800"/>
            <a:ext cx="4843462" cy="5492750"/>
          </a:xfrm>
        </p:spPr>
        <p:txBody>
          <a:bodyPr/>
          <a:lstStyle/>
          <a:p>
            <a:pPr lvl="6"/>
            <a:r>
              <a:rPr lang="en-US" sz="2000" dirty="0">
                <a:solidFill>
                  <a:schemeClr val="accent1"/>
                </a:solidFill>
                <a:latin typeface="+mn-lt"/>
              </a:rPr>
              <a:t>Cure sometimes, treat often, comfort always.  ~Hippocrates</a:t>
            </a:r>
          </a:p>
          <a:p>
            <a:pPr lvl="6"/>
            <a:endParaRPr lang="en-US" sz="2000" dirty="0">
              <a:solidFill>
                <a:schemeClr val="accent1"/>
              </a:solidFill>
              <a:latin typeface="+mn-lt"/>
            </a:endParaRPr>
          </a:p>
          <a:p>
            <a:pPr lvl="6"/>
            <a:r>
              <a:rPr lang="en-US" sz="2000" dirty="0">
                <a:solidFill>
                  <a:schemeClr val="accent1"/>
                </a:solidFill>
                <a:latin typeface="+mn-lt"/>
              </a:rPr>
              <a:t>Treat pain based on cause, type, site, and severity</a:t>
            </a:r>
          </a:p>
          <a:p>
            <a:pPr lvl="2">
              <a:lnSpc>
                <a:spcPct val="95000"/>
              </a:lnSpc>
              <a:spcAft>
                <a:spcPts val="600"/>
              </a:spcAft>
              <a:buClr>
                <a:srgbClr val="3E4D9A"/>
              </a:buClr>
              <a:buSzPct val="150000"/>
            </a:pPr>
            <a:r>
              <a:rPr lang="en-US" altLang="en-US" sz="2000" dirty="0">
                <a:latin typeface="+mn-lt"/>
              </a:rPr>
              <a:t>Develop realistic pain treatment goals</a:t>
            </a:r>
          </a:p>
          <a:p>
            <a:pPr lvl="2">
              <a:lnSpc>
                <a:spcPct val="95000"/>
              </a:lnSpc>
              <a:spcAft>
                <a:spcPts val="600"/>
              </a:spcAft>
              <a:buClr>
                <a:srgbClr val="3E4D9A"/>
              </a:buClr>
              <a:buSzPct val="150000"/>
            </a:pPr>
            <a:r>
              <a:rPr lang="en-US" altLang="en-US" sz="2000" dirty="0">
                <a:latin typeface="+mn-lt"/>
              </a:rPr>
              <a:t>Develop an age and developmentally-appropriate multi-modal pain treatment plan</a:t>
            </a:r>
          </a:p>
          <a:p>
            <a:pPr lvl="3"/>
            <a:endParaRPr lang="en-US" sz="2000" dirty="0">
              <a:latin typeface="+mn-lt"/>
            </a:endParaRPr>
          </a:p>
          <a:p>
            <a:endParaRPr lang="en-US" sz="2000" dirty="0">
              <a:latin typeface="+mn-lt"/>
            </a:endParaRPr>
          </a:p>
        </p:txBody>
      </p:sp>
      <p:pic>
        <p:nvPicPr>
          <p:cNvPr id="5" name="Picture 4">
            <a:extLst>
              <a:ext uri="{FF2B5EF4-FFF2-40B4-BE49-F238E27FC236}">
                <a16:creationId xmlns:a16="http://schemas.microsoft.com/office/drawing/2014/main" id="{20C00234-E8A4-48D8-AB82-517439C72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668" y="1467459"/>
            <a:ext cx="2441356" cy="2286000"/>
          </a:xfrm>
          <a:prstGeom prst="heart">
            <a:avLst/>
          </a:prstGeom>
        </p:spPr>
      </p:pic>
    </p:spTree>
    <p:extLst>
      <p:ext uri="{BB962C8B-B14F-4D97-AF65-F5344CB8AC3E}">
        <p14:creationId xmlns:p14="http://schemas.microsoft.com/office/powerpoint/2010/main" val="2177207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C12A-2F3A-4F2E-8D16-6E6A864E4BBB}"/>
              </a:ext>
            </a:extLst>
          </p:cNvPr>
          <p:cNvSpPr>
            <a:spLocks noGrp="1"/>
          </p:cNvSpPr>
          <p:nvPr>
            <p:ph type="title"/>
          </p:nvPr>
        </p:nvSpPr>
        <p:spPr/>
        <p:txBody>
          <a:bodyPr/>
          <a:lstStyle/>
          <a:p>
            <a:r>
              <a:rPr lang="en-US" dirty="0"/>
              <a:t>Pain treatments and interventions</a:t>
            </a:r>
          </a:p>
        </p:txBody>
      </p:sp>
      <p:pic>
        <p:nvPicPr>
          <p:cNvPr id="4" name="Content Placeholder 3">
            <a:extLst>
              <a:ext uri="{FF2B5EF4-FFF2-40B4-BE49-F238E27FC236}">
                <a16:creationId xmlns:a16="http://schemas.microsoft.com/office/drawing/2014/main" id="{728176E7-CD2C-4359-BC22-BD41D6D6A54C}"/>
              </a:ext>
            </a:extLst>
          </p:cNvPr>
          <p:cNvPicPr>
            <a:picLocks noGrp="1" noChangeAspect="1"/>
          </p:cNvPicPr>
          <p:nvPr>
            <p:ph idx="1"/>
          </p:nvPr>
        </p:nvPicPr>
        <p:blipFill>
          <a:blip r:embed="rId3"/>
          <a:stretch>
            <a:fillRect/>
          </a:stretch>
        </p:blipFill>
        <p:spPr>
          <a:xfrm>
            <a:off x="4053385" y="685800"/>
            <a:ext cx="4503312" cy="6000432"/>
          </a:xfrm>
          <a:prstGeom prst="rect">
            <a:avLst/>
          </a:prstGeom>
        </p:spPr>
      </p:pic>
      <p:sp>
        <p:nvSpPr>
          <p:cNvPr id="6" name="Content Placeholder 4">
            <a:extLst>
              <a:ext uri="{FF2B5EF4-FFF2-40B4-BE49-F238E27FC236}">
                <a16:creationId xmlns:a16="http://schemas.microsoft.com/office/drawing/2014/main" id="{D42D593E-954A-4FEA-BEE8-4A8AFA27716A}"/>
              </a:ext>
            </a:extLst>
          </p:cNvPr>
          <p:cNvSpPr txBox="1">
            <a:spLocks/>
          </p:cNvSpPr>
          <p:nvPr/>
        </p:nvSpPr>
        <p:spPr>
          <a:xfrm>
            <a:off x="6683188" y="5957047"/>
            <a:ext cx="1873509" cy="842673"/>
          </a:xfrm>
          <a:prstGeom prst="rect">
            <a:avLst/>
          </a:prstGeom>
          <a:solidFill>
            <a:schemeClr val="bg1"/>
          </a:solidFill>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r>
              <a:rPr lang="en-US" sz="800" dirty="0">
                <a:solidFill>
                  <a:schemeClr val="bg1">
                    <a:lumMod val="75000"/>
                  </a:schemeClr>
                </a:solidFill>
              </a:rPr>
              <a:t>Reprinted from AORN Journal, Vol.101(3), Manworren, RCB, Multimodal Pain Management and the Future of a Personalized Medicine Approach to Pain, pp.307-318 Copyright (2015), with permission from Elsevier.</a:t>
            </a:r>
            <a:endParaRPr lang="en-US" sz="1000" dirty="0"/>
          </a:p>
        </p:txBody>
      </p:sp>
      <p:sp>
        <p:nvSpPr>
          <p:cNvPr id="7" name="Rectangle 6"/>
          <p:cNvSpPr/>
          <p:nvPr/>
        </p:nvSpPr>
        <p:spPr>
          <a:xfrm>
            <a:off x="1109272" y="2947352"/>
            <a:ext cx="2737047" cy="1631216"/>
          </a:xfrm>
          <a:prstGeom prst="rect">
            <a:avLst/>
          </a:prstGeom>
        </p:spPr>
        <p:txBody>
          <a:bodyPr wrap="square">
            <a:spAutoFit/>
          </a:bodyPr>
          <a:lstStyle/>
          <a:p>
            <a:pPr lvl="0"/>
            <a:r>
              <a:rPr lang="en-US" sz="2000" b="1" i="1" dirty="0">
                <a:solidFill>
                  <a:schemeClr val="accent1"/>
                </a:solidFill>
              </a:rPr>
              <a:t>Pharmacokinetics?</a:t>
            </a:r>
          </a:p>
          <a:p>
            <a:pPr lvl="0"/>
            <a:endParaRPr lang="en-US" sz="2000" b="1" i="1" dirty="0">
              <a:solidFill>
                <a:schemeClr val="accent1"/>
              </a:solidFill>
            </a:endParaRPr>
          </a:p>
          <a:p>
            <a:pPr lvl="0"/>
            <a:r>
              <a:rPr lang="en-US" sz="2000" b="1" i="1" dirty="0">
                <a:solidFill>
                  <a:schemeClr val="accent1"/>
                </a:solidFill>
              </a:rPr>
              <a:t>Pharmacodynamics?</a:t>
            </a:r>
          </a:p>
          <a:p>
            <a:pPr lvl="0"/>
            <a:endParaRPr lang="en-US" sz="2000" b="1" i="1" dirty="0">
              <a:solidFill>
                <a:schemeClr val="accent1"/>
              </a:solidFill>
            </a:endParaRPr>
          </a:p>
          <a:p>
            <a:pPr lvl="0">
              <a:spcAft>
                <a:spcPts val="600"/>
              </a:spcAft>
            </a:pPr>
            <a:r>
              <a:rPr lang="en-US" sz="2000" b="1" i="1" dirty="0">
                <a:solidFill>
                  <a:schemeClr val="accent1"/>
                </a:solidFill>
              </a:rPr>
              <a:t>Pharmacogenetics?</a:t>
            </a:r>
          </a:p>
        </p:txBody>
      </p:sp>
    </p:spTree>
    <p:extLst>
      <p:ext uri="{BB962C8B-B14F-4D97-AF65-F5344CB8AC3E}">
        <p14:creationId xmlns:p14="http://schemas.microsoft.com/office/powerpoint/2010/main" val="734700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37CC5-BC03-4C5A-9658-1C22536E59ED}"/>
              </a:ext>
            </a:extLst>
          </p:cNvPr>
          <p:cNvSpPr>
            <a:spLocks noGrp="1"/>
          </p:cNvSpPr>
          <p:nvPr>
            <p:ph type="title"/>
          </p:nvPr>
        </p:nvSpPr>
        <p:spPr/>
        <p:txBody>
          <a:bodyPr/>
          <a:lstStyle/>
          <a:p>
            <a:r>
              <a:rPr lang="en-US" dirty="0"/>
              <a:t>Implement pain treatment plan</a:t>
            </a:r>
          </a:p>
        </p:txBody>
      </p:sp>
      <p:sp>
        <p:nvSpPr>
          <p:cNvPr id="7" name="Content Placeholder 6">
            <a:extLst>
              <a:ext uri="{FF2B5EF4-FFF2-40B4-BE49-F238E27FC236}">
                <a16:creationId xmlns:a16="http://schemas.microsoft.com/office/drawing/2014/main" id="{078A2418-A2AA-4D6C-A6D6-BDFDD1AB24D3}"/>
              </a:ext>
            </a:extLst>
          </p:cNvPr>
          <p:cNvSpPr>
            <a:spLocks noGrp="1"/>
          </p:cNvSpPr>
          <p:nvPr>
            <p:ph idx="10"/>
          </p:nvPr>
        </p:nvSpPr>
        <p:spPr>
          <a:xfrm>
            <a:off x="3857625" y="685800"/>
            <a:ext cx="4829175" cy="5492750"/>
          </a:xfrm>
        </p:spPr>
        <p:txBody>
          <a:bodyPr/>
          <a:lstStyle/>
          <a:p>
            <a:pPr lvl="6">
              <a:lnSpc>
                <a:spcPct val="95000"/>
              </a:lnSpc>
              <a:buSzPct val="150000"/>
              <a:defRPr/>
            </a:pPr>
            <a:r>
              <a:rPr lang="en-US" sz="2800" dirty="0">
                <a:solidFill>
                  <a:schemeClr val="accent1"/>
                </a:solidFill>
                <a:latin typeface="+mn-lt"/>
              </a:rPr>
              <a:t>Other pediatric considerations </a:t>
            </a:r>
          </a:p>
          <a:p>
            <a:pPr marL="342900" lvl="2" indent="-342900">
              <a:lnSpc>
                <a:spcPct val="95000"/>
              </a:lnSpc>
              <a:spcAft>
                <a:spcPts val="600"/>
              </a:spcAft>
              <a:buClr>
                <a:srgbClr val="3E4D9A"/>
              </a:buClr>
              <a:buSzPct val="150000"/>
              <a:buFont typeface="Arial" panose="020B0604020202020204" pitchFamily="34" charset="0"/>
              <a:buChar char="•"/>
              <a:defRPr/>
            </a:pPr>
            <a:r>
              <a:rPr lang="en-US" altLang="en-US" sz="2000" dirty="0"/>
              <a:t>Dosage forms available</a:t>
            </a:r>
          </a:p>
          <a:p>
            <a:pPr marL="342900" lvl="2" indent="-342900">
              <a:lnSpc>
                <a:spcPct val="95000"/>
              </a:lnSpc>
              <a:spcAft>
                <a:spcPts val="600"/>
              </a:spcAft>
              <a:buClr>
                <a:srgbClr val="3E4D9A"/>
              </a:buClr>
              <a:buSzPct val="150000"/>
              <a:buFont typeface="Arial" panose="020B0604020202020204" pitchFamily="34" charset="0"/>
              <a:buChar char="•"/>
              <a:defRPr/>
            </a:pPr>
            <a:r>
              <a:rPr lang="en-US" altLang="en-US" sz="2000" dirty="0"/>
              <a:t>Dosing schedule</a:t>
            </a:r>
          </a:p>
          <a:p>
            <a:pPr marL="342900" lvl="2" indent="-342900">
              <a:lnSpc>
                <a:spcPct val="95000"/>
              </a:lnSpc>
              <a:spcAft>
                <a:spcPts val="600"/>
              </a:spcAft>
              <a:buClr>
                <a:srgbClr val="3E4D9A"/>
              </a:buClr>
              <a:buSzPct val="150000"/>
              <a:buFont typeface="Arial" panose="020B0604020202020204" pitchFamily="34" charset="0"/>
              <a:buChar char="•"/>
              <a:defRPr/>
            </a:pPr>
            <a:r>
              <a:rPr lang="en-US" altLang="en-US" sz="2000" dirty="0"/>
              <a:t>Availability &amp; Affordability</a:t>
            </a:r>
          </a:p>
          <a:p>
            <a:endParaRPr lang="en-US" sz="2000" dirty="0"/>
          </a:p>
        </p:txBody>
      </p:sp>
      <p:pic>
        <p:nvPicPr>
          <p:cNvPr id="6" name="Picture 5">
            <a:extLst>
              <a:ext uri="{FF2B5EF4-FFF2-40B4-BE49-F238E27FC236}">
                <a16:creationId xmlns:a16="http://schemas.microsoft.com/office/drawing/2014/main" id="{55C54380-1FCF-96AA-1D8C-FC756CF40A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7625" y="2802400"/>
            <a:ext cx="4601755" cy="3802211"/>
          </a:xfrm>
          <a:prstGeom prst="rect">
            <a:avLst/>
          </a:prstGeom>
        </p:spPr>
      </p:pic>
    </p:spTree>
    <p:extLst>
      <p:ext uri="{BB962C8B-B14F-4D97-AF65-F5344CB8AC3E}">
        <p14:creationId xmlns:p14="http://schemas.microsoft.com/office/powerpoint/2010/main" val="2928130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22960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Patty</a:t>
            </a:r>
          </a:p>
        </p:txBody>
      </p:sp>
      <p:sp>
        <p:nvSpPr>
          <p:cNvPr id="7" name="Text Placeholder 6">
            <a:extLst>
              <a:ext uri="{FF2B5EF4-FFF2-40B4-BE49-F238E27FC236}">
                <a16:creationId xmlns:a16="http://schemas.microsoft.com/office/drawing/2014/main" id="{C9C96543-6A3C-4B02-A0B0-32BF16A13A75}"/>
              </a:ext>
            </a:extLst>
          </p:cNvPr>
          <p:cNvSpPr>
            <a:spLocks noGrp="1"/>
          </p:cNvSpPr>
          <p:nvPr>
            <p:ph type="body" sz="quarter" idx="11"/>
          </p:nvPr>
        </p:nvSpPr>
        <p:spPr>
          <a:xfrm>
            <a:off x="475488" y="3406362"/>
            <a:ext cx="3200400" cy="2946231"/>
          </a:xfrm>
        </p:spPr>
        <p:txBody>
          <a:bodyPr anchor="ctr"/>
          <a:lstStyle/>
          <a:p>
            <a:pPr algn="l">
              <a:lnSpc>
                <a:spcPct val="100000"/>
              </a:lnSpc>
            </a:pPr>
            <a:r>
              <a:rPr lang="en-US" sz="2000" b="1" dirty="0">
                <a:solidFill>
                  <a:schemeClr val="accent4"/>
                </a:solidFill>
                <a:latin typeface="Microsoft New Tai Lue" panose="020B0502040204020203" pitchFamily="34" charset="0"/>
                <a:cs typeface="Microsoft New Tai Lue" panose="020B0502040204020203" pitchFamily="34" charset="0"/>
              </a:rPr>
              <a:t>What is your multimodal pain management plan? </a:t>
            </a:r>
          </a:p>
          <a:p>
            <a:pPr algn="l">
              <a:lnSpc>
                <a:spcPct val="100000"/>
              </a:lnSpc>
            </a:pPr>
            <a:r>
              <a:rPr lang="en-US" sz="2000" b="1" dirty="0">
                <a:solidFill>
                  <a:schemeClr val="accent4"/>
                </a:solidFill>
                <a:latin typeface="Microsoft New Tai Lue" panose="020B0502040204020203" pitchFamily="34" charset="0"/>
                <a:cs typeface="Microsoft New Tai Lue" panose="020B0502040204020203" pitchFamily="34" charset="0"/>
              </a:rPr>
              <a:t>Consider both analgesics and biobehavioral interventions.</a:t>
            </a:r>
          </a:p>
          <a:p>
            <a:endParaRPr lang="en-US" dirty="0"/>
          </a:p>
        </p:txBody>
      </p:sp>
      <p:sp>
        <p:nvSpPr>
          <p:cNvPr id="2" name="Rectangle 1"/>
          <p:cNvSpPr/>
          <p:nvPr/>
        </p:nvSpPr>
        <p:spPr>
          <a:xfrm>
            <a:off x="3889662" y="3032411"/>
            <a:ext cx="5089745" cy="3419398"/>
          </a:xfrm>
          <a:prstGeom prst="rect">
            <a:avLst/>
          </a:prstGeom>
        </p:spPr>
        <p:txBody>
          <a:bodyPr wrap="square">
            <a:spAutoFit/>
          </a:bodyPr>
          <a:lstStyle/>
          <a:p>
            <a:pPr marL="0" lvl="1" indent="0">
              <a:lnSpc>
                <a:spcPct val="96000"/>
              </a:lnSpc>
              <a:buNone/>
            </a:pPr>
            <a:r>
              <a:rPr lang="en-US" sz="2000" dirty="0"/>
              <a:t>Patty is a non-verbal, 3 year old female (14kg)  with cerebral palsy, g-tube, and recent diagnosis of non-hemorrhagic pancreatitis. She is NPO and has the following orders:  </a:t>
            </a:r>
          </a:p>
          <a:p>
            <a:pPr marL="342900" lvl="1" indent="-342900">
              <a:lnSpc>
                <a:spcPct val="96000"/>
              </a:lnSpc>
              <a:buFont typeface="Arial" panose="020B0604020202020204" pitchFamily="34" charset="0"/>
              <a:buChar char="•"/>
            </a:pPr>
            <a:r>
              <a:rPr lang="en-US" sz="2000" dirty="0"/>
              <a:t>Morphine IV every 4 </a:t>
            </a:r>
            <a:r>
              <a:rPr lang="en-US" sz="2000" dirty="0" err="1"/>
              <a:t>hrs</a:t>
            </a:r>
            <a:r>
              <a:rPr lang="en-US" sz="2000" dirty="0"/>
              <a:t> PRN,</a:t>
            </a:r>
          </a:p>
          <a:p>
            <a:pPr marL="342900" lvl="1" indent="-342900">
              <a:lnSpc>
                <a:spcPct val="96000"/>
              </a:lnSpc>
              <a:buFont typeface="Arial" panose="020B0604020202020204" pitchFamily="34" charset="0"/>
              <a:buChar char="•"/>
            </a:pPr>
            <a:r>
              <a:rPr lang="en-US" sz="2000" dirty="0"/>
              <a:t>Acetaminophen IV every 6 </a:t>
            </a:r>
            <a:r>
              <a:rPr lang="en-US" sz="2000" dirty="0" err="1"/>
              <a:t>hrs</a:t>
            </a:r>
            <a:r>
              <a:rPr lang="en-US" sz="2000" dirty="0"/>
              <a:t> PRN, and,</a:t>
            </a:r>
          </a:p>
          <a:p>
            <a:pPr marL="342900" lvl="1" indent="-342900">
              <a:lnSpc>
                <a:spcPct val="96000"/>
              </a:lnSpc>
              <a:buFont typeface="Arial" panose="020B0604020202020204" pitchFamily="34" charset="0"/>
              <a:buChar char="•"/>
            </a:pPr>
            <a:r>
              <a:rPr lang="en-US" sz="2000" dirty="0"/>
              <a:t>IV ketorolac every 6 hrs. </a:t>
            </a:r>
          </a:p>
          <a:p>
            <a:pPr marL="0" lvl="1" indent="0">
              <a:lnSpc>
                <a:spcPct val="96000"/>
              </a:lnSpc>
              <a:spcBef>
                <a:spcPts val="573"/>
              </a:spcBef>
              <a:spcAft>
                <a:spcPts val="573"/>
              </a:spcAft>
              <a:buNone/>
            </a:pPr>
            <a:r>
              <a:rPr lang="en-US" sz="2000" dirty="0"/>
              <a:t>She is on her last dose of  a total of 48 </a:t>
            </a:r>
            <a:r>
              <a:rPr lang="en-US" sz="2000" dirty="0" err="1"/>
              <a:t>hrs</a:t>
            </a:r>
            <a:r>
              <a:rPr lang="en-US" sz="2000" dirty="0"/>
              <a:t> of ketorolac. Her parents report that Patty is in constant abdominal pain</a:t>
            </a:r>
          </a:p>
        </p:txBody>
      </p:sp>
      <p:pic>
        <p:nvPicPr>
          <p:cNvPr id="6" name="Picture 2" descr="Image result for assessment icon circle">
            <a:extLst>
              <a:ext uri="{FF2B5EF4-FFF2-40B4-BE49-F238E27FC236}">
                <a16:creationId xmlns:a16="http://schemas.microsoft.com/office/drawing/2014/main" id="{975D2373-7BE6-47EE-954C-CB66866DF951}"/>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8952" y="705041"/>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350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E6B0E0-3289-41AB-9E8A-8A7BD3467E30}"/>
              </a:ext>
            </a:extLst>
          </p:cNvPr>
          <p:cNvSpPr>
            <a:spLocks noGrp="1"/>
          </p:cNvSpPr>
          <p:nvPr>
            <p:ph type="title"/>
          </p:nvPr>
        </p:nvSpPr>
        <p:spPr/>
        <p:txBody>
          <a:bodyPr/>
          <a:lstStyle/>
          <a:p>
            <a:r>
              <a:rPr lang="en-US" dirty="0"/>
              <a:t>Implement pain treatment plan</a:t>
            </a:r>
          </a:p>
        </p:txBody>
      </p:sp>
      <p:graphicFrame>
        <p:nvGraphicFramePr>
          <p:cNvPr id="15" name="Content Placeholder 8">
            <a:extLst>
              <a:ext uri="{FF2B5EF4-FFF2-40B4-BE49-F238E27FC236}">
                <a16:creationId xmlns:a16="http://schemas.microsoft.com/office/drawing/2014/main" id="{B4624282-129A-4CB9-9C59-17349FC560F4}"/>
              </a:ext>
            </a:extLst>
          </p:cNvPr>
          <p:cNvGraphicFramePr>
            <a:graphicFrameLocks/>
          </p:cNvGraphicFramePr>
          <p:nvPr>
            <p:extLst>
              <p:ext uri="{D42A27DB-BD31-4B8C-83A1-F6EECF244321}">
                <p14:modId xmlns:p14="http://schemas.microsoft.com/office/powerpoint/2010/main" val="474236980"/>
              </p:ext>
            </p:extLst>
          </p:nvPr>
        </p:nvGraphicFramePr>
        <p:xfrm>
          <a:off x="457200" y="1702301"/>
          <a:ext cx="8229600" cy="438035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8431184"/>
                    </a:ext>
                  </a:extLst>
                </a:gridCol>
                <a:gridCol w="2057400">
                  <a:extLst>
                    <a:ext uri="{9D8B030D-6E8A-4147-A177-3AD203B41FA5}">
                      <a16:colId xmlns:a16="http://schemas.microsoft.com/office/drawing/2014/main" val="2896192591"/>
                    </a:ext>
                  </a:extLst>
                </a:gridCol>
                <a:gridCol w="2057400">
                  <a:extLst>
                    <a:ext uri="{9D8B030D-6E8A-4147-A177-3AD203B41FA5}">
                      <a16:colId xmlns:a16="http://schemas.microsoft.com/office/drawing/2014/main" val="1889302451"/>
                    </a:ext>
                  </a:extLst>
                </a:gridCol>
                <a:gridCol w="2057400">
                  <a:extLst>
                    <a:ext uri="{9D8B030D-6E8A-4147-A177-3AD203B41FA5}">
                      <a16:colId xmlns:a16="http://schemas.microsoft.com/office/drawing/2014/main" val="3303897302"/>
                    </a:ext>
                  </a:extLst>
                </a:gridCol>
              </a:tblGrid>
              <a:tr h="580307">
                <a:tc>
                  <a:txBody>
                    <a:bodyPr/>
                    <a:lstStyle/>
                    <a:p>
                      <a:pPr algn="ctr"/>
                      <a:r>
                        <a:rPr lang="en-US" sz="2000" dirty="0"/>
                        <a:t>Non-opioids</a:t>
                      </a:r>
                    </a:p>
                  </a:txBody>
                  <a:tcPr/>
                </a:tc>
                <a:tc>
                  <a:txBody>
                    <a:bodyPr/>
                    <a:lstStyle/>
                    <a:p>
                      <a:pPr algn="ctr"/>
                      <a:r>
                        <a:rPr lang="en-US" sz="2000" dirty="0"/>
                        <a:t>Opioids</a:t>
                      </a:r>
                    </a:p>
                  </a:txBody>
                  <a:tcPr/>
                </a:tc>
                <a:tc>
                  <a:txBody>
                    <a:bodyPr/>
                    <a:lstStyle/>
                    <a:p>
                      <a:pPr algn="ctr"/>
                      <a:r>
                        <a:rPr lang="en-US" sz="2000" dirty="0"/>
                        <a:t>Co-analgesics or Adjuvant Analgesics</a:t>
                      </a:r>
                    </a:p>
                  </a:txBody>
                  <a:tcPr/>
                </a:tc>
                <a:tc>
                  <a:txBody>
                    <a:bodyPr/>
                    <a:lstStyle/>
                    <a:p>
                      <a:pPr algn="ctr"/>
                      <a:r>
                        <a:rPr lang="en-US" sz="2000" dirty="0"/>
                        <a:t>Other Adjuvants</a:t>
                      </a:r>
                    </a:p>
                  </a:txBody>
                  <a:tcPr/>
                </a:tc>
                <a:extLst>
                  <a:ext uri="{0D108BD9-81ED-4DB2-BD59-A6C34878D82A}">
                    <a16:rowId xmlns:a16="http://schemas.microsoft.com/office/drawing/2014/main" val="2300120205"/>
                  </a:ext>
                </a:extLst>
              </a:tr>
              <a:tr h="2524334">
                <a:tc>
                  <a:txBody>
                    <a:bodyPr/>
                    <a:lstStyle/>
                    <a:p>
                      <a:pPr marL="171450" lvl="4" indent="-171450" algn="l" defTabSz="914400" rtl="0" eaLnBrk="1" latinLnBrk="0" hangingPunct="1">
                        <a:lnSpc>
                          <a:spcPct val="95000"/>
                        </a:lnSpc>
                        <a:spcBef>
                          <a:spcPts val="600"/>
                        </a:spcBef>
                        <a:spcAft>
                          <a:spcPts val="600"/>
                        </a:spcAft>
                        <a:buClr>
                          <a:srgbClr val="3E4D9A"/>
                        </a:buClr>
                        <a:buSzPct val="150000"/>
                        <a:buFont typeface="Arial" panose="020B0604020202020204" pitchFamily="34" charset="0"/>
                        <a:buChar char="•"/>
                        <a:defRPr/>
                      </a:pPr>
                      <a:r>
                        <a:rPr lang="en-US" altLang="en-US" sz="1800" kern="1200" dirty="0">
                          <a:solidFill>
                            <a:schemeClr val="tx2"/>
                          </a:solidFill>
                          <a:latin typeface="Microsoft New Tai Lue" panose="020B0502040204020203" pitchFamily="34" charset="0"/>
                          <a:ea typeface="+mn-ea"/>
                          <a:cs typeface="Microsoft New Tai Lue" panose="020B0502040204020203" pitchFamily="34" charset="0"/>
                        </a:rPr>
                        <a:t>Ceiling of analgesia</a:t>
                      </a:r>
                    </a:p>
                  </a:txBody>
                  <a:tcPr>
                    <a:solidFill>
                      <a:srgbClr val="F3F9FA"/>
                    </a:solidFill>
                  </a:tcPr>
                </a:tc>
                <a:tc>
                  <a:txBody>
                    <a:bodyPr/>
                    <a:lstStyle/>
                    <a:p>
                      <a:pPr marL="171450" lvl="4" indent="-171450" algn="l" defTabSz="914400" rtl="0" eaLnBrk="1" latinLnBrk="0" hangingPunct="1">
                        <a:lnSpc>
                          <a:spcPct val="95000"/>
                        </a:lnSpc>
                        <a:spcBef>
                          <a:spcPts val="600"/>
                        </a:spcBef>
                        <a:spcAft>
                          <a:spcPts val="600"/>
                        </a:spcAft>
                        <a:buClr>
                          <a:srgbClr val="3E4D9A"/>
                        </a:buClr>
                        <a:buSzPct val="150000"/>
                        <a:buFont typeface="Arial" panose="020B0604020202020204" pitchFamily="34" charset="0"/>
                        <a:buChar char="•"/>
                        <a:defRPr/>
                      </a:pPr>
                      <a:r>
                        <a:rPr lang="en-US" altLang="en-US" sz="1800" kern="1200" dirty="0">
                          <a:solidFill>
                            <a:schemeClr val="tx2"/>
                          </a:solidFill>
                          <a:latin typeface="Microsoft New Tai Lue" panose="020B0502040204020203" pitchFamily="34" charset="0"/>
                          <a:ea typeface="+mn-ea"/>
                          <a:cs typeface="Microsoft New Tai Lue" panose="020B0502040204020203" pitchFamily="34" charset="0"/>
                        </a:rPr>
                        <a:t>Historically considered not to have a ceiling of analgesia</a:t>
                      </a:r>
                    </a:p>
                    <a:p>
                      <a:pPr marL="0" lvl="4" indent="0" algn="l" defTabSz="914400" rtl="0" eaLnBrk="1" latinLnBrk="0" hangingPunct="1">
                        <a:lnSpc>
                          <a:spcPct val="95000"/>
                        </a:lnSpc>
                        <a:spcBef>
                          <a:spcPts val="600"/>
                        </a:spcBef>
                        <a:spcAft>
                          <a:spcPts val="600"/>
                        </a:spcAft>
                        <a:buFont typeface="Arial" panose="020B0604020202020204" pitchFamily="34" charset="0"/>
                        <a:buNone/>
                        <a:defRPr/>
                      </a:pPr>
                      <a:endParaRPr lang="en-US" sz="1800" kern="1200" dirty="0">
                        <a:solidFill>
                          <a:schemeClr val="tx2"/>
                        </a:solidFill>
                        <a:latin typeface="Microsoft New Tai Lue" panose="020B0502040204020203" pitchFamily="34" charset="0"/>
                        <a:ea typeface="+mn-ea"/>
                        <a:cs typeface="Microsoft New Tai Lue" panose="020B0502040204020203" pitchFamily="34" charset="0"/>
                      </a:endParaRPr>
                    </a:p>
                  </a:txBody>
                  <a:tcPr>
                    <a:solidFill>
                      <a:srgbClr val="F3F9FA"/>
                    </a:solidFill>
                  </a:tcPr>
                </a:tc>
                <a:tc>
                  <a:txBody>
                    <a:bodyPr/>
                    <a:lstStyle/>
                    <a:p>
                      <a:pPr marL="171450" lvl="4" indent="-171450" algn="l" defTabSz="914400" rtl="0" eaLnBrk="1" latinLnBrk="0" hangingPunct="1">
                        <a:lnSpc>
                          <a:spcPct val="95000"/>
                        </a:lnSpc>
                        <a:spcBef>
                          <a:spcPts val="600"/>
                        </a:spcBef>
                        <a:spcAft>
                          <a:spcPts val="600"/>
                        </a:spcAft>
                        <a:buClr>
                          <a:srgbClr val="3E4D9A"/>
                        </a:buClr>
                        <a:buSzPct val="150000"/>
                        <a:buFont typeface="Arial" panose="020B0604020202020204" pitchFamily="34" charset="0"/>
                        <a:buChar char="•"/>
                        <a:defRPr/>
                      </a:pPr>
                      <a:r>
                        <a:rPr lang="en-US" altLang="en-US" sz="1800" kern="1200" dirty="0">
                          <a:solidFill>
                            <a:schemeClr val="tx2"/>
                          </a:solidFill>
                          <a:latin typeface="Microsoft New Tai Lue" panose="020B0502040204020203" pitchFamily="34" charset="0"/>
                          <a:ea typeface="+mn-ea"/>
                          <a:cs typeface="Microsoft New Tai Lue" panose="020B0502040204020203" pitchFamily="34" charset="0"/>
                        </a:rPr>
                        <a:t>Analgesia may or may not be the primary indication for these drugs</a:t>
                      </a:r>
                    </a:p>
                    <a:p>
                      <a:pPr marL="171450" lvl="4" indent="-171450" algn="l" defTabSz="914400" rtl="0" eaLnBrk="1" latinLnBrk="0" hangingPunct="1">
                        <a:lnSpc>
                          <a:spcPct val="95000"/>
                        </a:lnSpc>
                        <a:spcBef>
                          <a:spcPts val="600"/>
                        </a:spcBef>
                        <a:spcAft>
                          <a:spcPts val="600"/>
                        </a:spcAft>
                        <a:buClr>
                          <a:srgbClr val="3E4D9A"/>
                        </a:buClr>
                        <a:buSzPct val="150000"/>
                        <a:buFont typeface="Arial" panose="020B0604020202020204" pitchFamily="34" charset="0"/>
                        <a:buChar char="•"/>
                        <a:defRPr/>
                      </a:pPr>
                      <a:r>
                        <a:rPr lang="en-US" altLang="en-US" sz="1800" kern="1200" dirty="0">
                          <a:solidFill>
                            <a:schemeClr val="tx2"/>
                          </a:solidFill>
                          <a:latin typeface="Microsoft New Tai Lue" panose="020B0502040204020203" pitchFamily="34" charset="0"/>
                          <a:ea typeface="+mn-ea"/>
                          <a:cs typeface="Microsoft New Tai Lue" panose="020B0502040204020203" pitchFamily="34" charset="0"/>
                        </a:rPr>
                        <a:t>Ceiling of analgesic effect or adjuvant effect</a:t>
                      </a:r>
                    </a:p>
                  </a:txBody>
                  <a:tcPr>
                    <a:solidFill>
                      <a:srgbClr val="F3F9FA"/>
                    </a:solidFill>
                  </a:tcPr>
                </a:tc>
                <a:tc>
                  <a:txBody>
                    <a:bodyPr/>
                    <a:lstStyle/>
                    <a:p>
                      <a:pPr marL="171450" lvl="4" indent="-171450" algn="l" defTabSz="914400" rtl="0" eaLnBrk="1" latinLnBrk="0" hangingPunct="1">
                        <a:lnSpc>
                          <a:spcPct val="95000"/>
                        </a:lnSpc>
                        <a:spcBef>
                          <a:spcPts val="600"/>
                        </a:spcBef>
                        <a:spcAft>
                          <a:spcPts val="600"/>
                        </a:spcAft>
                        <a:buClr>
                          <a:srgbClr val="3E4D9A"/>
                        </a:buClr>
                        <a:buSzPct val="150000"/>
                        <a:buFont typeface="Arial" panose="020B0604020202020204" pitchFamily="34" charset="0"/>
                        <a:buChar char="•"/>
                        <a:defRPr/>
                      </a:pPr>
                      <a:r>
                        <a:rPr lang="en-US" altLang="en-US" sz="1800" kern="1200" dirty="0">
                          <a:solidFill>
                            <a:schemeClr val="tx2"/>
                          </a:solidFill>
                          <a:latin typeface="Microsoft New Tai Lue" panose="020B0502040204020203" pitchFamily="34" charset="0"/>
                          <a:ea typeface="+mn-ea"/>
                          <a:cs typeface="Microsoft New Tai Lue" panose="020B0502040204020203" pitchFamily="34" charset="0"/>
                        </a:rPr>
                        <a:t>Used to treat related problems, such as insomnia, depression, and anxiety </a:t>
                      </a:r>
                    </a:p>
                    <a:p>
                      <a:pPr marL="171450" lvl="4" indent="-171450" algn="l" defTabSz="914400" rtl="0" eaLnBrk="1" latinLnBrk="0" hangingPunct="1">
                        <a:lnSpc>
                          <a:spcPct val="95000"/>
                        </a:lnSpc>
                        <a:spcBef>
                          <a:spcPts val="600"/>
                        </a:spcBef>
                        <a:spcAft>
                          <a:spcPts val="600"/>
                        </a:spcAft>
                        <a:buClr>
                          <a:srgbClr val="3E4D9A"/>
                        </a:buClr>
                        <a:buSzPct val="150000"/>
                        <a:buFont typeface="Arial" panose="020B0604020202020204" pitchFamily="34" charset="0"/>
                        <a:buChar char="•"/>
                        <a:defRPr/>
                      </a:pPr>
                      <a:r>
                        <a:rPr lang="en-US" altLang="en-US" sz="1800" kern="1200" dirty="0">
                          <a:solidFill>
                            <a:schemeClr val="tx2"/>
                          </a:solidFill>
                          <a:latin typeface="Microsoft New Tai Lue" panose="020B0502040204020203" pitchFamily="34" charset="0"/>
                          <a:ea typeface="+mn-ea"/>
                          <a:cs typeface="Microsoft New Tai Lue" panose="020B0502040204020203" pitchFamily="34" charset="0"/>
                        </a:rPr>
                        <a:t>Used to treat analgesic adverse effects, </a:t>
                      </a:r>
                      <a:r>
                        <a:rPr lang="en-US" altLang="en-US" sz="1800" kern="1200">
                          <a:solidFill>
                            <a:schemeClr val="tx2"/>
                          </a:solidFill>
                          <a:latin typeface="Microsoft New Tai Lue" panose="020B0502040204020203" pitchFamily="34" charset="0"/>
                          <a:ea typeface="+mn-ea"/>
                          <a:cs typeface="Microsoft New Tai Lue" panose="020B0502040204020203" pitchFamily="34" charset="0"/>
                        </a:rPr>
                        <a:t>like opioid- </a:t>
                      </a:r>
                      <a:r>
                        <a:rPr lang="en-US" altLang="en-US" sz="1800" kern="1200" dirty="0">
                          <a:solidFill>
                            <a:schemeClr val="tx2"/>
                          </a:solidFill>
                          <a:latin typeface="Microsoft New Tai Lue" panose="020B0502040204020203" pitchFamily="34" charset="0"/>
                          <a:ea typeface="+mn-ea"/>
                          <a:cs typeface="Microsoft New Tai Lue" panose="020B0502040204020203" pitchFamily="34" charset="0"/>
                        </a:rPr>
                        <a:t>induced constipation</a:t>
                      </a:r>
                      <a:endParaRPr lang="en-US" sz="1800" kern="1200" dirty="0">
                        <a:solidFill>
                          <a:schemeClr val="tx2"/>
                        </a:solidFill>
                        <a:latin typeface="Microsoft New Tai Lue" panose="020B0502040204020203" pitchFamily="34" charset="0"/>
                        <a:ea typeface="+mn-ea"/>
                        <a:cs typeface="Microsoft New Tai Lue" panose="020B0502040204020203" pitchFamily="34" charset="0"/>
                      </a:endParaRPr>
                    </a:p>
                  </a:txBody>
                  <a:tcPr>
                    <a:solidFill>
                      <a:srgbClr val="F3F9FA"/>
                    </a:solidFill>
                  </a:tcPr>
                </a:tc>
                <a:extLst>
                  <a:ext uri="{0D108BD9-81ED-4DB2-BD59-A6C34878D82A}">
                    <a16:rowId xmlns:a16="http://schemas.microsoft.com/office/drawing/2014/main" val="755522334"/>
                  </a:ext>
                </a:extLst>
              </a:tr>
            </a:tbl>
          </a:graphicData>
        </a:graphic>
      </p:graphicFrame>
    </p:spTree>
    <p:extLst>
      <p:ext uri="{BB962C8B-B14F-4D97-AF65-F5344CB8AC3E}">
        <p14:creationId xmlns:p14="http://schemas.microsoft.com/office/powerpoint/2010/main" val="719610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C4DFE-1C2E-4F32-8644-C40F0665D2BC}"/>
              </a:ext>
            </a:extLst>
          </p:cNvPr>
          <p:cNvSpPr>
            <a:spLocks noGrp="1"/>
          </p:cNvSpPr>
          <p:nvPr>
            <p:ph type="title"/>
          </p:nvPr>
        </p:nvSpPr>
        <p:spPr/>
        <p:txBody>
          <a:bodyPr/>
          <a:lstStyle/>
          <a:p>
            <a:r>
              <a:rPr lang="en-US" dirty="0"/>
              <a:t>Medications</a:t>
            </a:r>
          </a:p>
        </p:txBody>
      </p:sp>
      <p:graphicFrame>
        <p:nvGraphicFramePr>
          <p:cNvPr id="4" name="Content Placeholder 3">
            <a:extLst>
              <a:ext uri="{FF2B5EF4-FFF2-40B4-BE49-F238E27FC236}">
                <a16:creationId xmlns:a16="http://schemas.microsoft.com/office/drawing/2014/main" id="{FA216BD4-F7A6-4AB2-A716-7DF6FFAC00A5}"/>
              </a:ext>
            </a:extLst>
          </p:cNvPr>
          <p:cNvGraphicFramePr>
            <a:graphicFrameLocks noGrp="1"/>
          </p:cNvGraphicFramePr>
          <p:nvPr>
            <p:ph idx="1"/>
          </p:nvPr>
        </p:nvGraphicFramePr>
        <p:xfrm>
          <a:off x="3829050" y="685800"/>
          <a:ext cx="4857750" cy="5897880"/>
        </p:xfrm>
        <a:graphic>
          <a:graphicData uri="http://schemas.openxmlformats.org/drawingml/2006/table">
            <a:tbl>
              <a:tblPr firstRow="1" bandRow="1">
                <a:tableStyleId>{5C22544A-7EE6-4342-B048-85BDC9FD1C3A}</a:tableStyleId>
              </a:tblPr>
              <a:tblGrid>
                <a:gridCol w="2428875">
                  <a:extLst>
                    <a:ext uri="{9D8B030D-6E8A-4147-A177-3AD203B41FA5}">
                      <a16:colId xmlns:a16="http://schemas.microsoft.com/office/drawing/2014/main" val="579422591"/>
                    </a:ext>
                  </a:extLst>
                </a:gridCol>
                <a:gridCol w="2428875">
                  <a:extLst>
                    <a:ext uri="{9D8B030D-6E8A-4147-A177-3AD203B41FA5}">
                      <a16:colId xmlns:a16="http://schemas.microsoft.com/office/drawing/2014/main" val="2475021060"/>
                    </a:ext>
                  </a:extLst>
                </a:gridCol>
              </a:tblGrid>
              <a:tr h="381351">
                <a:tc>
                  <a:txBody>
                    <a:bodyPr/>
                    <a:lstStyle/>
                    <a:p>
                      <a:r>
                        <a:rPr lang="en-US" dirty="0"/>
                        <a:t>Non-opioids</a:t>
                      </a:r>
                    </a:p>
                  </a:txBody>
                  <a:tcPr/>
                </a:tc>
                <a:tc>
                  <a:txBody>
                    <a:bodyPr/>
                    <a:lstStyle/>
                    <a:p>
                      <a:r>
                        <a:rPr lang="en-US" dirty="0"/>
                        <a:t>Opioids</a:t>
                      </a:r>
                    </a:p>
                  </a:txBody>
                  <a:tcPr/>
                </a:tc>
                <a:extLst>
                  <a:ext uri="{0D108BD9-81ED-4DB2-BD59-A6C34878D82A}">
                    <a16:rowId xmlns:a16="http://schemas.microsoft.com/office/drawing/2014/main" val="2505300280"/>
                  </a:ext>
                </a:extLst>
              </a:tr>
              <a:tr h="5516529">
                <a:tc>
                  <a:txBody>
                    <a:bodyPr/>
                    <a:lstStyle/>
                    <a:p>
                      <a:pPr marL="0" algn="l" defTabSz="914400" rtl="0" eaLnBrk="1" latinLnBrk="0" hangingPunct="1"/>
                      <a:r>
                        <a:rPr lang="en-US" sz="1800" b="1" kern="1200" dirty="0">
                          <a:solidFill>
                            <a:schemeClr val="dk1"/>
                          </a:solidFill>
                          <a:latin typeface="+mn-lt"/>
                          <a:ea typeface="+mn-ea"/>
                          <a:cs typeface="+mn-cs"/>
                        </a:rPr>
                        <a:t>Acetaminophen</a:t>
                      </a:r>
                    </a:p>
                    <a:p>
                      <a:pPr marL="0" marR="0" lvl="0" indent="0" algn="l" defTabSz="914400" rtl="0" eaLnBrk="1" fontAlgn="base" latinLnBrk="0" hangingPunct="1">
                        <a:lnSpc>
                          <a:spcPct val="100000"/>
                        </a:lnSpc>
                        <a:spcBef>
                          <a:spcPct val="20000"/>
                        </a:spcBef>
                        <a:spcAft>
                          <a:spcPct val="0"/>
                        </a:spcAft>
                        <a:buClr>
                          <a:srgbClr val="00364A"/>
                        </a:buClr>
                        <a:buSzPct val="80000"/>
                        <a:buFont typeface="Wingdings" pitchFamily="2" charset="2"/>
                        <a:buNone/>
                        <a:tabLst/>
                      </a:pPr>
                      <a:r>
                        <a:rPr lang="en-US" sz="1800" b="1" kern="1200" dirty="0">
                          <a:solidFill>
                            <a:schemeClr val="dk1"/>
                          </a:solidFill>
                          <a:latin typeface="+mn-lt"/>
                          <a:ea typeface="+mn-ea"/>
                          <a:cs typeface="+mn-cs"/>
                        </a:rPr>
                        <a:t>NSAIDs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Aspirin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Choline magnesium trisalicylate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Ibuprofen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Naproxen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Ketoprofen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Indomethacin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Meloxicam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Ketorolac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Diclofenac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Celecoxib</a:t>
                      </a:r>
                    </a:p>
                  </a:txBody>
                  <a:tcPr/>
                </a:tc>
                <a:tc>
                  <a:txBody>
                    <a:bodyPr/>
                    <a:lstStyle/>
                    <a:p>
                      <a:r>
                        <a:rPr lang="en-US" sz="1800" b="1" dirty="0"/>
                        <a:t>Full Agonist</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Codeine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Fentanyl</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Hydromorphone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Hydrocodone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Levorphanol</a:t>
                      </a:r>
                    </a:p>
                    <a:p>
                      <a:pPr marL="285750" indent="-285750">
                        <a:buFont typeface="Arial" panose="020B0604020202020204" pitchFamily="34" charset="0"/>
                        <a:buChar char="•"/>
                      </a:pPr>
                      <a:r>
                        <a:rPr lang="en-US" sz="1600" kern="1200" dirty="0">
                          <a:solidFill>
                            <a:schemeClr val="dk1"/>
                          </a:solidFill>
                          <a:latin typeface="+mn-lt"/>
                          <a:ea typeface="+mn-ea"/>
                          <a:cs typeface="+mn-cs"/>
                        </a:rPr>
                        <a:t>Morphine</a:t>
                      </a:r>
                    </a:p>
                    <a:p>
                      <a:pPr marL="285750" indent="-285750">
                        <a:buFont typeface="Arial" panose="020B0604020202020204" pitchFamily="34" charset="0"/>
                        <a:buChar char="•"/>
                      </a:pPr>
                      <a:r>
                        <a:rPr lang="en-US" sz="1600" kern="1200" dirty="0">
                          <a:solidFill>
                            <a:schemeClr val="dk1"/>
                          </a:solidFill>
                          <a:latin typeface="+mn-lt"/>
                          <a:ea typeface="+mn-ea"/>
                          <a:cs typeface="+mn-cs"/>
                        </a:rPr>
                        <a:t>Meperidine</a:t>
                      </a:r>
                    </a:p>
                    <a:p>
                      <a:pPr marL="285750" indent="-285750">
                        <a:buFont typeface="Arial" panose="020B0604020202020204" pitchFamily="34" charset="0"/>
                        <a:buChar char="•"/>
                      </a:pPr>
                      <a:r>
                        <a:rPr lang="en-US" sz="1600" kern="1200" dirty="0">
                          <a:solidFill>
                            <a:schemeClr val="dk1"/>
                          </a:solidFill>
                          <a:latin typeface="+mn-lt"/>
                          <a:ea typeface="+mn-ea"/>
                          <a:cs typeface="+mn-cs"/>
                        </a:rPr>
                        <a:t>Methadone</a:t>
                      </a:r>
                    </a:p>
                    <a:p>
                      <a:pPr marL="285750" marR="0" lvl="0" indent="-28575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altLang="en-US" sz="1600" kern="1200" noProof="0" dirty="0">
                          <a:solidFill>
                            <a:schemeClr val="dk1"/>
                          </a:solidFill>
                          <a:latin typeface="+mn-lt"/>
                          <a:ea typeface="+mn-ea"/>
                          <a:cs typeface="+mn-cs"/>
                        </a:rPr>
                        <a:t>Oxycodone</a:t>
                      </a:r>
                    </a:p>
                    <a:p>
                      <a:pPr marL="285750" marR="0" lvl="0" indent="-285750" defTabSz="91440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altLang="en-US" sz="1600" kern="1200" noProof="0" dirty="0">
                          <a:solidFill>
                            <a:schemeClr val="dk1"/>
                          </a:solidFill>
                          <a:latin typeface="+mn-lt"/>
                          <a:ea typeface="+mn-ea"/>
                          <a:cs typeface="+mn-cs"/>
                        </a:rPr>
                        <a:t>Oxymorphone</a:t>
                      </a:r>
                    </a:p>
                    <a:p>
                      <a:r>
                        <a:rPr lang="en-US" sz="1800" b="1" dirty="0"/>
                        <a:t>Partial Agonist</a:t>
                      </a:r>
                    </a:p>
                    <a:p>
                      <a:pPr marL="285750" indent="-285750">
                        <a:buFont typeface="Arial" panose="020B0604020202020204" pitchFamily="34" charset="0"/>
                        <a:buChar char="•"/>
                      </a:pPr>
                      <a:r>
                        <a:rPr lang="en-US" sz="1600" kern="1200" dirty="0">
                          <a:solidFill>
                            <a:schemeClr val="dk1"/>
                          </a:solidFill>
                          <a:latin typeface="+mn-lt"/>
                          <a:ea typeface="+mn-ea"/>
                          <a:cs typeface="+mn-cs"/>
                        </a:rPr>
                        <a:t>Buprenorphine</a:t>
                      </a:r>
                    </a:p>
                    <a:p>
                      <a:r>
                        <a:rPr lang="en-US" sz="1800" b="1" dirty="0"/>
                        <a:t>Mixed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i="0" dirty="0">
                          <a:latin typeface="+mn-lt"/>
                        </a:rPr>
                        <a:t>Nalbuphine</a:t>
                      </a:r>
                    </a:p>
                    <a:p>
                      <a:r>
                        <a:rPr lang="en-US" sz="1800" b="1" dirty="0"/>
                        <a:t>Antagonist</a:t>
                      </a:r>
                    </a:p>
                    <a:p>
                      <a:pPr marL="285750" indent="-285750">
                        <a:buFont typeface="Arial" panose="020B0604020202020204" pitchFamily="34" charset="0"/>
                        <a:buChar char="•"/>
                      </a:pPr>
                      <a:r>
                        <a:rPr lang="en-US" sz="1600" b="0" i="0" dirty="0">
                          <a:latin typeface="+mn-lt"/>
                        </a:rPr>
                        <a:t>Naloxone</a:t>
                      </a:r>
                    </a:p>
                    <a:p>
                      <a:pPr marL="285750" indent="-285750">
                        <a:buFont typeface="Arial" panose="020B0604020202020204" pitchFamily="34" charset="0"/>
                        <a:buChar char="•"/>
                      </a:pPr>
                      <a:r>
                        <a:rPr lang="en-US" sz="1600" b="0" i="0" dirty="0">
                          <a:latin typeface="+mn-lt"/>
                        </a:rPr>
                        <a:t>Naltrexone</a:t>
                      </a:r>
                    </a:p>
                    <a:p>
                      <a:r>
                        <a:rPr lang="en-US" sz="1800" b="1" dirty="0"/>
                        <a:t>Dual Action</a:t>
                      </a:r>
                    </a:p>
                    <a:p>
                      <a:pPr marL="285750" indent="-285750">
                        <a:buFont typeface="Arial" panose="020B0604020202020204" pitchFamily="34" charset="0"/>
                        <a:buChar char="•"/>
                      </a:pPr>
                      <a:r>
                        <a:rPr lang="en-US" sz="1600" b="0" i="0" dirty="0">
                          <a:latin typeface="+mn-lt"/>
                        </a:rPr>
                        <a:t>Tramadol</a:t>
                      </a:r>
                    </a:p>
                    <a:p>
                      <a:pPr marL="285750" indent="-285750">
                        <a:buFont typeface="Arial" panose="020B0604020202020204" pitchFamily="34" charset="0"/>
                        <a:buChar char="•"/>
                      </a:pPr>
                      <a:r>
                        <a:rPr lang="en-US" sz="1600" b="0" i="0" dirty="0">
                          <a:latin typeface="+mn-lt"/>
                        </a:rPr>
                        <a:t>Tapentadol</a:t>
                      </a:r>
                    </a:p>
                  </a:txBody>
                  <a:tcPr/>
                </a:tc>
                <a:extLst>
                  <a:ext uri="{0D108BD9-81ED-4DB2-BD59-A6C34878D82A}">
                    <a16:rowId xmlns:a16="http://schemas.microsoft.com/office/drawing/2014/main" val="914339441"/>
                  </a:ext>
                </a:extLst>
              </a:tr>
            </a:tbl>
          </a:graphicData>
        </a:graphic>
      </p:graphicFrame>
      <p:grpSp>
        <p:nvGrpSpPr>
          <p:cNvPr id="5" name="Group 4">
            <a:extLst>
              <a:ext uri="{FF2B5EF4-FFF2-40B4-BE49-F238E27FC236}">
                <a16:creationId xmlns:a16="http://schemas.microsoft.com/office/drawing/2014/main" id="{4289D0BE-4C0A-40E2-A693-629F44AC7A4E}"/>
              </a:ext>
            </a:extLst>
          </p:cNvPr>
          <p:cNvGrpSpPr/>
          <p:nvPr/>
        </p:nvGrpSpPr>
        <p:grpSpPr>
          <a:xfrm>
            <a:off x="676626" y="1228028"/>
            <a:ext cx="1371600" cy="1371600"/>
            <a:chOff x="900752" y="1364776"/>
            <a:chExt cx="1371600" cy="1371600"/>
          </a:xfrm>
        </p:grpSpPr>
        <p:sp>
          <p:nvSpPr>
            <p:cNvPr id="6" name="Oval 5">
              <a:extLst>
                <a:ext uri="{FF2B5EF4-FFF2-40B4-BE49-F238E27FC236}">
                  <a16:creationId xmlns:a16="http://schemas.microsoft.com/office/drawing/2014/main" id="{05A12842-11AD-4368-8DDB-E32EB75387B2}"/>
                </a:ext>
              </a:extLst>
            </p:cNvPr>
            <p:cNvSpPr/>
            <p:nvPr/>
          </p:nvSpPr>
          <p:spPr>
            <a:xfrm>
              <a:off x="900752" y="1364776"/>
              <a:ext cx="1371600" cy="13716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7" name="Rectangle: Rounded Corners 6">
              <a:extLst>
                <a:ext uri="{FF2B5EF4-FFF2-40B4-BE49-F238E27FC236}">
                  <a16:creationId xmlns:a16="http://schemas.microsoft.com/office/drawing/2014/main" id="{BCC6D5FF-C89F-49CE-97A7-9C9DE8C410D8}"/>
                </a:ext>
              </a:extLst>
            </p:cNvPr>
            <p:cNvSpPr/>
            <p:nvPr/>
          </p:nvSpPr>
          <p:spPr>
            <a:xfrm>
              <a:off x="1322783" y="1815152"/>
              <a:ext cx="527538" cy="627797"/>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8" name="Rectangle: Rounded Corners 7">
              <a:extLst>
                <a:ext uri="{FF2B5EF4-FFF2-40B4-BE49-F238E27FC236}">
                  <a16:creationId xmlns:a16="http://schemas.microsoft.com/office/drawing/2014/main" id="{4AAB7564-CB1C-4D17-A29F-9A48D3A62553}"/>
                </a:ext>
              </a:extLst>
            </p:cNvPr>
            <p:cNvSpPr/>
            <p:nvPr/>
          </p:nvSpPr>
          <p:spPr>
            <a:xfrm>
              <a:off x="1450075" y="1610436"/>
              <a:ext cx="272955" cy="204716"/>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9" name="Rectangle 8">
              <a:extLst>
                <a:ext uri="{FF2B5EF4-FFF2-40B4-BE49-F238E27FC236}">
                  <a16:creationId xmlns:a16="http://schemas.microsoft.com/office/drawing/2014/main" id="{C1EEC8DB-535C-4750-987F-5B9E91348883}"/>
                </a:ext>
              </a:extLst>
            </p:cNvPr>
            <p:cNvSpPr/>
            <p:nvPr/>
          </p:nvSpPr>
          <p:spPr>
            <a:xfrm>
              <a:off x="1386429" y="2033220"/>
              <a:ext cx="400246" cy="205013"/>
            </a:xfrm>
            <a:prstGeom prst="rect">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spTree>
    <p:extLst>
      <p:ext uri="{BB962C8B-B14F-4D97-AF65-F5344CB8AC3E}">
        <p14:creationId xmlns:p14="http://schemas.microsoft.com/office/powerpoint/2010/main" val="2098081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926168" y="3665602"/>
            <a:ext cx="2731432" cy="2336863"/>
          </a:xfrm>
        </p:spPr>
        <p:txBody>
          <a:bodyPr anchor="ctr"/>
          <a:lstStyle/>
          <a:p>
            <a:pPr algn="l">
              <a:lnSpc>
                <a:spcPct val="100000"/>
              </a:lnSpc>
            </a:pPr>
            <a:r>
              <a:rPr lang="en-US" sz="2000" b="1" i="1" dirty="0">
                <a:solidFill>
                  <a:schemeClr val="accent1"/>
                </a:solidFill>
              </a:rPr>
              <a:t>What are the advantages and disadvantages of these treatment plans? </a:t>
            </a:r>
          </a:p>
          <a:p>
            <a:pPr algn="l">
              <a:lnSpc>
                <a:spcPct val="100000"/>
              </a:lnSpc>
            </a:pPr>
            <a:endParaRPr lang="en-US" sz="2000" b="1" dirty="0">
              <a:solidFill>
                <a:schemeClr val="accent4"/>
              </a:solidFill>
              <a:latin typeface="Microsoft New Tai Lue" panose="020B0502040204020203" pitchFamily="34" charset="0"/>
              <a:cs typeface="Microsoft New Tai Lue" panose="020B0502040204020203" pitchFamily="34" charset="0"/>
            </a:endParaRPr>
          </a:p>
          <a:p>
            <a:pPr algn="l"/>
            <a:endParaRPr lang="en-US" sz="1400" dirty="0"/>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1681946"/>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Patty, </a:t>
            </a:r>
            <a:r>
              <a:rPr lang="en-US" sz="4800" dirty="0"/>
              <a:t>continued</a:t>
            </a:r>
          </a:p>
        </p:txBody>
      </p:sp>
      <p:sp>
        <p:nvSpPr>
          <p:cNvPr id="4" name="Text Placeholder 2"/>
          <p:cNvSpPr>
            <a:spLocks noGrp="1"/>
          </p:cNvSpPr>
          <p:nvPr>
            <p:ph type="body" sz="quarter" idx="11"/>
          </p:nvPr>
        </p:nvSpPr>
        <p:spPr>
          <a:xfrm>
            <a:off x="4227428" y="3795713"/>
            <a:ext cx="3983883" cy="2336863"/>
          </a:xfrm>
        </p:spPr>
        <p:txBody>
          <a:bodyPr anchor="ctr"/>
          <a:lstStyle/>
          <a:p>
            <a:pPr algn="l">
              <a:lnSpc>
                <a:spcPct val="100000"/>
              </a:lnSpc>
            </a:pPr>
            <a:r>
              <a:rPr lang="en-US" sz="2000" b="1" dirty="0">
                <a:solidFill>
                  <a:schemeClr val="accent4"/>
                </a:solidFill>
                <a:latin typeface="Microsoft New Tai Lue" panose="020B0502040204020203" pitchFamily="34" charset="0"/>
                <a:cs typeface="Microsoft New Tai Lue" panose="020B0502040204020203" pitchFamily="34" charset="0"/>
              </a:rPr>
              <a:t>Oral/G-tube hydromorphone</a:t>
            </a:r>
          </a:p>
          <a:p>
            <a:pPr algn="l">
              <a:lnSpc>
                <a:spcPct val="100000"/>
              </a:lnSpc>
            </a:pPr>
            <a:r>
              <a:rPr lang="en-US" sz="2000" b="1" dirty="0">
                <a:solidFill>
                  <a:schemeClr val="accent4"/>
                </a:solidFill>
                <a:latin typeface="Microsoft New Tai Lue" panose="020B0502040204020203" pitchFamily="34" charset="0"/>
                <a:cs typeface="Microsoft New Tai Lue" panose="020B0502040204020203" pitchFamily="34" charset="0"/>
              </a:rPr>
              <a:t>Oral/G-tube oxycodone</a:t>
            </a:r>
          </a:p>
          <a:p>
            <a:pPr algn="l">
              <a:lnSpc>
                <a:spcPct val="100000"/>
              </a:lnSpc>
            </a:pPr>
            <a:r>
              <a:rPr lang="en-US" sz="2000" b="1" dirty="0">
                <a:solidFill>
                  <a:schemeClr val="accent4"/>
                </a:solidFill>
                <a:latin typeface="Microsoft New Tai Lue" panose="020B0502040204020203" pitchFamily="34" charset="0"/>
                <a:cs typeface="Microsoft New Tai Lue" panose="020B0502040204020203" pitchFamily="34" charset="0"/>
              </a:rPr>
              <a:t>Oral/G-tube methadone</a:t>
            </a:r>
          </a:p>
          <a:p>
            <a:pPr algn="l">
              <a:lnSpc>
                <a:spcPct val="100000"/>
              </a:lnSpc>
            </a:pPr>
            <a:endParaRPr lang="en-US" sz="2000" b="1" dirty="0">
              <a:solidFill>
                <a:schemeClr val="accent4"/>
              </a:solidFill>
              <a:latin typeface="Microsoft New Tai Lue" panose="020B0502040204020203" pitchFamily="34" charset="0"/>
              <a:cs typeface="Microsoft New Tai Lue" panose="020B0502040204020203" pitchFamily="34" charset="0"/>
            </a:endParaRPr>
          </a:p>
          <a:p>
            <a:pPr algn="l">
              <a:lnSpc>
                <a:spcPct val="100000"/>
              </a:lnSpc>
            </a:pPr>
            <a:endParaRPr lang="en-US" sz="2000" b="1" dirty="0">
              <a:solidFill>
                <a:schemeClr val="accent4"/>
              </a:solidFill>
              <a:latin typeface="Microsoft New Tai Lue" panose="020B0502040204020203" pitchFamily="34" charset="0"/>
              <a:cs typeface="Microsoft New Tai Lue" panose="020B0502040204020203" pitchFamily="34" charset="0"/>
            </a:endParaRPr>
          </a:p>
          <a:p>
            <a:pPr algn="l"/>
            <a:endParaRPr lang="en-US" sz="1400" dirty="0"/>
          </a:p>
        </p:txBody>
      </p:sp>
      <p:grpSp>
        <p:nvGrpSpPr>
          <p:cNvPr id="6" name="Group 5">
            <a:extLst>
              <a:ext uri="{FF2B5EF4-FFF2-40B4-BE49-F238E27FC236}">
                <a16:creationId xmlns:a16="http://schemas.microsoft.com/office/drawing/2014/main" id="{4289D0BE-4C0A-40E2-A693-629F44AC7A4E}"/>
              </a:ext>
            </a:extLst>
          </p:cNvPr>
          <p:cNvGrpSpPr/>
          <p:nvPr/>
        </p:nvGrpSpPr>
        <p:grpSpPr>
          <a:xfrm>
            <a:off x="1225948" y="787888"/>
            <a:ext cx="1809859" cy="1809008"/>
            <a:chOff x="900752" y="1364776"/>
            <a:chExt cx="1371600" cy="1371600"/>
          </a:xfrm>
        </p:grpSpPr>
        <p:sp>
          <p:nvSpPr>
            <p:cNvPr id="7" name="Oval 6">
              <a:extLst>
                <a:ext uri="{FF2B5EF4-FFF2-40B4-BE49-F238E27FC236}">
                  <a16:creationId xmlns:a16="http://schemas.microsoft.com/office/drawing/2014/main" id="{05A12842-11AD-4368-8DDB-E32EB75387B2}"/>
                </a:ext>
              </a:extLst>
            </p:cNvPr>
            <p:cNvSpPr/>
            <p:nvPr/>
          </p:nvSpPr>
          <p:spPr>
            <a:xfrm>
              <a:off x="900752" y="1364776"/>
              <a:ext cx="1371600" cy="13716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8" name="Rectangle: Rounded Corners 6">
              <a:extLst>
                <a:ext uri="{FF2B5EF4-FFF2-40B4-BE49-F238E27FC236}">
                  <a16:creationId xmlns:a16="http://schemas.microsoft.com/office/drawing/2014/main" id="{BCC6D5FF-C89F-49CE-97A7-9C9DE8C410D8}"/>
                </a:ext>
              </a:extLst>
            </p:cNvPr>
            <p:cNvSpPr/>
            <p:nvPr/>
          </p:nvSpPr>
          <p:spPr>
            <a:xfrm>
              <a:off x="1322783" y="1815152"/>
              <a:ext cx="527538" cy="627797"/>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9" name="Rectangle: Rounded Corners 7">
              <a:extLst>
                <a:ext uri="{FF2B5EF4-FFF2-40B4-BE49-F238E27FC236}">
                  <a16:creationId xmlns:a16="http://schemas.microsoft.com/office/drawing/2014/main" id="{4AAB7564-CB1C-4D17-A29F-9A48D3A62553}"/>
                </a:ext>
              </a:extLst>
            </p:cNvPr>
            <p:cNvSpPr/>
            <p:nvPr/>
          </p:nvSpPr>
          <p:spPr>
            <a:xfrm>
              <a:off x="1450075" y="1610436"/>
              <a:ext cx="272955" cy="204716"/>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0" name="Rectangle 9">
              <a:extLst>
                <a:ext uri="{FF2B5EF4-FFF2-40B4-BE49-F238E27FC236}">
                  <a16:creationId xmlns:a16="http://schemas.microsoft.com/office/drawing/2014/main" id="{C1EEC8DB-535C-4750-987F-5B9E91348883}"/>
                </a:ext>
              </a:extLst>
            </p:cNvPr>
            <p:cNvSpPr/>
            <p:nvPr/>
          </p:nvSpPr>
          <p:spPr>
            <a:xfrm>
              <a:off x="1386429" y="2033220"/>
              <a:ext cx="400246" cy="205013"/>
            </a:xfrm>
            <a:prstGeom prst="rect">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spTree>
    <p:extLst>
      <p:ext uri="{BB962C8B-B14F-4D97-AF65-F5344CB8AC3E}">
        <p14:creationId xmlns:p14="http://schemas.microsoft.com/office/powerpoint/2010/main" val="2703344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EE75-E8DE-4A9D-9B51-56EC8DEC65EC}"/>
              </a:ext>
            </a:extLst>
          </p:cNvPr>
          <p:cNvSpPr>
            <a:spLocks noGrp="1"/>
          </p:cNvSpPr>
          <p:nvPr>
            <p:ph type="title"/>
          </p:nvPr>
        </p:nvSpPr>
        <p:spPr/>
        <p:txBody>
          <a:bodyPr/>
          <a:lstStyle/>
          <a:p>
            <a:r>
              <a:rPr lang="en-US" dirty="0"/>
              <a:t>Opioid dosing: ROSTERS</a:t>
            </a:r>
          </a:p>
        </p:txBody>
      </p:sp>
      <p:graphicFrame>
        <p:nvGraphicFramePr>
          <p:cNvPr id="7" name="Content Placeholder 6">
            <a:extLst>
              <a:ext uri="{FF2B5EF4-FFF2-40B4-BE49-F238E27FC236}">
                <a16:creationId xmlns:a16="http://schemas.microsoft.com/office/drawing/2014/main" id="{B14C2FB1-8567-45E3-8021-8C2631DF8F45}"/>
              </a:ext>
            </a:extLst>
          </p:cNvPr>
          <p:cNvGraphicFramePr>
            <a:graphicFrameLocks noGrp="1"/>
          </p:cNvGraphicFramePr>
          <p:nvPr>
            <p:ph idx="1"/>
            <p:extLst>
              <p:ext uri="{D42A27DB-BD31-4B8C-83A1-F6EECF244321}">
                <p14:modId xmlns:p14="http://schemas.microsoft.com/office/powerpoint/2010/main" val="1448104775"/>
              </p:ext>
            </p:extLst>
          </p:nvPr>
        </p:nvGraphicFramePr>
        <p:xfrm>
          <a:off x="457200" y="1620254"/>
          <a:ext cx="8229600" cy="4558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p:cNvGrpSpPr/>
          <p:nvPr/>
        </p:nvGrpSpPr>
        <p:grpSpPr>
          <a:xfrm>
            <a:off x="7716253" y="1620254"/>
            <a:ext cx="577515" cy="4440789"/>
            <a:chOff x="7716253" y="1620254"/>
            <a:chExt cx="577515" cy="4440789"/>
          </a:xfrm>
        </p:grpSpPr>
        <p:sp>
          <p:nvSpPr>
            <p:cNvPr id="8" name="Oval 7">
              <a:extLst>
                <a:ext uri="{FF2B5EF4-FFF2-40B4-BE49-F238E27FC236}">
                  <a16:creationId xmlns:a16="http://schemas.microsoft.com/office/drawing/2014/main" id="{9D22A286-A6AD-468A-9A22-B6FC5ED49EFD}"/>
                </a:ext>
              </a:extLst>
            </p:cNvPr>
            <p:cNvSpPr/>
            <p:nvPr/>
          </p:nvSpPr>
          <p:spPr>
            <a:xfrm>
              <a:off x="7716253" y="1620254"/>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R</a:t>
              </a:r>
            </a:p>
          </p:txBody>
        </p:sp>
        <p:sp>
          <p:nvSpPr>
            <p:cNvPr id="9" name="Oval 8">
              <a:extLst>
                <a:ext uri="{FF2B5EF4-FFF2-40B4-BE49-F238E27FC236}">
                  <a16:creationId xmlns:a16="http://schemas.microsoft.com/office/drawing/2014/main" id="{427DEA5E-E34B-40E9-9626-682897395600}"/>
                </a:ext>
              </a:extLst>
            </p:cNvPr>
            <p:cNvSpPr/>
            <p:nvPr/>
          </p:nvSpPr>
          <p:spPr>
            <a:xfrm>
              <a:off x="7716253" y="2266807"/>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O</a:t>
              </a:r>
            </a:p>
          </p:txBody>
        </p:sp>
        <p:sp>
          <p:nvSpPr>
            <p:cNvPr id="10" name="Oval 9">
              <a:extLst>
                <a:ext uri="{FF2B5EF4-FFF2-40B4-BE49-F238E27FC236}">
                  <a16:creationId xmlns:a16="http://schemas.microsoft.com/office/drawing/2014/main" id="{09B694B6-1B11-469B-A05B-CF51E74B6090}"/>
                </a:ext>
              </a:extLst>
            </p:cNvPr>
            <p:cNvSpPr/>
            <p:nvPr/>
          </p:nvSpPr>
          <p:spPr>
            <a:xfrm>
              <a:off x="7716253" y="2913360"/>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S</a:t>
              </a:r>
            </a:p>
          </p:txBody>
        </p:sp>
        <p:sp>
          <p:nvSpPr>
            <p:cNvPr id="11" name="Oval 10">
              <a:extLst>
                <a:ext uri="{FF2B5EF4-FFF2-40B4-BE49-F238E27FC236}">
                  <a16:creationId xmlns:a16="http://schemas.microsoft.com/office/drawing/2014/main" id="{29FEA6E2-D6D8-4D66-B17D-DF9BF71AF498}"/>
                </a:ext>
              </a:extLst>
            </p:cNvPr>
            <p:cNvSpPr/>
            <p:nvPr/>
          </p:nvSpPr>
          <p:spPr>
            <a:xfrm>
              <a:off x="7716253" y="3559913"/>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T</a:t>
              </a:r>
            </a:p>
          </p:txBody>
        </p:sp>
        <p:sp>
          <p:nvSpPr>
            <p:cNvPr id="12" name="Oval 11">
              <a:extLst>
                <a:ext uri="{FF2B5EF4-FFF2-40B4-BE49-F238E27FC236}">
                  <a16:creationId xmlns:a16="http://schemas.microsoft.com/office/drawing/2014/main" id="{C972DD35-6176-4F7F-9A67-2A1D5DC470F7}"/>
                </a:ext>
              </a:extLst>
            </p:cNvPr>
            <p:cNvSpPr/>
            <p:nvPr/>
          </p:nvSpPr>
          <p:spPr>
            <a:xfrm>
              <a:off x="7716253" y="4206466"/>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E</a:t>
              </a:r>
            </a:p>
          </p:txBody>
        </p:sp>
        <p:sp>
          <p:nvSpPr>
            <p:cNvPr id="13" name="Oval 12">
              <a:extLst>
                <a:ext uri="{FF2B5EF4-FFF2-40B4-BE49-F238E27FC236}">
                  <a16:creationId xmlns:a16="http://schemas.microsoft.com/office/drawing/2014/main" id="{6D64FAA5-923B-4715-A0D8-2C78DBDDF73D}"/>
                </a:ext>
              </a:extLst>
            </p:cNvPr>
            <p:cNvSpPr/>
            <p:nvPr/>
          </p:nvSpPr>
          <p:spPr>
            <a:xfrm>
              <a:off x="7716253" y="4853019"/>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R</a:t>
              </a:r>
            </a:p>
          </p:txBody>
        </p:sp>
        <p:sp>
          <p:nvSpPr>
            <p:cNvPr id="14" name="Oval 13">
              <a:extLst>
                <a:ext uri="{FF2B5EF4-FFF2-40B4-BE49-F238E27FC236}">
                  <a16:creationId xmlns:a16="http://schemas.microsoft.com/office/drawing/2014/main" id="{3A7C9BFA-C65E-4381-B64D-D9C252D48808}"/>
                </a:ext>
              </a:extLst>
            </p:cNvPr>
            <p:cNvSpPr/>
            <p:nvPr/>
          </p:nvSpPr>
          <p:spPr>
            <a:xfrm>
              <a:off x="7732295" y="5499571"/>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S</a:t>
              </a:r>
            </a:p>
          </p:txBody>
        </p:sp>
      </p:grpSp>
    </p:spTree>
    <p:extLst>
      <p:ext uri="{BB962C8B-B14F-4D97-AF65-F5344CB8AC3E}">
        <p14:creationId xmlns:p14="http://schemas.microsoft.com/office/powerpoint/2010/main" val="2153375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D210-FA16-42AE-90FD-A4DE46EAF9CA}"/>
              </a:ext>
            </a:extLst>
          </p:cNvPr>
          <p:cNvSpPr>
            <a:spLocks noGrp="1"/>
          </p:cNvSpPr>
          <p:nvPr>
            <p:ph type="title"/>
          </p:nvPr>
        </p:nvSpPr>
        <p:spPr/>
        <p:txBody>
          <a:bodyPr/>
          <a:lstStyle/>
          <a:p>
            <a:r>
              <a:rPr lang="en-US" dirty="0"/>
              <a:t>Opioid-related adverse effects</a:t>
            </a:r>
          </a:p>
        </p:txBody>
      </p:sp>
      <p:graphicFrame>
        <p:nvGraphicFramePr>
          <p:cNvPr id="11" name="Content Placeholder 10">
            <a:extLst>
              <a:ext uri="{FF2B5EF4-FFF2-40B4-BE49-F238E27FC236}">
                <a16:creationId xmlns:a16="http://schemas.microsoft.com/office/drawing/2014/main" id="{669349E9-7170-44B9-921C-22FA37EE8A10}"/>
              </a:ext>
            </a:extLst>
          </p:cNvPr>
          <p:cNvGraphicFramePr>
            <a:graphicFrameLocks noGrp="1"/>
          </p:cNvGraphicFramePr>
          <p:nvPr>
            <p:ph idx="1"/>
            <p:extLst>
              <p:ext uri="{D42A27DB-BD31-4B8C-83A1-F6EECF244321}">
                <p14:modId xmlns:p14="http://schemas.microsoft.com/office/powerpoint/2010/main" val="589025932"/>
              </p:ext>
            </p:extLst>
          </p:nvPr>
        </p:nvGraphicFramePr>
        <p:xfrm>
          <a:off x="3282846" y="565879"/>
          <a:ext cx="5577840" cy="5924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457200" y="1621220"/>
            <a:ext cx="3182052" cy="5052152"/>
          </a:xfrm>
          <a:prstGeom prst="rect">
            <a:avLst/>
          </a:prstGeom>
        </p:spPr>
        <p:txBody>
          <a:bodyPr wrap="square">
            <a:spAutoFit/>
          </a:bodyPr>
          <a:lstStyle/>
          <a:p>
            <a:pPr>
              <a:buNone/>
            </a:pPr>
            <a:r>
              <a:rPr lang="en-US" sz="2000" i="1" dirty="0">
                <a:solidFill>
                  <a:schemeClr val="accent1"/>
                </a:solidFill>
                <a:latin typeface="Corbel" panose="020B0503020204020204" pitchFamily="34" charset="0"/>
              </a:rPr>
              <a:t>To treat common adverse opioid effects, use other multimodal (opioid-sparing) therapies </a:t>
            </a:r>
          </a:p>
          <a:p>
            <a:pPr marL="165100" indent="-165100">
              <a:lnSpc>
                <a:spcPct val="95000"/>
              </a:lnSpc>
              <a:spcBef>
                <a:spcPts val="600"/>
              </a:spcBef>
              <a:buFont typeface="Arial" panose="020B0604020202020204" pitchFamily="34" charset="0"/>
              <a:buChar char="•"/>
            </a:pPr>
            <a:r>
              <a:rPr lang="en-US" dirty="0">
                <a:cs typeface="Microsoft New Tai Lue" panose="020B0502040204020203" pitchFamily="34" charset="0"/>
              </a:rPr>
              <a:t>Food does NOT decrease opioid-related nausea &amp; vomiting</a:t>
            </a:r>
          </a:p>
          <a:p>
            <a:pPr marL="165100" indent="-165100">
              <a:lnSpc>
                <a:spcPct val="95000"/>
              </a:lnSpc>
              <a:spcBef>
                <a:spcPts val="600"/>
              </a:spcBef>
              <a:buFont typeface="Arial" panose="020B0604020202020204" pitchFamily="34" charset="0"/>
              <a:buChar char="•"/>
            </a:pPr>
            <a:r>
              <a:rPr lang="en-US" dirty="0">
                <a:cs typeface="Microsoft New Tai Lue" panose="020B0502040204020203" pitchFamily="34" charset="0"/>
              </a:rPr>
              <a:t>Sedation ALWAYS  precedes respiratory depression</a:t>
            </a:r>
          </a:p>
          <a:p>
            <a:pPr marL="165100" indent="-165100">
              <a:lnSpc>
                <a:spcPct val="95000"/>
              </a:lnSpc>
              <a:spcBef>
                <a:spcPts val="600"/>
              </a:spcBef>
              <a:buFont typeface="Arial" panose="020B0604020202020204" pitchFamily="34" charset="0"/>
              <a:buChar char="•"/>
            </a:pPr>
            <a:r>
              <a:rPr lang="en-US" dirty="0">
                <a:cs typeface="Microsoft New Tai Lue" panose="020B0502040204020203" pitchFamily="34" charset="0"/>
              </a:rPr>
              <a:t>Respiratory depression is rare in patients on stable opioid doses</a:t>
            </a:r>
          </a:p>
          <a:p>
            <a:pPr marL="165100" indent="-165100">
              <a:lnSpc>
                <a:spcPct val="95000"/>
              </a:lnSpc>
              <a:spcBef>
                <a:spcPts val="600"/>
              </a:spcBef>
              <a:buFont typeface="Arial" panose="020B0604020202020204" pitchFamily="34" charset="0"/>
              <a:buChar char="•"/>
            </a:pPr>
            <a:r>
              <a:rPr lang="en-US" dirty="0">
                <a:cs typeface="Microsoft New Tai Lue" panose="020B0502040204020203" pitchFamily="34" charset="0"/>
              </a:rPr>
              <a:t>Patients develop tolerance to all opioid-related adverse effects except constipation</a:t>
            </a:r>
          </a:p>
        </p:txBody>
      </p:sp>
    </p:spTree>
    <p:extLst>
      <p:ext uri="{BB962C8B-B14F-4D97-AF65-F5344CB8AC3E}">
        <p14:creationId xmlns:p14="http://schemas.microsoft.com/office/powerpoint/2010/main" val="1988006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325989" y="3237818"/>
            <a:ext cx="3331611" cy="2946231"/>
          </a:xfrm>
        </p:spPr>
        <p:txBody>
          <a:bodyPr anchor="ctr"/>
          <a:lstStyle/>
          <a:p>
            <a:pPr lvl="2" algn="l"/>
            <a:r>
              <a:rPr lang="en-US" sz="2000" dirty="0"/>
              <a:t>What kind of pain does this child have?</a:t>
            </a:r>
          </a:p>
          <a:p>
            <a:pPr lvl="2" algn="l"/>
            <a:endParaRPr lang="en-US" sz="2000" dirty="0"/>
          </a:p>
          <a:p>
            <a:pPr lvl="2" algn="l"/>
            <a:r>
              <a:rPr lang="en-US" sz="2000" dirty="0"/>
              <a:t>What pharmacologic and </a:t>
            </a:r>
            <a:r>
              <a:rPr lang="en-US" sz="2000" dirty="0" err="1"/>
              <a:t>biobehavioral</a:t>
            </a:r>
            <a:r>
              <a:rPr lang="en-US" sz="2000" dirty="0"/>
              <a:t> interventions would you consider for this patient?</a:t>
            </a:r>
          </a:p>
          <a:p>
            <a:pPr algn="l"/>
            <a:endParaRPr lang="en-US" sz="1400" dirty="0"/>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1681946"/>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endParaRPr lang="en-US" sz="4800" dirty="0"/>
          </a:p>
        </p:txBody>
      </p:sp>
      <p:sp>
        <p:nvSpPr>
          <p:cNvPr id="7" name="Text Placeholder 2">
            <a:extLst>
              <a:ext uri="{FF2B5EF4-FFF2-40B4-BE49-F238E27FC236}">
                <a16:creationId xmlns:a16="http://schemas.microsoft.com/office/drawing/2014/main" id="{1FEA98BF-307B-4C56-8B12-6A9950AA6814}"/>
              </a:ext>
            </a:extLst>
          </p:cNvPr>
          <p:cNvSpPr txBox="1">
            <a:spLocks/>
          </p:cNvSpPr>
          <p:nvPr/>
        </p:nvSpPr>
        <p:spPr>
          <a:xfrm>
            <a:off x="4227429" y="2088579"/>
            <a:ext cx="4587802" cy="649774"/>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5400" dirty="0"/>
              <a:t>Sangeeta</a:t>
            </a:r>
            <a:endParaRPr lang="en-US" sz="4000" dirty="0"/>
          </a:p>
        </p:txBody>
      </p:sp>
      <p:pic>
        <p:nvPicPr>
          <p:cNvPr id="6"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115568" y="767546"/>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03903" y="2971997"/>
            <a:ext cx="5011327" cy="3477875"/>
          </a:xfrm>
          <a:prstGeom prst="rect">
            <a:avLst/>
          </a:prstGeom>
        </p:spPr>
        <p:txBody>
          <a:bodyPr wrap="square">
            <a:spAutoFit/>
          </a:bodyPr>
          <a:lstStyle/>
          <a:p>
            <a:r>
              <a:rPr lang="en-US" altLang="en-US" sz="2000" dirty="0"/>
              <a:t>Sangeeta is a 9 year old female who </a:t>
            </a:r>
            <a:r>
              <a:rPr lang="en-US" sz="2000" dirty="0"/>
              <a:t>presents in a walking boot on LLE and ambulating with crutches. </a:t>
            </a:r>
          </a:p>
          <a:p>
            <a:r>
              <a:rPr lang="en-US" sz="2000" dirty="0"/>
              <a:t>She was stepped on during a soccer game 6 weeks ago and has had ongoing burning pain since that time.</a:t>
            </a:r>
          </a:p>
          <a:p>
            <a:pPr marL="342900" indent="-342900">
              <a:buFont typeface="Arial" panose="020B0604020202020204" pitchFamily="34" charset="0"/>
              <a:buChar char="•"/>
            </a:pPr>
            <a:r>
              <a:rPr lang="en-US" sz="2000" dirty="0"/>
              <a:t> X-rays and MRI are negative. </a:t>
            </a:r>
          </a:p>
          <a:p>
            <a:pPr marL="342900" indent="-342900">
              <a:buFont typeface="Arial" panose="020B0604020202020204" pitchFamily="34" charset="0"/>
              <a:buChar char="•"/>
            </a:pPr>
            <a:r>
              <a:rPr lang="en-US" sz="2000" dirty="0"/>
              <a:t>Orthopedics recommended physical therapy and gradual return to activity. </a:t>
            </a:r>
          </a:p>
          <a:p>
            <a:pPr marL="342900" indent="-342900">
              <a:buFont typeface="Arial" panose="020B0604020202020204" pitchFamily="34" charset="0"/>
              <a:buChar char="•"/>
            </a:pPr>
            <a:r>
              <a:rPr lang="en-US" sz="2000" dirty="0"/>
              <a:t>She has been unable to participate in physical therapy secondary to pain</a:t>
            </a:r>
          </a:p>
        </p:txBody>
      </p:sp>
    </p:spTree>
    <p:extLst>
      <p:ext uri="{BB962C8B-B14F-4D97-AF65-F5344CB8AC3E}">
        <p14:creationId xmlns:p14="http://schemas.microsoft.com/office/powerpoint/2010/main" val="1326817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C4DFE-1C2E-4F32-8644-C40F0665D2BC}"/>
              </a:ext>
            </a:extLst>
          </p:cNvPr>
          <p:cNvSpPr>
            <a:spLocks noGrp="1"/>
          </p:cNvSpPr>
          <p:nvPr>
            <p:ph type="title"/>
          </p:nvPr>
        </p:nvSpPr>
        <p:spPr/>
        <p:txBody>
          <a:bodyPr/>
          <a:lstStyle/>
          <a:p>
            <a:r>
              <a:rPr lang="en-US" dirty="0"/>
              <a:t>Medications</a:t>
            </a:r>
          </a:p>
        </p:txBody>
      </p:sp>
      <p:graphicFrame>
        <p:nvGraphicFramePr>
          <p:cNvPr id="4" name="Content Placeholder 3">
            <a:extLst>
              <a:ext uri="{FF2B5EF4-FFF2-40B4-BE49-F238E27FC236}">
                <a16:creationId xmlns:a16="http://schemas.microsoft.com/office/drawing/2014/main" id="{FA216BD4-F7A6-4AB2-A716-7DF6FFAC00A5}"/>
              </a:ext>
            </a:extLst>
          </p:cNvPr>
          <p:cNvGraphicFramePr>
            <a:graphicFrameLocks noGrp="1"/>
          </p:cNvGraphicFramePr>
          <p:nvPr>
            <p:ph idx="1"/>
            <p:extLst>
              <p:ext uri="{D42A27DB-BD31-4B8C-83A1-F6EECF244321}">
                <p14:modId xmlns:p14="http://schemas.microsoft.com/office/powerpoint/2010/main" val="2875021778"/>
              </p:ext>
            </p:extLst>
          </p:nvPr>
        </p:nvGraphicFramePr>
        <p:xfrm>
          <a:off x="3829050" y="685800"/>
          <a:ext cx="4857750" cy="5401056"/>
        </p:xfrm>
        <a:graphic>
          <a:graphicData uri="http://schemas.openxmlformats.org/drawingml/2006/table">
            <a:tbl>
              <a:tblPr firstRow="1" bandRow="1">
                <a:tableStyleId>{5C22544A-7EE6-4342-B048-85BDC9FD1C3A}</a:tableStyleId>
              </a:tblPr>
              <a:tblGrid>
                <a:gridCol w="4857750">
                  <a:extLst>
                    <a:ext uri="{9D8B030D-6E8A-4147-A177-3AD203B41FA5}">
                      <a16:colId xmlns:a16="http://schemas.microsoft.com/office/drawing/2014/main" val="579422591"/>
                    </a:ext>
                  </a:extLst>
                </a:gridCol>
              </a:tblGrid>
              <a:tr h="370840">
                <a:tc>
                  <a:txBody>
                    <a:bodyPr/>
                    <a:lstStyle/>
                    <a:p>
                      <a:r>
                        <a:rPr lang="en-US" sz="2400" dirty="0"/>
                        <a:t>Co-analgesics and Adjuvants</a:t>
                      </a:r>
                    </a:p>
                  </a:txBody>
                  <a:tcPr/>
                </a:tc>
                <a:extLst>
                  <a:ext uri="{0D108BD9-81ED-4DB2-BD59-A6C34878D82A}">
                    <a16:rowId xmlns:a16="http://schemas.microsoft.com/office/drawing/2014/main" val="2505300280"/>
                  </a:ext>
                </a:extLst>
              </a:tr>
              <a:tr h="2225040">
                <a:tc>
                  <a:txBody>
                    <a:bodyPr/>
                    <a:lstStyle/>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pPr>
                      <a:r>
                        <a:rPr lang="en-US" sz="1800" b="1" kern="1200" dirty="0">
                          <a:solidFill>
                            <a:schemeClr val="dk1"/>
                          </a:solidFill>
                          <a:latin typeface="+mn-lt"/>
                          <a:ea typeface="+mn-ea"/>
                          <a:cs typeface="+mn-cs"/>
                        </a:rPr>
                        <a:t>Antidepressants</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pPr>
                      <a:r>
                        <a:rPr lang="en-US" sz="1800" b="1" kern="1200" dirty="0">
                          <a:solidFill>
                            <a:schemeClr val="dk1"/>
                          </a:solidFill>
                          <a:latin typeface="+mn-lt"/>
                          <a:ea typeface="+mn-ea"/>
                          <a:cs typeface="+mn-cs"/>
                        </a:rPr>
                        <a:t>Anticonvulsants</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pPr>
                      <a:r>
                        <a:rPr lang="en-US" sz="1800" b="1" kern="1200" dirty="0">
                          <a:solidFill>
                            <a:schemeClr val="dk1"/>
                          </a:solidFill>
                          <a:latin typeface="+mn-lt"/>
                          <a:ea typeface="+mn-ea"/>
                          <a:cs typeface="+mn-cs"/>
                        </a:rPr>
                        <a:t>Steroids</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pPr>
                      <a:r>
                        <a:rPr lang="en-US" sz="1800" b="1" kern="1200" dirty="0">
                          <a:solidFill>
                            <a:schemeClr val="dk1"/>
                          </a:solidFill>
                          <a:latin typeface="+mn-lt"/>
                          <a:ea typeface="+mn-ea"/>
                          <a:cs typeface="+mn-cs"/>
                        </a:rPr>
                        <a:t>NMDA receptor antagonists</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defRPr/>
                      </a:pPr>
                      <a:r>
                        <a:rPr lang="en-US" sz="1800" b="1" kern="1200" dirty="0">
                          <a:solidFill>
                            <a:schemeClr val="dk1"/>
                          </a:solidFill>
                          <a:latin typeface="+mn-lt"/>
                          <a:ea typeface="+mn-ea"/>
                          <a:cs typeface="+mn-cs"/>
                        </a:rPr>
                        <a:t>Alpha2-Adrenergic agonists</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defRPr/>
                      </a:pPr>
                      <a:r>
                        <a:rPr lang="en-US" sz="1800" b="1" kern="1200" dirty="0">
                          <a:solidFill>
                            <a:schemeClr val="dk1"/>
                          </a:solidFill>
                          <a:latin typeface="+mn-lt"/>
                          <a:ea typeface="+mn-ea"/>
                          <a:cs typeface="+mn-cs"/>
                        </a:rPr>
                        <a:t>Local anesthetics</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defRPr/>
                      </a:pPr>
                      <a:r>
                        <a:rPr lang="en-US" sz="1800" b="1" kern="1200" dirty="0">
                          <a:solidFill>
                            <a:schemeClr val="dk1"/>
                          </a:solidFill>
                          <a:latin typeface="+mn-lt"/>
                          <a:ea typeface="+mn-ea"/>
                          <a:cs typeface="+mn-cs"/>
                        </a:rPr>
                        <a:t>Muscle relaxants and anxiolytics</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defRPr/>
                      </a:pPr>
                      <a:r>
                        <a:rPr lang="en-US" sz="1800" b="1" kern="1200" dirty="0">
                          <a:solidFill>
                            <a:schemeClr val="dk1"/>
                          </a:solidFill>
                          <a:latin typeface="+mn-lt"/>
                          <a:ea typeface="+mn-ea"/>
                          <a:cs typeface="+mn-cs"/>
                        </a:rPr>
                        <a:t>Antispasmotics</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defRPr/>
                      </a:pPr>
                      <a:r>
                        <a:rPr lang="en-US" sz="1800" b="1" kern="1200" dirty="0">
                          <a:solidFill>
                            <a:schemeClr val="dk1"/>
                          </a:solidFill>
                          <a:latin typeface="+mn-lt"/>
                          <a:ea typeface="+mn-ea"/>
                          <a:cs typeface="+mn-cs"/>
                        </a:rPr>
                        <a:t>Capsaicin</a:t>
                      </a:r>
                    </a:p>
                    <a:p>
                      <a:pPr marL="0" marR="0" lvl="0" indent="0" algn="l" defTabSz="914400" rtl="0" eaLnBrk="1" fontAlgn="base" latinLnBrk="0" hangingPunct="1">
                        <a:lnSpc>
                          <a:spcPct val="150000"/>
                        </a:lnSpc>
                        <a:spcBef>
                          <a:spcPct val="20000"/>
                        </a:spcBef>
                        <a:spcAft>
                          <a:spcPct val="0"/>
                        </a:spcAft>
                        <a:buClr>
                          <a:srgbClr val="00364A"/>
                        </a:buClr>
                        <a:buSzPct val="80000"/>
                        <a:buFont typeface="Wingdings" pitchFamily="2" charset="2"/>
                        <a:buNone/>
                        <a:tabLst/>
                        <a:defRPr/>
                      </a:pPr>
                      <a:r>
                        <a:rPr lang="en-US" sz="1800" b="1" kern="1200" dirty="0">
                          <a:solidFill>
                            <a:schemeClr val="dk1"/>
                          </a:solidFill>
                          <a:latin typeface="+mn-lt"/>
                          <a:ea typeface="+mn-ea"/>
                          <a:cs typeface="+mn-cs"/>
                        </a:rPr>
                        <a:t>Cannabis</a:t>
                      </a:r>
                    </a:p>
                    <a:p>
                      <a:pPr marL="0" algn="l" defTabSz="914400" rtl="0" eaLnBrk="1" latinLnBrk="0" hangingPunct="1"/>
                      <a:endParaRPr lang="en-US" sz="1600" kern="1200" dirty="0">
                        <a:solidFill>
                          <a:schemeClr val="dk1"/>
                        </a:solidFill>
                        <a:latin typeface="+mn-lt"/>
                        <a:ea typeface="+mn-ea"/>
                        <a:cs typeface="+mn-cs"/>
                      </a:endParaRPr>
                    </a:p>
                  </a:txBody>
                  <a:tcPr/>
                </a:tc>
                <a:extLst>
                  <a:ext uri="{0D108BD9-81ED-4DB2-BD59-A6C34878D82A}">
                    <a16:rowId xmlns:a16="http://schemas.microsoft.com/office/drawing/2014/main" val="914339441"/>
                  </a:ext>
                </a:extLst>
              </a:tr>
            </a:tbl>
          </a:graphicData>
        </a:graphic>
      </p:graphicFrame>
      <p:grpSp>
        <p:nvGrpSpPr>
          <p:cNvPr id="5" name="Group 4">
            <a:extLst>
              <a:ext uri="{FF2B5EF4-FFF2-40B4-BE49-F238E27FC236}">
                <a16:creationId xmlns:a16="http://schemas.microsoft.com/office/drawing/2014/main" id="{03F3C66B-762A-4F02-AD59-9E0698892ACB}"/>
              </a:ext>
            </a:extLst>
          </p:cNvPr>
          <p:cNvGrpSpPr/>
          <p:nvPr/>
        </p:nvGrpSpPr>
        <p:grpSpPr>
          <a:xfrm>
            <a:off x="720968" y="1228028"/>
            <a:ext cx="1601607" cy="1679764"/>
            <a:chOff x="900752" y="1364776"/>
            <a:chExt cx="1371600" cy="1371600"/>
          </a:xfrm>
        </p:grpSpPr>
        <p:sp>
          <p:nvSpPr>
            <p:cNvPr id="6" name="Oval 5">
              <a:extLst>
                <a:ext uri="{FF2B5EF4-FFF2-40B4-BE49-F238E27FC236}">
                  <a16:creationId xmlns:a16="http://schemas.microsoft.com/office/drawing/2014/main" id="{1C812971-55BA-41B4-B4FB-35C2AB78EC71}"/>
                </a:ext>
              </a:extLst>
            </p:cNvPr>
            <p:cNvSpPr/>
            <p:nvPr/>
          </p:nvSpPr>
          <p:spPr>
            <a:xfrm>
              <a:off x="900752" y="1364776"/>
              <a:ext cx="1371600" cy="13716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7" name="Rectangle: Rounded Corners 6">
              <a:extLst>
                <a:ext uri="{FF2B5EF4-FFF2-40B4-BE49-F238E27FC236}">
                  <a16:creationId xmlns:a16="http://schemas.microsoft.com/office/drawing/2014/main" id="{BF2547CB-283A-4F1A-8922-393710AF70B3}"/>
                </a:ext>
              </a:extLst>
            </p:cNvPr>
            <p:cNvSpPr/>
            <p:nvPr/>
          </p:nvSpPr>
          <p:spPr>
            <a:xfrm>
              <a:off x="1322783" y="1815152"/>
              <a:ext cx="527538" cy="627797"/>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8" name="Rectangle: Rounded Corners 7">
              <a:extLst>
                <a:ext uri="{FF2B5EF4-FFF2-40B4-BE49-F238E27FC236}">
                  <a16:creationId xmlns:a16="http://schemas.microsoft.com/office/drawing/2014/main" id="{D34C83A4-6341-4820-AC0D-C8497AB31065}"/>
                </a:ext>
              </a:extLst>
            </p:cNvPr>
            <p:cNvSpPr/>
            <p:nvPr/>
          </p:nvSpPr>
          <p:spPr>
            <a:xfrm>
              <a:off x="1450075" y="1610436"/>
              <a:ext cx="272955" cy="204716"/>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9" name="Rectangle 8">
              <a:extLst>
                <a:ext uri="{FF2B5EF4-FFF2-40B4-BE49-F238E27FC236}">
                  <a16:creationId xmlns:a16="http://schemas.microsoft.com/office/drawing/2014/main" id="{D0382ACB-8977-4041-9E85-2D81FEBA2C2E}"/>
                </a:ext>
              </a:extLst>
            </p:cNvPr>
            <p:cNvSpPr/>
            <p:nvPr/>
          </p:nvSpPr>
          <p:spPr>
            <a:xfrm>
              <a:off x="1386429" y="2033220"/>
              <a:ext cx="400246" cy="205013"/>
            </a:xfrm>
            <a:prstGeom prst="rect">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spTree>
    <p:extLst>
      <p:ext uri="{BB962C8B-B14F-4D97-AF65-F5344CB8AC3E}">
        <p14:creationId xmlns:p14="http://schemas.microsoft.com/office/powerpoint/2010/main" val="384751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5488" y="3250854"/>
            <a:ext cx="2810136" cy="2746756"/>
          </a:xfrm>
        </p:spPr>
        <p:txBody>
          <a:bodyPr/>
          <a:lstStyle/>
          <a:p>
            <a:pPr lvl="2"/>
            <a:r>
              <a:rPr lang="en-US" sz="1800" dirty="0">
                <a:solidFill>
                  <a:schemeClr val="accent1"/>
                </a:solidFill>
              </a:rPr>
              <a:t>Let’s evaluate the literature . . .</a:t>
            </a:r>
          </a:p>
          <a:p>
            <a:pPr lvl="2"/>
            <a:endParaRPr lang="en-US" sz="1800" dirty="0">
              <a:solidFill>
                <a:schemeClr val="accent1"/>
              </a:solidFill>
            </a:endParaRPr>
          </a:p>
          <a:p>
            <a:pPr lvl="2">
              <a:buNone/>
            </a:pPr>
            <a:endParaRPr lang="en-US" sz="1800" dirty="0">
              <a:solidFill>
                <a:schemeClr val="accent1"/>
              </a:solidFill>
            </a:endParaRPr>
          </a:p>
          <a:p>
            <a:endParaRPr lang="en-US" sz="1800" dirty="0"/>
          </a:p>
        </p:txBody>
      </p:sp>
      <p:sp>
        <p:nvSpPr>
          <p:cNvPr id="3" name="Rectangle 2">
            <a:extLst>
              <a:ext uri="{FF2B5EF4-FFF2-40B4-BE49-F238E27FC236}">
                <a16:creationId xmlns:a16="http://schemas.microsoft.com/office/drawing/2014/main" id="{8D6CF9AC-308B-49CC-AE05-FFCDBA17EEEA}"/>
              </a:ext>
            </a:extLst>
          </p:cNvPr>
          <p:cNvSpPr/>
          <p:nvPr/>
        </p:nvSpPr>
        <p:spPr>
          <a:xfrm>
            <a:off x="3888095" y="3437368"/>
            <a:ext cx="4742558" cy="2373727"/>
          </a:xfrm>
          <a:prstGeom prst="rect">
            <a:avLst/>
          </a:prstGeom>
        </p:spPr>
        <p:txBody>
          <a:bodyPr wrap="square" anchor="ctr">
            <a:spAutoFit/>
          </a:bodyPr>
          <a:lstStyle/>
          <a:p>
            <a:pPr marL="225425" lvl="4" indent="-171450">
              <a:lnSpc>
                <a:spcPct val="95000"/>
              </a:lnSpc>
              <a:spcAft>
                <a:spcPts val="600"/>
              </a:spcAft>
              <a:buFont typeface="Arial" panose="020B0604020202020204" pitchFamily="34" charset="0"/>
              <a:buChar char="•"/>
            </a:pPr>
            <a:r>
              <a:rPr lang="en-US" sz="2000" b="1" dirty="0">
                <a:solidFill>
                  <a:schemeClr val="accent4"/>
                </a:solidFill>
                <a:latin typeface="Microsoft New Tai Lue" panose="020B0502040204020203" pitchFamily="34" charset="0"/>
                <a:cs typeface="Microsoft New Tai Lue" panose="020B0502040204020203" pitchFamily="34" charset="0"/>
              </a:rPr>
              <a:t>Which topical anesthetic is best?</a:t>
            </a:r>
          </a:p>
          <a:p>
            <a:pPr marL="225425" lvl="4" indent="-171450">
              <a:lnSpc>
                <a:spcPct val="95000"/>
              </a:lnSpc>
              <a:spcAft>
                <a:spcPts val="600"/>
              </a:spcAft>
              <a:buFont typeface="Arial" panose="020B0604020202020204" pitchFamily="34" charset="0"/>
              <a:buChar char="•"/>
            </a:pPr>
            <a:r>
              <a:rPr lang="en-US" sz="2000" b="1" dirty="0">
                <a:solidFill>
                  <a:schemeClr val="accent4"/>
                </a:solidFill>
                <a:latin typeface="Microsoft New Tai Lue" panose="020B0502040204020203" pitchFamily="34" charset="0"/>
                <a:cs typeface="Microsoft New Tai Lue" panose="020B0502040204020203" pitchFamily="34" charset="0"/>
              </a:rPr>
              <a:t>What are the risks of using ketorolac  after surgery? </a:t>
            </a:r>
          </a:p>
          <a:p>
            <a:pPr marL="225425" lvl="4" indent="-171450">
              <a:lnSpc>
                <a:spcPct val="95000"/>
              </a:lnSpc>
              <a:spcAft>
                <a:spcPts val="600"/>
              </a:spcAft>
              <a:buFont typeface="Arial" panose="020B0604020202020204" pitchFamily="34" charset="0"/>
              <a:buChar char="•"/>
            </a:pPr>
            <a:r>
              <a:rPr lang="en-US" sz="2000" b="1" dirty="0">
                <a:solidFill>
                  <a:schemeClr val="accent4"/>
                </a:solidFill>
                <a:latin typeface="Microsoft New Tai Lue" panose="020B0502040204020203" pitchFamily="34" charset="0"/>
                <a:cs typeface="Microsoft New Tai Lue" panose="020B0502040204020203" pitchFamily="34" charset="0"/>
              </a:rPr>
              <a:t>PCA with or without continuous infusion?</a:t>
            </a:r>
          </a:p>
          <a:p>
            <a:pPr marL="225425" lvl="4" indent="-171450">
              <a:lnSpc>
                <a:spcPct val="95000"/>
              </a:lnSpc>
              <a:spcAft>
                <a:spcPts val="600"/>
              </a:spcAft>
              <a:buFont typeface="Arial" panose="020B0604020202020204" pitchFamily="34" charset="0"/>
              <a:buChar char="•"/>
            </a:pPr>
            <a:r>
              <a:rPr lang="en-US" sz="2000" b="1" dirty="0">
                <a:solidFill>
                  <a:schemeClr val="accent4"/>
                </a:solidFill>
                <a:latin typeface="Microsoft New Tai Lue" panose="020B0502040204020203" pitchFamily="34" charset="0"/>
                <a:cs typeface="Microsoft New Tai Lue" panose="020B0502040204020203" pitchFamily="34" charset="0"/>
              </a:rPr>
              <a:t>Why were codeine and tramadol taken off the formulary?</a:t>
            </a:r>
          </a:p>
        </p:txBody>
      </p:sp>
      <p:pic>
        <p:nvPicPr>
          <p:cNvPr id="4" name="Picture 2" descr="https://upload.wikimedia.org/wikipedia/commons/d/df/Books-on-Table-Circle-SGBerli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6134" y="708433"/>
            <a:ext cx="2083457" cy="20834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46134" y="2170022"/>
            <a:ext cx="2804281" cy="184666"/>
          </a:xfrm>
          <a:prstGeom prst="rect">
            <a:avLst/>
          </a:prstGeom>
        </p:spPr>
        <p:txBody>
          <a:bodyPr wrap="square">
            <a:spAutoFit/>
          </a:bodyPr>
          <a:lstStyle/>
          <a:p>
            <a:r>
              <a:rPr lang="en-US" sz="600" dirty="0">
                <a:solidFill>
                  <a:srgbClr val="ADB3B4"/>
                </a:solidFill>
              </a:rPr>
              <a:t>https://creativecommons.org/licenses/by-sa/4.0/deed.de#</a:t>
            </a:r>
          </a:p>
        </p:txBody>
      </p:sp>
    </p:spTree>
    <p:extLst>
      <p:ext uri="{BB962C8B-B14F-4D97-AF65-F5344CB8AC3E}">
        <p14:creationId xmlns:p14="http://schemas.microsoft.com/office/powerpoint/2010/main" val="1727214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5488" y="3157834"/>
            <a:ext cx="2810136" cy="2746756"/>
          </a:xfrm>
        </p:spPr>
        <p:txBody>
          <a:bodyPr/>
          <a:lstStyle/>
          <a:p>
            <a:r>
              <a:rPr lang="en-US" sz="2400" b="1" dirty="0">
                <a:latin typeface="+mn-lt"/>
              </a:rPr>
              <a:t>Please refer to the online assessment tool. </a:t>
            </a:r>
          </a:p>
          <a:p>
            <a:endParaRPr lang="en-US" sz="1800" dirty="0"/>
          </a:p>
        </p:txBody>
      </p:sp>
      <p:sp>
        <p:nvSpPr>
          <p:cNvPr id="4" name="Text Placeholder 1"/>
          <p:cNvSpPr>
            <a:spLocks noGrp="1"/>
          </p:cNvSpPr>
          <p:nvPr>
            <p:ph type="body" sz="quarter" idx="11"/>
          </p:nvPr>
        </p:nvSpPr>
        <p:spPr>
          <a:xfrm>
            <a:off x="4075029" y="3129352"/>
            <a:ext cx="4587802" cy="2946231"/>
          </a:xfrm>
        </p:spPr>
        <p:txBody>
          <a:bodyPr anchor="ctr"/>
          <a:lstStyle/>
          <a:p>
            <a:pPr marL="225425" lvl="4" algn="l"/>
            <a:r>
              <a:rPr lang="en-US" sz="2000" b="1" dirty="0">
                <a:solidFill>
                  <a:schemeClr val="accent4"/>
                </a:solidFill>
              </a:rPr>
              <a:t>How would you rate your ability to determine risks and benefits of different analgesic pain treatments for children of all ages? </a:t>
            </a:r>
          </a:p>
          <a:p>
            <a:pPr marL="225425" lvl="4" algn="l"/>
            <a:r>
              <a:rPr lang="en-US" sz="2000" b="1" dirty="0">
                <a:solidFill>
                  <a:schemeClr val="accent4"/>
                </a:solidFill>
              </a:rPr>
              <a:t>What resources do you need to review with your team?</a:t>
            </a:r>
          </a:p>
          <a:p>
            <a:pPr marL="225425" lvl="4" algn="l"/>
            <a:r>
              <a:rPr lang="en-US" sz="2000" b="1" dirty="0">
                <a:solidFill>
                  <a:schemeClr val="accent4"/>
                </a:solidFill>
              </a:rPr>
              <a:t>What is your next step for advancing pharmacologic treatments </a:t>
            </a:r>
            <a:r>
              <a:rPr lang="en-US" sz="2000" b="1">
                <a:solidFill>
                  <a:schemeClr val="accent4"/>
                </a:solidFill>
              </a:rPr>
              <a:t>for children?</a:t>
            </a:r>
            <a:endParaRPr lang="en-US" sz="2000" b="1" dirty="0">
              <a:solidFill>
                <a:schemeClr val="accent4"/>
              </a:solidFill>
            </a:endParaRPr>
          </a:p>
        </p:txBody>
      </p:sp>
      <p:pic>
        <p:nvPicPr>
          <p:cNvPr id="6"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66156" y="1048238"/>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8">
            <a:extLst>
              <a:ext uri="{FF2B5EF4-FFF2-40B4-BE49-F238E27FC236}">
                <a16:creationId xmlns:a16="http://schemas.microsoft.com/office/drawing/2014/main" id="{3D780E5C-4A2D-405E-9949-84BA960CAC4B}"/>
              </a:ext>
            </a:extLst>
          </p:cNvPr>
          <p:cNvPicPr>
            <a:picLocks noChangeAspect="1"/>
          </p:cNvPicPr>
          <p:nvPr/>
        </p:nvPicPr>
        <p:blipFill>
          <a:blip r:embed="rId5">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866143" y="754549"/>
            <a:ext cx="2143125" cy="2143125"/>
          </a:xfrm>
          <a:prstGeom prst="ellipse">
            <a:avLst/>
          </a:prstGeom>
        </p:spPr>
      </p:pic>
    </p:spTree>
    <p:extLst>
      <p:ext uri="{BB962C8B-B14F-4D97-AF65-F5344CB8AC3E}">
        <p14:creationId xmlns:p14="http://schemas.microsoft.com/office/powerpoint/2010/main" val="2724688449"/>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6633</TotalTime>
  <Words>3102</Words>
  <Application>Microsoft Office PowerPoint</Application>
  <PresentationFormat>On-screen Show (4:3)</PresentationFormat>
  <Paragraphs>372</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Modern Swiss</vt:lpstr>
      <vt:lpstr>Treatment of Children’s Pain: Analgesics</vt:lpstr>
      <vt:lpstr>PowerPoint Presentation</vt:lpstr>
      <vt:lpstr>Key assessments for developing a pain treatment plan</vt:lpstr>
      <vt:lpstr>Develop a pain treatment plan</vt:lpstr>
      <vt:lpstr>Pain treatments and interventions</vt:lpstr>
      <vt:lpstr>Implement pain treatment plan</vt:lpstr>
      <vt:lpstr>PowerPoint Presentation</vt:lpstr>
      <vt:lpstr>Implement pain treatment plan</vt:lpstr>
      <vt:lpstr>Medications</vt:lpstr>
      <vt:lpstr>PowerPoint Presentation</vt:lpstr>
      <vt:lpstr>Opioid dosing: ROSTERS</vt:lpstr>
      <vt:lpstr>Opioid-related adverse effects</vt:lpstr>
      <vt:lpstr>PowerPoint Presentation</vt:lpstr>
      <vt:lpstr>Medications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Manworren, Renee</cp:lastModifiedBy>
  <cp:revision>685</cp:revision>
  <cp:lastPrinted>2019-06-03T17:55:12Z</cp:lastPrinted>
  <dcterms:created xsi:type="dcterms:W3CDTF">2014-02-07T03:47:22Z</dcterms:created>
  <dcterms:modified xsi:type="dcterms:W3CDTF">2026-08-20T19:01:12Z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