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handoutMasterIdLst>
    <p:handoutMasterId r:id="rId24"/>
  </p:handoutMasterIdLst>
  <p:sldIdLst>
    <p:sldId id="355" r:id="rId2"/>
    <p:sldId id="277" r:id="rId3"/>
    <p:sldId id="364" r:id="rId4"/>
    <p:sldId id="367" r:id="rId5"/>
    <p:sldId id="360" r:id="rId6"/>
    <p:sldId id="368" r:id="rId7"/>
    <p:sldId id="369" r:id="rId8"/>
    <p:sldId id="370" r:id="rId9"/>
    <p:sldId id="371" r:id="rId10"/>
    <p:sldId id="373" r:id="rId11"/>
    <p:sldId id="374" r:id="rId12"/>
    <p:sldId id="375" r:id="rId13"/>
    <p:sldId id="376" r:id="rId14"/>
    <p:sldId id="377" r:id="rId15"/>
    <p:sldId id="378" r:id="rId16"/>
    <p:sldId id="379" r:id="rId17"/>
    <p:sldId id="380" r:id="rId18"/>
    <p:sldId id="382" r:id="rId19"/>
    <p:sldId id="381" r:id="rId20"/>
    <p:sldId id="383" r:id="rId21"/>
    <p:sldId id="384" r:id="rId2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odern Swiss" id="{FD2B0C0D-84C0-42ED-88AF-E5F83906AE8B}">
          <p14:sldIdLst>
            <p14:sldId id="355"/>
            <p14:sldId id="277"/>
            <p14:sldId id="364"/>
            <p14:sldId id="367"/>
            <p14:sldId id="360"/>
            <p14:sldId id="368"/>
            <p14:sldId id="369"/>
            <p14:sldId id="370"/>
            <p14:sldId id="371"/>
            <p14:sldId id="373"/>
            <p14:sldId id="374"/>
            <p14:sldId id="375"/>
            <p14:sldId id="376"/>
            <p14:sldId id="377"/>
            <p14:sldId id="378"/>
            <p14:sldId id="379"/>
            <p14:sldId id="380"/>
            <p14:sldId id="382"/>
            <p14:sldId id="381"/>
            <p14:sldId id="383"/>
            <p14:sldId id="384"/>
          </p14:sldIdLst>
        </p14:section>
      </p14:sectionLst>
    </p:ext>
    <p:ext uri="{EFAFB233-063F-42B5-8137-9DF3F51BA10A}">
      <p15:sldGuideLst xmlns:p15="http://schemas.microsoft.com/office/powerpoint/2012/main">
        <p15:guide id="1" orient="horz" pos="2520" userDrawn="1">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art Wyman" initials="BW" lastIdx="1" clrIdx="0"/>
  <p:cmAuthor id="2" name="Bart Wyman" initials="BW [2]" lastIdx="1" clrIdx="1"/>
  <p:cmAuthor id="3" name="Bart Wyman" initials="BW [3]" lastIdx="1" clrIdx="2"/>
  <p:cmAuthor id="4" name="Bart Wyman" initials="BW [4]" lastIdx="1" clrIdx="3"/>
  <p:cmAuthor id="5" name="Bart Wyman" initials="BW [5]" lastIdx="1" clrIdx="4"/>
  <p:cmAuthor id="6" name="Bart Wyman" initials="BW [6]" lastIdx="1" clrIdx="5"/>
  <p:cmAuthor id="7" name="Bart Wyman" initials="BW [7]" lastIdx="1" clrIdx="6"/>
  <p:cmAuthor id="8" name="Bart Wyman" initials="BW [8]" lastIdx="1" clrIdx="7"/>
  <p:cmAuthor id="9" name="Bart Wyman" initials="BW [9]" lastIdx="1" clrIdx="8"/>
  <p:cmAuthor id="10" name="Bart Wyman" initials="BW [10]" lastIdx="1" clrIdx="9"/>
  <p:cmAuthor id="11" name="Bart Wyman" initials="BW [11]" lastIdx="1" clrIdx="10"/>
  <p:cmAuthor id="12" name="Bart Wyman" initials="BW [12]" lastIdx="1" clrIdx="11"/>
  <p:cmAuthor id="13" name="Bart Wyman" initials="BW [13]" lastIdx="1" clrIdx="12"/>
  <p:cmAuthor id="14" name="Bart Wyman" initials="BW [14]" lastIdx="1" clrIdx="13"/>
  <p:cmAuthor id="15" name="Bart Wyman" initials="BW [15]" lastIdx="1" clrIdx="14"/>
  <p:cmAuthor id="16" name="Bart Wyman" initials="BW [16]" lastIdx="1" clrIdx="1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CCE8"/>
    <a:srgbClr val="118497"/>
    <a:srgbClr val="17B1CB"/>
    <a:srgbClr val="E7F3F4"/>
    <a:srgbClr val="F3F9FA"/>
    <a:srgbClr val="F7F7F7"/>
    <a:srgbClr val="ADB3B4"/>
    <a:srgbClr val="CCCC00"/>
    <a:srgbClr val="118E97"/>
    <a:srgbClr val="BC873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98" autoAdjust="0"/>
    <p:restoredTop sz="65685" autoAdjust="0"/>
  </p:normalViewPr>
  <p:slideViewPr>
    <p:cSldViewPr snapToGrid="0" snapToObjects="1">
      <p:cViewPr varScale="1">
        <p:scale>
          <a:sx n="81" d="100"/>
          <a:sy n="81" d="100"/>
        </p:scale>
        <p:origin x="3080" y="176"/>
      </p:cViewPr>
      <p:guideLst>
        <p:guide orient="horz" pos="2520"/>
        <p:guide pos="2880"/>
      </p:guideLst>
    </p:cSldViewPr>
  </p:slideViewPr>
  <p:notesTextViewPr>
    <p:cViewPr>
      <p:scale>
        <a:sx n="1" d="1"/>
        <a:sy n="1" d="1"/>
      </p:scale>
      <p:origin x="0" y="0"/>
    </p:cViewPr>
  </p:notesTextViewPr>
  <p:sorterViewPr>
    <p:cViewPr>
      <p:scale>
        <a:sx n="100" d="100"/>
        <a:sy n="100" d="100"/>
      </p:scale>
      <p:origin x="0" y="-1782"/>
    </p:cViewPr>
  </p:sorterViewPr>
  <p:notesViewPr>
    <p:cSldViewPr snapToGrid="0" snapToObjects="1">
      <p:cViewPr varScale="1">
        <p:scale>
          <a:sx n="86" d="100"/>
          <a:sy n="86" d="100"/>
        </p:scale>
        <p:origin x="3888" y="20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2" tIns="46586" rIns="93172" bIns="46586" rtlCol="0"/>
          <a:lstStyle>
            <a:lvl1pPr algn="l">
              <a:defRPr sz="1300"/>
            </a:lvl1pPr>
          </a:lstStyle>
          <a:p>
            <a:r>
              <a:rPr lang="en-US"/>
              <a:t>PRN Program: Acute Pain</a:t>
            </a:r>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2" tIns="46586" rIns="93172" bIns="46586" rtlCol="0"/>
          <a:lstStyle>
            <a:lvl1pPr algn="r">
              <a:defRPr sz="1300"/>
            </a:lvl1pPr>
          </a:lstStyle>
          <a:p>
            <a:fld id="{58B8EB65-FCB1-492D-96F1-1EEFDB36395A}" type="datetimeFigureOut">
              <a:rPr lang="en-US" smtClean="0"/>
              <a:t>5/29/26</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2" tIns="46586" rIns="93172" bIns="46586" rtlCol="0" anchor="b"/>
          <a:lstStyle>
            <a:lvl1pPr algn="l">
              <a:defRPr sz="1300"/>
            </a:lvl1pPr>
          </a:lstStyle>
          <a:p>
            <a:r>
              <a:rPr lang="en-US"/>
              <a:t>Version: 09/02/17</a:t>
            </a:r>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2" tIns="46586" rIns="93172" bIns="46586" rtlCol="0" anchor="b"/>
          <a:lstStyle>
            <a:lvl1pPr algn="r">
              <a:defRPr sz="1300"/>
            </a:lvl1pPr>
          </a:lstStyle>
          <a:p>
            <a:fld id="{628B7C37-3688-416D-8869-513F3AB67DF6}" type="slidenum">
              <a:rPr lang="en-US" smtClean="0"/>
              <a:t>‹#›</a:t>
            </a:fld>
            <a:endParaRPr lang="en-US" dirty="0"/>
          </a:p>
        </p:txBody>
      </p:sp>
    </p:spTree>
    <p:extLst>
      <p:ext uri="{BB962C8B-B14F-4D97-AF65-F5344CB8AC3E}">
        <p14:creationId xmlns:p14="http://schemas.microsoft.com/office/powerpoint/2010/main" val="2679227803"/>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p:nvSpPr>
        <p:spPr>
          <a:xfrm>
            <a:off x="0" y="221343"/>
            <a:ext cx="7010400" cy="3320143"/>
          </a:xfrm>
          <a:prstGeom prst="rect">
            <a:avLst/>
          </a:prstGeom>
          <a:solidFill>
            <a:schemeClr val="accent5">
              <a:lumMod val="20000"/>
              <a:lumOff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lIns="93172" tIns="46586" rIns="93172" bIns="46586" rtlCol="0" anchor="ctr"/>
          <a:lstStyle/>
          <a:p>
            <a:pPr algn="ctr"/>
            <a:endParaRPr lang="en-US" sz="2000" b="1" dirty="0">
              <a:solidFill>
                <a:schemeClr val="tx1"/>
              </a:solidFill>
            </a:endParaRPr>
          </a:p>
        </p:txBody>
      </p:sp>
      <p:sp>
        <p:nvSpPr>
          <p:cNvPr id="2" name="Header Placeholder 1"/>
          <p:cNvSpPr>
            <a:spLocks noGrp="1"/>
          </p:cNvSpPr>
          <p:nvPr>
            <p:ph type="hdr" sz="quarter"/>
          </p:nvPr>
        </p:nvSpPr>
        <p:spPr>
          <a:xfrm>
            <a:off x="315468" y="442686"/>
            <a:ext cx="2217039" cy="2877457"/>
          </a:xfrm>
          <a:prstGeom prst="rect">
            <a:avLst/>
          </a:prstGeom>
        </p:spPr>
        <p:txBody>
          <a:bodyPr vert="horz" lIns="93172" tIns="46586" rIns="93172" bIns="46586" rtlCol="0" anchor="ctr"/>
          <a:lstStyle>
            <a:lvl1pPr algn="l">
              <a:defRPr sz="2700" b="1">
                <a:solidFill>
                  <a:schemeClr val="tx1"/>
                </a:solidFill>
              </a:defRPr>
            </a:lvl1pPr>
          </a:lstStyle>
          <a:p>
            <a:r>
              <a:rPr lang="en-US"/>
              <a:t>PRN Program: Acute Pain</a:t>
            </a:r>
            <a:endParaRPr lang="en-US" dirty="0"/>
          </a:p>
        </p:txBody>
      </p:sp>
      <p:sp>
        <p:nvSpPr>
          <p:cNvPr id="4" name="Slide Image Placeholder 3"/>
          <p:cNvSpPr>
            <a:spLocks noGrp="1" noRot="1" noChangeAspect="1"/>
          </p:cNvSpPr>
          <p:nvPr>
            <p:ph type="sldImg" idx="2"/>
          </p:nvPr>
        </p:nvSpPr>
        <p:spPr>
          <a:xfrm>
            <a:off x="2609850" y="463550"/>
            <a:ext cx="3811588" cy="2860675"/>
          </a:xfrm>
          <a:prstGeom prst="rect">
            <a:avLst/>
          </a:prstGeom>
          <a:noFill/>
          <a:ln w="12700">
            <a:solidFill>
              <a:prstClr val="black"/>
            </a:solidFill>
          </a:ln>
        </p:spPr>
        <p:txBody>
          <a:bodyPr vert="horz" lIns="93172" tIns="46586" rIns="93172" bIns="46586" rtlCol="0" anchor="ctr"/>
          <a:lstStyle/>
          <a:p>
            <a:endParaRPr lang="en-US" dirty="0"/>
          </a:p>
        </p:txBody>
      </p:sp>
      <p:sp>
        <p:nvSpPr>
          <p:cNvPr id="5" name="Notes Placeholder 4"/>
          <p:cNvSpPr>
            <a:spLocks noGrp="1"/>
          </p:cNvSpPr>
          <p:nvPr>
            <p:ph type="body" sz="quarter" idx="3"/>
          </p:nvPr>
        </p:nvSpPr>
        <p:spPr>
          <a:xfrm>
            <a:off x="657225" y="3762829"/>
            <a:ext cx="5695950" cy="4426857"/>
          </a:xfrm>
          <a:prstGeom prst="rect">
            <a:avLst/>
          </a:prstGeom>
        </p:spPr>
        <p:txBody>
          <a:bodyPr vert="horz" lIns="93172" tIns="46586" rIns="93172" bIns="46586"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2" tIns="46586" rIns="93172" bIns="46586" rtlCol="0" anchor="b"/>
          <a:lstStyle>
            <a:lvl1pPr algn="r">
              <a:defRPr sz="1300"/>
            </a:lvl1pPr>
          </a:lstStyle>
          <a:p>
            <a:pPr algn="l"/>
            <a:r>
              <a:rPr lang="en-US" sz="1000" dirty="0"/>
              <a:t>© 2017 </a:t>
            </a:r>
            <a:r>
              <a:rPr lang="en-US" sz="1000" dirty="0" err="1"/>
              <a:t>Manworren</a:t>
            </a:r>
            <a:r>
              <a:rPr lang="en-US" sz="1000" dirty="0"/>
              <a:t> &amp; Lurie Children’s Hospital of Chicago. All rights reserved. Version 2019  </a:t>
            </a:r>
            <a:fld id="{F19303DE-3E45-4DD3-9505-92EF4803EF97}" type="slidenum">
              <a:rPr lang="en-US" smtClean="0"/>
              <a:pPr algn="l"/>
              <a:t>‹#›</a:t>
            </a:fld>
            <a:endParaRPr lang="en-US" dirty="0"/>
          </a:p>
        </p:txBody>
      </p:sp>
    </p:spTree>
    <p:extLst>
      <p:ext uri="{BB962C8B-B14F-4D97-AF65-F5344CB8AC3E}">
        <p14:creationId xmlns:p14="http://schemas.microsoft.com/office/powerpoint/2010/main" val="587102967"/>
      </p:ext>
    </p:extLst>
  </p:cSld>
  <p:clrMap bg1="lt1" tx1="dk1" bg2="lt2" tx2="dk2" accent1="accent1" accent2="accent2" accent3="accent3" accent4="accent4" accent5="accent5" accent6="accent6" hlink="hlink" folHlink="folHlink"/>
  <p:hf dt="0"/>
  <p:notesStyle>
    <a:lvl1pPr marL="114300" indent="-114300" algn="l" defTabSz="914400" rtl="0" eaLnBrk="1" latinLnBrk="0" hangingPunct="1">
      <a:lnSpc>
        <a:spcPct val="110000"/>
      </a:lnSpc>
      <a:spcBef>
        <a:spcPts val="300"/>
      </a:spcBef>
      <a:buFont typeface="Arial" panose="020B0604020202020204" pitchFamily="34" charset="0"/>
      <a:buChar char="•"/>
      <a:defRPr sz="1200" kern="1200">
        <a:solidFill>
          <a:schemeClr val="tx1"/>
        </a:solidFill>
        <a:latin typeface="+mn-lt"/>
        <a:ea typeface="+mn-ea"/>
        <a:cs typeface="+mn-cs"/>
      </a:defRPr>
    </a:lvl1pPr>
    <a:lvl2pPr marL="228600" indent="-114300" algn="l" defTabSz="914400" rtl="0" eaLnBrk="1" latinLnBrk="0" hangingPunct="1">
      <a:lnSpc>
        <a:spcPct val="100000"/>
      </a:lnSpc>
      <a:spcBef>
        <a:spcPts val="300"/>
      </a:spcBef>
      <a:buFont typeface="Arial" panose="020B0604020202020204" pitchFamily="34" charset="0"/>
      <a:buChar char="•"/>
      <a:defRPr sz="1100" kern="1200">
        <a:solidFill>
          <a:schemeClr val="tx1"/>
        </a:solidFill>
        <a:latin typeface="+mn-lt"/>
        <a:ea typeface="+mn-ea"/>
        <a:cs typeface="+mn-cs"/>
      </a:defRPr>
    </a:lvl2pPr>
    <a:lvl3pPr marL="3429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3pPr>
    <a:lvl4pPr marL="4572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4pPr>
    <a:lvl5pPr marL="5715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11438" y="463550"/>
            <a:ext cx="3810000" cy="2859088"/>
          </a:xfrm>
        </p:spPr>
      </p:sp>
      <p:sp>
        <p:nvSpPr>
          <p:cNvPr id="4" name="Slide Number Placeholder 3"/>
          <p:cNvSpPr>
            <a:spLocks noGrp="1"/>
          </p:cNvSpPr>
          <p:nvPr>
            <p:ph type="sldNum" sz="quarter" idx="10"/>
          </p:nvPr>
        </p:nvSpPr>
        <p:spPr/>
        <p:txBody>
          <a:bodyPr/>
          <a:lstStyle/>
          <a:p>
            <a:r>
              <a:rPr lang="en-US" sz="1000" i="1" dirty="0"/>
              <a:t> © 2017 </a:t>
            </a:r>
            <a:r>
              <a:rPr lang="en-US" sz="1000" i="1" dirty="0" err="1"/>
              <a:t>Manworren</a:t>
            </a:r>
            <a:r>
              <a:rPr lang="en-US" sz="1000" i="1" dirty="0"/>
              <a:t> &amp; Lurie Children’s Hospital </a:t>
            </a:r>
          </a:p>
          <a:p>
            <a:r>
              <a:rPr lang="en-US" sz="1000" i="1" dirty="0"/>
              <a:t>All rights reserved. Version  2019                    </a:t>
            </a:r>
            <a:fld id="{F19303DE-3E45-4DD3-9505-92EF4803EF97}" type="slidenum">
              <a:rPr lang="en-US" smtClean="0"/>
              <a:t>1</a:t>
            </a:fld>
            <a:endParaRPr lang="en-US" dirty="0"/>
          </a:p>
        </p:txBody>
      </p:sp>
      <p:sp>
        <p:nvSpPr>
          <p:cNvPr id="6" name="Header Placeholder 5">
            <a:extLst>
              <a:ext uri="{FF2B5EF4-FFF2-40B4-BE49-F238E27FC236}">
                <a16:creationId xmlns:a16="http://schemas.microsoft.com/office/drawing/2014/main" id="{330689AA-E895-4630-AD51-770A305848AC}"/>
              </a:ext>
            </a:extLst>
          </p:cNvPr>
          <p:cNvSpPr>
            <a:spLocks noGrp="1"/>
          </p:cNvSpPr>
          <p:nvPr>
            <p:ph type="hdr" sz="quarter" idx="12"/>
          </p:nvPr>
        </p:nvSpPr>
        <p:spPr/>
        <p:txBody>
          <a:bodyPr/>
          <a:lstStyle/>
          <a:p>
            <a:r>
              <a:rPr lang="en-US"/>
              <a:t>PRN Program: Acute Pain</a:t>
            </a:r>
            <a:endParaRPr lang="en-US" dirty="0"/>
          </a:p>
        </p:txBody>
      </p:sp>
      <p:sp>
        <p:nvSpPr>
          <p:cNvPr id="3" name="Notes Placeholder 2"/>
          <p:cNvSpPr>
            <a:spLocks noGrp="1"/>
          </p:cNvSpPr>
          <p:nvPr>
            <p:ph type="body" idx="1"/>
          </p:nvPr>
        </p:nvSpPr>
        <p:spPr>
          <a:xfrm>
            <a:off x="315469" y="3671387"/>
            <a:ext cx="6487667" cy="5531959"/>
          </a:xfrm>
        </p:spPr>
        <p:txBody>
          <a:bodyPr/>
          <a:lstStyle/>
          <a:p>
            <a:pPr marL="0" indent="0" defTabSz="881390">
              <a:lnSpc>
                <a:spcPct val="94000"/>
              </a:lnSpc>
              <a:spcBef>
                <a:spcPts val="0"/>
              </a:spcBef>
              <a:buNone/>
              <a:defRPr/>
            </a:pPr>
            <a:r>
              <a:rPr lang="en-US" sz="1300" b="1" u="sng" dirty="0"/>
              <a:t>Prior to session:</a:t>
            </a:r>
            <a:r>
              <a:rPr lang="en-US" sz="1300" b="1" dirty="0"/>
              <a:t> </a:t>
            </a:r>
            <a:r>
              <a:rPr lang="en-US" b="1" i="1" dirty="0"/>
              <a:t>Select</a:t>
            </a:r>
            <a:r>
              <a:rPr lang="en-US" b="1" i="1" baseline="0" dirty="0"/>
              <a:t> cases provided by participants in their program applications or from your organization to illustrate the guidelines. </a:t>
            </a:r>
            <a:r>
              <a:rPr lang="en-US" b="0" i="1" baseline="0" dirty="0"/>
              <a:t>If you do not have access to cases, you may use the cases in these slides. </a:t>
            </a:r>
            <a:r>
              <a:rPr lang="en-US" b="0" i="1" dirty="0"/>
              <a:t>Provide participants access to the case backgrounds before this session</a:t>
            </a:r>
            <a:r>
              <a:rPr lang="en-US" b="0" i="1" baseline="0" dirty="0"/>
              <a:t> so they </a:t>
            </a:r>
            <a:r>
              <a:rPr lang="en-US" b="0" i="1" dirty="0"/>
              <a:t>can read</a:t>
            </a:r>
            <a:r>
              <a:rPr lang="en-US" b="0" i="1" baseline="0" dirty="0"/>
              <a:t> or </a:t>
            </a:r>
            <a:r>
              <a:rPr lang="en-US" b="0" i="1" dirty="0"/>
              <a:t>reference case</a:t>
            </a:r>
            <a:r>
              <a:rPr lang="en-US" b="0" i="1" baseline="0" dirty="0"/>
              <a:t> background</a:t>
            </a:r>
            <a:r>
              <a:rPr lang="en-US" b="0" i="1" dirty="0"/>
              <a:t> during discussions. </a:t>
            </a:r>
          </a:p>
          <a:p>
            <a:pPr marL="0" indent="0" defTabSz="881390">
              <a:lnSpc>
                <a:spcPct val="94000"/>
              </a:lnSpc>
              <a:spcBef>
                <a:spcPts val="200"/>
              </a:spcBef>
              <a:buNone/>
              <a:defRPr/>
            </a:pPr>
            <a:r>
              <a:rPr lang="en-US" sz="1400" b="0" i="1" dirty="0"/>
              <a:t>To focus on the clinical</a:t>
            </a:r>
            <a:r>
              <a:rPr lang="en-US" sz="1400" b="0" i="1" baseline="0" dirty="0"/>
              <a:t> </a:t>
            </a:r>
            <a:r>
              <a:rPr lang="en-US" sz="1400" b="0" i="1" dirty="0"/>
              <a:t>application of knowledge in the participant materials, review the highlights of the case rather than reading entire backgrounds.</a:t>
            </a:r>
          </a:p>
          <a:p>
            <a:pPr marL="0" indent="0" defTabSz="881390">
              <a:lnSpc>
                <a:spcPct val="94000"/>
              </a:lnSpc>
              <a:spcBef>
                <a:spcPts val="0"/>
              </a:spcBef>
              <a:buNone/>
              <a:defRPr/>
            </a:pPr>
            <a:endParaRPr lang="en-US" sz="600" i="1" dirty="0"/>
          </a:p>
          <a:p>
            <a:pPr marL="0" indent="0">
              <a:lnSpc>
                <a:spcPct val="94000"/>
              </a:lnSpc>
              <a:spcBef>
                <a:spcPts val="0"/>
              </a:spcBef>
              <a:buNone/>
            </a:pPr>
            <a:r>
              <a:rPr lang="en-US" sz="1300" b="1" u="sng" dirty="0"/>
              <a:t>Materials:</a:t>
            </a:r>
            <a:r>
              <a:rPr lang="en-US" sz="1300" b="1" dirty="0"/>
              <a:t> </a:t>
            </a:r>
            <a:r>
              <a:rPr lang="en-US" sz="1300" b="1" u="sng" dirty="0"/>
              <a:t> </a:t>
            </a:r>
            <a:r>
              <a:rPr lang="en-US" sz="1300" dirty="0"/>
              <a:t>Flip chart or whiteboard and Markers</a:t>
            </a:r>
          </a:p>
          <a:p>
            <a:pPr marL="0" indent="0">
              <a:lnSpc>
                <a:spcPct val="94000"/>
              </a:lnSpc>
              <a:spcBef>
                <a:spcPts val="0"/>
              </a:spcBef>
              <a:buNone/>
            </a:pPr>
            <a:r>
              <a:rPr lang="en-US" sz="1300" dirty="0"/>
              <a:t>Provide participant guide at least one week in advance</a:t>
            </a:r>
          </a:p>
          <a:p>
            <a:pPr marL="0" indent="0">
              <a:lnSpc>
                <a:spcPct val="94000"/>
              </a:lnSpc>
              <a:spcBef>
                <a:spcPts val="0"/>
              </a:spcBef>
              <a:buNone/>
            </a:pPr>
            <a:r>
              <a:rPr lang="en-US" sz="1300" b="1" u="sng" dirty="0"/>
              <a:t>Room Setup</a:t>
            </a:r>
            <a:r>
              <a:rPr lang="en-US" sz="1300" b="1" dirty="0"/>
              <a:t>: </a:t>
            </a:r>
            <a:r>
              <a:rPr lang="en-US" sz="1300" dirty="0"/>
              <a:t>In tables of 4 or 6-8 depending on number of participants</a:t>
            </a:r>
          </a:p>
          <a:p>
            <a:pPr>
              <a:lnSpc>
                <a:spcPct val="94000"/>
              </a:lnSpc>
              <a:spcBef>
                <a:spcPts val="0"/>
              </a:spcBef>
            </a:pPr>
            <a:r>
              <a:rPr lang="en-US" sz="1300" dirty="0"/>
              <a:t>Display slide as participants walk in</a:t>
            </a:r>
          </a:p>
          <a:p>
            <a:pPr>
              <a:lnSpc>
                <a:spcPct val="94000"/>
              </a:lnSpc>
              <a:spcBef>
                <a:spcPts val="0"/>
              </a:spcBef>
            </a:pPr>
            <a:r>
              <a:rPr lang="en-US" sz="1300" dirty="0"/>
              <a:t>This session is 45 minutes</a:t>
            </a:r>
            <a:endParaRPr lang="en-US" sz="600" dirty="0"/>
          </a:p>
          <a:p>
            <a:pPr marL="0" indent="0">
              <a:lnSpc>
                <a:spcPct val="100000"/>
              </a:lnSpc>
              <a:spcBef>
                <a:spcPts val="200"/>
              </a:spcBef>
              <a:spcAft>
                <a:spcPts val="200"/>
              </a:spcAft>
              <a:buNone/>
            </a:pPr>
            <a:r>
              <a:rPr lang="en-US" sz="1400" b="1" u="sng" dirty="0"/>
              <a:t>Welcome and Introductions</a:t>
            </a:r>
            <a:r>
              <a:rPr lang="en-US" sz="1400" b="1" dirty="0"/>
              <a:t>: </a:t>
            </a:r>
            <a:r>
              <a:rPr lang="en-US" sz="1400" i="1" dirty="0"/>
              <a:t>Introduce facilitator if necessary</a:t>
            </a:r>
          </a:p>
          <a:p>
            <a:pPr marL="0" indent="0">
              <a:lnSpc>
                <a:spcPct val="100000"/>
              </a:lnSpc>
              <a:spcBef>
                <a:spcPts val="193"/>
              </a:spcBef>
              <a:buNone/>
            </a:pPr>
            <a:r>
              <a:rPr lang="en-US" sz="1400" b="1" u="sng" dirty="0"/>
              <a:t>READ:</a:t>
            </a:r>
            <a:r>
              <a:rPr lang="en-US" sz="1400" b="1" dirty="0"/>
              <a:t>  </a:t>
            </a:r>
            <a:r>
              <a:rPr lang="en-US" sz="1400" dirty="0"/>
              <a:t>This section is case-based. The learning outcomes for this session are to:</a:t>
            </a:r>
          </a:p>
          <a:p>
            <a:pPr>
              <a:lnSpc>
                <a:spcPct val="92000"/>
              </a:lnSpc>
              <a:spcBef>
                <a:spcPts val="0"/>
              </a:spcBef>
            </a:pPr>
            <a:r>
              <a:rPr lang="en-US" sz="1600" dirty="0">
                <a:cs typeface="Arial" panose="020B0604020202020204" pitchFamily="34" charset="0"/>
              </a:rPr>
              <a:t>Explore the diversity of acute pain experienced by children using at least 5 examples acquired from your clinical and personal experiences. </a:t>
            </a:r>
          </a:p>
          <a:p>
            <a:pPr>
              <a:lnSpc>
                <a:spcPct val="92000"/>
              </a:lnSpc>
              <a:spcBef>
                <a:spcPts val="0"/>
              </a:spcBef>
            </a:pPr>
            <a:r>
              <a:rPr lang="en-US" sz="1600" dirty="0">
                <a:cs typeface="Arial" panose="020B0604020202020204" pitchFamily="34" charset="0"/>
              </a:rPr>
              <a:t>Compare the efficacy and risk of different methods of managing children’s acute pain in hospitals, including: patient-controlled analgesia, nurse-controlled analgesia, authorized agent controlled analgesia, epidural analgesia, patient controlled epidural analgesia, continuous nerve blocks and other forms of regional analgesia.</a:t>
            </a:r>
          </a:p>
          <a:p>
            <a:pPr>
              <a:lnSpc>
                <a:spcPct val="92000"/>
              </a:lnSpc>
              <a:spcBef>
                <a:spcPts val="0"/>
              </a:spcBef>
            </a:pPr>
            <a:r>
              <a:rPr lang="en-US" sz="1600" dirty="0">
                <a:cs typeface="Arial" panose="020B0604020202020204" pitchFamily="34" charset="0"/>
              </a:rPr>
              <a:t>Synthesize knowledge of pediatric acute pain assessment and management in order to formulate care plans appropriate for all developmental levels and at least three different cases of acute pain experienced by children</a:t>
            </a:r>
            <a:r>
              <a:rPr lang="en-US" sz="1600" dirty="0"/>
              <a:t>. </a:t>
            </a:r>
          </a:p>
          <a:p>
            <a:endParaRPr lang="en-US" dirty="0"/>
          </a:p>
        </p:txBody>
      </p:sp>
    </p:spTree>
    <p:extLst>
      <p:ext uri="{BB962C8B-B14F-4D97-AF65-F5344CB8AC3E}">
        <p14:creationId xmlns:p14="http://schemas.microsoft.com/office/powerpoint/2010/main" val="33970072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11438" y="463550"/>
            <a:ext cx="3810000" cy="2859088"/>
          </a:xfrm>
        </p:spPr>
      </p:sp>
      <p:sp>
        <p:nvSpPr>
          <p:cNvPr id="3" name="Notes Placeholder 2"/>
          <p:cNvSpPr>
            <a:spLocks noGrp="1"/>
          </p:cNvSpPr>
          <p:nvPr>
            <p:ph type="body" idx="1"/>
          </p:nvPr>
        </p:nvSpPr>
        <p:spPr>
          <a:xfrm>
            <a:off x="315468" y="3762829"/>
            <a:ext cx="6366320" cy="4887988"/>
          </a:xfrm>
        </p:spPr>
        <p:txBody>
          <a:bodyPr/>
          <a:lstStyle/>
          <a:p>
            <a:pPr marL="0" indent="0">
              <a:buNone/>
            </a:pPr>
            <a:r>
              <a:rPr lang="en-US" sz="1700" b="1" u="sng" dirty="0"/>
              <a:t>READ:</a:t>
            </a:r>
            <a:r>
              <a:rPr lang="en-US" sz="1700" b="1" dirty="0"/>
              <a:t> </a:t>
            </a:r>
            <a:r>
              <a:rPr lang="en-US" sz="1700" dirty="0"/>
              <a:t>What is acute pain?</a:t>
            </a:r>
          </a:p>
          <a:p>
            <a:pPr marL="0" indent="0">
              <a:buNone/>
            </a:pPr>
            <a:endParaRPr lang="en-US" sz="1000" dirty="0"/>
          </a:p>
          <a:p>
            <a:pPr marL="0" indent="0" defTabSz="881390">
              <a:spcBef>
                <a:spcPts val="289"/>
              </a:spcBef>
              <a:spcAft>
                <a:spcPts val="578"/>
              </a:spcAft>
              <a:buNone/>
              <a:defRPr/>
            </a:pPr>
            <a:r>
              <a:rPr lang="en-US" sz="1700" b="1" u="sng" dirty="0"/>
              <a:t>ASK: </a:t>
            </a:r>
            <a:r>
              <a:rPr lang="en-US" sz="1700" dirty="0"/>
              <a:t>Does anyone have a personal story about when they have experienced acute pain? </a:t>
            </a:r>
          </a:p>
          <a:p>
            <a:pPr marL="0" indent="0">
              <a:buNone/>
              <a:defRPr/>
            </a:pPr>
            <a:r>
              <a:rPr lang="en-US" sz="1500" i="1" dirty="0"/>
              <a:t>Select one participant willing to share their answer  to this question. </a:t>
            </a:r>
          </a:p>
          <a:p>
            <a:pPr marL="0" indent="0" algn="ctr">
              <a:spcBef>
                <a:spcPts val="578"/>
              </a:spcBef>
              <a:spcAft>
                <a:spcPts val="578"/>
              </a:spcAft>
              <a:buNone/>
              <a:defRPr/>
            </a:pPr>
            <a:r>
              <a:rPr lang="en-US" sz="1700" i="1" dirty="0"/>
              <a:t> </a:t>
            </a:r>
            <a:r>
              <a:rPr lang="en-US" sz="1700" b="1" i="1" dirty="0"/>
              <a:t>[Limit discussion to 2 minutes]</a:t>
            </a:r>
          </a:p>
          <a:p>
            <a:pPr marL="0" indent="0">
              <a:buNone/>
            </a:pPr>
            <a:r>
              <a:rPr lang="en-US" sz="1700" b="1" u="sng" dirty="0"/>
              <a:t>ASK: </a:t>
            </a:r>
            <a:r>
              <a:rPr lang="en-US" sz="1700" dirty="0"/>
              <a:t>How is acute pain different in children versus adults </a:t>
            </a:r>
          </a:p>
          <a:p>
            <a:pPr marL="0" indent="0">
              <a:spcAft>
                <a:spcPts val="578"/>
              </a:spcAft>
              <a:buNone/>
            </a:pPr>
            <a:r>
              <a:rPr lang="en-US" sz="1700" dirty="0"/>
              <a:t>– or is it?</a:t>
            </a:r>
          </a:p>
          <a:p>
            <a:pPr marL="0" indent="0" algn="ctr">
              <a:lnSpc>
                <a:spcPct val="100000"/>
              </a:lnSpc>
              <a:spcBef>
                <a:spcPts val="578"/>
              </a:spcBef>
              <a:buNone/>
              <a:defRPr/>
            </a:pPr>
            <a:r>
              <a:rPr lang="en-US" sz="1700" i="1" dirty="0"/>
              <a:t>Select participants willing to share their answers to this question</a:t>
            </a:r>
          </a:p>
          <a:p>
            <a:pPr marL="0" indent="0" algn="ctr">
              <a:lnSpc>
                <a:spcPct val="100000"/>
              </a:lnSpc>
              <a:spcBef>
                <a:spcPts val="578"/>
              </a:spcBef>
              <a:buNone/>
              <a:defRPr/>
            </a:pPr>
            <a:r>
              <a:rPr lang="en-US" sz="1700" i="1" dirty="0"/>
              <a:t>Write on flipchart or whiteboard </a:t>
            </a:r>
          </a:p>
          <a:p>
            <a:pPr marL="0" indent="0" algn="ctr">
              <a:lnSpc>
                <a:spcPct val="100000"/>
              </a:lnSpc>
              <a:spcBef>
                <a:spcPts val="578"/>
              </a:spcBef>
              <a:buNone/>
              <a:defRPr/>
            </a:pPr>
            <a:r>
              <a:rPr lang="en-US" sz="1700" b="1" i="1" dirty="0"/>
              <a:t>[Limit discussion to 2 minutes]</a:t>
            </a:r>
          </a:p>
          <a:p>
            <a:pPr marL="0" indent="0" algn="ctr">
              <a:buNone/>
            </a:pPr>
            <a:endParaRPr lang="en-US" sz="1500" b="1" i="1" dirty="0"/>
          </a:p>
          <a:p>
            <a:pPr marL="0" indent="0" algn="ctr">
              <a:buNone/>
            </a:pPr>
            <a:r>
              <a:rPr lang="en-US" sz="1700" b="1" i="1" cap="all" dirty="0"/>
              <a:t>[5 minutes </a:t>
            </a:r>
            <a:r>
              <a:rPr lang="en-US" sz="1700" b="1" i="1" dirty="0"/>
              <a:t>of 45 minute session is complete]</a:t>
            </a:r>
          </a:p>
          <a:p>
            <a:pPr marL="0" indent="0" algn="ctr">
              <a:buNone/>
            </a:pPr>
            <a:endParaRPr lang="en-US" sz="1500" b="1" i="1" dirty="0"/>
          </a:p>
          <a:p>
            <a:pPr marL="0" indent="0">
              <a:buNone/>
            </a:pPr>
            <a:endParaRPr lang="en-US" sz="1500" i="1" dirty="0"/>
          </a:p>
        </p:txBody>
      </p:sp>
      <p:sp>
        <p:nvSpPr>
          <p:cNvPr id="4" name="Slide Number Placeholder 3"/>
          <p:cNvSpPr>
            <a:spLocks noGrp="1"/>
          </p:cNvSpPr>
          <p:nvPr>
            <p:ph type="sldNum" sz="quarter" idx="10"/>
          </p:nvPr>
        </p:nvSpPr>
        <p:spPr/>
        <p:txBody>
          <a:bodyPr/>
          <a:lstStyle/>
          <a:p>
            <a:r>
              <a:rPr lang="en-US" sz="1000" i="1" dirty="0"/>
              <a:t> © 2017 </a:t>
            </a:r>
            <a:r>
              <a:rPr lang="en-US" sz="1000" i="1" dirty="0" err="1"/>
              <a:t>Manworren</a:t>
            </a:r>
            <a:r>
              <a:rPr lang="en-US" sz="1000" i="1" dirty="0"/>
              <a:t> &amp; Lurie Children’s Hospital </a:t>
            </a:r>
          </a:p>
          <a:p>
            <a:r>
              <a:rPr lang="en-US" sz="1000" i="1" dirty="0"/>
              <a:t>All rights reserved. Version 2019                    </a:t>
            </a:r>
            <a:fld id="{F19303DE-3E45-4DD3-9505-92EF4803EF97}" type="slidenum">
              <a:rPr lang="en-US" smtClean="0"/>
              <a:pPr/>
              <a:t>2</a:t>
            </a:fld>
            <a:endParaRPr lang="en-US" dirty="0"/>
          </a:p>
        </p:txBody>
      </p:sp>
      <p:sp>
        <p:nvSpPr>
          <p:cNvPr id="6" name="Header Placeholder 5">
            <a:extLst>
              <a:ext uri="{FF2B5EF4-FFF2-40B4-BE49-F238E27FC236}">
                <a16:creationId xmlns:a16="http://schemas.microsoft.com/office/drawing/2014/main" id="{E22E381B-6577-4EB3-AF5F-8A95722BC724}"/>
              </a:ext>
            </a:extLst>
          </p:cNvPr>
          <p:cNvSpPr>
            <a:spLocks noGrp="1"/>
          </p:cNvSpPr>
          <p:nvPr>
            <p:ph type="hdr" sz="quarter" idx="12"/>
          </p:nvPr>
        </p:nvSpPr>
        <p:spPr/>
        <p:txBody>
          <a:bodyPr/>
          <a:lstStyle/>
          <a:p>
            <a:r>
              <a:rPr lang="en-US"/>
              <a:t>PRN Program: Acute Pain</a:t>
            </a:r>
            <a:endParaRPr lang="en-US" dirty="0"/>
          </a:p>
        </p:txBody>
      </p:sp>
    </p:spTree>
    <p:extLst>
      <p:ext uri="{BB962C8B-B14F-4D97-AF65-F5344CB8AC3E}">
        <p14:creationId xmlns:p14="http://schemas.microsoft.com/office/powerpoint/2010/main" val="33226044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11438" y="463550"/>
            <a:ext cx="3810000" cy="2859088"/>
          </a:xfrm>
        </p:spPr>
      </p:sp>
      <p:sp>
        <p:nvSpPr>
          <p:cNvPr id="3" name="Notes Placeholder 2"/>
          <p:cNvSpPr>
            <a:spLocks noGrp="1"/>
          </p:cNvSpPr>
          <p:nvPr>
            <p:ph type="body" idx="1"/>
          </p:nvPr>
        </p:nvSpPr>
        <p:spPr>
          <a:xfrm>
            <a:off x="315468" y="3762828"/>
            <a:ext cx="6275038" cy="5064064"/>
          </a:xfrm>
        </p:spPr>
        <p:txBody>
          <a:bodyPr/>
          <a:lstStyle/>
          <a:p>
            <a:pPr marL="0" indent="0" defTabSz="881390">
              <a:spcBef>
                <a:spcPts val="289"/>
              </a:spcBef>
              <a:spcAft>
                <a:spcPts val="578"/>
              </a:spcAft>
              <a:buNone/>
              <a:defRPr/>
            </a:pPr>
            <a:r>
              <a:rPr lang="en-US" sz="1700" b="1" u="sng" dirty="0"/>
              <a:t>READ:</a:t>
            </a:r>
            <a:r>
              <a:rPr lang="en-US" sz="1700" b="1" dirty="0"/>
              <a:t>  </a:t>
            </a:r>
            <a:r>
              <a:rPr lang="en-US" sz="1700" dirty="0"/>
              <a:t>To develop a shared understanding of the treatment plan and realistic outcomes, it is important to discuss past experiences and expectations for acute pain treatment, as well as risks and benefits of treatments. </a:t>
            </a:r>
          </a:p>
          <a:p>
            <a:pPr marL="0" indent="0" defTabSz="881390">
              <a:spcBef>
                <a:spcPts val="578"/>
              </a:spcBef>
              <a:spcAft>
                <a:spcPts val="578"/>
              </a:spcAft>
              <a:buNone/>
              <a:defRPr/>
            </a:pPr>
            <a:r>
              <a:rPr lang="en-US" sz="1700" b="1" u="sng" dirty="0"/>
              <a:t>ASK: </a:t>
            </a:r>
            <a:r>
              <a:rPr lang="en-US" sz="1700" dirty="0"/>
              <a:t>What acute pain experiences can not be relieved? Why?</a:t>
            </a:r>
          </a:p>
          <a:p>
            <a:pPr marL="0" indent="0" algn="ctr">
              <a:lnSpc>
                <a:spcPct val="100000"/>
              </a:lnSpc>
              <a:spcBef>
                <a:spcPts val="578"/>
              </a:spcBef>
              <a:buNone/>
              <a:defRPr/>
            </a:pPr>
            <a:r>
              <a:rPr lang="en-US" sz="1500" i="1" dirty="0"/>
              <a:t>Select participants willing to share their answers to this question</a:t>
            </a:r>
          </a:p>
          <a:p>
            <a:pPr marL="0" indent="0" algn="ctr">
              <a:lnSpc>
                <a:spcPct val="100000"/>
              </a:lnSpc>
              <a:spcBef>
                <a:spcPts val="578"/>
              </a:spcBef>
              <a:buNone/>
              <a:defRPr/>
            </a:pPr>
            <a:r>
              <a:rPr lang="en-US" sz="1700" i="1" dirty="0"/>
              <a:t>Write on flipchart or whiteboard </a:t>
            </a:r>
            <a:r>
              <a:rPr lang="en-US" sz="1700" b="1" i="1" dirty="0"/>
              <a:t>[Limit to 2 minutes]</a:t>
            </a:r>
          </a:p>
          <a:p>
            <a:pPr marL="0" indent="0">
              <a:spcBef>
                <a:spcPts val="578"/>
              </a:spcBef>
              <a:spcAft>
                <a:spcPts val="578"/>
              </a:spcAft>
              <a:buNone/>
              <a:defRPr/>
            </a:pPr>
            <a:r>
              <a:rPr lang="en-US" sz="1700" b="1" u="sng" dirty="0"/>
              <a:t>ASK: </a:t>
            </a:r>
            <a:r>
              <a:rPr lang="en-US" sz="1700" dirty="0"/>
              <a:t>What treatment expectations for these acute pain experiences would be appropriate to share with patients and families? </a:t>
            </a:r>
          </a:p>
          <a:p>
            <a:pPr marL="0" indent="0" algn="ctr">
              <a:lnSpc>
                <a:spcPct val="100000"/>
              </a:lnSpc>
              <a:spcBef>
                <a:spcPts val="578"/>
              </a:spcBef>
              <a:spcAft>
                <a:spcPts val="578"/>
              </a:spcAft>
              <a:buNone/>
              <a:defRPr/>
            </a:pPr>
            <a:r>
              <a:rPr lang="en-US" sz="1500" i="1" dirty="0"/>
              <a:t>Select participants willing to share their answers to this question. </a:t>
            </a:r>
          </a:p>
          <a:p>
            <a:pPr marL="0" indent="0" algn="ctr">
              <a:spcBef>
                <a:spcPts val="578"/>
              </a:spcBef>
              <a:spcAft>
                <a:spcPts val="578"/>
              </a:spcAft>
              <a:buNone/>
              <a:defRPr/>
            </a:pPr>
            <a:r>
              <a:rPr lang="en-US" sz="1700" b="1" i="1" dirty="0"/>
              <a:t>[Limit discussion to 2 minutes]</a:t>
            </a:r>
            <a:endParaRPr lang="en-US" sz="1700" i="1" dirty="0"/>
          </a:p>
          <a:p>
            <a:pPr marL="0" indent="0" algn="ctr" defTabSz="881390">
              <a:spcBef>
                <a:spcPts val="289"/>
              </a:spcBef>
              <a:buNone/>
              <a:defRPr/>
            </a:pPr>
            <a:endParaRPr lang="en-US" sz="1500" i="1" dirty="0"/>
          </a:p>
          <a:p>
            <a:pPr marL="0" indent="0" algn="ctr">
              <a:buNone/>
              <a:defRPr/>
            </a:pPr>
            <a:r>
              <a:rPr lang="en-US" sz="1700" b="1" i="1" cap="all" dirty="0"/>
              <a:t>[10 minutes </a:t>
            </a:r>
            <a:r>
              <a:rPr lang="en-US" sz="1700" b="1" i="1" dirty="0"/>
              <a:t>of 45 minute session is complete]</a:t>
            </a:r>
          </a:p>
          <a:p>
            <a:pPr marL="0" indent="0" defTabSz="881390">
              <a:spcBef>
                <a:spcPts val="289"/>
              </a:spcBef>
              <a:buNone/>
              <a:defRPr/>
            </a:pPr>
            <a:endParaRPr lang="en-US" sz="1500" i="1" dirty="0"/>
          </a:p>
          <a:p>
            <a:pPr marL="110174" indent="-110174" defTabSz="881390">
              <a:spcBef>
                <a:spcPts val="289"/>
              </a:spcBef>
              <a:defRPr/>
            </a:pPr>
            <a:endParaRPr lang="en-US" dirty="0"/>
          </a:p>
        </p:txBody>
      </p:sp>
      <p:sp>
        <p:nvSpPr>
          <p:cNvPr id="4" name="Header Placeholder 3"/>
          <p:cNvSpPr>
            <a:spLocks noGrp="1"/>
          </p:cNvSpPr>
          <p:nvPr>
            <p:ph type="hdr" sz="quarter" idx="10"/>
          </p:nvPr>
        </p:nvSpPr>
        <p:spPr/>
        <p:txBody>
          <a:bodyPr/>
          <a:lstStyle/>
          <a:p>
            <a:r>
              <a:rPr lang="en-US"/>
              <a:t>PRN Program: Acute Pain</a:t>
            </a:r>
            <a:endParaRPr lang="en-US" dirty="0"/>
          </a:p>
        </p:txBody>
      </p:sp>
      <p:sp>
        <p:nvSpPr>
          <p:cNvPr id="6" name="Slide Number Placeholder 5"/>
          <p:cNvSpPr>
            <a:spLocks noGrp="1"/>
          </p:cNvSpPr>
          <p:nvPr>
            <p:ph type="sldNum" sz="quarter" idx="12"/>
          </p:nvPr>
        </p:nvSpPr>
        <p:spPr/>
        <p:txBody>
          <a:bodyPr/>
          <a:lstStyle/>
          <a:p>
            <a:r>
              <a:rPr lang="en-US" sz="1000" i="1" dirty="0"/>
              <a:t> © 2017 </a:t>
            </a:r>
            <a:r>
              <a:rPr lang="en-US" sz="1000" i="1" dirty="0" err="1"/>
              <a:t>Manworren</a:t>
            </a:r>
            <a:r>
              <a:rPr lang="en-US" sz="1000" i="1" dirty="0"/>
              <a:t> &amp; Lurie Children’s Hospital </a:t>
            </a:r>
          </a:p>
          <a:p>
            <a:r>
              <a:rPr lang="en-US" sz="1000" i="1" dirty="0"/>
              <a:t>All rights reserved. Version 2019                     </a:t>
            </a:r>
            <a:fld id="{F19303DE-3E45-4DD3-9505-92EF4803EF97}" type="slidenum">
              <a:rPr lang="en-US" smtClean="0"/>
              <a:pPr/>
              <a:t>3</a:t>
            </a:fld>
            <a:endParaRPr lang="en-US" dirty="0"/>
          </a:p>
        </p:txBody>
      </p:sp>
    </p:spTree>
    <p:extLst>
      <p:ext uri="{BB962C8B-B14F-4D97-AF65-F5344CB8AC3E}">
        <p14:creationId xmlns:p14="http://schemas.microsoft.com/office/powerpoint/2010/main" val="17012612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11438" y="463550"/>
            <a:ext cx="3810000" cy="2859088"/>
          </a:xfrm>
        </p:spPr>
      </p:sp>
      <p:sp>
        <p:nvSpPr>
          <p:cNvPr id="3" name="Notes Placeholder 2"/>
          <p:cNvSpPr>
            <a:spLocks noGrp="1"/>
          </p:cNvSpPr>
          <p:nvPr>
            <p:ph type="body" idx="1"/>
          </p:nvPr>
        </p:nvSpPr>
        <p:spPr>
          <a:xfrm>
            <a:off x="315468" y="3762829"/>
            <a:ext cx="6087912" cy="4426857"/>
          </a:xfrm>
        </p:spPr>
        <p:txBody>
          <a:bodyPr/>
          <a:lstStyle/>
          <a:p>
            <a:pPr marL="0" indent="0">
              <a:buNone/>
            </a:pPr>
            <a:r>
              <a:rPr lang="en-US" sz="1700" b="1" u="sng" dirty="0"/>
              <a:t>READ:</a:t>
            </a:r>
          </a:p>
          <a:p>
            <a:r>
              <a:rPr lang="en-US" sz="1700" dirty="0"/>
              <a:t>Next, we will apply acute pain management principles to a series of cases.</a:t>
            </a:r>
          </a:p>
          <a:p>
            <a:r>
              <a:rPr lang="en-US" sz="1700" dirty="0"/>
              <a:t>Be prepared to share answers from your pre-session preparation.</a:t>
            </a:r>
          </a:p>
          <a:p>
            <a:pPr marL="0" indent="0">
              <a:buNone/>
            </a:pPr>
            <a:endParaRPr lang="en-US" dirty="0"/>
          </a:p>
        </p:txBody>
      </p:sp>
      <p:sp>
        <p:nvSpPr>
          <p:cNvPr id="4" name="Header Placeholder 3"/>
          <p:cNvSpPr>
            <a:spLocks noGrp="1"/>
          </p:cNvSpPr>
          <p:nvPr>
            <p:ph type="hdr" sz="quarter" idx="10"/>
          </p:nvPr>
        </p:nvSpPr>
        <p:spPr/>
        <p:txBody>
          <a:bodyPr/>
          <a:lstStyle/>
          <a:p>
            <a:r>
              <a:rPr lang="en-US"/>
              <a:t>PRN Program: Acute Pain</a:t>
            </a:r>
            <a:endParaRPr lang="en-US" dirty="0"/>
          </a:p>
        </p:txBody>
      </p:sp>
      <p:sp>
        <p:nvSpPr>
          <p:cNvPr id="6" name="Slide Number Placeholder 5"/>
          <p:cNvSpPr>
            <a:spLocks noGrp="1"/>
          </p:cNvSpPr>
          <p:nvPr>
            <p:ph type="sldNum" sz="quarter" idx="12"/>
          </p:nvPr>
        </p:nvSpPr>
        <p:spPr/>
        <p:txBody>
          <a:bodyPr/>
          <a:lstStyle/>
          <a:p>
            <a:r>
              <a:rPr lang="en-US" sz="1000" i="1" dirty="0"/>
              <a:t> © 2017 </a:t>
            </a:r>
            <a:r>
              <a:rPr lang="en-US" sz="1000" i="1" dirty="0" err="1"/>
              <a:t>Manworren</a:t>
            </a:r>
            <a:r>
              <a:rPr lang="en-US" sz="1000" i="1" dirty="0"/>
              <a:t> &amp; Lurie Children’s Hospital </a:t>
            </a:r>
          </a:p>
          <a:p>
            <a:r>
              <a:rPr lang="en-US" sz="1000" i="1" dirty="0"/>
              <a:t>All rights reserved. Version 2019                     </a:t>
            </a:r>
            <a:fld id="{F19303DE-3E45-4DD3-9505-92EF4803EF97}" type="slidenum">
              <a:rPr lang="en-US" smtClean="0"/>
              <a:pPr/>
              <a:t>4</a:t>
            </a:fld>
            <a:endParaRPr lang="en-US" dirty="0"/>
          </a:p>
        </p:txBody>
      </p:sp>
    </p:spTree>
    <p:extLst>
      <p:ext uri="{BB962C8B-B14F-4D97-AF65-F5344CB8AC3E}">
        <p14:creationId xmlns:p14="http://schemas.microsoft.com/office/powerpoint/2010/main" val="4883297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11438" y="463550"/>
            <a:ext cx="3810000" cy="2859088"/>
          </a:xfrm>
        </p:spPr>
      </p:sp>
      <p:sp>
        <p:nvSpPr>
          <p:cNvPr id="3" name="Notes Placeholder 2"/>
          <p:cNvSpPr>
            <a:spLocks noGrp="1"/>
          </p:cNvSpPr>
          <p:nvPr>
            <p:ph type="body" idx="1"/>
          </p:nvPr>
        </p:nvSpPr>
        <p:spPr>
          <a:xfrm>
            <a:off x="315469" y="3762829"/>
            <a:ext cx="6348062" cy="5275338"/>
          </a:xfrm>
        </p:spPr>
        <p:txBody>
          <a:bodyPr/>
          <a:lstStyle/>
          <a:p>
            <a:pPr marL="0" indent="0">
              <a:spcBef>
                <a:spcPts val="0"/>
              </a:spcBef>
              <a:buNone/>
            </a:pPr>
            <a:r>
              <a:rPr lang="en-US" sz="1500" b="1" u="sng" dirty="0"/>
              <a:t>READ:</a:t>
            </a:r>
            <a:r>
              <a:rPr lang="en-US" sz="1500" b="1" dirty="0"/>
              <a:t> </a:t>
            </a:r>
            <a:r>
              <a:rPr lang="en-US" altLang="en-US" sz="1800" dirty="0"/>
              <a:t>You and your team must now put together a plan designed to catch up on the baby’s pain medicine.</a:t>
            </a:r>
          </a:p>
          <a:p>
            <a:pPr marL="0" lvl="4" indent="0">
              <a:lnSpc>
                <a:spcPct val="100000"/>
              </a:lnSpc>
              <a:buNone/>
            </a:pPr>
            <a:r>
              <a:rPr lang="en-US" altLang="en-US" sz="1800" dirty="0"/>
              <a:t>With your </a:t>
            </a:r>
            <a:r>
              <a:rPr lang="en-US" altLang="en-US" sz="1800" b="1" u="sng" dirty="0"/>
              <a:t>table</a:t>
            </a:r>
            <a:r>
              <a:rPr lang="en-US" altLang="en-US" sz="1800" dirty="0"/>
              <a:t> discuss your answers to the questions on the slide, and be prepared to share them with the group. This is a 5 minute case. </a:t>
            </a:r>
            <a:endParaRPr lang="en-US" sz="1800" b="1" i="1" dirty="0"/>
          </a:p>
          <a:p>
            <a:pPr marL="0" indent="0" algn="ctr">
              <a:lnSpc>
                <a:spcPct val="100000"/>
              </a:lnSpc>
              <a:spcBef>
                <a:spcPts val="600"/>
              </a:spcBef>
              <a:buNone/>
            </a:pPr>
            <a:r>
              <a:rPr lang="en-US" sz="1800" b="1" i="1" dirty="0"/>
              <a:t>[</a:t>
            </a:r>
            <a:r>
              <a:rPr lang="en-US" sz="1800" i="1" dirty="0"/>
              <a:t>Give groups 4 minutes to discuss the case &amp; 1 minute to share their answers to each question</a:t>
            </a:r>
            <a:r>
              <a:rPr lang="en-US" sz="1800" b="1" i="1" dirty="0"/>
              <a:t>]</a:t>
            </a:r>
            <a:r>
              <a:rPr lang="en-US" sz="1800" i="1" dirty="0"/>
              <a:t> </a:t>
            </a:r>
          </a:p>
          <a:p>
            <a:pPr marL="0" indent="0" algn="ctr">
              <a:lnSpc>
                <a:spcPct val="100000"/>
              </a:lnSpc>
              <a:buNone/>
            </a:pPr>
            <a:r>
              <a:rPr lang="en-US" sz="1800" i="1" dirty="0"/>
              <a:t>Select a participant willing to share their  groups’ answers. </a:t>
            </a:r>
          </a:p>
          <a:p>
            <a:pPr marL="0" indent="0" algn="ctr">
              <a:lnSpc>
                <a:spcPct val="100000"/>
              </a:lnSpc>
              <a:spcBef>
                <a:spcPts val="600"/>
              </a:spcBef>
              <a:spcAft>
                <a:spcPts val="600"/>
              </a:spcAft>
              <a:buNone/>
            </a:pPr>
            <a:r>
              <a:rPr lang="en-US" sz="1800" b="1" i="1" dirty="0"/>
              <a:t>[Limit discussion to 1 minute]</a:t>
            </a:r>
            <a:endParaRPr lang="en-US" sz="1800" i="1" dirty="0"/>
          </a:p>
          <a:p>
            <a:pPr marL="0" indent="0">
              <a:lnSpc>
                <a:spcPct val="100000"/>
              </a:lnSpc>
              <a:spcBef>
                <a:spcPts val="0"/>
              </a:spcBef>
              <a:buNone/>
            </a:pPr>
            <a:r>
              <a:rPr lang="en-US" sz="1800" b="1" i="1" u="sng" dirty="0"/>
              <a:t>READ: </a:t>
            </a:r>
            <a:r>
              <a:rPr lang="en-US" sz="1800" dirty="0"/>
              <a:t> </a:t>
            </a:r>
          </a:p>
          <a:p>
            <a:pPr>
              <a:lnSpc>
                <a:spcPct val="100000"/>
              </a:lnSpc>
              <a:spcBef>
                <a:spcPts val="0"/>
              </a:spcBef>
            </a:pPr>
            <a:r>
              <a:rPr lang="en-US" sz="1800" dirty="0"/>
              <a:t>Unless the documentation indicated </a:t>
            </a:r>
            <a:r>
              <a:rPr lang="en-US" sz="1800" b="1" i="1" dirty="0"/>
              <a:t>no</a:t>
            </a:r>
            <a:r>
              <a:rPr lang="en-US" sz="1800" dirty="0"/>
              <a:t> analgesics were given, it is impossible to conclude that a patient has been undertreated for pain during anesthesia. </a:t>
            </a:r>
          </a:p>
          <a:p>
            <a:pPr>
              <a:lnSpc>
                <a:spcPct val="100000"/>
              </a:lnSpc>
              <a:spcBef>
                <a:spcPts val="0"/>
              </a:spcBef>
            </a:pPr>
            <a:r>
              <a:rPr lang="en-US" sz="1800" dirty="0"/>
              <a:t>While the phrase “catch up” may be common, the true goal is to </a:t>
            </a:r>
            <a:r>
              <a:rPr lang="en-US" sz="1800" b="1" i="1" dirty="0"/>
              <a:t>provide optimal pain management</a:t>
            </a:r>
            <a:r>
              <a:rPr lang="en-US" sz="1800" dirty="0"/>
              <a:t>. </a:t>
            </a:r>
            <a:endParaRPr lang="en-US" sz="1800" i="1" dirty="0"/>
          </a:p>
          <a:p>
            <a:pPr marL="0" indent="0" algn="ctr">
              <a:spcBef>
                <a:spcPts val="600"/>
              </a:spcBef>
              <a:buNone/>
              <a:defRPr/>
            </a:pPr>
            <a:r>
              <a:rPr lang="en-US" sz="1800" b="1" i="1" cap="all" dirty="0"/>
              <a:t>[15 minutes </a:t>
            </a:r>
            <a:r>
              <a:rPr lang="en-US" sz="1800" b="1" i="1" dirty="0"/>
              <a:t>of 45 minute session is complete]</a:t>
            </a:r>
          </a:p>
          <a:p>
            <a:pPr>
              <a:lnSpc>
                <a:spcPct val="103000"/>
              </a:lnSpc>
              <a:spcBef>
                <a:spcPts val="0"/>
              </a:spcBef>
            </a:pPr>
            <a:endParaRPr lang="en-US" sz="1800" dirty="0"/>
          </a:p>
          <a:p>
            <a:endParaRPr lang="en-US" dirty="0"/>
          </a:p>
        </p:txBody>
      </p:sp>
      <p:sp>
        <p:nvSpPr>
          <p:cNvPr id="5" name="Slide Number Placeholder 4"/>
          <p:cNvSpPr>
            <a:spLocks noGrp="1"/>
          </p:cNvSpPr>
          <p:nvPr>
            <p:ph type="sldNum" sz="quarter" idx="11"/>
          </p:nvPr>
        </p:nvSpPr>
        <p:spPr/>
        <p:txBody>
          <a:bodyPr/>
          <a:lstStyle/>
          <a:p>
            <a:r>
              <a:rPr lang="en-US" sz="1000" i="1" dirty="0"/>
              <a:t> © 2017 </a:t>
            </a:r>
            <a:r>
              <a:rPr lang="en-US" sz="1000" i="1" dirty="0" err="1"/>
              <a:t>Manworren</a:t>
            </a:r>
            <a:r>
              <a:rPr lang="en-US" sz="1000" i="1" dirty="0"/>
              <a:t> &amp; Lurie Children’s Hospital </a:t>
            </a:r>
          </a:p>
          <a:p>
            <a:r>
              <a:rPr lang="en-US" sz="1000" i="1" dirty="0"/>
              <a:t>All rights reserved. Version 2019                     </a:t>
            </a:r>
            <a:fld id="{F19303DE-3E45-4DD3-9505-92EF4803EF97}" type="slidenum">
              <a:rPr lang="en-US" smtClean="0"/>
              <a:pPr/>
              <a:t>5</a:t>
            </a:fld>
            <a:endParaRPr lang="en-US" dirty="0"/>
          </a:p>
        </p:txBody>
      </p:sp>
      <p:sp>
        <p:nvSpPr>
          <p:cNvPr id="6" name="Header Placeholder 5">
            <a:extLst>
              <a:ext uri="{FF2B5EF4-FFF2-40B4-BE49-F238E27FC236}">
                <a16:creationId xmlns:a16="http://schemas.microsoft.com/office/drawing/2014/main" id="{05863677-1AC2-4719-BB2C-02FFBAF9234F}"/>
              </a:ext>
            </a:extLst>
          </p:cNvPr>
          <p:cNvSpPr>
            <a:spLocks noGrp="1"/>
          </p:cNvSpPr>
          <p:nvPr>
            <p:ph type="hdr" sz="quarter" idx="12"/>
          </p:nvPr>
        </p:nvSpPr>
        <p:spPr/>
        <p:txBody>
          <a:bodyPr/>
          <a:lstStyle/>
          <a:p>
            <a:r>
              <a:rPr lang="en-US"/>
              <a:t>PRN Program: Acute Pain</a:t>
            </a:r>
            <a:endParaRPr lang="en-US" dirty="0"/>
          </a:p>
        </p:txBody>
      </p:sp>
    </p:spTree>
    <p:extLst>
      <p:ext uri="{BB962C8B-B14F-4D97-AF65-F5344CB8AC3E}">
        <p14:creationId xmlns:p14="http://schemas.microsoft.com/office/powerpoint/2010/main" val="28173443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11438" y="463550"/>
            <a:ext cx="3810000" cy="2859088"/>
          </a:xfrm>
        </p:spPr>
      </p:sp>
      <p:sp>
        <p:nvSpPr>
          <p:cNvPr id="3" name="Notes Placeholder 2"/>
          <p:cNvSpPr>
            <a:spLocks noGrp="1"/>
          </p:cNvSpPr>
          <p:nvPr>
            <p:ph type="body" idx="1"/>
          </p:nvPr>
        </p:nvSpPr>
        <p:spPr>
          <a:xfrm>
            <a:off x="315468" y="3762829"/>
            <a:ext cx="6087912" cy="4426857"/>
          </a:xfrm>
        </p:spPr>
        <p:txBody>
          <a:bodyPr/>
          <a:lstStyle/>
          <a:p>
            <a:pPr marL="0" indent="0">
              <a:buNone/>
            </a:pPr>
            <a:r>
              <a:rPr lang="en-US" sz="1700" b="1" u="sng" dirty="0"/>
              <a:t>READ</a:t>
            </a:r>
            <a:r>
              <a:rPr lang="en-US" sz="1700" b="1" dirty="0"/>
              <a:t>: </a:t>
            </a:r>
            <a:r>
              <a:rPr lang="en-US" sz="1700" b="1" u="sng" dirty="0"/>
              <a:t> </a:t>
            </a:r>
          </a:p>
          <a:p>
            <a:pPr marL="110174" indent="-110174">
              <a:buFont typeface="Arial" charset="0"/>
              <a:buChar char="•"/>
            </a:pPr>
            <a:r>
              <a:rPr lang="en-US" sz="1700" dirty="0"/>
              <a:t>Recall that the American Pain Society Postoperative Guidelines may be appropriate for acute pain too.</a:t>
            </a:r>
          </a:p>
          <a:p>
            <a:pPr marL="110174" indent="-110174">
              <a:buFont typeface="Arial" charset="0"/>
              <a:buChar char="•"/>
            </a:pPr>
            <a:r>
              <a:rPr lang="en-US" sz="1700" dirty="0"/>
              <a:t>Have you implemented an organizational structure designed to develop and refine policies and processes for safe and effective delivery of pain management?</a:t>
            </a:r>
          </a:p>
          <a:p>
            <a:pPr marL="110174" indent="-110174">
              <a:buFont typeface="Arial" charset="0"/>
              <a:buChar char="•"/>
            </a:pPr>
            <a:r>
              <a:rPr lang="en-US" sz="1700" dirty="0"/>
              <a:t>Does your organization provide patient access to consultation with pain specialists if they experience inadequately controlled pain?</a:t>
            </a:r>
          </a:p>
        </p:txBody>
      </p:sp>
      <p:sp>
        <p:nvSpPr>
          <p:cNvPr id="4" name="Header Placeholder 3"/>
          <p:cNvSpPr>
            <a:spLocks noGrp="1"/>
          </p:cNvSpPr>
          <p:nvPr>
            <p:ph type="hdr" sz="quarter" idx="10"/>
          </p:nvPr>
        </p:nvSpPr>
        <p:spPr/>
        <p:txBody>
          <a:bodyPr/>
          <a:lstStyle/>
          <a:p>
            <a:r>
              <a:rPr lang="en-US"/>
              <a:t>PRN Program: Acute Pain</a:t>
            </a:r>
            <a:endParaRPr lang="en-US" dirty="0"/>
          </a:p>
        </p:txBody>
      </p:sp>
      <p:sp>
        <p:nvSpPr>
          <p:cNvPr id="6" name="Slide Number Placeholder 5"/>
          <p:cNvSpPr>
            <a:spLocks noGrp="1"/>
          </p:cNvSpPr>
          <p:nvPr>
            <p:ph type="sldNum" sz="quarter" idx="12"/>
          </p:nvPr>
        </p:nvSpPr>
        <p:spPr/>
        <p:txBody>
          <a:bodyPr/>
          <a:lstStyle/>
          <a:p>
            <a:r>
              <a:rPr lang="en-US" i="1" dirty="0"/>
              <a:t> © </a:t>
            </a:r>
            <a:r>
              <a:rPr lang="en-US" sz="1000" i="1" dirty="0"/>
              <a:t>2017 </a:t>
            </a:r>
            <a:r>
              <a:rPr lang="en-US" sz="1000" i="1" dirty="0" err="1"/>
              <a:t>Manworren</a:t>
            </a:r>
            <a:r>
              <a:rPr lang="en-US" sz="1000" i="1" dirty="0"/>
              <a:t> &amp; Lurie Children’s Hospital </a:t>
            </a:r>
          </a:p>
          <a:p>
            <a:r>
              <a:rPr lang="en-US" sz="1000" i="1" dirty="0"/>
              <a:t>All rights reserved. Version 2019                      </a:t>
            </a:r>
            <a:fld id="{F19303DE-3E45-4DD3-9505-92EF4803EF97}" type="slidenum">
              <a:rPr lang="en-US" smtClean="0"/>
              <a:pPr/>
              <a:t>6</a:t>
            </a:fld>
            <a:endParaRPr lang="en-US" dirty="0"/>
          </a:p>
        </p:txBody>
      </p:sp>
    </p:spTree>
    <p:extLst>
      <p:ext uri="{BB962C8B-B14F-4D97-AF65-F5344CB8AC3E}">
        <p14:creationId xmlns:p14="http://schemas.microsoft.com/office/powerpoint/2010/main" val="40156265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11438" y="463550"/>
            <a:ext cx="3810000" cy="2859088"/>
          </a:xfrm>
        </p:spPr>
      </p:sp>
      <p:sp>
        <p:nvSpPr>
          <p:cNvPr id="3" name="Notes Placeholder 2"/>
          <p:cNvSpPr>
            <a:spLocks noGrp="1"/>
          </p:cNvSpPr>
          <p:nvPr>
            <p:ph type="body" idx="1"/>
          </p:nvPr>
        </p:nvSpPr>
        <p:spPr>
          <a:xfrm>
            <a:off x="315468" y="3762829"/>
            <a:ext cx="6402832" cy="5201557"/>
          </a:xfrm>
        </p:spPr>
        <p:txBody>
          <a:bodyPr/>
          <a:lstStyle/>
          <a:p>
            <a:pPr marL="0" indent="0" defTabSz="881390">
              <a:lnSpc>
                <a:spcPct val="102000"/>
              </a:lnSpc>
              <a:spcBef>
                <a:spcPts val="0"/>
              </a:spcBef>
              <a:buNone/>
              <a:defRPr/>
            </a:pPr>
            <a:r>
              <a:rPr lang="en-US" sz="1700" b="1" u="sng" dirty="0"/>
              <a:t>READ</a:t>
            </a:r>
            <a:r>
              <a:rPr lang="en-US" sz="1700" dirty="0"/>
              <a:t>: </a:t>
            </a:r>
            <a:r>
              <a:rPr lang="en-US" altLang="en-US" sz="1800" dirty="0"/>
              <a:t>With your </a:t>
            </a:r>
            <a:r>
              <a:rPr lang="en-US" altLang="en-US" sz="1800" b="1" u="sng" dirty="0"/>
              <a:t>table</a:t>
            </a:r>
            <a:r>
              <a:rPr lang="en-US" altLang="en-US" sz="1800" dirty="0"/>
              <a:t> discuss your answers to the questions on the slide, and be prepared to share them with the group. This is a 5 minute case. </a:t>
            </a:r>
            <a:endParaRPr lang="en-US" sz="1800" b="1" i="1" dirty="0"/>
          </a:p>
          <a:p>
            <a:pPr marL="0" indent="0" algn="ctr">
              <a:lnSpc>
                <a:spcPct val="103000"/>
              </a:lnSpc>
              <a:spcBef>
                <a:spcPts val="600"/>
              </a:spcBef>
              <a:buNone/>
            </a:pPr>
            <a:r>
              <a:rPr lang="en-US" sz="1800" b="1" i="1" dirty="0"/>
              <a:t>[</a:t>
            </a:r>
            <a:r>
              <a:rPr lang="en-US" sz="1800" i="1" dirty="0"/>
              <a:t>Give groups 4 minutes to discuss the case  &amp; 1 minute to share their answers to each question]</a:t>
            </a:r>
          </a:p>
          <a:p>
            <a:pPr marL="0" indent="0" algn="ctr">
              <a:lnSpc>
                <a:spcPct val="103000"/>
              </a:lnSpc>
              <a:spcBef>
                <a:spcPts val="0"/>
              </a:spcBef>
              <a:buNone/>
            </a:pPr>
            <a:r>
              <a:rPr lang="en-US" sz="1800" i="1" dirty="0"/>
              <a:t>Select a participant willing to share their  groups’ answers. </a:t>
            </a:r>
          </a:p>
          <a:p>
            <a:pPr marL="0" indent="0" algn="ctr">
              <a:lnSpc>
                <a:spcPct val="103000"/>
              </a:lnSpc>
              <a:spcBef>
                <a:spcPts val="0"/>
              </a:spcBef>
              <a:spcAft>
                <a:spcPts val="600"/>
              </a:spcAft>
              <a:buNone/>
            </a:pPr>
            <a:r>
              <a:rPr lang="en-US" sz="1800" b="1" i="1" dirty="0"/>
              <a:t>[Limit discussion to 1 minute]</a:t>
            </a:r>
            <a:endParaRPr lang="en-US" sz="1800" i="1" dirty="0"/>
          </a:p>
          <a:p>
            <a:pPr marL="0" indent="0">
              <a:lnSpc>
                <a:spcPct val="103000"/>
              </a:lnSpc>
              <a:spcBef>
                <a:spcPts val="0"/>
              </a:spcBef>
              <a:buNone/>
            </a:pPr>
            <a:r>
              <a:rPr lang="en-US" sz="1800" b="1" u="sng" dirty="0"/>
              <a:t>READ</a:t>
            </a:r>
            <a:r>
              <a:rPr lang="en-US" sz="1800" dirty="0"/>
              <a:t>: Vital Signs are not sensitive or specific indicators of pain, but tearing and elevated vital signs </a:t>
            </a:r>
            <a:r>
              <a:rPr lang="en-US" sz="1800" b="1" i="1" dirty="0"/>
              <a:t>are</a:t>
            </a:r>
            <a:r>
              <a:rPr lang="en-US" sz="1800" dirty="0"/>
              <a:t> indicators of distress and may indicate David is in pain. </a:t>
            </a:r>
          </a:p>
          <a:p>
            <a:pPr>
              <a:lnSpc>
                <a:spcPct val="103000"/>
              </a:lnSpc>
              <a:spcBef>
                <a:spcPts val="0"/>
              </a:spcBef>
            </a:pPr>
            <a:r>
              <a:rPr lang="en-US" sz="1800" dirty="0"/>
              <a:t>There is really no reason to give a different opioid</a:t>
            </a:r>
          </a:p>
          <a:p>
            <a:pPr>
              <a:lnSpc>
                <a:spcPct val="103000"/>
              </a:lnSpc>
              <a:spcBef>
                <a:spcPts val="0"/>
              </a:spcBef>
            </a:pPr>
            <a:r>
              <a:rPr lang="en-US" sz="1800" dirty="0"/>
              <a:t>Education should be provided before surgery</a:t>
            </a:r>
          </a:p>
          <a:p>
            <a:pPr marL="0" indent="0" algn="ctr" defTabSz="881390">
              <a:lnSpc>
                <a:spcPct val="103000"/>
              </a:lnSpc>
              <a:spcBef>
                <a:spcPts val="0"/>
              </a:spcBef>
              <a:buNone/>
              <a:defRPr/>
            </a:pPr>
            <a:r>
              <a:rPr lang="en-US" sz="1800" b="1" i="1" cap="all" dirty="0"/>
              <a:t>[20 minutes </a:t>
            </a:r>
            <a:r>
              <a:rPr lang="en-US" sz="1800" b="1" i="1" dirty="0"/>
              <a:t>of 45 minute session is complete]</a:t>
            </a:r>
          </a:p>
          <a:p>
            <a:pPr>
              <a:lnSpc>
                <a:spcPct val="103000"/>
              </a:lnSpc>
              <a:spcBef>
                <a:spcPts val="0"/>
              </a:spcBef>
            </a:pPr>
            <a:endParaRPr lang="en-US" sz="1700" dirty="0"/>
          </a:p>
        </p:txBody>
      </p:sp>
      <p:sp>
        <p:nvSpPr>
          <p:cNvPr id="5" name="Slide Number Placeholder 4"/>
          <p:cNvSpPr>
            <a:spLocks noGrp="1"/>
          </p:cNvSpPr>
          <p:nvPr>
            <p:ph type="sldNum" sz="quarter" idx="11"/>
          </p:nvPr>
        </p:nvSpPr>
        <p:spPr/>
        <p:txBody>
          <a:bodyPr/>
          <a:lstStyle/>
          <a:p>
            <a:r>
              <a:rPr lang="en-US" sz="1000" i="1" dirty="0"/>
              <a:t>© 2017 </a:t>
            </a:r>
            <a:r>
              <a:rPr lang="en-US" sz="1000" i="1" dirty="0" err="1"/>
              <a:t>Manworren</a:t>
            </a:r>
            <a:r>
              <a:rPr lang="en-US" sz="1000" i="1" dirty="0"/>
              <a:t> &amp; Lurie Children’s Hospital </a:t>
            </a:r>
          </a:p>
          <a:p>
            <a:r>
              <a:rPr lang="en-US" sz="1000" i="1" dirty="0"/>
              <a:t>All rights reserved. Version 2019                    </a:t>
            </a:r>
            <a:fld id="{F19303DE-3E45-4DD3-9505-92EF4803EF97}" type="slidenum">
              <a:rPr lang="en-US" b="1" smtClean="0"/>
              <a:pPr/>
              <a:t>7</a:t>
            </a:fld>
            <a:endParaRPr lang="en-US" b="1" dirty="0"/>
          </a:p>
        </p:txBody>
      </p:sp>
      <p:sp>
        <p:nvSpPr>
          <p:cNvPr id="6" name="Header Placeholder 5">
            <a:extLst>
              <a:ext uri="{FF2B5EF4-FFF2-40B4-BE49-F238E27FC236}">
                <a16:creationId xmlns:a16="http://schemas.microsoft.com/office/drawing/2014/main" id="{05863677-1AC2-4719-BB2C-02FFBAF9234F}"/>
              </a:ext>
            </a:extLst>
          </p:cNvPr>
          <p:cNvSpPr>
            <a:spLocks noGrp="1"/>
          </p:cNvSpPr>
          <p:nvPr>
            <p:ph type="hdr" sz="quarter" idx="12"/>
          </p:nvPr>
        </p:nvSpPr>
        <p:spPr/>
        <p:txBody>
          <a:bodyPr/>
          <a:lstStyle/>
          <a:p>
            <a:r>
              <a:rPr lang="en-US"/>
              <a:t>PRN Program: Acute Pain</a:t>
            </a:r>
            <a:endParaRPr lang="en-US" dirty="0"/>
          </a:p>
        </p:txBody>
      </p:sp>
    </p:spTree>
    <p:extLst>
      <p:ext uri="{BB962C8B-B14F-4D97-AF65-F5344CB8AC3E}">
        <p14:creationId xmlns:p14="http://schemas.microsoft.com/office/powerpoint/2010/main" val="11877102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11438" y="463550"/>
            <a:ext cx="3810000" cy="2859088"/>
          </a:xfrm>
        </p:spPr>
      </p:sp>
      <p:sp>
        <p:nvSpPr>
          <p:cNvPr id="3" name="Notes Placeholder 2"/>
          <p:cNvSpPr>
            <a:spLocks noGrp="1"/>
          </p:cNvSpPr>
          <p:nvPr>
            <p:ph type="body" idx="1"/>
          </p:nvPr>
        </p:nvSpPr>
        <p:spPr>
          <a:xfrm>
            <a:off x="315468" y="3762829"/>
            <a:ext cx="6087912" cy="4426857"/>
          </a:xfrm>
        </p:spPr>
        <p:txBody>
          <a:bodyPr/>
          <a:lstStyle/>
          <a:p>
            <a:pPr marL="0" indent="0">
              <a:buNone/>
            </a:pPr>
            <a:r>
              <a:rPr lang="en-US" sz="1700" b="1" u="sng" dirty="0"/>
              <a:t>READ:  </a:t>
            </a:r>
            <a:r>
              <a:rPr lang="en-US" sz="1700" dirty="0"/>
              <a:t>Recall the American Pain Society Postoperative Guidelines recommended </a:t>
            </a:r>
            <a:r>
              <a:rPr lang="en-US" sz="1700" dirty="0" err="1"/>
              <a:t>neuraxial</a:t>
            </a:r>
            <a:r>
              <a:rPr lang="en-US" sz="1700" dirty="0"/>
              <a:t> and regional anesthetic techniques </a:t>
            </a:r>
          </a:p>
          <a:p>
            <a:endParaRPr lang="en-US" dirty="0"/>
          </a:p>
        </p:txBody>
      </p:sp>
      <p:sp>
        <p:nvSpPr>
          <p:cNvPr id="4" name="Header Placeholder 3"/>
          <p:cNvSpPr>
            <a:spLocks noGrp="1"/>
          </p:cNvSpPr>
          <p:nvPr>
            <p:ph type="hdr" sz="quarter" idx="10"/>
          </p:nvPr>
        </p:nvSpPr>
        <p:spPr/>
        <p:txBody>
          <a:bodyPr/>
          <a:lstStyle/>
          <a:p>
            <a:r>
              <a:rPr lang="en-US"/>
              <a:t>PRN Program: Acute Pain</a:t>
            </a:r>
            <a:endParaRPr lang="en-US" dirty="0"/>
          </a:p>
        </p:txBody>
      </p:sp>
      <p:sp>
        <p:nvSpPr>
          <p:cNvPr id="6" name="Slide Number Placeholder 5"/>
          <p:cNvSpPr>
            <a:spLocks noGrp="1"/>
          </p:cNvSpPr>
          <p:nvPr>
            <p:ph type="sldNum" sz="quarter" idx="12"/>
          </p:nvPr>
        </p:nvSpPr>
        <p:spPr/>
        <p:txBody>
          <a:bodyPr/>
          <a:lstStyle/>
          <a:p>
            <a:r>
              <a:rPr lang="en-US" sz="1000" i="1" dirty="0"/>
              <a:t>© 2017 </a:t>
            </a:r>
            <a:r>
              <a:rPr lang="en-US" sz="1000" i="1" dirty="0" err="1"/>
              <a:t>Manworren</a:t>
            </a:r>
            <a:r>
              <a:rPr lang="en-US" sz="1000" i="1" dirty="0"/>
              <a:t> &amp; Lurie Children’s Hospital </a:t>
            </a:r>
          </a:p>
          <a:p>
            <a:r>
              <a:rPr lang="en-US" sz="1000" i="1" dirty="0"/>
              <a:t>All rights reserved. Version 2019                     </a:t>
            </a:r>
            <a:fld id="{F19303DE-3E45-4DD3-9505-92EF4803EF97}" type="slidenum">
              <a:rPr lang="en-US" smtClean="0"/>
              <a:pPr/>
              <a:t>8</a:t>
            </a:fld>
            <a:endParaRPr lang="en-US" dirty="0"/>
          </a:p>
        </p:txBody>
      </p:sp>
    </p:spTree>
    <p:extLst>
      <p:ext uri="{BB962C8B-B14F-4D97-AF65-F5344CB8AC3E}">
        <p14:creationId xmlns:p14="http://schemas.microsoft.com/office/powerpoint/2010/main" val="17268323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11438" y="463550"/>
            <a:ext cx="3810000" cy="2859088"/>
          </a:xfrm>
        </p:spPr>
      </p:sp>
      <p:sp>
        <p:nvSpPr>
          <p:cNvPr id="3" name="Notes Placeholder 2"/>
          <p:cNvSpPr>
            <a:spLocks noGrp="1"/>
          </p:cNvSpPr>
          <p:nvPr>
            <p:ph type="body" idx="1"/>
          </p:nvPr>
        </p:nvSpPr>
        <p:spPr>
          <a:xfrm>
            <a:off x="315468" y="3762829"/>
            <a:ext cx="6087912" cy="4426857"/>
          </a:xfrm>
        </p:spPr>
        <p:txBody>
          <a:bodyPr/>
          <a:lstStyle/>
          <a:p>
            <a:pPr marL="0" indent="0">
              <a:buNone/>
            </a:pPr>
            <a:r>
              <a:rPr lang="en-US" sz="1700" b="1" u="sng" dirty="0"/>
              <a:t>READ</a:t>
            </a:r>
            <a:r>
              <a:rPr lang="en-US" sz="1700" b="1" dirty="0"/>
              <a:t>: </a:t>
            </a:r>
            <a:r>
              <a:rPr lang="en-US" sz="1700" dirty="0"/>
              <a:t>Take a moment to read over and think of responses to the questions on the slide. Be prepared to share your answers.</a:t>
            </a:r>
          </a:p>
          <a:p>
            <a:pPr marL="0" indent="0" algn="ctr">
              <a:buNone/>
            </a:pPr>
            <a:r>
              <a:rPr lang="en-US" sz="1700" b="1" i="1" dirty="0"/>
              <a:t>[continue on next slide] </a:t>
            </a:r>
          </a:p>
          <a:p>
            <a:pPr marL="110174" indent="-110174"/>
            <a:endParaRPr lang="en-US" sz="1500" dirty="0"/>
          </a:p>
          <a:p>
            <a:pPr marL="110174" indent="-110174"/>
            <a:endParaRPr lang="en-US" b="0" i="1" u="none" dirty="0"/>
          </a:p>
          <a:p>
            <a:endParaRPr lang="en-US" dirty="0"/>
          </a:p>
        </p:txBody>
      </p:sp>
      <p:sp>
        <p:nvSpPr>
          <p:cNvPr id="5" name="Slide Number Placeholder 4"/>
          <p:cNvSpPr>
            <a:spLocks noGrp="1"/>
          </p:cNvSpPr>
          <p:nvPr>
            <p:ph type="sldNum" sz="quarter" idx="11"/>
          </p:nvPr>
        </p:nvSpPr>
        <p:spPr/>
        <p:txBody>
          <a:bodyPr/>
          <a:lstStyle/>
          <a:p>
            <a:r>
              <a:rPr lang="en-US" sz="1000" i="1" dirty="0"/>
              <a:t>© 2017 </a:t>
            </a:r>
            <a:r>
              <a:rPr lang="en-US" sz="1000" i="1" dirty="0" err="1"/>
              <a:t>Manworren</a:t>
            </a:r>
            <a:r>
              <a:rPr lang="en-US" sz="1000" i="1" dirty="0"/>
              <a:t> &amp; Lurie Children’s Hospital </a:t>
            </a:r>
          </a:p>
          <a:p>
            <a:r>
              <a:rPr lang="en-US" sz="1000" i="1" dirty="0"/>
              <a:t>All rights reserved. Version 2019                     </a:t>
            </a:r>
            <a:fld id="{F19303DE-3E45-4DD3-9505-92EF4803EF97}" type="slidenum">
              <a:rPr lang="en-US" smtClean="0"/>
              <a:pPr/>
              <a:t>9</a:t>
            </a:fld>
            <a:endParaRPr lang="en-US" dirty="0"/>
          </a:p>
        </p:txBody>
      </p:sp>
      <p:sp>
        <p:nvSpPr>
          <p:cNvPr id="6" name="Header Placeholder 5">
            <a:extLst>
              <a:ext uri="{FF2B5EF4-FFF2-40B4-BE49-F238E27FC236}">
                <a16:creationId xmlns:a16="http://schemas.microsoft.com/office/drawing/2014/main" id="{05863677-1AC2-4719-BB2C-02FFBAF9234F}"/>
              </a:ext>
            </a:extLst>
          </p:cNvPr>
          <p:cNvSpPr>
            <a:spLocks noGrp="1"/>
          </p:cNvSpPr>
          <p:nvPr>
            <p:ph type="hdr" sz="quarter" idx="12"/>
          </p:nvPr>
        </p:nvSpPr>
        <p:spPr/>
        <p:txBody>
          <a:bodyPr/>
          <a:lstStyle/>
          <a:p>
            <a:r>
              <a:rPr lang="en-US"/>
              <a:t>PRN Program: Acute Pain</a:t>
            </a:r>
            <a:endParaRPr lang="en-US" dirty="0"/>
          </a:p>
        </p:txBody>
      </p:sp>
    </p:spTree>
    <p:extLst>
      <p:ext uri="{BB962C8B-B14F-4D97-AF65-F5344CB8AC3E}">
        <p14:creationId xmlns:p14="http://schemas.microsoft.com/office/powerpoint/2010/main" val="6708177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11438" y="463550"/>
            <a:ext cx="3810000" cy="2859088"/>
          </a:xfrm>
        </p:spPr>
      </p:sp>
      <p:sp>
        <p:nvSpPr>
          <p:cNvPr id="3" name="Notes Placeholder 2"/>
          <p:cNvSpPr>
            <a:spLocks noGrp="1"/>
          </p:cNvSpPr>
          <p:nvPr>
            <p:ph type="body" idx="1"/>
          </p:nvPr>
        </p:nvSpPr>
        <p:spPr>
          <a:xfrm>
            <a:off x="456406" y="3762829"/>
            <a:ext cx="6097588" cy="4426857"/>
          </a:xfrm>
        </p:spPr>
        <p:txBody>
          <a:bodyPr/>
          <a:lstStyle/>
          <a:p>
            <a:pPr marL="0" indent="0" algn="ctr" defTabSz="881390">
              <a:spcBef>
                <a:spcPts val="289"/>
              </a:spcBef>
              <a:buNone/>
              <a:defRPr/>
            </a:pPr>
            <a:r>
              <a:rPr lang="en-US" sz="1800" i="1" dirty="0"/>
              <a:t>Select participants willing to share their responses to each question.</a:t>
            </a:r>
          </a:p>
          <a:p>
            <a:pPr marL="0" indent="0" algn="ctr" defTabSz="881390">
              <a:spcBef>
                <a:spcPts val="289"/>
              </a:spcBef>
              <a:buNone/>
              <a:defRPr/>
            </a:pPr>
            <a:r>
              <a:rPr lang="en-US" sz="2000" b="1" i="1" dirty="0"/>
              <a:t> [Limit discussion to 5 minutes,  </a:t>
            </a:r>
            <a:r>
              <a:rPr lang="en-US" sz="2000" i="1" dirty="0"/>
              <a:t>less than 1 minute per question</a:t>
            </a:r>
            <a:r>
              <a:rPr lang="en-US" sz="2000" b="1" i="1" dirty="0"/>
              <a:t>]</a:t>
            </a:r>
            <a:r>
              <a:rPr lang="en-US" sz="2000" i="1" dirty="0"/>
              <a:t> </a:t>
            </a:r>
            <a:endParaRPr lang="en-US" sz="2000" b="1" i="1" dirty="0"/>
          </a:p>
          <a:p>
            <a:pPr marL="0" indent="0" algn="ctr">
              <a:buNone/>
            </a:pPr>
            <a:endParaRPr lang="en-US" sz="2000" i="1" dirty="0"/>
          </a:p>
          <a:p>
            <a:pPr marL="0" indent="0" algn="ctr">
              <a:buNone/>
            </a:pPr>
            <a:r>
              <a:rPr lang="en-US" sz="2000" b="1" i="1" cap="all" dirty="0"/>
              <a:t>[25 minutes </a:t>
            </a:r>
            <a:r>
              <a:rPr lang="en-US" sz="2000" b="1" i="1" dirty="0"/>
              <a:t>of 45 minute session is complete]</a:t>
            </a:r>
          </a:p>
          <a:p>
            <a:pPr marL="0" indent="0">
              <a:buNone/>
            </a:pPr>
            <a:endParaRPr lang="en-US" sz="1500" i="1" dirty="0"/>
          </a:p>
          <a:p>
            <a:pPr marL="0" indent="0">
              <a:buNone/>
            </a:pPr>
            <a:endParaRPr lang="en-US" sz="1500" i="1" dirty="0"/>
          </a:p>
        </p:txBody>
      </p:sp>
      <p:sp>
        <p:nvSpPr>
          <p:cNvPr id="4" name="Header Placeholder 3"/>
          <p:cNvSpPr>
            <a:spLocks noGrp="1"/>
          </p:cNvSpPr>
          <p:nvPr>
            <p:ph type="hdr" sz="quarter" idx="10"/>
          </p:nvPr>
        </p:nvSpPr>
        <p:spPr/>
        <p:txBody>
          <a:bodyPr/>
          <a:lstStyle/>
          <a:p>
            <a:r>
              <a:rPr lang="en-US" dirty="0"/>
              <a:t>PRN Program: Acute Pain</a:t>
            </a:r>
          </a:p>
        </p:txBody>
      </p:sp>
      <p:sp>
        <p:nvSpPr>
          <p:cNvPr id="6" name="Slide Number Placeholder 5"/>
          <p:cNvSpPr>
            <a:spLocks noGrp="1"/>
          </p:cNvSpPr>
          <p:nvPr>
            <p:ph type="sldNum" sz="quarter" idx="12"/>
          </p:nvPr>
        </p:nvSpPr>
        <p:spPr/>
        <p:txBody>
          <a:bodyPr/>
          <a:lstStyle/>
          <a:p>
            <a:r>
              <a:rPr lang="en-US" sz="1000" i="1" dirty="0"/>
              <a:t>© 2017 </a:t>
            </a:r>
            <a:r>
              <a:rPr lang="en-US" sz="1000" i="1" dirty="0" err="1"/>
              <a:t>Manworren</a:t>
            </a:r>
            <a:r>
              <a:rPr lang="en-US" sz="1000" i="1" dirty="0"/>
              <a:t> &amp; Lurie Children’s Hospital </a:t>
            </a:r>
          </a:p>
          <a:p>
            <a:r>
              <a:rPr lang="en-US" sz="1000" i="1" dirty="0"/>
              <a:t>All rights reserved. Version 2019                  </a:t>
            </a:r>
            <a:fld id="{F19303DE-3E45-4DD3-9505-92EF4803EF97}" type="slidenum">
              <a:rPr lang="en-US" smtClean="0"/>
              <a:pPr/>
              <a:t>10</a:t>
            </a:fld>
            <a:endParaRPr lang="en-US" dirty="0"/>
          </a:p>
        </p:txBody>
      </p:sp>
    </p:spTree>
    <p:extLst>
      <p:ext uri="{BB962C8B-B14F-4D97-AF65-F5344CB8AC3E}">
        <p14:creationId xmlns:p14="http://schemas.microsoft.com/office/powerpoint/2010/main" val="6250437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11438" y="463550"/>
            <a:ext cx="3810000" cy="2859088"/>
          </a:xfrm>
        </p:spPr>
      </p:sp>
      <p:sp>
        <p:nvSpPr>
          <p:cNvPr id="3" name="Notes Placeholder 2"/>
          <p:cNvSpPr>
            <a:spLocks noGrp="1"/>
          </p:cNvSpPr>
          <p:nvPr>
            <p:ph type="body" idx="1"/>
          </p:nvPr>
        </p:nvSpPr>
        <p:spPr>
          <a:xfrm>
            <a:off x="315468" y="3762829"/>
            <a:ext cx="6293295" cy="4426857"/>
          </a:xfrm>
        </p:spPr>
        <p:txBody>
          <a:bodyPr/>
          <a:lstStyle/>
          <a:p>
            <a:pPr marL="0" indent="0">
              <a:buNone/>
            </a:pPr>
            <a:r>
              <a:rPr lang="en-US" sz="1700" b="1" u="sng" dirty="0"/>
              <a:t>READ:</a:t>
            </a:r>
          </a:p>
          <a:p>
            <a:pPr lvl="1" algn="l" fontAlgn="ctr"/>
            <a:r>
              <a:rPr lang="en-US" sz="1800" dirty="0"/>
              <a:t>Nicole consistently rated her pain at a 6-7 out of 10. </a:t>
            </a:r>
          </a:p>
          <a:p>
            <a:pPr lvl="1" algn="l" fontAlgn="ctr"/>
            <a:endParaRPr lang="en-US" sz="1700" dirty="0"/>
          </a:p>
          <a:p>
            <a:pPr marL="114300" lvl="1" indent="0" algn="l" fontAlgn="ctr">
              <a:buNone/>
            </a:pPr>
            <a:r>
              <a:rPr lang="en-US" sz="2000" b="1" u="sng" dirty="0"/>
              <a:t>ASK:</a:t>
            </a:r>
          </a:p>
          <a:p>
            <a:pPr lvl="2" algn="l"/>
            <a:r>
              <a:rPr lang="en-US" sz="1800" dirty="0"/>
              <a:t>Based on her procedure, what is the lowest pain score you would expect her to report?</a:t>
            </a:r>
          </a:p>
          <a:p>
            <a:pPr marL="0" indent="0" algn="ctr">
              <a:lnSpc>
                <a:spcPct val="100000"/>
              </a:lnSpc>
              <a:spcBef>
                <a:spcPts val="578"/>
              </a:spcBef>
              <a:buNone/>
              <a:defRPr/>
            </a:pPr>
            <a:endParaRPr lang="en-US" sz="1500" i="1" dirty="0"/>
          </a:p>
          <a:p>
            <a:pPr marL="0" indent="0" algn="ctr">
              <a:lnSpc>
                <a:spcPct val="100000"/>
              </a:lnSpc>
              <a:spcBef>
                <a:spcPts val="578"/>
              </a:spcBef>
              <a:buNone/>
              <a:defRPr/>
            </a:pPr>
            <a:r>
              <a:rPr lang="en-US" sz="1600" i="1" dirty="0"/>
              <a:t>Select participants willing to share their answers to this question</a:t>
            </a:r>
          </a:p>
          <a:p>
            <a:pPr marL="0" indent="0" algn="ctr">
              <a:lnSpc>
                <a:spcPct val="100000"/>
              </a:lnSpc>
              <a:spcBef>
                <a:spcPts val="578"/>
              </a:spcBef>
              <a:buNone/>
              <a:defRPr/>
            </a:pPr>
            <a:r>
              <a:rPr lang="en-US" sz="1800" i="1" dirty="0"/>
              <a:t>Write on flipchart or whiteboard </a:t>
            </a:r>
          </a:p>
          <a:p>
            <a:pPr marL="0" indent="0" algn="ctr">
              <a:lnSpc>
                <a:spcPct val="100000"/>
              </a:lnSpc>
              <a:spcBef>
                <a:spcPts val="578"/>
              </a:spcBef>
              <a:buNone/>
              <a:defRPr/>
            </a:pPr>
            <a:r>
              <a:rPr lang="en-US" sz="1800" b="1" i="1" dirty="0"/>
              <a:t>[Limit discussion to 3 minutes, </a:t>
            </a:r>
            <a:r>
              <a:rPr lang="en-US" sz="1800" i="1" dirty="0"/>
              <a:t>1 minute per question</a:t>
            </a:r>
            <a:r>
              <a:rPr lang="en-US" sz="1800" b="1" i="1" dirty="0"/>
              <a:t>]</a:t>
            </a:r>
          </a:p>
          <a:p>
            <a:pPr marL="0" indent="0" algn="ctr">
              <a:lnSpc>
                <a:spcPct val="100000"/>
              </a:lnSpc>
              <a:spcBef>
                <a:spcPts val="578"/>
              </a:spcBef>
              <a:buNone/>
              <a:defRPr/>
            </a:pPr>
            <a:r>
              <a:rPr lang="en-US" sz="1700" i="1" dirty="0"/>
              <a:t> </a:t>
            </a:r>
          </a:p>
          <a:p>
            <a:pPr marL="114300" lvl="1" indent="0" algn="l" fontAlgn="ctr">
              <a:buNone/>
            </a:pPr>
            <a:r>
              <a:rPr lang="en-US" sz="2000" b="1" u="sng" dirty="0"/>
              <a:t>ASK:</a:t>
            </a:r>
          </a:p>
          <a:p>
            <a:pPr lvl="2" algn="l"/>
            <a:r>
              <a:rPr lang="en-US" sz="1800" dirty="0"/>
              <a:t>Why was each medicine ordered?</a:t>
            </a:r>
          </a:p>
          <a:p>
            <a:pPr marL="0" indent="0" algn="ctr">
              <a:lnSpc>
                <a:spcPct val="100000"/>
              </a:lnSpc>
              <a:spcBef>
                <a:spcPts val="578"/>
              </a:spcBef>
              <a:buNone/>
              <a:defRPr/>
            </a:pPr>
            <a:endParaRPr lang="en-US" sz="1700" i="1" dirty="0"/>
          </a:p>
          <a:p>
            <a:pPr marL="110174" lvl="1" indent="0" fontAlgn="ctr">
              <a:buNone/>
            </a:pPr>
            <a:endParaRPr lang="en-US" sz="1500" dirty="0"/>
          </a:p>
          <a:p>
            <a:pPr marL="110174" lvl="1" indent="0" fontAlgn="ctr">
              <a:buNone/>
            </a:pPr>
            <a:endParaRPr lang="en-US" sz="1500" dirty="0"/>
          </a:p>
        </p:txBody>
      </p:sp>
      <p:sp>
        <p:nvSpPr>
          <p:cNvPr id="5" name="Slide Number Placeholder 4"/>
          <p:cNvSpPr>
            <a:spLocks noGrp="1"/>
          </p:cNvSpPr>
          <p:nvPr>
            <p:ph type="sldNum" sz="quarter" idx="11"/>
          </p:nvPr>
        </p:nvSpPr>
        <p:spPr/>
        <p:txBody>
          <a:bodyPr/>
          <a:lstStyle/>
          <a:p>
            <a:r>
              <a:rPr lang="en-US" sz="1000" i="1" dirty="0"/>
              <a:t>© 2017 </a:t>
            </a:r>
            <a:r>
              <a:rPr lang="en-US" sz="1000" i="1" dirty="0" err="1"/>
              <a:t>Manworren</a:t>
            </a:r>
            <a:r>
              <a:rPr lang="en-US" sz="1000" i="1" dirty="0"/>
              <a:t> &amp; Lurie Children’s Hospital </a:t>
            </a:r>
          </a:p>
          <a:p>
            <a:r>
              <a:rPr lang="en-US" sz="1000" i="1" dirty="0"/>
              <a:t>All rights reserved. Version 2019                  </a:t>
            </a:r>
            <a:fld id="{F19303DE-3E45-4DD3-9505-92EF4803EF97}" type="slidenum">
              <a:rPr lang="en-US" smtClean="0"/>
              <a:pPr/>
              <a:t>11</a:t>
            </a:fld>
            <a:endParaRPr lang="en-US" dirty="0"/>
          </a:p>
        </p:txBody>
      </p:sp>
      <p:sp>
        <p:nvSpPr>
          <p:cNvPr id="6" name="Header Placeholder 5">
            <a:extLst>
              <a:ext uri="{FF2B5EF4-FFF2-40B4-BE49-F238E27FC236}">
                <a16:creationId xmlns:a16="http://schemas.microsoft.com/office/drawing/2014/main" id="{05863677-1AC2-4719-BB2C-02FFBAF9234F}"/>
              </a:ext>
            </a:extLst>
          </p:cNvPr>
          <p:cNvSpPr>
            <a:spLocks noGrp="1"/>
          </p:cNvSpPr>
          <p:nvPr>
            <p:ph type="hdr" sz="quarter" idx="12"/>
          </p:nvPr>
        </p:nvSpPr>
        <p:spPr/>
        <p:txBody>
          <a:bodyPr/>
          <a:lstStyle/>
          <a:p>
            <a:r>
              <a:rPr lang="en-US"/>
              <a:t>PRN Program: Acute Pain</a:t>
            </a:r>
            <a:endParaRPr lang="en-US" dirty="0"/>
          </a:p>
        </p:txBody>
      </p:sp>
    </p:spTree>
    <p:extLst>
      <p:ext uri="{BB962C8B-B14F-4D97-AF65-F5344CB8AC3E}">
        <p14:creationId xmlns:p14="http://schemas.microsoft.com/office/powerpoint/2010/main" val="16632160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11438" y="463550"/>
            <a:ext cx="3810000" cy="2859088"/>
          </a:xfrm>
        </p:spPr>
      </p:sp>
      <p:sp>
        <p:nvSpPr>
          <p:cNvPr id="3" name="Notes Placeholder 2"/>
          <p:cNvSpPr>
            <a:spLocks noGrp="1"/>
          </p:cNvSpPr>
          <p:nvPr>
            <p:ph type="body" idx="1"/>
          </p:nvPr>
        </p:nvSpPr>
        <p:spPr>
          <a:xfrm>
            <a:off x="315468" y="3762829"/>
            <a:ext cx="6087912" cy="4426857"/>
          </a:xfrm>
        </p:spPr>
        <p:txBody>
          <a:bodyPr/>
          <a:lstStyle/>
          <a:p>
            <a:pPr marL="0" indent="0">
              <a:buNone/>
            </a:pPr>
            <a:r>
              <a:rPr lang="en-US" sz="1700" b="1" u="sng" dirty="0"/>
              <a:t>READ</a:t>
            </a:r>
            <a:r>
              <a:rPr lang="en-US" sz="1700" b="1" dirty="0"/>
              <a:t>:  </a:t>
            </a:r>
            <a:r>
              <a:rPr lang="en-US" sz="1700" dirty="0"/>
              <a:t>Recall the American Pain Society Postoperative Guidelines recommend the multimodal analgesics</a:t>
            </a:r>
          </a:p>
          <a:p>
            <a:endParaRPr lang="en-US" dirty="0"/>
          </a:p>
        </p:txBody>
      </p:sp>
      <p:sp>
        <p:nvSpPr>
          <p:cNvPr id="4" name="Header Placeholder 3"/>
          <p:cNvSpPr>
            <a:spLocks noGrp="1"/>
          </p:cNvSpPr>
          <p:nvPr>
            <p:ph type="hdr" sz="quarter" idx="10"/>
          </p:nvPr>
        </p:nvSpPr>
        <p:spPr/>
        <p:txBody>
          <a:bodyPr/>
          <a:lstStyle/>
          <a:p>
            <a:r>
              <a:rPr lang="en-US"/>
              <a:t>PRN Program: Acute Pain</a:t>
            </a:r>
            <a:endParaRPr lang="en-US" dirty="0"/>
          </a:p>
        </p:txBody>
      </p:sp>
      <p:sp>
        <p:nvSpPr>
          <p:cNvPr id="6" name="Slide Number Placeholder 5"/>
          <p:cNvSpPr>
            <a:spLocks noGrp="1"/>
          </p:cNvSpPr>
          <p:nvPr>
            <p:ph type="sldNum" sz="quarter" idx="12"/>
          </p:nvPr>
        </p:nvSpPr>
        <p:spPr/>
        <p:txBody>
          <a:bodyPr/>
          <a:lstStyle/>
          <a:p>
            <a:r>
              <a:rPr lang="en-US" sz="1000" i="1" dirty="0"/>
              <a:t>© 2017 </a:t>
            </a:r>
            <a:r>
              <a:rPr lang="en-US" sz="1000" i="1" dirty="0" err="1"/>
              <a:t>Manworren</a:t>
            </a:r>
            <a:r>
              <a:rPr lang="en-US" sz="1000" i="1" dirty="0"/>
              <a:t> &amp; Lurie Children’s Hospital </a:t>
            </a:r>
          </a:p>
          <a:p>
            <a:r>
              <a:rPr lang="en-US" sz="1000" i="1" dirty="0"/>
              <a:t>All rights reserved. Version 2019                  </a:t>
            </a:r>
            <a:fld id="{F19303DE-3E45-4DD3-9505-92EF4803EF97}" type="slidenum">
              <a:rPr lang="en-US" smtClean="0"/>
              <a:pPr/>
              <a:t>12</a:t>
            </a:fld>
            <a:endParaRPr lang="en-US" dirty="0"/>
          </a:p>
        </p:txBody>
      </p:sp>
    </p:spTree>
    <p:extLst>
      <p:ext uri="{BB962C8B-B14F-4D97-AF65-F5344CB8AC3E}">
        <p14:creationId xmlns:p14="http://schemas.microsoft.com/office/powerpoint/2010/main" val="20562042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11438" y="463550"/>
            <a:ext cx="3810000" cy="2859088"/>
          </a:xfrm>
        </p:spPr>
      </p:sp>
      <p:sp>
        <p:nvSpPr>
          <p:cNvPr id="3" name="Notes Placeholder 2"/>
          <p:cNvSpPr>
            <a:spLocks noGrp="1"/>
          </p:cNvSpPr>
          <p:nvPr>
            <p:ph type="body" idx="1"/>
          </p:nvPr>
        </p:nvSpPr>
        <p:spPr>
          <a:xfrm>
            <a:off x="315468" y="3762829"/>
            <a:ext cx="6087912" cy="4426857"/>
          </a:xfrm>
        </p:spPr>
        <p:txBody>
          <a:bodyPr/>
          <a:lstStyle/>
          <a:p>
            <a:pPr marL="0" indent="0">
              <a:buNone/>
            </a:pPr>
            <a:r>
              <a:rPr lang="en-US" sz="1700" b="1" u="sng" dirty="0"/>
              <a:t>READ</a:t>
            </a:r>
            <a:r>
              <a:rPr lang="en-US" sz="1700" b="1" dirty="0"/>
              <a:t>: </a:t>
            </a:r>
            <a:r>
              <a:rPr lang="en-US" sz="1700" dirty="0"/>
              <a:t>Take a moment to formulate a response to the questions on the slide. Be prepared to share your answer</a:t>
            </a:r>
          </a:p>
          <a:p>
            <a:pPr marL="0" indent="0">
              <a:buNone/>
            </a:pPr>
            <a:endParaRPr lang="en-US" sz="1700" dirty="0"/>
          </a:p>
          <a:p>
            <a:pPr marL="110174" lvl="1" indent="0" algn="ctr" fontAlgn="ctr">
              <a:buNone/>
            </a:pPr>
            <a:r>
              <a:rPr lang="en-US" sz="1700" i="1" dirty="0"/>
              <a:t>Select participants willing to share their responses to each question. </a:t>
            </a:r>
            <a:r>
              <a:rPr lang="en-US" sz="1700" b="1" i="1" dirty="0"/>
              <a:t>[Limit discussion to 2 minutes]</a:t>
            </a:r>
            <a:r>
              <a:rPr lang="en-US" sz="1700" i="1" dirty="0"/>
              <a:t> </a:t>
            </a:r>
          </a:p>
          <a:p>
            <a:pPr marL="110174" lvl="1" indent="0" algn="ctr" fontAlgn="ctr">
              <a:buNone/>
            </a:pPr>
            <a:endParaRPr lang="en-US" sz="1700" dirty="0"/>
          </a:p>
          <a:p>
            <a:pPr marL="110174" lvl="1" indent="0" algn="ctr" fontAlgn="ctr">
              <a:buNone/>
            </a:pPr>
            <a:r>
              <a:rPr lang="en-US" sz="1700" b="1" i="1" cap="all" dirty="0"/>
              <a:t>[30 minutes </a:t>
            </a:r>
            <a:r>
              <a:rPr lang="en-US" sz="1700" b="1" i="1" dirty="0"/>
              <a:t>of 45 minute session is complete]</a:t>
            </a:r>
          </a:p>
        </p:txBody>
      </p:sp>
      <p:sp>
        <p:nvSpPr>
          <p:cNvPr id="5" name="Slide Number Placeholder 4"/>
          <p:cNvSpPr>
            <a:spLocks noGrp="1"/>
          </p:cNvSpPr>
          <p:nvPr>
            <p:ph type="sldNum" sz="quarter" idx="11"/>
          </p:nvPr>
        </p:nvSpPr>
        <p:spPr/>
        <p:txBody>
          <a:bodyPr/>
          <a:lstStyle/>
          <a:p>
            <a:r>
              <a:rPr lang="en-US" sz="1000" i="1" dirty="0"/>
              <a:t>© 2017 </a:t>
            </a:r>
            <a:r>
              <a:rPr lang="en-US" sz="1000" i="1" dirty="0" err="1"/>
              <a:t>Manworren</a:t>
            </a:r>
            <a:r>
              <a:rPr lang="en-US" sz="1000" i="1" dirty="0"/>
              <a:t> &amp; Lurie Children’s Hospital </a:t>
            </a:r>
          </a:p>
          <a:p>
            <a:r>
              <a:rPr lang="en-US" sz="1000" i="1" dirty="0"/>
              <a:t>All rights reserved. Version 2019                  </a:t>
            </a:r>
            <a:fld id="{F19303DE-3E45-4DD3-9505-92EF4803EF97}" type="slidenum">
              <a:rPr lang="en-US" smtClean="0"/>
              <a:pPr/>
              <a:t>13</a:t>
            </a:fld>
            <a:endParaRPr lang="en-US" dirty="0"/>
          </a:p>
        </p:txBody>
      </p:sp>
      <p:sp>
        <p:nvSpPr>
          <p:cNvPr id="6" name="Header Placeholder 5">
            <a:extLst>
              <a:ext uri="{FF2B5EF4-FFF2-40B4-BE49-F238E27FC236}">
                <a16:creationId xmlns:a16="http://schemas.microsoft.com/office/drawing/2014/main" id="{05863677-1AC2-4719-BB2C-02FFBAF9234F}"/>
              </a:ext>
            </a:extLst>
          </p:cNvPr>
          <p:cNvSpPr>
            <a:spLocks noGrp="1"/>
          </p:cNvSpPr>
          <p:nvPr>
            <p:ph type="hdr" sz="quarter" idx="12"/>
          </p:nvPr>
        </p:nvSpPr>
        <p:spPr/>
        <p:txBody>
          <a:bodyPr/>
          <a:lstStyle/>
          <a:p>
            <a:r>
              <a:rPr lang="en-US"/>
              <a:t>PRN Program: Acute Pain</a:t>
            </a:r>
            <a:endParaRPr lang="en-US" dirty="0"/>
          </a:p>
        </p:txBody>
      </p:sp>
    </p:spTree>
    <p:extLst>
      <p:ext uri="{BB962C8B-B14F-4D97-AF65-F5344CB8AC3E}">
        <p14:creationId xmlns:p14="http://schemas.microsoft.com/office/powerpoint/2010/main" val="5225362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11438" y="463550"/>
            <a:ext cx="3810000" cy="2859088"/>
          </a:xfrm>
        </p:spPr>
      </p:sp>
      <p:sp>
        <p:nvSpPr>
          <p:cNvPr id="3" name="Notes Placeholder 2"/>
          <p:cNvSpPr>
            <a:spLocks noGrp="1"/>
          </p:cNvSpPr>
          <p:nvPr>
            <p:ph type="body" idx="1"/>
          </p:nvPr>
        </p:nvSpPr>
        <p:spPr>
          <a:xfrm>
            <a:off x="315468" y="3762829"/>
            <a:ext cx="6220270" cy="4426857"/>
          </a:xfrm>
        </p:spPr>
        <p:txBody>
          <a:bodyPr/>
          <a:lstStyle/>
          <a:p>
            <a:pPr marL="0" indent="0">
              <a:buNone/>
            </a:pPr>
            <a:r>
              <a:rPr lang="en-US" sz="1900" b="1" u="sng" dirty="0"/>
              <a:t>READ:  </a:t>
            </a:r>
          </a:p>
          <a:p>
            <a:r>
              <a:rPr lang="en-US" sz="1900" dirty="0"/>
              <a:t>Acetaminophen and NSAIDs are not just for mild pain. </a:t>
            </a:r>
          </a:p>
          <a:p>
            <a:r>
              <a:rPr lang="en-US" sz="1900" dirty="0"/>
              <a:t>These effective analgesics provide an opioid-sparing effect. </a:t>
            </a:r>
          </a:p>
        </p:txBody>
      </p:sp>
      <p:sp>
        <p:nvSpPr>
          <p:cNvPr id="4" name="Header Placeholder 3"/>
          <p:cNvSpPr>
            <a:spLocks noGrp="1"/>
          </p:cNvSpPr>
          <p:nvPr>
            <p:ph type="hdr" sz="quarter" idx="10"/>
          </p:nvPr>
        </p:nvSpPr>
        <p:spPr/>
        <p:txBody>
          <a:bodyPr/>
          <a:lstStyle/>
          <a:p>
            <a:r>
              <a:rPr lang="en-US"/>
              <a:t>PRN Program: Acute Pain</a:t>
            </a:r>
            <a:endParaRPr lang="en-US" dirty="0"/>
          </a:p>
        </p:txBody>
      </p:sp>
      <p:sp>
        <p:nvSpPr>
          <p:cNvPr id="6" name="Slide Number Placeholder 5"/>
          <p:cNvSpPr>
            <a:spLocks noGrp="1"/>
          </p:cNvSpPr>
          <p:nvPr>
            <p:ph type="sldNum" sz="quarter" idx="12"/>
          </p:nvPr>
        </p:nvSpPr>
        <p:spPr/>
        <p:txBody>
          <a:bodyPr/>
          <a:lstStyle/>
          <a:p>
            <a:r>
              <a:rPr lang="en-US" sz="1000" i="1" dirty="0"/>
              <a:t>© 2017 </a:t>
            </a:r>
            <a:r>
              <a:rPr lang="en-US" sz="1000" i="1" dirty="0" err="1"/>
              <a:t>Manworren</a:t>
            </a:r>
            <a:r>
              <a:rPr lang="en-US" sz="1000" i="1" dirty="0"/>
              <a:t> &amp; Lurie Children’s Hospital </a:t>
            </a:r>
          </a:p>
          <a:p>
            <a:r>
              <a:rPr lang="en-US" sz="1000" i="1" dirty="0"/>
              <a:t>All rights reserved. Version 2019                  </a:t>
            </a:r>
            <a:fld id="{F19303DE-3E45-4DD3-9505-92EF4803EF97}" type="slidenum">
              <a:rPr lang="en-US" smtClean="0"/>
              <a:pPr/>
              <a:t>14</a:t>
            </a:fld>
            <a:endParaRPr lang="en-US" dirty="0"/>
          </a:p>
        </p:txBody>
      </p:sp>
    </p:spTree>
    <p:extLst>
      <p:ext uri="{BB962C8B-B14F-4D97-AF65-F5344CB8AC3E}">
        <p14:creationId xmlns:p14="http://schemas.microsoft.com/office/powerpoint/2010/main" val="15884728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11438" y="463550"/>
            <a:ext cx="3810000" cy="2859088"/>
          </a:xfrm>
        </p:spPr>
      </p:sp>
      <p:sp>
        <p:nvSpPr>
          <p:cNvPr id="3" name="Notes Placeholder 2"/>
          <p:cNvSpPr>
            <a:spLocks noGrp="1"/>
          </p:cNvSpPr>
          <p:nvPr>
            <p:ph type="body" idx="1"/>
          </p:nvPr>
        </p:nvSpPr>
        <p:spPr>
          <a:xfrm>
            <a:off x="315468" y="3762829"/>
            <a:ext cx="6329807" cy="4426857"/>
          </a:xfrm>
        </p:spPr>
        <p:txBody>
          <a:bodyPr/>
          <a:lstStyle/>
          <a:p>
            <a:pPr marL="0" indent="0">
              <a:buNone/>
            </a:pPr>
            <a:r>
              <a:rPr lang="en-US" sz="1900" b="1" u="sng" dirty="0"/>
              <a:t>READ:</a:t>
            </a:r>
          </a:p>
          <a:p>
            <a:pPr marL="0" indent="0">
              <a:buNone/>
            </a:pPr>
            <a:r>
              <a:rPr lang="en-US" sz="1900" dirty="0"/>
              <a:t>Take a moment to formulate a response to the questions on the slide. Be prepared to share your answers</a:t>
            </a:r>
          </a:p>
          <a:p>
            <a:pPr marL="0" indent="0" algn="ctr">
              <a:lnSpc>
                <a:spcPct val="100000"/>
              </a:lnSpc>
              <a:spcBef>
                <a:spcPts val="578"/>
              </a:spcBef>
              <a:buNone/>
              <a:defRPr/>
            </a:pPr>
            <a:r>
              <a:rPr lang="en-US" sz="1900" i="1" dirty="0"/>
              <a:t>Select participants willing to share their answers to this question</a:t>
            </a:r>
          </a:p>
          <a:p>
            <a:pPr marL="0" indent="0" algn="ctr">
              <a:lnSpc>
                <a:spcPct val="100000"/>
              </a:lnSpc>
              <a:spcBef>
                <a:spcPts val="578"/>
              </a:spcBef>
              <a:buNone/>
              <a:defRPr/>
            </a:pPr>
            <a:r>
              <a:rPr lang="en-US" sz="1900" i="1" dirty="0"/>
              <a:t>Write on flipchart or whiteboard </a:t>
            </a:r>
          </a:p>
          <a:p>
            <a:pPr marL="0" indent="0" algn="ctr">
              <a:lnSpc>
                <a:spcPct val="100000"/>
              </a:lnSpc>
              <a:spcBef>
                <a:spcPts val="578"/>
              </a:spcBef>
              <a:buNone/>
              <a:defRPr/>
            </a:pPr>
            <a:r>
              <a:rPr lang="en-US" sz="1900" b="1" i="1" dirty="0"/>
              <a:t>[Limit to 2 minutes]</a:t>
            </a:r>
            <a:endParaRPr lang="en-US" sz="1500" dirty="0"/>
          </a:p>
        </p:txBody>
      </p:sp>
      <p:sp>
        <p:nvSpPr>
          <p:cNvPr id="5" name="Slide Number Placeholder 4"/>
          <p:cNvSpPr>
            <a:spLocks noGrp="1"/>
          </p:cNvSpPr>
          <p:nvPr>
            <p:ph type="sldNum" sz="quarter" idx="11"/>
          </p:nvPr>
        </p:nvSpPr>
        <p:spPr/>
        <p:txBody>
          <a:bodyPr/>
          <a:lstStyle/>
          <a:p>
            <a:r>
              <a:rPr lang="en-US" sz="1000" i="1" dirty="0"/>
              <a:t>© 2017 </a:t>
            </a:r>
            <a:r>
              <a:rPr lang="en-US" sz="1000" i="1" dirty="0" err="1"/>
              <a:t>Manworren</a:t>
            </a:r>
            <a:r>
              <a:rPr lang="en-US" sz="1000" i="1" dirty="0"/>
              <a:t> &amp; Lurie Children’s Hospital </a:t>
            </a:r>
          </a:p>
          <a:p>
            <a:r>
              <a:rPr lang="en-US" sz="1000" i="1" dirty="0"/>
              <a:t>All rights reserved. Version 2019                  </a:t>
            </a:r>
            <a:fld id="{F19303DE-3E45-4DD3-9505-92EF4803EF97}" type="slidenum">
              <a:rPr lang="en-US" smtClean="0"/>
              <a:pPr/>
              <a:t>15</a:t>
            </a:fld>
            <a:endParaRPr lang="en-US" dirty="0"/>
          </a:p>
        </p:txBody>
      </p:sp>
      <p:sp>
        <p:nvSpPr>
          <p:cNvPr id="6" name="Header Placeholder 5">
            <a:extLst>
              <a:ext uri="{FF2B5EF4-FFF2-40B4-BE49-F238E27FC236}">
                <a16:creationId xmlns:a16="http://schemas.microsoft.com/office/drawing/2014/main" id="{05863677-1AC2-4719-BB2C-02FFBAF9234F}"/>
              </a:ext>
            </a:extLst>
          </p:cNvPr>
          <p:cNvSpPr>
            <a:spLocks noGrp="1"/>
          </p:cNvSpPr>
          <p:nvPr>
            <p:ph type="hdr" sz="quarter" idx="12"/>
          </p:nvPr>
        </p:nvSpPr>
        <p:spPr/>
        <p:txBody>
          <a:bodyPr/>
          <a:lstStyle/>
          <a:p>
            <a:r>
              <a:rPr lang="en-US"/>
              <a:t>PRN Program: Acute Pain</a:t>
            </a:r>
            <a:endParaRPr lang="en-US" dirty="0"/>
          </a:p>
        </p:txBody>
      </p:sp>
    </p:spTree>
    <p:extLst>
      <p:ext uri="{BB962C8B-B14F-4D97-AF65-F5344CB8AC3E}">
        <p14:creationId xmlns:p14="http://schemas.microsoft.com/office/powerpoint/2010/main" val="20503522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11438" y="463550"/>
            <a:ext cx="3810000" cy="2859088"/>
          </a:xfrm>
        </p:spPr>
      </p:sp>
      <p:sp>
        <p:nvSpPr>
          <p:cNvPr id="3" name="Notes Placeholder 2"/>
          <p:cNvSpPr>
            <a:spLocks noGrp="1"/>
          </p:cNvSpPr>
          <p:nvPr>
            <p:ph type="body" idx="1"/>
          </p:nvPr>
        </p:nvSpPr>
        <p:spPr>
          <a:xfrm>
            <a:off x="315468" y="3762829"/>
            <a:ext cx="6087912" cy="4426857"/>
          </a:xfrm>
        </p:spPr>
        <p:txBody>
          <a:bodyPr/>
          <a:lstStyle/>
          <a:p>
            <a:pPr marL="0" indent="0">
              <a:buNone/>
            </a:pPr>
            <a:r>
              <a:rPr lang="en-US" sz="1900" b="1" u="sng" dirty="0"/>
              <a:t>READ</a:t>
            </a:r>
            <a:r>
              <a:rPr lang="en-US" sz="1900" b="1" dirty="0"/>
              <a:t>:</a:t>
            </a:r>
          </a:p>
          <a:p>
            <a:pPr marL="0" indent="0">
              <a:buNone/>
            </a:pPr>
            <a:r>
              <a:rPr lang="en-US" sz="1900" dirty="0"/>
              <a:t>Take a moment to formulate responses to the questions on the slide. Be prepared to share your answers.</a:t>
            </a:r>
          </a:p>
          <a:p>
            <a:pPr marL="0" indent="0">
              <a:buNone/>
            </a:pPr>
            <a:endParaRPr lang="en-US" sz="1900" dirty="0"/>
          </a:p>
          <a:p>
            <a:pPr marL="0" indent="0" algn="ctr">
              <a:buNone/>
            </a:pPr>
            <a:r>
              <a:rPr lang="en-US" sz="1700" i="1" dirty="0"/>
              <a:t>Select participants willing to share their responses to each question. </a:t>
            </a:r>
          </a:p>
          <a:p>
            <a:pPr marL="0" indent="0" algn="ctr">
              <a:buNone/>
            </a:pPr>
            <a:r>
              <a:rPr lang="en-US" sz="1900" b="1" i="1" dirty="0"/>
              <a:t> [Limit discussion to 3 minutes]</a:t>
            </a:r>
            <a:r>
              <a:rPr lang="en-US" sz="1900" i="1" dirty="0"/>
              <a:t> </a:t>
            </a:r>
          </a:p>
          <a:p>
            <a:pPr marL="0" indent="0" algn="ctr">
              <a:buNone/>
            </a:pPr>
            <a:endParaRPr lang="en-US" sz="1900" b="1" i="1" dirty="0"/>
          </a:p>
          <a:p>
            <a:pPr marL="0" lvl="1" indent="0" algn="ctr">
              <a:lnSpc>
                <a:spcPct val="110000"/>
              </a:lnSpc>
              <a:buNone/>
            </a:pPr>
            <a:r>
              <a:rPr lang="en-US" sz="1900" b="1" i="1" cap="all" dirty="0"/>
              <a:t>[35 minutes </a:t>
            </a:r>
            <a:r>
              <a:rPr lang="en-US" sz="1900" b="1" i="1" dirty="0"/>
              <a:t>of 45 minute session is complete]</a:t>
            </a:r>
          </a:p>
          <a:p>
            <a:pPr marL="0" indent="0">
              <a:buNone/>
            </a:pPr>
            <a:endParaRPr lang="en-US" sz="1500" b="1" i="1" dirty="0"/>
          </a:p>
          <a:p>
            <a:pPr marL="0" indent="0">
              <a:buNone/>
            </a:pPr>
            <a:endParaRPr lang="en-US" sz="1500" i="1" dirty="0"/>
          </a:p>
          <a:p>
            <a:endParaRPr lang="en-US" dirty="0"/>
          </a:p>
        </p:txBody>
      </p:sp>
      <p:sp>
        <p:nvSpPr>
          <p:cNvPr id="5" name="Slide Number Placeholder 4"/>
          <p:cNvSpPr>
            <a:spLocks noGrp="1"/>
          </p:cNvSpPr>
          <p:nvPr>
            <p:ph type="sldNum" sz="quarter" idx="11"/>
          </p:nvPr>
        </p:nvSpPr>
        <p:spPr/>
        <p:txBody>
          <a:bodyPr/>
          <a:lstStyle/>
          <a:p>
            <a:r>
              <a:rPr lang="en-US" sz="1000" i="1" dirty="0"/>
              <a:t>© 2017 </a:t>
            </a:r>
            <a:r>
              <a:rPr lang="en-US" sz="1000" i="1" dirty="0" err="1"/>
              <a:t>Manworren</a:t>
            </a:r>
            <a:r>
              <a:rPr lang="en-US" sz="1000" i="1" dirty="0"/>
              <a:t> &amp; Lurie Children’s Hospital </a:t>
            </a:r>
          </a:p>
          <a:p>
            <a:r>
              <a:rPr lang="en-US" sz="1000" i="1" dirty="0"/>
              <a:t>All rights reserved. Version 2019                  </a:t>
            </a:r>
            <a:fld id="{F19303DE-3E45-4DD3-9505-92EF4803EF97}" type="slidenum">
              <a:rPr lang="en-US" smtClean="0"/>
              <a:pPr/>
              <a:t>16</a:t>
            </a:fld>
            <a:endParaRPr lang="en-US" dirty="0"/>
          </a:p>
        </p:txBody>
      </p:sp>
      <p:sp>
        <p:nvSpPr>
          <p:cNvPr id="6" name="Header Placeholder 5">
            <a:extLst>
              <a:ext uri="{FF2B5EF4-FFF2-40B4-BE49-F238E27FC236}">
                <a16:creationId xmlns:a16="http://schemas.microsoft.com/office/drawing/2014/main" id="{05863677-1AC2-4719-BB2C-02FFBAF9234F}"/>
              </a:ext>
            </a:extLst>
          </p:cNvPr>
          <p:cNvSpPr>
            <a:spLocks noGrp="1"/>
          </p:cNvSpPr>
          <p:nvPr>
            <p:ph type="hdr" sz="quarter" idx="12"/>
          </p:nvPr>
        </p:nvSpPr>
        <p:spPr/>
        <p:txBody>
          <a:bodyPr/>
          <a:lstStyle/>
          <a:p>
            <a:r>
              <a:rPr lang="en-US"/>
              <a:t>PRN Program: Acute Pain</a:t>
            </a:r>
            <a:endParaRPr lang="en-US" dirty="0"/>
          </a:p>
        </p:txBody>
      </p:sp>
    </p:spTree>
    <p:extLst>
      <p:ext uri="{BB962C8B-B14F-4D97-AF65-F5344CB8AC3E}">
        <p14:creationId xmlns:p14="http://schemas.microsoft.com/office/powerpoint/2010/main" val="38554121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11438" y="463550"/>
            <a:ext cx="3810000" cy="2859088"/>
          </a:xfrm>
        </p:spPr>
      </p:sp>
      <p:sp>
        <p:nvSpPr>
          <p:cNvPr id="3" name="Notes Placeholder 2"/>
          <p:cNvSpPr>
            <a:spLocks noGrp="1"/>
          </p:cNvSpPr>
          <p:nvPr>
            <p:ph type="body" idx="1"/>
          </p:nvPr>
        </p:nvSpPr>
        <p:spPr>
          <a:xfrm>
            <a:off x="315468" y="3762828"/>
            <a:ext cx="6256782" cy="5312229"/>
          </a:xfrm>
        </p:spPr>
        <p:txBody>
          <a:bodyPr/>
          <a:lstStyle/>
          <a:p>
            <a:pPr marL="0" indent="0">
              <a:buNone/>
            </a:pPr>
            <a:r>
              <a:rPr lang="en-US" sz="1700" b="1" u="sng" dirty="0"/>
              <a:t>READ</a:t>
            </a:r>
            <a:r>
              <a:rPr lang="en-US" sz="1700" b="1" dirty="0"/>
              <a:t>: </a:t>
            </a:r>
            <a:r>
              <a:rPr lang="en-US" sz="1700" dirty="0"/>
              <a:t>Kyle is a 15-year-old male with pectus excavatum and no other significant health problems. It’s his first time in hospital. His family is at his bedside and are very attentive.</a:t>
            </a:r>
          </a:p>
          <a:p>
            <a:pPr lvl="1" indent="-220348" fontAlgn="ctr">
              <a:buClr>
                <a:srgbClr val="3E4D9A"/>
              </a:buClr>
              <a:buSzPct val="150000"/>
            </a:pPr>
            <a:r>
              <a:rPr lang="en-US" altLang="ja-JP" sz="1700" dirty="0"/>
              <a:t>You discuss pain and function expectations, making sure that Kyle understands how to use the PCA button and stressing to his parents/family that he is the only one allowed to push it. </a:t>
            </a:r>
          </a:p>
          <a:p>
            <a:pPr lvl="1" indent="-220348" fontAlgn="ctr">
              <a:buClr>
                <a:srgbClr val="3E4D9A"/>
              </a:buClr>
              <a:buSzPct val="150000"/>
            </a:pPr>
            <a:r>
              <a:rPr lang="en-US" sz="1700" dirty="0"/>
              <a:t>Kyle rates his pain at 8/10 right after surgery and states that is really hurts to breathe, and he feels like he can’t. He describes the pain in his chest as tight with lots of pressure. </a:t>
            </a:r>
          </a:p>
          <a:p>
            <a:pPr lvl="1" indent="-220348" fontAlgn="ctr">
              <a:buClr>
                <a:srgbClr val="3E4D9A"/>
              </a:buClr>
              <a:buSzPct val="150000"/>
            </a:pPr>
            <a:r>
              <a:rPr lang="en-US" sz="1700" dirty="0"/>
              <a:t>You encourage him to press the PCA button and give IV valium for his anxiety and pain and to help him relax. You also tell him that the medicine will probably make him sleepy. </a:t>
            </a:r>
          </a:p>
          <a:p>
            <a:pPr lvl="1" indent="-220348" fontAlgn="ctr">
              <a:buClr>
                <a:srgbClr val="3E4D9A"/>
              </a:buClr>
              <a:buSzPct val="150000"/>
            </a:pPr>
            <a:r>
              <a:rPr lang="en-US" sz="1500" dirty="0"/>
              <a:t>You check on him in 15 minutes and his pain is down to a 6/10</a:t>
            </a:r>
            <a:r>
              <a:rPr lang="en-US" sz="1500" i="1" dirty="0"/>
              <a:t>.</a:t>
            </a:r>
          </a:p>
          <a:p>
            <a:pPr lvl="1" indent="-220348" fontAlgn="ctr">
              <a:buClr>
                <a:srgbClr val="3E4D9A"/>
              </a:buClr>
              <a:buSzPct val="150000"/>
            </a:pPr>
            <a:r>
              <a:rPr lang="en-US" sz="1700" dirty="0"/>
              <a:t>What do you want to do next? </a:t>
            </a:r>
          </a:p>
          <a:p>
            <a:pPr marL="0" lvl="1" indent="0" algn="ctr" fontAlgn="ctr">
              <a:buClr>
                <a:srgbClr val="3E4D9A"/>
              </a:buClr>
              <a:buSzPct val="150000"/>
              <a:buNone/>
            </a:pPr>
            <a:r>
              <a:rPr lang="en-US" sz="1500" i="1" dirty="0"/>
              <a:t>Select participants willing to share their responses to this question.</a:t>
            </a:r>
          </a:p>
          <a:p>
            <a:pPr marL="0" indent="0" algn="ctr">
              <a:lnSpc>
                <a:spcPct val="100000"/>
              </a:lnSpc>
              <a:buNone/>
            </a:pPr>
            <a:r>
              <a:rPr lang="en-US" sz="1500" b="1" i="1" dirty="0"/>
              <a:t> [Limit discussion to 3 minutes]</a:t>
            </a:r>
            <a:r>
              <a:rPr lang="en-US" sz="1500" i="1" dirty="0"/>
              <a:t> </a:t>
            </a:r>
          </a:p>
          <a:p>
            <a:pPr marL="0" indent="0">
              <a:buNone/>
            </a:pPr>
            <a:endParaRPr lang="en-US" sz="800" b="1" i="1" dirty="0"/>
          </a:p>
          <a:p>
            <a:pPr marL="110174" lvl="1" indent="0" fontAlgn="ctr">
              <a:buClr>
                <a:srgbClr val="3E4D9A"/>
              </a:buClr>
              <a:buSzPct val="150000"/>
              <a:buNone/>
            </a:pPr>
            <a:endParaRPr lang="en-US" sz="1200" i="1" dirty="0"/>
          </a:p>
        </p:txBody>
      </p:sp>
      <p:sp>
        <p:nvSpPr>
          <p:cNvPr id="5" name="Slide Number Placeholder 4"/>
          <p:cNvSpPr>
            <a:spLocks noGrp="1"/>
          </p:cNvSpPr>
          <p:nvPr>
            <p:ph type="sldNum" sz="quarter" idx="11"/>
          </p:nvPr>
        </p:nvSpPr>
        <p:spPr/>
        <p:txBody>
          <a:bodyPr/>
          <a:lstStyle/>
          <a:p>
            <a:r>
              <a:rPr lang="en-US" dirty="0"/>
              <a:t> </a:t>
            </a:r>
            <a:r>
              <a:rPr lang="en-US" sz="1000" i="1" dirty="0"/>
              <a:t>© 2017 </a:t>
            </a:r>
            <a:r>
              <a:rPr lang="en-US" sz="1000" i="1" dirty="0" err="1"/>
              <a:t>Manworren</a:t>
            </a:r>
            <a:r>
              <a:rPr lang="en-US" sz="1000" i="1" dirty="0"/>
              <a:t> &amp; Lurie Children’s Hospital </a:t>
            </a:r>
          </a:p>
          <a:p>
            <a:r>
              <a:rPr lang="en-US" sz="1000" i="1" dirty="0"/>
              <a:t>All rights reserved. Version 2019                  </a:t>
            </a:r>
            <a:fld id="{F19303DE-3E45-4DD3-9505-92EF4803EF97}" type="slidenum">
              <a:rPr lang="en-US" smtClean="0"/>
              <a:pPr/>
              <a:t>17</a:t>
            </a:fld>
            <a:endParaRPr lang="en-US" dirty="0"/>
          </a:p>
        </p:txBody>
      </p:sp>
      <p:sp>
        <p:nvSpPr>
          <p:cNvPr id="6" name="Header Placeholder 5">
            <a:extLst>
              <a:ext uri="{FF2B5EF4-FFF2-40B4-BE49-F238E27FC236}">
                <a16:creationId xmlns:a16="http://schemas.microsoft.com/office/drawing/2014/main" id="{05863677-1AC2-4719-BB2C-02FFBAF9234F}"/>
              </a:ext>
            </a:extLst>
          </p:cNvPr>
          <p:cNvSpPr>
            <a:spLocks noGrp="1"/>
          </p:cNvSpPr>
          <p:nvPr>
            <p:ph type="hdr" sz="quarter" idx="12"/>
          </p:nvPr>
        </p:nvSpPr>
        <p:spPr/>
        <p:txBody>
          <a:bodyPr/>
          <a:lstStyle/>
          <a:p>
            <a:r>
              <a:rPr lang="en-US"/>
              <a:t>PRN Program: Acute Pain</a:t>
            </a:r>
            <a:endParaRPr lang="en-US" dirty="0"/>
          </a:p>
        </p:txBody>
      </p:sp>
    </p:spTree>
    <p:extLst>
      <p:ext uri="{BB962C8B-B14F-4D97-AF65-F5344CB8AC3E}">
        <p14:creationId xmlns:p14="http://schemas.microsoft.com/office/powerpoint/2010/main" val="22124906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11438" y="463550"/>
            <a:ext cx="3810000" cy="2859088"/>
          </a:xfrm>
        </p:spPr>
      </p:sp>
      <p:sp>
        <p:nvSpPr>
          <p:cNvPr id="3" name="Notes Placeholder 2"/>
          <p:cNvSpPr>
            <a:spLocks noGrp="1"/>
          </p:cNvSpPr>
          <p:nvPr>
            <p:ph type="body" idx="1"/>
          </p:nvPr>
        </p:nvSpPr>
        <p:spPr>
          <a:xfrm>
            <a:off x="315468" y="3762829"/>
            <a:ext cx="6087912" cy="4426857"/>
          </a:xfrm>
        </p:spPr>
        <p:txBody>
          <a:bodyPr/>
          <a:lstStyle/>
          <a:p>
            <a:pPr marL="0" indent="0">
              <a:buNone/>
            </a:pPr>
            <a:r>
              <a:rPr lang="en-US" sz="1700" b="1" u="sng" dirty="0"/>
              <a:t>READ:</a:t>
            </a:r>
          </a:p>
          <a:p>
            <a:pPr fontAlgn="ctr">
              <a:buClr>
                <a:srgbClr val="3E4D9A"/>
              </a:buClr>
              <a:buSzPct val="150000"/>
            </a:pPr>
            <a:r>
              <a:rPr lang="en-US" sz="1700" dirty="0"/>
              <a:t>You continue to assess Kyle’s sedation and pain levels, and he eventually rates his pain a 4/10 –which meets his expectations and allows him to rest comfortably. </a:t>
            </a:r>
          </a:p>
          <a:p>
            <a:pPr fontAlgn="ctr">
              <a:buClr>
                <a:srgbClr val="3E4D9A"/>
              </a:buClr>
              <a:buSzPct val="150000"/>
            </a:pPr>
            <a:r>
              <a:rPr lang="en-US" sz="1700" dirty="0"/>
              <a:t>It’s important to remember that medicines are started at the low range for kids, allowing us room to increase the amounts of medicine they get if we need to. </a:t>
            </a:r>
          </a:p>
          <a:p>
            <a:pPr fontAlgn="ctr">
              <a:buClr>
                <a:srgbClr val="3E4D9A"/>
              </a:buClr>
              <a:buSzPct val="150000"/>
            </a:pPr>
            <a:r>
              <a:rPr lang="en-US" sz="1700" dirty="0"/>
              <a:t>In this case, the team decided that they </a:t>
            </a:r>
            <a:r>
              <a:rPr lang="en-US" sz="1700" b="1" i="1" dirty="0"/>
              <a:t>didn’t</a:t>
            </a:r>
            <a:r>
              <a:rPr lang="en-US" sz="1700" dirty="0"/>
              <a:t> need to increase the epidural rate or the PCA dosing. </a:t>
            </a:r>
          </a:p>
          <a:p>
            <a:pPr marL="0" indent="0" algn="ctr">
              <a:lnSpc>
                <a:spcPct val="100000"/>
              </a:lnSpc>
              <a:spcBef>
                <a:spcPts val="578"/>
              </a:spcBef>
              <a:buNone/>
            </a:pPr>
            <a:r>
              <a:rPr lang="en-US" sz="1700" i="1" dirty="0"/>
              <a:t>Select participants willing to share their responses to each question.</a:t>
            </a:r>
          </a:p>
          <a:p>
            <a:pPr marL="0" indent="0" algn="ctr">
              <a:lnSpc>
                <a:spcPct val="100000"/>
              </a:lnSpc>
              <a:spcBef>
                <a:spcPts val="578"/>
              </a:spcBef>
              <a:buNone/>
            </a:pPr>
            <a:r>
              <a:rPr lang="en-US" sz="1700" i="1" dirty="0"/>
              <a:t> </a:t>
            </a:r>
            <a:r>
              <a:rPr lang="en-US" sz="1700" b="1" i="1" dirty="0"/>
              <a:t>[Limit discussion to 2 minutes]</a:t>
            </a:r>
            <a:r>
              <a:rPr lang="en-US" sz="1700" i="1" dirty="0"/>
              <a:t> </a:t>
            </a:r>
          </a:p>
          <a:p>
            <a:pPr marL="0" indent="0" algn="ctr">
              <a:lnSpc>
                <a:spcPct val="100000"/>
              </a:lnSpc>
              <a:buNone/>
            </a:pPr>
            <a:endParaRPr lang="en-US" sz="1500" i="1" dirty="0"/>
          </a:p>
          <a:p>
            <a:pPr marL="0" lvl="1" indent="0" algn="ctr">
              <a:buNone/>
            </a:pPr>
            <a:r>
              <a:rPr lang="en-US" sz="1700" b="1" i="1" cap="all" dirty="0"/>
              <a:t>[40 minutes </a:t>
            </a:r>
            <a:r>
              <a:rPr lang="en-US" sz="1700" b="1" i="1" dirty="0"/>
              <a:t>of 45 minute session is complete]</a:t>
            </a:r>
          </a:p>
          <a:p>
            <a:pPr marL="0" indent="0">
              <a:lnSpc>
                <a:spcPct val="100000"/>
              </a:lnSpc>
              <a:buNone/>
            </a:pPr>
            <a:endParaRPr lang="en-US" sz="1500" i="1" dirty="0"/>
          </a:p>
          <a:p>
            <a:pPr marL="0" indent="0">
              <a:buNone/>
            </a:pPr>
            <a:endParaRPr lang="en-US" sz="800" b="1" i="1" dirty="0"/>
          </a:p>
        </p:txBody>
      </p:sp>
      <p:sp>
        <p:nvSpPr>
          <p:cNvPr id="5" name="Slide Number Placeholder 4"/>
          <p:cNvSpPr>
            <a:spLocks noGrp="1"/>
          </p:cNvSpPr>
          <p:nvPr>
            <p:ph type="sldNum" sz="quarter" idx="11"/>
          </p:nvPr>
        </p:nvSpPr>
        <p:spPr/>
        <p:txBody>
          <a:bodyPr/>
          <a:lstStyle/>
          <a:p>
            <a:r>
              <a:rPr lang="en-US" sz="1000" i="1" dirty="0"/>
              <a:t>© 2017 </a:t>
            </a:r>
            <a:r>
              <a:rPr lang="en-US" sz="1000" i="1" dirty="0" err="1"/>
              <a:t>Manworren</a:t>
            </a:r>
            <a:r>
              <a:rPr lang="en-US" sz="1000" i="1" dirty="0"/>
              <a:t> &amp; Lurie Children’s Hospital </a:t>
            </a:r>
          </a:p>
          <a:p>
            <a:r>
              <a:rPr lang="en-US" sz="1000" i="1" dirty="0"/>
              <a:t>All rights reserved. Version 2019                  </a:t>
            </a:r>
            <a:fld id="{F19303DE-3E45-4DD3-9505-92EF4803EF97}" type="slidenum">
              <a:rPr lang="en-US" smtClean="0"/>
              <a:pPr/>
              <a:t>18</a:t>
            </a:fld>
            <a:endParaRPr lang="en-US" dirty="0"/>
          </a:p>
        </p:txBody>
      </p:sp>
      <p:sp>
        <p:nvSpPr>
          <p:cNvPr id="6" name="Header Placeholder 5">
            <a:extLst>
              <a:ext uri="{FF2B5EF4-FFF2-40B4-BE49-F238E27FC236}">
                <a16:creationId xmlns:a16="http://schemas.microsoft.com/office/drawing/2014/main" id="{05863677-1AC2-4719-BB2C-02FFBAF9234F}"/>
              </a:ext>
            </a:extLst>
          </p:cNvPr>
          <p:cNvSpPr>
            <a:spLocks noGrp="1"/>
          </p:cNvSpPr>
          <p:nvPr>
            <p:ph type="hdr" sz="quarter" idx="12"/>
          </p:nvPr>
        </p:nvSpPr>
        <p:spPr/>
        <p:txBody>
          <a:bodyPr/>
          <a:lstStyle/>
          <a:p>
            <a:r>
              <a:rPr lang="en-US"/>
              <a:t>PRN Program: Acute Pain</a:t>
            </a:r>
            <a:endParaRPr lang="en-US" dirty="0"/>
          </a:p>
        </p:txBody>
      </p:sp>
    </p:spTree>
    <p:extLst>
      <p:ext uri="{BB962C8B-B14F-4D97-AF65-F5344CB8AC3E}">
        <p14:creationId xmlns:p14="http://schemas.microsoft.com/office/powerpoint/2010/main" val="6158510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11438" y="463550"/>
            <a:ext cx="3810000" cy="2859088"/>
          </a:xfrm>
        </p:spPr>
      </p:sp>
      <p:sp>
        <p:nvSpPr>
          <p:cNvPr id="3" name="Notes Placeholder 2"/>
          <p:cNvSpPr>
            <a:spLocks noGrp="1"/>
          </p:cNvSpPr>
          <p:nvPr>
            <p:ph type="body" idx="1"/>
          </p:nvPr>
        </p:nvSpPr>
        <p:spPr/>
        <p:txBody>
          <a:bodyPr/>
          <a:lstStyle/>
          <a:p>
            <a:pPr marL="0" indent="0">
              <a:buNone/>
            </a:pPr>
            <a:r>
              <a:rPr lang="en-US" sz="1700" b="1" u="sng" dirty="0"/>
              <a:t>READ:  </a:t>
            </a:r>
          </a:p>
          <a:p>
            <a:r>
              <a:rPr lang="en-US" sz="1700" dirty="0"/>
              <a:t>The American Pain Society provides guidelines for route</a:t>
            </a:r>
          </a:p>
          <a:p>
            <a:endParaRPr lang="en-US" dirty="0"/>
          </a:p>
        </p:txBody>
      </p:sp>
      <p:sp>
        <p:nvSpPr>
          <p:cNvPr id="4" name="Header Placeholder 3"/>
          <p:cNvSpPr>
            <a:spLocks noGrp="1"/>
          </p:cNvSpPr>
          <p:nvPr>
            <p:ph type="hdr" sz="quarter" idx="10"/>
          </p:nvPr>
        </p:nvSpPr>
        <p:spPr/>
        <p:txBody>
          <a:bodyPr/>
          <a:lstStyle/>
          <a:p>
            <a:r>
              <a:rPr lang="en-US"/>
              <a:t>PRN Program: Acute Pain</a:t>
            </a:r>
            <a:endParaRPr lang="en-US" dirty="0"/>
          </a:p>
        </p:txBody>
      </p:sp>
      <p:sp>
        <p:nvSpPr>
          <p:cNvPr id="6" name="Slide Number Placeholder 5"/>
          <p:cNvSpPr>
            <a:spLocks noGrp="1"/>
          </p:cNvSpPr>
          <p:nvPr>
            <p:ph type="sldNum" sz="quarter" idx="12"/>
          </p:nvPr>
        </p:nvSpPr>
        <p:spPr/>
        <p:txBody>
          <a:bodyPr/>
          <a:lstStyle/>
          <a:p>
            <a:r>
              <a:rPr lang="en-US" sz="1000" i="1" dirty="0"/>
              <a:t>© 2017 </a:t>
            </a:r>
            <a:r>
              <a:rPr lang="en-US" sz="1000" i="1" dirty="0" err="1"/>
              <a:t>Manworren</a:t>
            </a:r>
            <a:r>
              <a:rPr lang="en-US" sz="1000" i="1" dirty="0"/>
              <a:t> &amp; Lurie Children’s Hospital </a:t>
            </a:r>
          </a:p>
          <a:p>
            <a:r>
              <a:rPr lang="en-US" sz="1000" i="1" dirty="0"/>
              <a:t>All rights reserved. Version 2019                  </a:t>
            </a:r>
            <a:fld id="{F19303DE-3E45-4DD3-9505-92EF4803EF97}" type="slidenum">
              <a:rPr lang="en-US" smtClean="0"/>
              <a:pPr/>
              <a:t>19</a:t>
            </a:fld>
            <a:endParaRPr lang="en-US" dirty="0"/>
          </a:p>
        </p:txBody>
      </p:sp>
    </p:spTree>
    <p:extLst>
      <p:ext uri="{BB962C8B-B14F-4D97-AF65-F5344CB8AC3E}">
        <p14:creationId xmlns:p14="http://schemas.microsoft.com/office/powerpoint/2010/main" val="29383810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11438" y="463550"/>
            <a:ext cx="3810000" cy="2859088"/>
          </a:xfrm>
        </p:spPr>
      </p:sp>
      <p:sp>
        <p:nvSpPr>
          <p:cNvPr id="3" name="Notes Placeholder 2"/>
          <p:cNvSpPr>
            <a:spLocks noGrp="1"/>
          </p:cNvSpPr>
          <p:nvPr>
            <p:ph type="body" idx="1"/>
          </p:nvPr>
        </p:nvSpPr>
        <p:spPr>
          <a:xfrm>
            <a:off x="315468" y="3762829"/>
            <a:ext cx="6087912" cy="4740426"/>
          </a:xfrm>
        </p:spPr>
        <p:txBody>
          <a:bodyPr/>
          <a:lstStyle/>
          <a:p>
            <a:pPr marL="110174" lvl="1" indent="0" fontAlgn="ctr">
              <a:buClr>
                <a:srgbClr val="3E4D9A"/>
              </a:buClr>
              <a:buSzPct val="150000"/>
              <a:buNone/>
            </a:pPr>
            <a:r>
              <a:rPr lang="en-US" sz="1700" b="1" u="sng" dirty="0"/>
              <a:t>READ:</a:t>
            </a:r>
          </a:p>
          <a:p>
            <a:pPr fontAlgn="ctr">
              <a:buClr>
                <a:srgbClr val="3E4D9A"/>
              </a:buClr>
              <a:buSzPct val="150000"/>
              <a:buFont typeface="Arial" charset="0"/>
              <a:buChar char="•"/>
            </a:pPr>
            <a:r>
              <a:rPr lang="en-US" sz="1700" dirty="0"/>
              <a:t>On post-op day 3 when both the epidural and PCA are </a:t>
            </a:r>
            <a:r>
              <a:rPr lang="en-US" sz="1700" dirty="0" err="1"/>
              <a:t>DC’d</a:t>
            </a:r>
            <a:r>
              <a:rPr lang="en-US" sz="1700" dirty="0"/>
              <a:t>, if his pain is well-controlled with all oral meds, Kyle will go home.</a:t>
            </a:r>
          </a:p>
          <a:p>
            <a:pPr fontAlgn="ctr">
              <a:buClr>
                <a:srgbClr val="3E4D9A"/>
              </a:buClr>
              <a:buSzPct val="150000"/>
              <a:buFont typeface="Arial" charset="0"/>
              <a:buChar char="•"/>
            </a:pPr>
            <a:r>
              <a:rPr lang="en-US" sz="1700" dirty="0"/>
              <a:t>After discussing the orders with both Kyle and his mom, the plan is to give hydrocodone with breakfast and then to alternate the valium and ibuprofen with the hydrocodone so he receives something for pain every 2 to 3 hours. </a:t>
            </a:r>
          </a:p>
          <a:p>
            <a:pPr fontAlgn="ctr">
              <a:buClr>
                <a:srgbClr val="3E4D9A"/>
              </a:buClr>
              <a:buSzPct val="150000"/>
              <a:buFont typeface="Arial" charset="0"/>
              <a:buChar char="•"/>
            </a:pPr>
            <a:r>
              <a:rPr lang="en-US" sz="1700" dirty="0"/>
              <a:t>It is important to involve Kyle’s mom in this process so she can monitor Kyle’s medications and his response to them. </a:t>
            </a:r>
          </a:p>
          <a:p>
            <a:pPr fontAlgn="ctr">
              <a:buClr>
                <a:srgbClr val="3E4D9A"/>
              </a:buClr>
              <a:buSzPct val="150000"/>
              <a:buFont typeface="Arial" charset="0"/>
              <a:buChar char="•"/>
            </a:pPr>
            <a:r>
              <a:rPr lang="en-US" sz="1700" dirty="0"/>
              <a:t>Do you agree with this plan?</a:t>
            </a:r>
          </a:p>
          <a:p>
            <a:pPr marL="0" lvl="1" indent="0" algn="ctr" fontAlgn="ctr">
              <a:spcBef>
                <a:spcPts val="1157"/>
              </a:spcBef>
              <a:buClr>
                <a:srgbClr val="3E4D9A"/>
              </a:buClr>
              <a:buSzPct val="150000"/>
              <a:buNone/>
            </a:pPr>
            <a:r>
              <a:rPr lang="en-US" sz="1500" i="1" dirty="0"/>
              <a:t>Select participants willing to share their response to this question.</a:t>
            </a:r>
          </a:p>
          <a:p>
            <a:pPr marL="0" indent="0" algn="ctr">
              <a:lnSpc>
                <a:spcPct val="100000"/>
              </a:lnSpc>
              <a:buNone/>
            </a:pPr>
            <a:r>
              <a:rPr lang="en-US" sz="1700" b="1" i="1" dirty="0"/>
              <a:t> [Limit discussion to 3 minutes]</a:t>
            </a:r>
            <a:r>
              <a:rPr lang="en-US" sz="1700" i="1" dirty="0"/>
              <a:t> </a:t>
            </a:r>
          </a:p>
          <a:p>
            <a:pPr marL="0" indent="0" algn="ctr">
              <a:buNone/>
            </a:pPr>
            <a:endParaRPr lang="en-US" sz="800" b="1" i="1" dirty="0"/>
          </a:p>
          <a:p>
            <a:pPr marL="0" lvl="1" indent="0" algn="ctr">
              <a:spcBef>
                <a:spcPts val="0"/>
              </a:spcBef>
              <a:buNone/>
            </a:pPr>
            <a:r>
              <a:rPr lang="en-US" sz="1700" b="1" i="1" cap="all" dirty="0"/>
              <a:t>[43 minutes </a:t>
            </a:r>
            <a:r>
              <a:rPr lang="en-US" sz="1700" b="1" i="1" dirty="0"/>
              <a:t>of 45 minute session is complete]</a:t>
            </a:r>
          </a:p>
          <a:p>
            <a:pPr lvl="1" algn="l" fontAlgn="ctr">
              <a:buClr>
                <a:srgbClr val="3E4D9A"/>
              </a:buClr>
              <a:buSzPct val="150000"/>
            </a:pPr>
            <a:endParaRPr lang="en-US" sz="1200" dirty="0"/>
          </a:p>
        </p:txBody>
      </p:sp>
      <p:sp>
        <p:nvSpPr>
          <p:cNvPr id="5" name="Slide Number Placeholder 4"/>
          <p:cNvSpPr>
            <a:spLocks noGrp="1"/>
          </p:cNvSpPr>
          <p:nvPr>
            <p:ph type="sldNum" sz="quarter" idx="11"/>
          </p:nvPr>
        </p:nvSpPr>
        <p:spPr/>
        <p:txBody>
          <a:bodyPr/>
          <a:lstStyle/>
          <a:p>
            <a:r>
              <a:rPr lang="en-US" sz="1000" i="1" dirty="0"/>
              <a:t>© 2017 </a:t>
            </a:r>
            <a:r>
              <a:rPr lang="en-US" sz="1000" i="1" dirty="0" err="1"/>
              <a:t>Manworren</a:t>
            </a:r>
            <a:r>
              <a:rPr lang="en-US" sz="1000" i="1" dirty="0"/>
              <a:t> &amp; Lurie Children’s Hospital </a:t>
            </a:r>
          </a:p>
          <a:p>
            <a:r>
              <a:rPr lang="en-US" sz="1000" i="1" dirty="0"/>
              <a:t>All rights reserved. Version 2019                  </a:t>
            </a:r>
            <a:fld id="{F19303DE-3E45-4DD3-9505-92EF4803EF97}" type="slidenum">
              <a:rPr lang="en-US" smtClean="0"/>
              <a:pPr/>
              <a:t>20</a:t>
            </a:fld>
            <a:endParaRPr lang="en-US" dirty="0"/>
          </a:p>
        </p:txBody>
      </p:sp>
      <p:sp>
        <p:nvSpPr>
          <p:cNvPr id="6" name="Header Placeholder 5">
            <a:extLst>
              <a:ext uri="{FF2B5EF4-FFF2-40B4-BE49-F238E27FC236}">
                <a16:creationId xmlns:a16="http://schemas.microsoft.com/office/drawing/2014/main" id="{05863677-1AC2-4719-BB2C-02FFBAF9234F}"/>
              </a:ext>
            </a:extLst>
          </p:cNvPr>
          <p:cNvSpPr>
            <a:spLocks noGrp="1"/>
          </p:cNvSpPr>
          <p:nvPr>
            <p:ph type="hdr" sz="quarter" idx="12"/>
          </p:nvPr>
        </p:nvSpPr>
        <p:spPr/>
        <p:txBody>
          <a:bodyPr/>
          <a:lstStyle/>
          <a:p>
            <a:r>
              <a:rPr lang="en-US"/>
              <a:t>PRN Program: Acute Pain</a:t>
            </a:r>
            <a:endParaRPr lang="en-US" dirty="0"/>
          </a:p>
        </p:txBody>
      </p:sp>
    </p:spTree>
    <p:extLst>
      <p:ext uri="{BB962C8B-B14F-4D97-AF65-F5344CB8AC3E}">
        <p14:creationId xmlns:p14="http://schemas.microsoft.com/office/powerpoint/2010/main" val="40060039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463550"/>
            <a:ext cx="3810000" cy="2859088"/>
          </a:xfrm>
        </p:spPr>
      </p:sp>
      <p:sp>
        <p:nvSpPr>
          <p:cNvPr id="3" name="Notes Placeholder 2"/>
          <p:cNvSpPr>
            <a:spLocks noGrp="1"/>
          </p:cNvSpPr>
          <p:nvPr>
            <p:ph type="body" idx="1"/>
          </p:nvPr>
        </p:nvSpPr>
        <p:spPr/>
        <p:txBody>
          <a:bodyPr/>
          <a:lstStyle/>
          <a:p>
            <a:pPr marL="0" indent="0">
              <a:buNone/>
            </a:pPr>
            <a:r>
              <a:rPr lang="en-US" sz="1900" b="1" u="sng" dirty="0"/>
              <a:t>ASK</a:t>
            </a:r>
            <a:r>
              <a:rPr lang="en-US" sz="1900" b="1" dirty="0"/>
              <a:t>:  </a:t>
            </a:r>
            <a:r>
              <a:rPr lang="en-US" sz="1900" dirty="0"/>
              <a:t>Are there any questions?</a:t>
            </a:r>
          </a:p>
          <a:p>
            <a:pPr marL="0" indent="0">
              <a:buNone/>
            </a:pPr>
            <a:endParaRPr lang="en-US" sz="1700" dirty="0"/>
          </a:p>
          <a:p>
            <a:pPr marL="0" indent="0" algn="ctr">
              <a:lnSpc>
                <a:spcPct val="100000"/>
              </a:lnSpc>
              <a:buNone/>
            </a:pPr>
            <a:r>
              <a:rPr lang="en-US" sz="1700" b="1" i="1" dirty="0"/>
              <a:t> [Limit discussion to 2 minutes]</a:t>
            </a:r>
            <a:r>
              <a:rPr lang="en-US" sz="1700" i="1" dirty="0"/>
              <a:t> </a:t>
            </a:r>
          </a:p>
          <a:p>
            <a:pPr marL="0" indent="0" algn="ctr">
              <a:buNone/>
            </a:pPr>
            <a:endParaRPr lang="en-US" sz="1700" b="1" i="1" dirty="0"/>
          </a:p>
          <a:p>
            <a:pPr marL="0" lvl="1" indent="0" algn="ctr">
              <a:spcBef>
                <a:spcPts val="0"/>
              </a:spcBef>
              <a:buNone/>
            </a:pPr>
            <a:r>
              <a:rPr lang="en-US" sz="1700" b="1" i="1" cap="all" dirty="0"/>
              <a:t>[45 minutes </a:t>
            </a:r>
            <a:r>
              <a:rPr lang="en-US" sz="1700" b="1" i="1" dirty="0"/>
              <a:t>SESSION COMPLETE]</a:t>
            </a:r>
          </a:p>
          <a:p>
            <a:pPr marL="0" indent="0">
              <a:buNone/>
            </a:pPr>
            <a:endParaRPr lang="en-US" b="0" u="none" dirty="0"/>
          </a:p>
        </p:txBody>
      </p:sp>
      <p:sp>
        <p:nvSpPr>
          <p:cNvPr id="4" name="Header Placeholder 3"/>
          <p:cNvSpPr>
            <a:spLocks noGrp="1"/>
          </p:cNvSpPr>
          <p:nvPr>
            <p:ph type="hdr" sz="quarter" idx="10"/>
          </p:nvPr>
        </p:nvSpPr>
        <p:spPr/>
        <p:txBody>
          <a:bodyPr/>
          <a:lstStyle/>
          <a:p>
            <a:r>
              <a:rPr lang="en-US" dirty="0"/>
              <a:t>PRN Program: Assessment </a:t>
            </a:r>
            <a:br>
              <a:rPr lang="en-US" dirty="0"/>
            </a:br>
            <a:r>
              <a:rPr lang="en-US" dirty="0"/>
              <a:t>of Pain</a:t>
            </a:r>
          </a:p>
        </p:txBody>
      </p:sp>
      <p:sp>
        <p:nvSpPr>
          <p:cNvPr id="6" name="Slide Number Placeholder 5"/>
          <p:cNvSpPr>
            <a:spLocks noGrp="1"/>
          </p:cNvSpPr>
          <p:nvPr>
            <p:ph type="sldNum" sz="quarter" idx="12"/>
          </p:nvPr>
        </p:nvSpPr>
        <p:spPr/>
        <p:txBody>
          <a:bodyPr/>
          <a:lstStyle/>
          <a:p>
            <a:r>
              <a:rPr lang="en-US" sz="1000" i="1" dirty="0"/>
              <a:t>© 2017 </a:t>
            </a:r>
            <a:r>
              <a:rPr lang="en-US" sz="1000" i="1" dirty="0" err="1"/>
              <a:t>Manworren</a:t>
            </a:r>
            <a:r>
              <a:rPr lang="en-US" sz="1000" i="1" dirty="0"/>
              <a:t> &amp; Lurie Children’s Hospital </a:t>
            </a:r>
          </a:p>
          <a:p>
            <a:r>
              <a:rPr lang="en-US" sz="1000" i="1" dirty="0"/>
              <a:t>All rights reserved. Version 2019                  </a:t>
            </a:r>
            <a:fld id="{F19303DE-3E45-4DD3-9505-92EF4803EF97}" type="slidenum">
              <a:rPr lang="en-US" smtClean="0"/>
              <a:pPr/>
              <a:t>21</a:t>
            </a:fld>
            <a:endParaRPr lang="en-US" dirty="0"/>
          </a:p>
        </p:txBody>
      </p:sp>
    </p:spTree>
    <p:extLst>
      <p:ext uri="{BB962C8B-B14F-4D97-AF65-F5344CB8AC3E}">
        <p14:creationId xmlns:p14="http://schemas.microsoft.com/office/powerpoint/2010/main" val="53065798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P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57200" y="358924"/>
            <a:ext cx="8229600" cy="2742289"/>
          </a:xfrm>
        </p:spPr>
        <p:txBody>
          <a:bodyPr/>
          <a:lstStyle>
            <a:lvl1pPr>
              <a:lnSpc>
                <a:spcPct val="90000"/>
              </a:lnSpc>
              <a:defRPr sz="6600" kern="100" cap="all" spc="-200" baseline="0">
                <a:solidFill>
                  <a:schemeClr val="bg1"/>
                </a:solidFill>
              </a:defRPr>
            </a:lvl1pPr>
          </a:lstStyle>
          <a:p>
            <a:r>
              <a:rPr lang="en-US" dirty="0"/>
              <a:t>add </a:t>
            </a:r>
            <a:r>
              <a:rPr lang="en-US" dirty="0" err="1"/>
              <a:t>slidedoc</a:t>
            </a:r>
            <a:r>
              <a:rPr lang="en-US" dirty="0"/>
              <a:t> title</a:t>
            </a:r>
          </a:p>
        </p:txBody>
      </p:sp>
      <p:sp>
        <p:nvSpPr>
          <p:cNvPr id="60" name="Text Placeholder 59"/>
          <p:cNvSpPr>
            <a:spLocks noGrp="1"/>
          </p:cNvSpPr>
          <p:nvPr>
            <p:ph type="body" sz="quarter" idx="10"/>
          </p:nvPr>
        </p:nvSpPr>
        <p:spPr>
          <a:xfrm>
            <a:off x="457200" y="3496727"/>
            <a:ext cx="1497013" cy="2512484"/>
          </a:xfrm>
        </p:spPr>
        <p:txBody>
          <a:bodyPr anchor="b"/>
          <a:lstStyle>
            <a:lvl1pPr>
              <a:lnSpc>
                <a:spcPct val="100000"/>
              </a:lnSpc>
              <a:defRPr sz="1300">
                <a:solidFill>
                  <a:schemeClr val="tx2"/>
                </a:solidFill>
              </a:defRPr>
            </a:lvl1pPr>
            <a:lvl2pPr>
              <a:defRPr b="1"/>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62" name="Straight Connector 61"/>
          <p:cNvCxnSpPr/>
          <p:nvPr userDrawn="1"/>
        </p:nvCxnSpPr>
        <p:spPr>
          <a:xfrm>
            <a:off x="457200" y="6178550"/>
            <a:ext cx="149719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10" name="Picture 29" descr="Lurie_TM_White.png">
            <a:extLst>
              <a:ext uri="{FF2B5EF4-FFF2-40B4-BE49-F238E27FC236}">
                <a16:creationId xmlns:a16="http://schemas.microsoft.com/office/drawing/2014/main" id="{86B2F8BF-3B3F-4252-9C92-A136DBF507AA}"/>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957624" y="4036223"/>
            <a:ext cx="2186376"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BAB9FFE6-7F99-44A9-BC7F-3954B29FA43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46930" y="4785741"/>
            <a:ext cx="1381558" cy="753278"/>
          </a:xfrm>
          <a:prstGeom prst="rect">
            <a:avLst/>
          </a:prstGeom>
        </p:spPr>
      </p:pic>
      <p:sp>
        <p:nvSpPr>
          <p:cNvPr id="8" name="TextBox 7">
            <a:extLst>
              <a:ext uri="{FF2B5EF4-FFF2-40B4-BE49-F238E27FC236}">
                <a16:creationId xmlns:a16="http://schemas.microsoft.com/office/drawing/2014/main" id="{39F15D68-A918-4116-A5B7-57FF152F8002}"/>
              </a:ext>
            </a:extLst>
          </p:cNvPr>
          <p:cNvSpPr txBox="1"/>
          <p:nvPr userDrawn="1"/>
        </p:nvSpPr>
        <p:spPr>
          <a:xfrm>
            <a:off x="457200" y="6400800"/>
            <a:ext cx="7750840" cy="253916"/>
          </a:xfrm>
          <a:prstGeom prst="rect">
            <a:avLst/>
          </a:prstGeom>
          <a:noFill/>
        </p:spPr>
        <p:txBody>
          <a:bodyPr wrap="none" rtlCol="0">
            <a:spAutoFit/>
          </a:bodyPr>
          <a:lstStyle/>
          <a:p>
            <a:r>
              <a:rPr lang="en-US" sz="1050" dirty="0">
                <a:solidFill>
                  <a:schemeClr val="bg1"/>
                </a:solidFill>
              </a:rPr>
              <a:t>© 2019 Renee CB </a:t>
            </a:r>
            <a:r>
              <a:rPr lang="en-US" sz="1050" dirty="0" err="1">
                <a:solidFill>
                  <a:schemeClr val="bg1"/>
                </a:solidFill>
              </a:rPr>
              <a:t>Manworren</a:t>
            </a:r>
            <a:r>
              <a:rPr lang="en-US" sz="1050" dirty="0">
                <a:solidFill>
                  <a:schemeClr val="bg1"/>
                </a:solidFill>
              </a:rPr>
              <a:t>, PhD, APRN, FAAN and Ann and Robert H. Lurie Children’s Hospital of Chicago. All rights reserved.</a:t>
            </a:r>
          </a:p>
        </p:txBody>
      </p:sp>
    </p:spTree>
    <p:extLst>
      <p:ext uri="{BB962C8B-B14F-4D97-AF65-F5344CB8AC3E}">
        <p14:creationId xmlns:p14="http://schemas.microsoft.com/office/powerpoint/2010/main" val="33686477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3182052" cy="1228028"/>
          </a:xfrm>
        </p:spPr>
        <p:txBody>
          <a:bodyPr/>
          <a:lstStyle/>
          <a:p>
            <a:r>
              <a:rPr lang="en-US"/>
              <a:t>Click to edit Master title style</a:t>
            </a:r>
          </a:p>
        </p:txBody>
      </p:sp>
      <p:sp>
        <p:nvSpPr>
          <p:cNvPr id="34" name="Text Placeholder 33"/>
          <p:cNvSpPr>
            <a:spLocks noGrp="1"/>
          </p:cNvSpPr>
          <p:nvPr>
            <p:ph type="body" sz="quarter" idx="10" hasCustomPrompt="1"/>
          </p:nvPr>
        </p:nvSpPr>
        <p:spPr>
          <a:xfrm>
            <a:off x="457200"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37" name="Text Placeholder 36"/>
          <p:cNvSpPr>
            <a:spLocks noGrp="1"/>
          </p:cNvSpPr>
          <p:nvPr>
            <p:ph type="body" sz="quarter" idx="11"/>
          </p:nvPr>
        </p:nvSpPr>
        <p:spPr>
          <a:xfrm>
            <a:off x="3829050" y="685800"/>
            <a:ext cx="4857750" cy="12280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8" name="Text Placeholder 33"/>
          <p:cNvSpPr>
            <a:spLocks noGrp="1"/>
          </p:cNvSpPr>
          <p:nvPr>
            <p:ph type="body" sz="quarter" idx="12" hasCustomPrompt="1"/>
          </p:nvPr>
        </p:nvSpPr>
        <p:spPr>
          <a:xfrm>
            <a:off x="2140347"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40" name="Text Placeholder 33"/>
          <p:cNvSpPr>
            <a:spLocks noGrp="1"/>
          </p:cNvSpPr>
          <p:nvPr>
            <p:ph type="body" sz="quarter" idx="13" hasCustomPrompt="1"/>
          </p:nvPr>
        </p:nvSpPr>
        <p:spPr>
          <a:xfrm>
            <a:off x="3823494"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42" name="Text Placeholder 33"/>
          <p:cNvSpPr>
            <a:spLocks noGrp="1"/>
          </p:cNvSpPr>
          <p:nvPr>
            <p:ph type="body" sz="quarter" idx="14" hasCustomPrompt="1"/>
          </p:nvPr>
        </p:nvSpPr>
        <p:spPr>
          <a:xfrm>
            <a:off x="5506641"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44" name="Text Placeholder 33"/>
          <p:cNvSpPr>
            <a:spLocks noGrp="1"/>
          </p:cNvSpPr>
          <p:nvPr>
            <p:ph type="body" sz="quarter" idx="15" hasCustomPrompt="1"/>
          </p:nvPr>
        </p:nvSpPr>
        <p:spPr>
          <a:xfrm>
            <a:off x="7189787"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25" name="Text Placeholder 33"/>
          <p:cNvSpPr>
            <a:spLocks noGrp="1"/>
          </p:cNvSpPr>
          <p:nvPr>
            <p:ph type="body" sz="quarter" idx="21" hasCustomPrompt="1"/>
          </p:nvPr>
        </p:nvSpPr>
        <p:spPr>
          <a:xfrm>
            <a:off x="457200"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6" name="Text Placeholder 33"/>
          <p:cNvSpPr>
            <a:spLocks noGrp="1"/>
          </p:cNvSpPr>
          <p:nvPr>
            <p:ph type="body" sz="quarter" idx="22" hasCustomPrompt="1"/>
          </p:nvPr>
        </p:nvSpPr>
        <p:spPr>
          <a:xfrm>
            <a:off x="2140347"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7" name="Text Placeholder 33"/>
          <p:cNvSpPr>
            <a:spLocks noGrp="1"/>
          </p:cNvSpPr>
          <p:nvPr>
            <p:ph type="body" sz="quarter" idx="23" hasCustomPrompt="1"/>
          </p:nvPr>
        </p:nvSpPr>
        <p:spPr>
          <a:xfrm>
            <a:off x="3823494"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8" name="Text Placeholder 33"/>
          <p:cNvSpPr>
            <a:spLocks noGrp="1"/>
          </p:cNvSpPr>
          <p:nvPr>
            <p:ph type="body" sz="quarter" idx="24" hasCustomPrompt="1"/>
          </p:nvPr>
        </p:nvSpPr>
        <p:spPr>
          <a:xfrm>
            <a:off x="5506641"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9" name="Text Placeholder 33"/>
          <p:cNvSpPr>
            <a:spLocks noGrp="1"/>
          </p:cNvSpPr>
          <p:nvPr>
            <p:ph type="body" sz="quarter" idx="25" hasCustomPrompt="1"/>
          </p:nvPr>
        </p:nvSpPr>
        <p:spPr>
          <a:xfrm>
            <a:off x="7189787"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1" name="Text Placeholder 33"/>
          <p:cNvSpPr>
            <a:spLocks noGrp="1"/>
          </p:cNvSpPr>
          <p:nvPr>
            <p:ph type="body" sz="quarter" idx="31" hasCustomPrompt="1"/>
          </p:nvPr>
        </p:nvSpPr>
        <p:spPr>
          <a:xfrm>
            <a:off x="457200"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2" name="Text Placeholder 33"/>
          <p:cNvSpPr>
            <a:spLocks noGrp="1"/>
          </p:cNvSpPr>
          <p:nvPr>
            <p:ph type="body" sz="quarter" idx="32" hasCustomPrompt="1"/>
          </p:nvPr>
        </p:nvSpPr>
        <p:spPr>
          <a:xfrm>
            <a:off x="2140347"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3" name="Text Placeholder 33"/>
          <p:cNvSpPr>
            <a:spLocks noGrp="1"/>
          </p:cNvSpPr>
          <p:nvPr>
            <p:ph type="body" sz="quarter" idx="33" hasCustomPrompt="1"/>
          </p:nvPr>
        </p:nvSpPr>
        <p:spPr>
          <a:xfrm>
            <a:off x="3823494"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4" name="Text Placeholder 33"/>
          <p:cNvSpPr>
            <a:spLocks noGrp="1"/>
          </p:cNvSpPr>
          <p:nvPr>
            <p:ph type="body" sz="quarter" idx="34" hasCustomPrompt="1"/>
          </p:nvPr>
        </p:nvSpPr>
        <p:spPr>
          <a:xfrm>
            <a:off x="5506641"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5" name="Text Placeholder 33"/>
          <p:cNvSpPr>
            <a:spLocks noGrp="1"/>
          </p:cNvSpPr>
          <p:nvPr>
            <p:ph type="body" sz="quarter" idx="35" hasCustomPrompt="1"/>
          </p:nvPr>
        </p:nvSpPr>
        <p:spPr>
          <a:xfrm>
            <a:off x="7189787"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6" name="Text Placeholder 33"/>
          <p:cNvSpPr>
            <a:spLocks noGrp="1"/>
          </p:cNvSpPr>
          <p:nvPr>
            <p:ph type="body" sz="quarter" idx="36" hasCustomPrompt="1"/>
          </p:nvPr>
        </p:nvSpPr>
        <p:spPr>
          <a:xfrm>
            <a:off x="457200"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7" name="Text Placeholder 33"/>
          <p:cNvSpPr>
            <a:spLocks noGrp="1"/>
          </p:cNvSpPr>
          <p:nvPr>
            <p:ph type="body" sz="quarter" idx="37" hasCustomPrompt="1"/>
          </p:nvPr>
        </p:nvSpPr>
        <p:spPr>
          <a:xfrm>
            <a:off x="2140347"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8" name="Text Placeholder 33"/>
          <p:cNvSpPr>
            <a:spLocks noGrp="1"/>
          </p:cNvSpPr>
          <p:nvPr>
            <p:ph type="body" sz="quarter" idx="38" hasCustomPrompt="1"/>
          </p:nvPr>
        </p:nvSpPr>
        <p:spPr>
          <a:xfrm>
            <a:off x="3823494"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9" name="Text Placeholder 33"/>
          <p:cNvSpPr>
            <a:spLocks noGrp="1"/>
          </p:cNvSpPr>
          <p:nvPr>
            <p:ph type="body" sz="quarter" idx="39" hasCustomPrompt="1"/>
          </p:nvPr>
        </p:nvSpPr>
        <p:spPr>
          <a:xfrm>
            <a:off x="5506641"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80" name="Text Placeholder 33"/>
          <p:cNvSpPr>
            <a:spLocks noGrp="1"/>
          </p:cNvSpPr>
          <p:nvPr>
            <p:ph type="body" sz="quarter" idx="40" hasCustomPrompt="1"/>
          </p:nvPr>
        </p:nvSpPr>
        <p:spPr>
          <a:xfrm>
            <a:off x="7189787"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Tree>
    <p:extLst>
      <p:ext uri="{BB962C8B-B14F-4D97-AF65-F5344CB8AC3E}">
        <p14:creationId xmlns:p14="http://schemas.microsoft.com/office/powerpoint/2010/main" val="14197730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332337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 +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2"/>
          <p:cNvSpPr>
            <a:spLocks noGrp="1"/>
          </p:cNvSpPr>
          <p:nvPr>
            <p:ph idx="13"/>
          </p:nvPr>
        </p:nvSpPr>
        <p:spPr>
          <a:xfrm>
            <a:off x="1301262"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280623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827585" y="3429000"/>
            <a:ext cx="485921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37757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827585" y="685800"/>
            <a:ext cx="2321755" cy="54927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2"/>
          <p:cNvSpPr>
            <a:spLocks noGrp="1"/>
          </p:cNvSpPr>
          <p:nvPr>
            <p:ph idx="10"/>
          </p:nvPr>
        </p:nvSpPr>
        <p:spPr>
          <a:xfrm>
            <a:off x="6353908" y="685800"/>
            <a:ext cx="2332892" cy="54927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7492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2"/>
          <p:cNvSpPr>
            <a:spLocks noGrp="1"/>
          </p:cNvSpPr>
          <p:nvPr>
            <p:ph idx="1"/>
          </p:nvPr>
        </p:nvSpPr>
        <p:spPr>
          <a:xfrm>
            <a:off x="3827585"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idx="10"/>
          </p:nvPr>
        </p:nvSpPr>
        <p:spPr>
          <a:xfrm>
            <a:off x="6353908" y="3429000"/>
            <a:ext cx="2332892"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119324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4" name="Content Placeholder 2"/>
          <p:cNvSpPr>
            <a:spLocks noGrp="1"/>
          </p:cNvSpPr>
          <p:nvPr>
            <p:ph idx="1"/>
          </p:nvPr>
        </p:nvSpPr>
        <p:spPr>
          <a:xfrm>
            <a:off x="3827585"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p:cNvSpPr>
            <a:spLocks noGrp="1"/>
          </p:cNvSpPr>
          <p:nvPr>
            <p:ph idx="10"/>
          </p:nvPr>
        </p:nvSpPr>
        <p:spPr>
          <a:xfrm>
            <a:off x="6353908" y="3429000"/>
            <a:ext cx="2332892"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2"/>
          <p:cNvSpPr>
            <a:spLocks noGrp="1"/>
          </p:cNvSpPr>
          <p:nvPr>
            <p:ph idx="11"/>
          </p:nvPr>
        </p:nvSpPr>
        <p:spPr>
          <a:xfrm>
            <a:off x="1301262"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279244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48903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hapter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848100"/>
            <a:ext cx="4229100" cy="2543773"/>
          </a:xfrm>
        </p:spPr>
        <p:txBody>
          <a:bodyPr>
            <a:spAutoFit/>
          </a:bodyPr>
          <a:lstStyle>
            <a:lvl1pPr>
              <a:defRPr sz="5800" kern="100" spc="-200" baseline="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0721063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rid">
    <p:spTree>
      <p:nvGrpSpPr>
        <p:cNvPr id="1" name=""/>
        <p:cNvGrpSpPr/>
        <p:nvPr/>
      </p:nvGrpSpPr>
      <p:grpSpPr>
        <a:xfrm>
          <a:off x="0" y="0"/>
          <a:ext cx="0" cy="0"/>
          <a:chOff x="0" y="0"/>
          <a:chExt cx="0" cy="0"/>
        </a:xfrm>
      </p:grpSpPr>
      <p:grpSp>
        <p:nvGrpSpPr>
          <p:cNvPr id="4" name="Group 3"/>
          <p:cNvGrpSpPr/>
          <p:nvPr userDrawn="1"/>
        </p:nvGrpSpPr>
        <p:grpSpPr>
          <a:xfrm>
            <a:off x="0" y="0"/>
            <a:ext cx="9144000" cy="6858000"/>
            <a:chOff x="0" y="0"/>
            <a:chExt cx="9144000" cy="6858000"/>
          </a:xfrm>
        </p:grpSpPr>
        <p:cxnSp>
          <p:nvCxnSpPr>
            <p:cNvPr id="49" name="Straight Connector 48"/>
            <p:cNvCxnSpPr/>
            <p:nvPr userDrawn="1"/>
          </p:nvCxnSpPr>
          <p:spPr>
            <a:xfrm>
              <a:off x="45720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a:xfrm>
              <a:off x="868680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userDrawn="1"/>
          </p:nvCxnSpPr>
          <p:spPr>
            <a:xfrm>
              <a:off x="1113726"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userDrawn="1"/>
          </p:nvCxnSpPr>
          <p:spPr>
            <a:xfrm>
              <a:off x="130062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userDrawn="1"/>
          </p:nvCxnSpPr>
          <p:spPr>
            <a:xfrm>
              <a:off x="1954396"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userDrawn="1"/>
          </p:nvCxnSpPr>
          <p:spPr>
            <a:xfrm>
              <a:off x="214305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userDrawn="1"/>
          </p:nvCxnSpPr>
          <p:spPr>
            <a:xfrm>
              <a:off x="2796824"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userDrawn="1"/>
          </p:nvCxnSpPr>
          <p:spPr>
            <a:xfrm>
              <a:off x="2990753"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userDrawn="1"/>
          </p:nvCxnSpPr>
          <p:spPr>
            <a:xfrm>
              <a:off x="363925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userDrawn="1"/>
          </p:nvCxnSpPr>
          <p:spPr>
            <a:xfrm>
              <a:off x="3829078"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userDrawn="1"/>
          </p:nvCxnSpPr>
          <p:spPr>
            <a:xfrm>
              <a:off x="4478749"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userDrawn="1"/>
          </p:nvCxnSpPr>
          <p:spPr>
            <a:xfrm>
              <a:off x="4670334"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userDrawn="1"/>
          </p:nvCxnSpPr>
          <p:spPr>
            <a:xfrm>
              <a:off x="5324108"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userDrawn="1"/>
          </p:nvCxnSpPr>
          <p:spPr>
            <a:xfrm>
              <a:off x="551276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userDrawn="1"/>
          </p:nvCxnSpPr>
          <p:spPr>
            <a:xfrm>
              <a:off x="6166536"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userDrawn="1"/>
          </p:nvCxnSpPr>
          <p:spPr>
            <a:xfrm>
              <a:off x="635519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userDrawn="1"/>
          </p:nvCxnSpPr>
          <p:spPr>
            <a:xfrm>
              <a:off x="7008964"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userDrawn="1"/>
          </p:nvCxnSpPr>
          <p:spPr>
            <a:xfrm>
              <a:off x="7197618"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userDrawn="1"/>
          </p:nvCxnSpPr>
          <p:spPr>
            <a:xfrm>
              <a:off x="785139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userDrawn="1"/>
          </p:nvCxnSpPr>
          <p:spPr>
            <a:xfrm>
              <a:off x="8040049"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userDrawn="1"/>
          </p:nvCxnSpPr>
          <p:spPr>
            <a:xfrm>
              <a:off x="0" y="45720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userDrawn="1"/>
          </p:nvCxnSpPr>
          <p:spPr>
            <a:xfrm>
              <a:off x="0" y="68580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userDrawn="1"/>
          </p:nvCxnSpPr>
          <p:spPr>
            <a:xfrm>
              <a:off x="0" y="617855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userDrawn="1"/>
          </p:nvCxnSpPr>
          <p:spPr>
            <a:xfrm>
              <a:off x="0" y="640715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userDrawn="1"/>
          </p:nvCxnSpPr>
          <p:spPr>
            <a:xfrm flipH="1">
              <a:off x="0" y="342900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649215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gue">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5" name="TextBox 24"/>
          <p:cNvSpPr txBox="1"/>
          <p:nvPr userDrawn="1"/>
        </p:nvSpPr>
        <p:spPr>
          <a:xfrm>
            <a:off x="-952500" y="2959100"/>
            <a:ext cx="65" cy="332399"/>
          </a:xfrm>
          <a:prstGeom prst="rect">
            <a:avLst/>
          </a:prstGeom>
          <a:noFill/>
        </p:spPr>
        <p:txBody>
          <a:bodyPr wrap="none" lIns="0" tIns="0" rIns="0" bIns="0" rtlCol="0">
            <a:spAutoFit/>
          </a:bodyPr>
          <a:lstStyle/>
          <a:p>
            <a:pPr>
              <a:lnSpc>
                <a:spcPct val="120000"/>
              </a:lnSpc>
            </a:pPr>
            <a:endParaRPr lang="en-US" dirty="0">
              <a:solidFill>
                <a:schemeClr val="tx2"/>
              </a:solidFill>
            </a:endParaRPr>
          </a:p>
        </p:txBody>
      </p:sp>
      <p:sp>
        <p:nvSpPr>
          <p:cNvPr id="37" name="Text Placeholder 31"/>
          <p:cNvSpPr>
            <a:spLocks noGrp="1"/>
          </p:cNvSpPr>
          <p:nvPr>
            <p:ph type="body" sz="quarter" idx="10"/>
          </p:nvPr>
        </p:nvSpPr>
        <p:spPr>
          <a:xfrm>
            <a:off x="475488" y="3157834"/>
            <a:ext cx="2810136" cy="2746756"/>
          </a:xfrm>
        </p:spPr>
        <p:txBody>
          <a:bodyPr/>
          <a:lstStyle>
            <a:lvl1pPr marL="0" indent="0">
              <a:spcBef>
                <a:spcPts val="0"/>
              </a:spcBef>
              <a:spcAft>
                <a:spcPts val="0"/>
              </a:spcAft>
              <a:defRPr lang="en-US" sz="1700" dirty="0" smtClean="0">
                <a:solidFill>
                  <a:schemeClr val="accent1"/>
                </a:solidFill>
                <a:latin typeface="Franklin Gothic Demi Cond" panose="020B0706030402020204" pitchFamily="34" charset="0"/>
              </a:defRPr>
            </a:lvl1pPr>
            <a:lvl2pPr marL="0" indent="0">
              <a:lnSpc>
                <a:spcPct val="110000"/>
              </a:lnSpc>
              <a:spcBef>
                <a:spcPts val="0"/>
              </a:spcBef>
              <a:spcAft>
                <a:spcPts val="0"/>
              </a:spcAft>
              <a:buFont typeface="Arial" panose="020B0604020202020204" pitchFamily="34" charset="0"/>
              <a:buChar char="​"/>
              <a:defRPr sz="1500">
                <a:solidFill>
                  <a:schemeClr val="tx2"/>
                </a:solidFill>
              </a:defRPr>
            </a:lvl2pPr>
            <a:lvl3pPr marL="0" indent="0">
              <a:lnSpc>
                <a:spcPct val="110000"/>
              </a:lnSpc>
              <a:spcBef>
                <a:spcPts val="0"/>
              </a:spcBef>
              <a:spcAft>
                <a:spcPts val="0"/>
              </a:spcAft>
              <a:buFont typeface="Arial" panose="020B0604020202020204" pitchFamily="34" charset="0"/>
              <a:buChar char="​"/>
              <a:defRPr sz="1500">
                <a:solidFill>
                  <a:schemeClr val="tx2"/>
                </a:solidFill>
              </a:defRPr>
            </a:lvl3pPr>
            <a:lvl4pPr marL="0" indent="0">
              <a:lnSpc>
                <a:spcPct val="110000"/>
              </a:lnSpc>
              <a:spcBef>
                <a:spcPts val="0"/>
              </a:spcBef>
              <a:spcAft>
                <a:spcPts val="0"/>
              </a:spcAft>
              <a:buFont typeface="Arial" panose="020B0604020202020204" pitchFamily="34" charset="0"/>
              <a:buChar char="​"/>
              <a:defRPr sz="1500">
                <a:solidFill>
                  <a:schemeClr val="tx2"/>
                </a:solidFill>
              </a:defRPr>
            </a:lvl4pPr>
            <a:lvl5pPr marL="0" indent="0">
              <a:lnSpc>
                <a:spcPct val="110000"/>
              </a:lnSpc>
              <a:spcBef>
                <a:spcPts val="0"/>
              </a:spcBef>
              <a:spcAft>
                <a:spcPts val="0"/>
              </a:spcAft>
              <a:buFont typeface="Arial" panose="020B0604020202020204" pitchFamily="34" charset="0"/>
              <a:buChar char="​"/>
              <a:defRPr sz="15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quarter" idx="11" hasCustomPrompt="1"/>
          </p:nvPr>
        </p:nvSpPr>
        <p:spPr>
          <a:xfrm>
            <a:off x="4075029" y="3058097"/>
            <a:ext cx="4587802" cy="2946231"/>
          </a:xfrm>
        </p:spPr>
        <p:txBody>
          <a:bodyPr/>
          <a:lstStyle>
            <a:lvl1pPr marL="0" algn="r" defTabSz="914400" rtl="0" eaLnBrk="1" latinLnBrk="0" hangingPunct="1">
              <a:lnSpc>
                <a:spcPct val="70000"/>
              </a:lnSpc>
              <a:buNone/>
              <a:defRPr lang="en-US" sz="8000" i="0" kern="1200" dirty="0" smtClean="0">
                <a:solidFill>
                  <a:schemeClr val="tx2"/>
                </a:solidFill>
                <a:latin typeface="+mn-lt"/>
                <a:ea typeface="+mn-ea"/>
                <a:cs typeface="+mn-cs"/>
              </a:defRPr>
            </a:lvl1pPr>
            <a:lvl2pPr algn="r">
              <a:defRPr/>
            </a:lvl2pPr>
            <a:lvl3pPr algn="r">
              <a:defRPr/>
            </a:lvl3pPr>
            <a:lvl4pPr algn="r">
              <a:defRPr/>
            </a:lvl4pPr>
            <a:lvl5pPr algn="r">
              <a:defRPr/>
            </a:lvl5pPr>
          </a:lstStyle>
          <a:p>
            <a:pPr lvl="0"/>
            <a:r>
              <a:rPr lang="en-US" dirty="0"/>
              <a:t>Edit text</a:t>
            </a:r>
          </a:p>
        </p:txBody>
      </p:sp>
      <p:cxnSp>
        <p:nvCxnSpPr>
          <p:cNvPr id="6" name="Straight Connector 5"/>
          <p:cNvCxnSpPr/>
          <p:nvPr userDrawn="1"/>
        </p:nvCxnSpPr>
        <p:spPr>
          <a:xfrm>
            <a:off x="3760403" y="3090633"/>
            <a:ext cx="0" cy="2881159"/>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75882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685800"/>
            <a:ext cx="3182052" cy="1228028"/>
          </a:xfrm>
          <a:prstGeom prst="rect">
            <a:avLst/>
          </a:prstGeom>
        </p:spPr>
        <p:txBody>
          <a:bodyPr vert="horz" wrap="square" lIns="0" tIns="0" rIns="0" bIns="0" rtlCol="0" anchor="t">
            <a:noAutofit/>
          </a:bodyPr>
          <a:lstStyle/>
          <a:p>
            <a:r>
              <a:rPr lang="en-US" dirty="0"/>
              <a:t>All Click To Edit Master Title </a:t>
            </a:r>
            <a:br>
              <a:rPr lang="en-US" dirty="0"/>
            </a:br>
            <a:r>
              <a:rPr lang="en-US" dirty="0"/>
              <a:t>Style</a:t>
            </a:r>
          </a:p>
        </p:txBody>
      </p:sp>
      <p:sp>
        <p:nvSpPr>
          <p:cNvPr id="3" name="Text Placeholder 2"/>
          <p:cNvSpPr>
            <a:spLocks noGrp="1"/>
          </p:cNvSpPr>
          <p:nvPr>
            <p:ph type="body" idx="1"/>
          </p:nvPr>
        </p:nvSpPr>
        <p:spPr>
          <a:xfrm>
            <a:off x="3829078" y="685800"/>
            <a:ext cx="4857722" cy="549275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More</a:t>
            </a:r>
          </a:p>
          <a:p>
            <a:pPr lvl="8"/>
            <a:r>
              <a:rPr lang="en-US" dirty="0"/>
              <a:t>More</a:t>
            </a:r>
          </a:p>
        </p:txBody>
      </p:sp>
      <p:cxnSp>
        <p:nvCxnSpPr>
          <p:cNvPr id="69" name="Straight Connector 68"/>
          <p:cNvCxnSpPr/>
          <p:nvPr userDrawn="1"/>
        </p:nvCxnSpPr>
        <p:spPr>
          <a:xfrm>
            <a:off x="457200" y="460057"/>
            <a:ext cx="3182052" cy="0"/>
          </a:xfrm>
          <a:prstGeom prst="line">
            <a:avLst/>
          </a:prstGeom>
          <a:ln w="12700">
            <a:solidFill>
              <a:schemeClr val="tx2"/>
            </a:solidFill>
            <a:beve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userDrawn="1"/>
        </p:nvCxnSpPr>
        <p:spPr>
          <a:xfrm>
            <a:off x="3829078" y="460057"/>
            <a:ext cx="4857722" cy="0"/>
          </a:xfrm>
          <a:prstGeom prst="line">
            <a:avLst/>
          </a:prstGeom>
          <a:ln w="12700">
            <a:solidFill>
              <a:schemeClr val="tx2"/>
            </a:solidFill>
            <a:bevel/>
          </a:ln>
        </p:spPr>
        <p:style>
          <a:lnRef idx="1">
            <a:schemeClr val="accent1"/>
          </a:lnRef>
          <a:fillRef idx="0">
            <a:schemeClr val="accent1"/>
          </a:fillRef>
          <a:effectRef idx="0">
            <a:schemeClr val="accent1"/>
          </a:effectRef>
          <a:fontRef idx="minor">
            <a:schemeClr val="tx1"/>
          </a:fontRef>
        </p:style>
      </p:cxnSp>
      <p:sp>
        <p:nvSpPr>
          <p:cNvPr id="76" name="TextBox 75"/>
          <p:cNvSpPr txBox="1"/>
          <p:nvPr userDrawn="1"/>
        </p:nvSpPr>
        <p:spPr>
          <a:xfrm>
            <a:off x="8561766" y="6397715"/>
            <a:ext cx="125034" cy="123111"/>
          </a:xfrm>
          <a:prstGeom prst="rect">
            <a:avLst/>
          </a:prstGeom>
          <a:noFill/>
        </p:spPr>
        <p:txBody>
          <a:bodyPr wrap="none" lIns="0" tIns="0" rIns="0" bIns="0" rtlCol="0">
            <a:spAutoFit/>
          </a:bodyPr>
          <a:lstStyle/>
          <a:p>
            <a:pPr algn="r"/>
            <a:fld id="{2385CB4A-7E96-44CA-B116-B71B544B697D}" type="slidenum">
              <a:rPr lang="en-US" sz="800" smtClean="0">
                <a:solidFill>
                  <a:schemeClr val="bg2"/>
                </a:solidFill>
              </a:rPr>
              <a:pPr algn="r"/>
              <a:t>‹#›</a:t>
            </a:fld>
            <a:endParaRPr lang="en-US" sz="800" dirty="0">
              <a:solidFill>
                <a:schemeClr val="bg2"/>
              </a:solidFill>
            </a:endParaRPr>
          </a:p>
        </p:txBody>
      </p:sp>
      <p:sp>
        <p:nvSpPr>
          <p:cNvPr id="117" name="TextBox 116"/>
          <p:cNvSpPr txBox="1"/>
          <p:nvPr userDrawn="1"/>
        </p:nvSpPr>
        <p:spPr>
          <a:xfrm>
            <a:off x="8331889" y="6397715"/>
            <a:ext cx="24045" cy="123111"/>
          </a:xfrm>
          <a:prstGeom prst="rect">
            <a:avLst/>
          </a:prstGeom>
          <a:noFill/>
        </p:spPr>
        <p:txBody>
          <a:bodyPr wrap="none" lIns="0" tIns="0" rIns="0" bIns="0" rtlCol="0">
            <a:spAutoFit/>
          </a:bodyPr>
          <a:lstStyle/>
          <a:p>
            <a:pPr algn="r"/>
            <a:r>
              <a:rPr lang="en-US" sz="800" dirty="0">
                <a:solidFill>
                  <a:schemeClr val="bg2"/>
                </a:solidFill>
              </a:rPr>
              <a:t>|</a:t>
            </a:r>
          </a:p>
        </p:txBody>
      </p:sp>
    </p:spTree>
    <p:extLst>
      <p:ext uri="{BB962C8B-B14F-4D97-AF65-F5344CB8AC3E}">
        <p14:creationId xmlns:p14="http://schemas.microsoft.com/office/powerpoint/2010/main" val="3728137087"/>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3" r:id="rId3"/>
    <p:sldLayoutId id="2147483656" r:id="rId4"/>
    <p:sldLayoutId id="2147483658" r:id="rId5"/>
    <p:sldLayoutId id="2147483650" r:id="rId6"/>
    <p:sldLayoutId id="2147483657" r:id="rId7"/>
    <p:sldLayoutId id="2147483659" r:id="rId8"/>
    <p:sldLayoutId id="2147483654" r:id="rId9"/>
    <p:sldLayoutId id="2147483660" r:id="rId10"/>
    <p:sldLayoutId id="2147483655" r:id="rId11"/>
    <p:sldLayoutId id="2147483664" r:id="rId12"/>
  </p:sldLayoutIdLst>
  <p:txStyles>
    <p:titleStyle>
      <a:lvl1pPr algn="l" defTabSz="914400" rtl="0" eaLnBrk="1" latinLnBrk="0" hangingPunct="1">
        <a:lnSpc>
          <a:spcPct val="95000"/>
        </a:lnSpc>
        <a:spcBef>
          <a:spcPct val="0"/>
        </a:spcBef>
        <a:buNone/>
        <a:defRPr sz="2800" b="1" kern="1200" spc="-150">
          <a:solidFill>
            <a:schemeClr val="tx2"/>
          </a:solidFill>
          <a:latin typeface="+mj-lt"/>
          <a:ea typeface="+mj-ea"/>
          <a:cs typeface="+mj-cs"/>
        </a:defRPr>
      </a:lvl1pPr>
    </p:titleStyle>
    <p:bodyStyle>
      <a:lvl1pPr marL="0" indent="0" algn="l" defTabSz="914400" rtl="0" eaLnBrk="1" latinLnBrk="0" hangingPunct="1">
        <a:lnSpc>
          <a:spcPct val="120000"/>
        </a:lnSpc>
        <a:spcBef>
          <a:spcPts val="600"/>
        </a:spcBef>
        <a:spcAft>
          <a:spcPts val="1200"/>
        </a:spcAft>
        <a:buFont typeface="Arial" panose="020B0604020202020204" pitchFamily="34" charset="0"/>
        <a:buChar char="​"/>
        <a:defRPr sz="1500" b="0" i="1" kern="1200">
          <a:solidFill>
            <a:schemeClr val="accent1"/>
          </a:solidFill>
          <a:latin typeface="Corbel" panose="020B0503020204020204" pitchFamily="34" charset="0"/>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l"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l"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l"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1CCE8"/>
        </a:solidFill>
        <a:effectLst/>
      </p:bgPr>
    </p:bg>
    <p:spTree>
      <p:nvGrpSpPr>
        <p:cNvPr id="1" name=""/>
        <p:cNvGrpSpPr/>
        <p:nvPr/>
      </p:nvGrpSpPr>
      <p:grpSpPr>
        <a:xfrm>
          <a:off x="0" y="0"/>
          <a:ext cx="0" cy="0"/>
          <a:chOff x="0" y="0"/>
          <a:chExt cx="0" cy="0"/>
        </a:xfrm>
      </p:grpSpPr>
      <p:sp>
        <p:nvSpPr>
          <p:cNvPr id="5" name="Title 4"/>
          <p:cNvSpPr>
            <a:spLocks noGrp="1"/>
          </p:cNvSpPr>
          <p:nvPr>
            <p:ph type="ctrTitle"/>
          </p:nvPr>
        </p:nvSpPr>
        <p:spPr>
          <a:xfrm>
            <a:off x="457199" y="358924"/>
            <a:ext cx="5712691" cy="2742289"/>
          </a:xfrm>
        </p:spPr>
        <p:txBody>
          <a:bodyPr/>
          <a:lstStyle/>
          <a:p>
            <a:r>
              <a:rPr lang="en-US" dirty="0"/>
              <a:t>Children’s Acute Pain</a:t>
            </a:r>
          </a:p>
        </p:txBody>
      </p:sp>
      <p:sp>
        <p:nvSpPr>
          <p:cNvPr id="3" name="Text Placeholder 2"/>
          <p:cNvSpPr>
            <a:spLocks noGrp="1"/>
          </p:cNvSpPr>
          <p:nvPr>
            <p:ph type="body" sz="quarter" idx="10"/>
          </p:nvPr>
        </p:nvSpPr>
        <p:spPr/>
        <p:txBody>
          <a:bodyPr/>
          <a:lstStyle/>
          <a:p>
            <a:r>
              <a:rPr lang="en-US" sz="1400" dirty="0"/>
              <a:t>Pediatric </a:t>
            </a:r>
            <a:r>
              <a:rPr lang="en-US" sz="1400"/>
              <a:t>Pain PRN Curriculum</a:t>
            </a:r>
            <a:endParaRPr lang="en-US" sz="1400" dirty="0"/>
          </a:p>
          <a:p>
            <a:endParaRPr lang="en-US" dirty="0"/>
          </a:p>
        </p:txBody>
      </p:sp>
      <p:sp>
        <p:nvSpPr>
          <p:cNvPr id="12" name="TextBox 11">
            <a:extLst>
              <a:ext uri="{FF2B5EF4-FFF2-40B4-BE49-F238E27FC236}">
                <a16:creationId xmlns:a16="http://schemas.microsoft.com/office/drawing/2014/main" id="{D451EF22-FF22-633A-7039-C95E1679E7EB}"/>
              </a:ext>
              <a:ext uri="{C183D7F6-B498-43B3-948B-1728B52AA6E4}">
                <adec:decorative xmlns:adec="http://schemas.microsoft.com/office/drawing/2017/decorative" val="1"/>
              </a:ext>
            </a:extLst>
          </p:cNvPr>
          <p:cNvSpPr txBox="1"/>
          <p:nvPr/>
        </p:nvSpPr>
        <p:spPr>
          <a:xfrm>
            <a:off x="6944497" y="3756454"/>
            <a:ext cx="2026508" cy="2162432"/>
          </a:xfrm>
          <a:prstGeom prst="rect">
            <a:avLst/>
          </a:prstGeom>
          <a:solidFill>
            <a:schemeClr val="accent2"/>
          </a:solidFill>
        </p:spPr>
        <p:txBody>
          <a:bodyPr wrap="square" rtlCol="0">
            <a:spAutoFit/>
          </a:bodyPr>
          <a:lstStyle/>
          <a:p>
            <a:endParaRPr lang="en-US" dirty="0"/>
          </a:p>
        </p:txBody>
      </p:sp>
      <p:pic>
        <p:nvPicPr>
          <p:cNvPr id="2" name="Picture 1">
            <a:extLst>
              <a:ext uri="{FF2B5EF4-FFF2-40B4-BE49-F238E27FC236}">
                <a16:creationId xmlns:a16="http://schemas.microsoft.com/office/drawing/2014/main" id="{E70DCEA7-9823-D0A6-1200-6C9AF1E742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39744" y="4713536"/>
            <a:ext cx="2008262" cy="1089058"/>
          </a:xfrm>
          <a:prstGeom prst="rect">
            <a:avLst/>
          </a:prstGeom>
        </p:spPr>
      </p:pic>
    </p:spTree>
    <p:extLst>
      <p:ext uri="{BB962C8B-B14F-4D97-AF65-F5344CB8AC3E}">
        <p14:creationId xmlns:p14="http://schemas.microsoft.com/office/powerpoint/2010/main" val="27815431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48100"/>
            <a:ext cx="5738884" cy="2543773"/>
          </a:xfrm>
        </p:spPr>
        <p:txBody>
          <a:bodyPr/>
          <a:lstStyle/>
          <a:p>
            <a:r>
              <a:rPr lang="en-US" dirty="0"/>
              <a:t>Why Do Children Experience Acute Pain?</a:t>
            </a:r>
          </a:p>
        </p:txBody>
      </p:sp>
    </p:spTree>
    <p:extLst>
      <p:ext uri="{BB962C8B-B14F-4D97-AF65-F5344CB8AC3E}">
        <p14:creationId xmlns:p14="http://schemas.microsoft.com/office/powerpoint/2010/main" val="2935232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1CCC276-DBCA-4D3E-B4B7-76DB500E7139}"/>
              </a:ext>
            </a:extLst>
          </p:cNvPr>
          <p:cNvSpPr>
            <a:spLocks noGrp="1"/>
          </p:cNvSpPr>
          <p:nvPr>
            <p:ph type="title"/>
          </p:nvPr>
        </p:nvSpPr>
        <p:spPr/>
        <p:txBody>
          <a:bodyPr/>
          <a:lstStyle/>
          <a:p>
            <a:r>
              <a:rPr lang="en-US" dirty="0"/>
              <a:t>Diversity of acute pain experienced by children</a:t>
            </a:r>
          </a:p>
        </p:txBody>
      </p:sp>
      <p:sp>
        <p:nvSpPr>
          <p:cNvPr id="4" name="Content Placeholder 3">
            <a:extLst>
              <a:ext uri="{FF2B5EF4-FFF2-40B4-BE49-F238E27FC236}">
                <a16:creationId xmlns:a16="http://schemas.microsoft.com/office/drawing/2014/main" id="{710ED6D4-E7B5-4A8E-9978-7E86E87BFB9E}"/>
              </a:ext>
            </a:extLst>
          </p:cNvPr>
          <p:cNvSpPr>
            <a:spLocks noGrp="1"/>
          </p:cNvSpPr>
          <p:nvPr>
            <p:ph idx="1"/>
          </p:nvPr>
        </p:nvSpPr>
        <p:spPr/>
        <p:txBody>
          <a:bodyPr/>
          <a:lstStyle/>
          <a:p>
            <a:pPr lvl="3">
              <a:lnSpc>
                <a:spcPct val="108000"/>
              </a:lnSpc>
            </a:pPr>
            <a:r>
              <a:rPr lang="en-US" sz="2000" dirty="0"/>
              <a:t>Acute pain alerts us to injury and illness. </a:t>
            </a:r>
          </a:p>
          <a:p>
            <a:pPr lvl="3">
              <a:lnSpc>
                <a:spcPct val="108000"/>
              </a:lnSpc>
            </a:pPr>
            <a:r>
              <a:rPr lang="en-US" sz="2000" dirty="0"/>
              <a:t>It is our obligation as healthcare providers to assess and manage both the cause of pain and the pain experience. </a:t>
            </a:r>
          </a:p>
          <a:p>
            <a:pPr lvl="3">
              <a:lnSpc>
                <a:spcPct val="108000"/>
              </a:lnSpc>
            </a:pPr>
            <a:endParaRPr lang="en-US" sz="2000" dirty="0"/>
          </a:p>
          <a:p>
            <a:pPr lvl="3"/>
            <a:endParaRPr lang="en-US" sz="2000" dirty="0"/>
          </a:p>
          <a:p>
            <a:endParaRPr lang="en-US" sz="2000" dirty="0"/>
          </a:p>
        </p:txBody>
      </p:sp>
      <p:sp>
        <p:nvSpPr>
          <p:cNvPr id="7" name="Rectangle 6">
            <a:extLst>
              <a:ext uri="{FF2B5EF4-FFF2-40B4-BE49-F238E27FC236}">
                <a16:creationId xmlns:a16="http://schemas.microsoft.com/office/drawing/2014/main" id="{58C1F4DE-59FF-4833-A5DC-4C85CB2E357B}"/>
              </a:ext>
              <a:ext uri="{C183D7F6-B498-43B3-948B-1728B52AA6E4}">
                <adec:decorative xmlns:adec="http://schemas.microsoft.com/office/drawing/2017/decorative" val="1"/>
              </a:ext>
            </a:extLst>
          </p:cNvPr>
          <p:cNvSpPr/>
          <p:nvPr/>
        </p:nvSpPr>
        <p:spPr>
          <a:xfrm>
            <a:off x="3829078" y="3429000"/>
            <a:ext cx="4857722" cy="2560320"/>
          </a:xfrm>
          <a:prstGeom prst="rect">
            <a:avLst/>
          </a:prstGeom>
          <a:solidFill>
            <a:schemeClr val="accent2"/>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spTree>
    <p:extLst>
      <p:ext uri="{BB962C8B-B14F-4D97-AF65-F5344CB8AC3E}">
        <p14:creationId xmlns:p14="http://schemas.microsoft.com/office/powerpoint/2010/main" val="13967558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54FE1-DADF-4EAE-8C30-281E5AF3C9A4}"/>
              </a:ext>
            </a:extLst>
          </p:cNvPr>
          <p:cNvSpPr>
            <a:spLocks noGrp="1"/>
          </p:cNvSpPr>
          <p:nvPr>
            <p:ph type="title"/>
          </p:nvPr>
        </p:nvSpPr>
        <p:spPr>
          <a:xfrm>
            <a:off x="457200" y="3848100"/>
            <a:ext cx="5233916" cy="1695849"/>
          </a:xfrm>
        </p:spPr>
        <p:txBody>
          <a:bodyPr/>
          <a:lstStyle/>
          <a:p>
            <a:r>
              <a:rPr lang="en-US" dirty="0"/>
              <a:t>Postoperative Guidelines</a:t>
            </a:r>
          </a:p>
        </p:txBody>
      </p:sp>
    </p:spTree>
    <p:extLst>
      <p:ext uri="{BB962C8B-B14F-4D97-AF65-F5344CB8AC3E}">
        <p14:creationId xmlns:p14="http://schemas.microsoft.com/office/powerpoint/2010/main" val="15579864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F79C5FA-6159-B57C-0EF6-4B06DAB9643D}"/>
              </a:ext>
            </a:extLst>
          </p:cNvPr>
          <p:cNvSpPr>
            <a:spLocks noGrp="1"/>
          </p:cNvSpPr>
          <p:nvPr>
            <p:ph type="title" idx="4294967295"/>
          </p:nvPr>
        </p:nvSpPr>
        <p:spPr>
          <a:xfrm>
            <a:off x="457200" y="-1228028"/>
            <a:ext cx="3182052" cy="1228028"/>
          </a:xfrm>
        </p:spPr>
        <p:txBody>
          <a:bodyPr vert="horz" wrap="square" lIns="0" tIns="0" rIns="0" bIns="0" rtlCol="0" anchor="b">
            <a:noAutofit/>
          </a:bodyPr>
          <a:lstStyle/>
          <a:p>
            <a:r>
              <a:rPr lang="en-US" dirty="0"/>
              <a:t>Muhammed</a:t>
            </a:r>
          </a:p>
        </p:txBody>
      </p:sp>
      <p:pic>
        <p:nvPicPr>
          <p:cNvPr id="6" name="Picture 2" descr="Image result for icon for plan circle">
            <a:extLst>
              <a:ext uri="{FF2B5EF4-FFF2-40B4-BE49-F238E27FC236}">
                <a16:creationId xmlns:a16="http://schemas.microsoft.com/office/drawing/2014/main" id="{0889404E-27BE-4263-AD29-7AB3463AA6B0}"/>
              </a:ext>
            </a:extLst>
          </p:cNvPr>
          <p:cNvPicPr>
            <a:picLocks noChangeAspect="1" noChangeArrowheads="1"/>
          </p:cNvPicPr>
          <p:nvPr/>
        </p:nvPicPr>
        <p:blipFill>
          <a:blip r:embed="rId3" cstate="print">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969264" y="726204"/>
            <a:ext cx="2007852" cy="2007852"/>
          </a:xfrm>
          <a:prstGeom prst="rect">
            <a:avLst/>
          </a:prstGeom>
          <a:noFill/>
          <a:extLst>
            <a:ext uri="{909E8E84-426E-40DD-AFC4-6F175D3DCCD1}">
              <a14:hiddenFill xmlns:a14="http://schemas.microsoft.com/office/drawing/2010/main">
                <a:solidFill>
                  <a:srgbClr val="FFFFFF"/>
                </a:solidFill>
              </a14:hiddenFill>
            </a:ext>
          </a:extLst>
        </p:spPr>
      </p:pic>
      <p:sp>
        <p:nvSpPr>
          <p:cNvPr id="5" name="Text Placeholder 2">
            <a:extLst>
              <a:ext uri="{FF2B5EF4-FFF2-40B4-BE49-F238E27FC236}">
                <a16:creationId xmlns:a16="http://schemas.microsoft.com/office/drawing/2014/main" id="{DBB0452B-3CC0-4169-A4AC-78E61D385314}"/>
              </a:ext>
            </a:extLst>
          </p:cNvPr>
          <p:cNvSpPr txBox="1">
            <a:spLocks/>
          </p:cNvSpPr>
          <p:nvPr/>
        </p:nvSpPr>
        <p:spPr>
          <a:xfrm>
            <a:off x="4227429" y="2296097"/>
            <a:ext cx="4587802" cy="731520"/>
          </a:xfrm>
          <a:prstGeom prst="rect">
            <a:avLst/>
          </a:prstGeom>
        </p:spPr>
        <p:txBody>
          <a:bodyPr vert="horz" lIns="0" tIns="0" rIns="0" bIns="0" rtlCol="0">
            <a:noAutofit/>
          </a:bodyPr>
          <a:lstStyle>
            <a:lvl1pPr marL="0" indent="0" algn="r" defTabSz="914400" rtl="0" eaLnBrk="1" latinLnBrk="0" hangingPunct="1">
              <a:lnSpc>
                <a:spcPct val="70000"/>
              </a:lnSpc>
              <a:spcBef>
                <a:spcPts val="600"/>
              </a:spcBef>
              <a:spcAft>
                <a:spcPts val="1200"/>
              </a:spcAft>
              <a:buFont typeface="Arial" panose="020B0604020202020204" pitchFamily="34" charset="0"/>
              <a:buNone/>
              <a:defRPr lang="en-US" sz="8000" b="0" i="0" kern="1200" dirty="0" smtClean="0">
                <a:solidFill>
                  <a:schemeClr val="tx2"/>
                </a:solidFill>
                <a:latin typeface="+mn-lt"/>
                <a:ea typeface="+mn-ea"/>
                <a:cs typeface="+mn-cs"/>
              </a:defRPr>
            </a:lvl1pPr>
            <a:lvl2pPr marL="0" indent="0" algn="r"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r"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r"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r"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r>
              <a:rPr lang="en-US" sz="6600" dirty="0"/>
              <a:t>Muhammed</a:t>
            </a:r>
          </a:p>
        </p:txBody>
      </p:sp>
      <p:sp>
        <p:nvSpPr>
          <p:cNvPr id="3" name="Text Placeholder 2"/>
          <p:cNvSpPr>
            <a:spLocks noGrp="1"/>
          </p:cNvSpPr>
          <p:nvPr>
            <p:ph type="body" sz="quarter" idx="11"/>
          </p:nvPr>
        </p:nvSpPr>
        <p:spPr>
          <a:xfrm>
            <a:off x="489098" y="3271168"/>
            <a:ext cx="3240226" cy="2540692"/>
          </a:xfrm>
        </p:spPr>
        <p:txBody>
          <a:bodyPr/>
          <a:lstStyle/>
          <a:p>
            <a:pPr lvl="2" algn="l"/>
            <a:r>
              <a:rPr lang="en-US" sz="2000" dirty="0"/>
              <a:t>What signs would you look for in the child as an indication of pain?</a:t>
            </a:r>
          </a:p>
          <a:p>
            <a:pPr lvl="2" algn="l"/>
            <a:endParaRPr lang="en-US" sz="2000" dirty="0"/>
          </a:p>
          <a:p>
            <a:pPr lvl="2" algn="l"/>
            <a:r>
              <a:rPr lang="en-US" sz="2000" dirty="0"/>
              <a:t>What would you recommend to “catch up” on the pain medicine?</a:t>
            </a:r>
          </a:p>
          <a:p>
            <a:pPr algn="l"/>
            <a:endParaRPr lang="en-US" sz="2000" dirty="0"/>
          </a:p>
        </p:txBody>
      </p:sp>
      <p:sp>
        <p:nvSpPr>
          <p:cNvPr id="2" name="Rectangle 1"/>
          <p:cNvSpPr/>
          <p:nvPr/>
        </p:nvSpPr>
        <p:spPr>
          <a:xfrm>
            <a:off x="3902149" y="3209951"/>
            <a:ext cx="4913082" cy="3170099"/>
          </a:xfrm>
          <a:prstGeom prst="rect">
            <a:avLst/>
          </a:prstGeom>
        </p:spPr>
        <p:txBody>
          <a:bodyPr wrap="square">
            <a:spAutoFit/>
          </a:bodyPr>
          <a:lstStyle/>
          <a:p>
            <a:r>
              <a:rPr lang="en-US" altLang="en-US" sz="2000" dirty="0"/>
              <a:t>Muhammed is a 2-day-old who has had abdominal surgery.</a:t>
            </a:r>
          </a:p>
          <a:p>
            <a:pPr>
              <a:spcBef>
                <a:spcPts val="0"/>
              </a:spcBef>
            </a:pPr>
            <a:r>
              <a:rPr lang="en-US" altLang="en-US" sz="2000" dirty="0"/>
              <a:t>During your assessment, you observe obvious signs of pain. </a:t>
            </a:r>
          </a:p>
          <a:p>
            <a:pPr>
              <a:spcBef>
                <a:spcPts val="0"/>
              </a:spcBef>
            </a:pPr>
            <a:r>
              <a:rPr lang="en-US" altLang="en-US" sz="2000" dirty="0"/>
              <a:t>As you review the anesthesia record, you see that the baby received minimal analgesics during the surgery and you confirm the medication doses given with the anesthesiologist to confirm the charting.</a:t>
            </a:r>
          </a:p>
        </p:txBody>
      </p:sp>
    </p:spTree>
    <p:extLst>
      <p:ext uri="{BB962C8B-B14F-4D97-AF65-F5344CB8AC3E}">
        <p14:creationId xmlns:p14="http://schemas.microsoft.com/office/powerpoint/2010/main" val="19416760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99F6A71-B292-42E5-94B6-41F6B8991AF8}"/>
              </a:ext>
            </a:extLst>
          </p:cNvPr>
          <p:cNvSpPr>
            <a:spLocks noGrp="1"/>
          </p:cNvSpPr>
          <p:nvPr>
            <p:ph type="title"/>
          </p:nvPr>
        </p:nvSpPr>
        <p:spPr/>
        <p:txBody>
          <a:bodyPr/>
          <a:lstStyle/>
          <a:p>
            <a:r>
              <a:rPr lang="en-US" dirty="0"/>
              <a:t>American Pain Society (APS) Postoperative Guidelines</a:t>
            </a:r>
          </a:p>
        </p:txBody>
      </p:sp>
      <p:pic>
        <p:nvPicPr>
          <p:cNvPr id="6" name="Picture 5" descr="A group of people in a circle&#10;&#10;">
            <a:extLst>
              <a:ext uri="{FF2B5EF4-FFF2-40B4-BE49-F238E27FC236}">
                <a16:creationId xmlns:a16="http://schemas.microsoft.com/office/drawing/2014/main" id="{23F63F0A-1247-4CF2-87A3-C3DCFAAD2019}"/>
              </a:ext>
            </a:extLst>
          </p:cNvPr>
          <p:cNvPicPr>
            <a:picLocks noChangeAspect="1"/>
          </p:cNvPicPr>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457200" y="2737412"/>
            <a:ext cx="1722035" cy="1722035"/>
          </a:xfrm>
          <a:prstGeom prst="rect">
            <a:avLst/>
          </a:prstGeom>
        </p:spPr>
      </p:pic>
      <p:sp>
        <p:nvSpPr>
          <p:cNvPr id="5" name="Content Placeholder 4">
            <a:extLst>
              <a:ext uri="{FF2B5EF4-FFF2-40B4-BE49-F238E27FC236}">
                <a16:creationId xmlns:a16="http://schemas.microsoft.com/office/drawing/2014/main" id="{A2A9C589-30EE-4B48-A011-CDA8C5A39E1F}"/>
              </a:ext>
            </a:extLst>
          </p:cNvPr>
          <p:cNvSpPr>
            <a:spLocks noGrp="1"/>
          </p:cNvSpPr>
          <p:nvPr>
            <p:ph idx="1"/>
          </p:nvPr>
        </p:nvSpPr>
        <p:spPr/>
        <p:txBody>
          <a:bodyPr/>
          <a:lstStyle/>
          <a:p>
            <a:pPr lvl="3"/>
            <a:r>
              <a:rPr lang="en-US" sz="2000" dirty="0"/>
              <a:t>The panel recommends that facilities in which surgery is performed:</a:t>
            </a:r>
            <a:endParaRPr lang="en-US" sz="2000" dirty="0">
              <a:ea typeface="ＭＳ Ｐゴシック" charset="0"/>
            </a:endParaRPr>
          </a:p>
          <a:p>
            <a:pPr marL="228600" lvl="3" indent="-228600">
              <a:buFont typeface="+mj-lt"/>
              <a:buAutoNum type="arabicPeriod"/>
            </a:pPr>
            <a:r>
              <a:rPr lang="en-US" sz="2000" dirty="0"/>
              <a:t>have an organizational structure in place to develop and refine policies and processes for safe and effective delivery of postoperative pain control </a:t>
            </a:r>
            <a:r>
              <a:rPr lang="en-US" sz="2000" i="1" dirty="0">
                <a:solidFill>
                  <a:schemeClr val="accent1"/>
                </a:solidFill>
              </a:rPr>
              <a:t>(strong recommendation, low-quality evidence).</a:t>
            </a:r>
          </a:p>
          <a:p>
            <a:pPr marL="228600" lvl="3" indent="-228600">
              <a:buFont typeface="+mj-lt"/>
              <a:buAutoNum type="arabicPeriod"/>
            </a:pPr>
            <a:r>
              <a:rPr lang="en-US" sz="2000" dirty="0">
                <a:solidFill>
                  <a:schemeClr val="tx1"/>
                </a:solidFill>
              </a:rPr>
              <a:t>provide clinicians with access to consult pain specialist for patients with inadequately controlled postoperative pain or at high risk of inadequately controlled postoperative pain (e.g., opioid tolerant, history of substance abuse) </a:t>
            </a:r>
            <a:r>
              <a:rPr lang="en-US" sz="2000" i="1" dirty="0">
                <a:solidFill>
                  <a:schemeClr val="accent1"/>
                </a:solidFill>
              </a:rPr>
              <a:t>(strong recommendation, low-quality evidence).</a:t>
            </a:r>
          </a:p>
        </p:txBody>
      </p:sp>
    </p:spTree>
    <p:extLst>
      <p:ext uri="{BB962C8B-B14F-4D97-AF65-F5344CB8AC3E}">
        <p14:creationId xmlns:p14="http://schemas.microsoft.com/office/powerpoint/2010/main" val="39058764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DBB0452B-3CC0-4169-A4AC-78E61D385314}"/>
              </a:ext>
            </a:extLst>
          </p:cNvPr>
          <p:cNvSpPr txBox="1">
            <a:spLocks noGrp="1"/>
          </p:cNvSpPr>
          <p:nvPr>
            <p:ph type="title" idx="4294967295"/>
          </p:nvPr>
        </p:nvSpPr>
        <p:spPr>
          <a:xfrm>
            <a:off x="4227429" y="2296097"/>
            <a:ext cx="4587802" cy="73152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marL="0" indent="0" algn="r" defTabSz="914400" rtl="0" eaLnBrk="1" latinLnBrk="0" hangingPunct="1">
              <a:lnSpc>
                <a:spcPct val="70000"/>
              </a:lnSpc>
              <a:spcBef>
                <a:spcPts val="600"/>
              </a:spcBef>
              <a:spcAft>
                <a:spcPts val="1200"/>
              </a:spcAft>
              <a:buFont typeface="Arial" panose="020B0604020202020204" pitchFamily="34" charset="0"/>
              <a:buNone/>
              <a:defRPr lang="en-US" sz="8000" b="0" i="0" kern="1200" dirty="0" smtClean="0">
                <a:solidFill>
                  <a:schemeClr val="tx2"/>
                </a:solidFill>
                <a:latin typeface="+mn-lt"/>
                <a:ea typeface="+mn-ea"/>
                <a:cs typeface="+mn-cs"/>
              </a:defRPr>
            </a:lvl1pPr>
            <a:lvl2pPr marL="0" indent="0" algn="r"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r"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r"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r"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marL="0" marR="0" lvl="0" indent="0" algn="r" defTabSz="914400" rtl="0" eaLnBrk="1" fontAlgn="auto" latinLnBrk="0" hangingPunct="1">
              <a:lnSpc>
                <a:spcPct val="70000"/>
              </a:lnSpc>
              <a:spcBef>
                <a:spcPts val="600"/>
              </a:spcBef>
              <a:spcAft>
                <a:spcPts val="1200"/>
              </a:spcAft>
              <a:buClrTx/>
              <a:buSzTx/>
              <a:buFont typeface="Arial" panose="020B0604020202020204" pitchFamily="34" charset="0"/>
              <a:buNone/>
              <a:tabLst/>
              <a:defRPr/>
            </a:pPr>
            <a:r>
              <a:rPr kumimoji="0" lang="en-US" sz="6600" b="0" i="0" u="none" strike="noStrike" kern="1200" cap="none" spc="0" normalizeH="0" baseline="0" noProof="0" dirty="0">
                <a:ln>
                  <a:noFill/>
                </a:ln>
                <a:solidFill>
                  <a:schemeClr val="tx2"/>
                </a:solidFill>
                <a:effectLst/>
                <a:uLnTx/>
                <a:uFillTx/>
                <a:latin typeface="+mn-lt"/>
                <a:ea typeface="+mn-ea"/>
                <a:cs typeface="+mn-cs"/>
              </a:rPr>
              <a:t>David</a:t>
            </a:r>
          </a:p>
        </p:txBody>
      </p:sp>
      <p:pic>
        <p:nvPicPr>
          <p:cNvPr id="6" name="Picture 5" descr="A group of people in a circle&#10;">
            <a:extLst>
              <a:ext uri="{FF2B5EF4-FFF2-40B4-BE49-F238E27FC236}">
                <a16:creationId xmlns:a16="http://schemas.microsoft.com/office/drawing/2014/main" id="{23F63F0A-1247-4CF2-87A3-C3DCFAAD2019}"/>
              </a:ext>
            </a:extLst>
          </p:cNvPr>
          <p:cNvPicPr>
            <a:picLocks noChangeAspect="1"/>
          </p:cNvPicPr>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764066" y="718883"/>
            <a:ext cx="2180840" cy="2180840"/>
          </a:xfrm>
          <a:prstGeom prst="rect">
            <a:avLst/>
          </a:prstGeom>
        </p:spPr>
      </p:pic>
      <p:sp>
        <p:nvSpPr>
          <p:cNvPr id="3" name="Text Placeholder 2"/>
          <p:cNvSpPr>
            <a:spLocks noGrp="1"/>
          </p:cNvSpPr>
          <p:nvPr>
            <p:ph type="body" sz="quarter" idx="11"/>
          </p:nvPr>
        </p:nvSpPr>
        <p:spPr>
          <a:xfrm>
            <a:off x="489098" y="3248303"/>
            <a:ext cx="3240226" cy="2946231"/>
          </a:xfrm>
        </p:spPr>
        <p:txBody>
          <a:bodyPr/>
          <a:lstStyle/>
          <a:p>
            <a:pPr lvl="2" algn="l">
              <a:lnSpc>
                <a:spcPct val="100000"/>
              </a:lnSpc>
              <a:spcBef>
                <a:spcPts val="1200"/>
              </a:spcBef>
            </a:pPr>
            <a:r>
              <a:rPr lang="en-US" sz="2000" dirty="0"/>
              <a:t>Why are tearing, blood pressure and heart rate significant?</a:t>
            </a:r>
            <a:endParaRPr lang="en-US" sz="1400" dirty="0"/>
          </a:p>
          <a:p>
            <a:pPr lvl="2" algn="l">
              <a:lnSpc>
                <a:spcPct val="100000"/>
              </a:lnSpc>
              <a:spcBef>
                <a:spcPts val="1200"/>
              </a:spcBef>
            </a:pPr>
            <a:r>
              <a:rPr lang="en-US" sz="2000" dirty="0"/>
              <a:t>How do midazolam and morphine add to the treatment plan?</a:t>
            </a:r>
            <a:endParaRPr lang="en-US" sz="1400" dirty="0"/>
          </a:p>
          <a:p>
            <a:pPr lvl="2" algn="l">
              <a:lnSpc>
                <a:spcPct val="100000"/>
              </a:lnSpc>
              <a:spcBef>
                <a:spcPts val="1200"/>
              </a:spcBef>
            </a:pPr>
            <a:r>
              <a:rPr lang="en-US" sz="2000" dirty="0"/>
              <a:t>When should the patient and parents be educated about </a:t>
            </a:r>
            <a:r>
              <a:rPr lang="en-US" sz="2000" dirty="0" err="1"/>
              <a:t>PCA</a:t>
            </a:r>
            <a:r>
              <a:rPr lang="en-US" sz="2000" dirty="0"/>
              <a:t>?</a:t>
            </a:r>
          </a:p>
          <a:p>
            <a:pPr algn="l"/>
            <a:endParaRPr lang="en-US" sz="2000" dirty="0"/>
          </a:p>
        </p:txBody>
      </p:sp>
      <p:sp>
        <p:nvSpPr>
          <p:cNvPr id="2" name="Rectangle 1"/>
          <p:cNvSpPr/>
          <p:nvPr/>
        </p:nvSpPr>
        <p:spPr>
          <a:xfrm>
            <a:off x="3945519" y="3112377"/>
            <a:ext cx="4869711" cy="3231654"/>
          </a:xfrm>
          <a:prstGeom prst="rect">
            <a:avLst/>
          </a:prstGeom>
        </p:spPr>
        <p:txBody>
          <a:bodyPr wrap="square">
            <a:spAutoFit/>
          </a:bodyPr>
          <a:lstStyle/>
          <a:p>
            <a:pPr defTabSz="881390">
              <a:lnSpc>
                <a:spcPct val="102000"/>
              </a:lnSpc>
              <a:defRPr/>
            </a:pPr>
            <a:r>
              <a:rPr lang="en-US" sz="2000" dirty="0"/>
              <a:t>David, a post-op cardiac patient, arrives still sedated. While re-taping his endotracheal tube, you noticed tearing, high blood pressures and high heart rate. </a:t>
            </a:r>
          </a:p>
          <a:p>
            <a:pPr fontAlgn="ctr">
              <a:lnSpc>
                <a:spcPct val="102000"/>
              </a:lnSpc>
            </a:pPr>
            <a:r>
              <a:rPr lang="en-US" sz="2000" dirty="0"/>
              <a:t>He is on a </a:t>
            </a:r>
            <a:r>
              <a:rPr lang="en-US" sz="2000" dirty="0" err="1"/>
              <a:t>dexmedetomidine</a:t>
            </a:r>
            <a:r>
              <a:rPr lang="en-US" sz="2000" dirty="0"/>
              <a:t> drip and  </a:t>
            </a:r>
            <a:r>
              <a:rPr lang="en-US" sz="2000" dirty="0" err="1"/>
              <a:t>HYDROmorphone</a:t>
            </a:r>
            <a:r>
              <a:rPr lang="en-US" sz="2000" dirty="0"/>
              <a:t> PCA basal + demand. </a:t>
            </a:r>
          </a:p>
          <a:p>
            <a:pPr marL="342900" indent="-342900" fontAlgn="ctr">
              <a:lnSpc>
                <a:spcPct val="102000"/>
              </a:lnSpc>
              <a:buFont typeface="Arial" panose="020B0604020202020204" pitchFamily="34" charset="0"/>
              <a:buChar char="•"/>
            </a:pPr>
            <a:r>
              <a:rPr lang="en-US" sz="2000" dirty="0"/>
              <a:t>Doses of midazolam and morphine are ordered.</a:t>
            </a:r>
          </a:p>
          <a:p>
            <a:pPr marL="342900" indent="-342900" fontAlgn="ctr">
              <a:lnSpc>
                <a:spcPct val="102000"/>
              </a:lnSpc>
              <a:buFont typeface="Arial" panose="020B0604020202020204" pitchFamily="34" charset="0"/>
              <a:buChar char="•"/>
            </a:pPr>
            <a:r>
              <a:rPr lang="en-US" sz="2000" dirty="0"/>
              <a:t>You then provide PCA and pain education with his parents.</a:t>
            </a:r>
          </a:p>
        </p:txBody>
      </p:sp>
    </p:spTree>
    <p:extLst>
      <p:ext uri="{BB962C8B-B14F-4D97-AF65-F5344CB8AC3E}">
        <p14:creationId xmlns:p14="http://schemas.microsoft.com/office/powerpoint/2010/main" val="6599763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99F6A71-B292-42E5-94B6-41F6B8991AF8}"/>
              </a:ext>
            </a:extLst>
          </p:cNvPr>
          <p:cNvSpPr>
            <a:spLocks noGrp="1"/>
          </p:cNvSpPr>
          <p:nvPr>
            <p:ph type="title"/>
          </p:nvPr>
        </p:nvSpPr>
        <p:spPr/>
        <p:txBody>
          <a:bodyPr/>
          <a:lstStyle/>
          <a:p>
            <a:r>
              <a:rPr lang="en-US" dirty="0"/>
              <a:t>APS Postoperative Guidelines</a:t>
            </a:r>
          </a:p>
        </p:txBody>
      </p:sp>
      <p:sp>
        <p:nvSpPr>
          <p:cNvPr id="5" name="Content Placeholder 4">
            <a:extLst>
              <a:ext uri="{FF2B5EF4-FFF2-40B4-BE49-F238E27FC236}">
                <a16:creationId xmlns:a16="http://schemas.microsoft.com/office/drawing/2014/main" id="{A2A9C589-30EE-4B48-A011-CDA8C5A39E1F}"/>
              </a:ext>
            </a:extLst>
          </p:cNvPr>
          <p:cNvSpPr>
            <a:spLocks noGrp="1"/>
          </p:cNvSpPr>
          <p:nvPr>
            <p:ph idx="1"/>
          </p:nvPr>
        </p:nvSpPr>
        <p:spPr>
          <a:xfrm>
            <a:off x="3829078" y="612648"/>
            <a:ext cx="4857722" cy="5492750"/>
          </a:xfrm>
        </p:spPr>
        <p:txBody>
          <a:bodyPr/>
          <a:lstStyle/>
          <a:p>
            <a:pPr lvl="3">
              <a:lnSpc>
                <a:spcPct val="103000"/>
              </a:lnSpc>
              <a:spcBef>
                <a:spcPts val="0"/>
              </a:spcBef>
              <a:spcAft>
                <a:spcPts val="300"/>
              </a:spcAft>
            </a:pPr>
            <a:r>
              <a:rPr lang="en-US" sz="2000" dirty="0"/>
              <a:t>The panel recommends that clinicians:</a:t>
            </a:r>
            <a:endParaRPr lang="en-US" sz="2000" dirty="0">
              <a:ea typeface="ＭＳ Ｐゴシック" charset="0"/>
            </a:endParaRPr>
          </a:p>
          <a:p>
            <a:pPr marL="342900" lvl="3" indent="-342900">
              <a:lnSpc>
                <a:spcPct val="105000"/>
              </a:lnSpc>
              <a:spcAft>
                <a:spcPts val="0"/>
              </a:spcAft>
              <a:buFont typeface="Arial" panose="020B0604020202020204" pitchFamily="34" charset="0"/>
              <a:buChar char="•"/>
            </a:pPr>
            <a:r>
              <a:rPr lang="en-US" sz="1800" i="0" dirty="0">
                <a:solidFill>
                  <a:schemeClr val="tx2"/>
                </a:solidFill>
              </a:rPr>
              <a:t>offer neuraxial analgesia with opioids, local anesthetics, or both for major thoracic </a:t>
            </a:r>
            <a:r>
              <a:rPr lang="en-US" sz="1800" dirty="0">
                <a:solidFill>
                  <a:schemeClr val="tx2"/>
                </a:solidFill>
              </a:rPr>
              <a:t>and abdominal procedures, particularly in patients at risk for cardiac complications, pulmonary complications, or prolonged ileus (</a:t>
            </a:r>
            <a:r>
              <a:rPr lang="en-US" sz="1800" i="1" dirty="0">
                <a:solidFill>
                  <a:schemeClr val="accent1"/>
                </a:solidFill>
              </a:rPr>
              <a:t>strong recommendation, high-quality evidence).</a:t>
            </a:r>
          </a:p>
          <a:p>
            <a:pPr marL="342900" lvl="3" indent="-342900">
              <a:lnSpc>
                <a:spcPct val="105000"/>
              </a:lnSpc>
              <a:spcAft>
                <a:spcPts val="0"/>
              </a:spcAft>
              <a:buFont typeface="Arial" panose="020B0604020202020204" pitchFamily="34" charset="0"/>
              <a:buChar char="•"/>
            </a:pPr>
            <a:r>
              <a:rPr lang="en-US" sz="1800" i="0" dirty="0">
                <a:solidFill>
                  <a:schemeClr val="tx2"/>
                </a:solidFill>
              </a:rPr>
              <a:t>consider surgical-site specific peripheral regional anesthetic techniques in adults and children for those procedures with evidence indicating efficacy </a:t>
            </a:r>
            <a:r>
              <a:rPr lang="en-US" sz="1800" i="1" dirty="0">
                <a:solidFill>
                  <a:schemeClr val="accent1"/>
                </a:solidFill>
              </a:rPr>
              <a:t>(strong recommendation, high-quality evidence).</a:t>
            </a:r>
          </a:p>
          <a:p>
            <a:pPr marL="342900" lvl="3" indent="-342900">
              <a:lnSpc>
                <a:spcPct val="105000"/>
              </a:lnSpc>
              <a:spcAft>
                <a:spcPts val="0"/>
              </a:spcAft>
              <a:buFont typeface="Arial" panose="020B0604020202020204" pitchFamily="34" charset="0"/>
              <a:buChar char="•"/>
            </a:pPr>
            <a:r>
              <a:rPr lang="en-US" sz="1800" i="0" dirty="0">
                <a:solidFill>
                  <a:schemeClr val="tx2"/>
                </a:solidFill>
              </a:rPr>
              <a:t>use continuous, local-anesthetic based peripheral regional analgesic techniques when the need for analgesia is likely to exceed the duration of effect of a single injection (</a:t>
            </a:r>
            <a:r>
              <a:rPr lang="en-US" sz="1800" i="1" dirty="0">
                <a:solidFill>
                  <a:schemeClr val="accent1"/>
                </a:solidFill>
              </a:rPr>
              <a:t>strong recommendation, low-quality evidence).</a:t>
            </a:r>
          </a:p>
        </p:txBody>
      </p:sp>
    </p:spTree>
    <p:extLst>
      <p:ext uri="{BB962C8B-B14F-4D97-AF65-F5344CB8AC3E}">
        <p14:creationId xmlns:p14="http://schemas.microsoft.com/office/powerpoint/2010/main" val="5939222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DBB0452B-3CC0-4169-A4AC-78E61D385314}"/>
              </a:ext>
            </a:extLst>
          </p:cNvPr>
          <p:cNvSpPr txBox="1">
            <a:spLocks noGrp="1"/>
          </p:cNvSpPr>
          <p:nvPr>
            <p:ph type="title" idx="4294967295"/>
          </p:nvPr>
        </p:nvSpPr>
        <p:spPr>
          <a:xfrm>
            <a:off x="4227429" y="2296097"/>
            <a:ext cx="4587802" cy="73152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marL="0" indent="0" algn="r" defTabSz="914400" rtl="0" eaLnBrk="1" latinLnBrk="0" hangingPunct="1">
              <a:lnSpc>
                <a:spcPct val="70000"/>
              </a:lnSpc>
              <a:spcBef>
                <a:spcPts val="600"/>
              </a:spcBef>
              <a:spcAft>
                <a:spcPts val="1200"/>
              </a:spcAft>
              <a:buFont typeface="Arial" panose="020B0604020202020204" pitchFamily="34" charset="0"/>
              <a:buNone/>
              <a:defRPr lang="en-US" sz="8000" b="0" i="0" kern="1200" dirty="0" smtClean="0">
                <a:solidFill>
                  <a:schemeClr val="tx2"/>
                </a:solidFill>
                <a:latin typeface="+mn-lt"/>
                <a:ea typeface="+mn-ea"/>
                <a:cs typeface="+mn-cs"/>
              </a:defRPr>
            </a:lvl1pPr>
            <a:lvl2pPr marL="0" indent="0" algn="r"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r"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r"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r"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marL="0" marR="0" lvl="0" indent="0" algn="r" defTabSz="914400" rtl="0" eaLnBrk="1" fontAlgn="auto" latinLnBrk="0" hangingPunct="1">
              <a:lnSpc>
                <a:spcPct val="70000"/>
              </a:lnSpc>
              <a:spcBef>
                <a:spcPts val="600"/>
              </a:spcBef>
              <a:spcAft>
                <a:spcPts val="1200"/>
              </a:spcAft>
              <a:buClrTx/>
              <a:buSzTx/>
              <a:buFont typeface="Arial" panose="020B0604020202020204" pitchFamily="34" charset="0"/>
              <a:buNone/>
              <a:tabLst/>
              <a:defRPr/>
            </a:pPr>
            <a:r>
              <a:rPr kumimoji="0" lang="en-US" sz="6600" b="0" i="0" u="none" strike="noStrike" kern="1200" cap="none" spc="0" normalizeH="0" baseline="0" noProof="0" dirty="0">
                <a:ln>
                  <a:noFill/>
                </a:ln>
                <a:solidFill>
                  <a:schemeClr val="tx2"/>
                </a:solidFill>
                <a:effectLst/>
                <a:uLnTx/>
                <a:uFillTx/>
                <a:latin typeface="+mn-lt"/>
                <a:ea typeface="+mn-ea"/>
                <a:cs typeface="+mn-cs"/>
              </a:rPr>
              <a:t>David </a:t>
            </a:r>
          </a:p>
        </p:txBody>
      </p:sp>
      <p:pic>
        <p:nvPicPr>
          <p:cNvPr id="7" name="Picture 6" descr="A white wrench in a red circle&#10;&#10;">
            <a:extLst>
              <a:ext uri="{FF2B5EF4-FFF2-40B4-BE49-F238E27FC236}">
                <a16:creationId xmlns:a16="http://schemas.microsoft.com/office/drawing/2014/main" id="{3B01C59B-BE02-4911-8EEF-BF77A4A3D77D}"/>
              </a:ext>
            </a:extLst>
          </p:cNvPr>
          <p:cNvPicPr>
            <a:picLocks noChangeAspect="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095201" y="688033"/>
            <a:ext cx="1885046" cy="1885046"/>
          </a:xfrm>
          <a:prstGeom prst="rect">
            <a:avLst/>
          </a:prstGeom>
        </p:spPr>
      </p:pic>
      <p:sp>
        <p:nvSpPr>
          <p:cNvPr id="6" name="Text Placeholder 2">
            <a:extLst>
              <a:ext uri="{FF2B5EF4-FFF2-40B4-BE49-F238E27FC236}">
                <a16:creationId xmlns:a16="http://schemas.microsoft.com/office/drawing/2014/main" id="{9783BB87-382F-4E24-BF09-AA44E497BFA8}"/>
              </a:ext>
            </a:extLst>
          </p:cNvPr>
          <p:cNvSpPr txBox="1">
            <a:spLocks/>
          </p:cNvSpPr>
          <p:nvPr/>
        </p:nvSpPr>
        <p:spPr>
          <a:xfrm>
            <a:off x="360722" y="3941359"/>
            <a:ext cx="3296878" cy="2946231"/>
          </a:xfrm>
          <a:prstGeom prst="rect">
            <a:avLst/>
          </a:prstGeom>
        </p:spPr>
        <p:txBody>
          <a:bodyPr vert="horz" lIns="0" tIns="0" rIns="0" bIns="0" rtlCol="0">
            <a:noAutofit/>
          </a:bodyPr>
          <a:lstStyle>
            <a:lvl1pPr marL="0" indent="0" algn="r" defTabSz="914400" rtl="0" eaLnBrk="1" latinLnBrk="0" hangingPunct="1">
              <a:lnSpc>
                <a:spcPct val="70000"/>
              </a:lnSpc>
              <a:spcBef>
                <a:spcPts val="600"/>
              </a:spcBef>
              <a:spcAft>
                <a:spcPts val="1200"/>
              </a:spcAft>
              <a:buFont typeface="Arial" panose="020B0604020202020204" pitchFamily="34" charset="0"/>
              <a:buNone/>
              <a:defRPr lang="en-US" sz="8000" b="0" i="0" kern="1200" dirty="0" smtClean="0">
                <a:solidFill>
                  <a:schemeClr val="tx2"/>
                </a:solidFill>
                <a:latin typeface="+mn-lt"/>
                <a:ea typeface="+mn-ea"/>
                <a:cs typeface="+mn-cs"/>
              </a:defRPr>
            </a:lvl1pPr>
            <a:lvl2pPr marL="0" indent="0" algn="r"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r"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r"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r"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lvl="2" algn="l">
              <a:buNone/>
            </a:pPr>
            <a:r>
              <a:rPr lang="en-US" sz="2000" i="1" dirty="0">
                <a:solidFill>
                  <a:schemeClr val="accent1"/>
                </a:solidFill>
              </a:rPr>
              <a:t>Which may have helped treat David’s surgical pain?</a:t>
            </a:r>
          </a:p>
          <a:p>
            <a:pPr marL="285750" lvl="2" indent="-285750" algn="l">
              <a:buFont typeface="Arial" panose="020B0604020202020204" pitchFamily="34" charset="0"/>
              <a:buChar char="•"/>
            </a:pPr>
            <a:endParaRPr lang="en-US" sz="2000" dirty="0">
              <a:latin typeface="+mn-lt"/>
            </a:endParaRPr>
          </a:p>
          <a:p>
            <a:pPr marL="285750" lvl="2" indent="-285750" algn="l">
              <a:buFont typeface="Arial" panose="020B0604020202020204" pitchFamily="34" charset="0"/>
              <a:buChar char="•"/>
            </a:pPr>
            <a:endParaRPr lang="en-US" sz="2000" dirty="0">
              <a:latin typeface="+mn-lt"/>
            </a:endParaRPr>
          </a:p>
          <a:p>
            <a:pPr algn="l"/>
            <a:endParaRPr lang="en-US" sz="2000" dirty="0"/>
          </a:p>
        </p:txBody>
      </p:sp>
      <p:sp>
        <p:nvSpPr>
          <p:cNvPr id="3" name="Text Placeholder 2" descr="David Techniques"/>
          <p:cNvSpPr>
            <a:spLocks noGrp="1"/>
          </p:cNvSpPr>
          <p:nvPr>
            <p:ph type="body" sz="quarter" idx="11"/>
          </p:nvPr>
        </p:nvSpPr>
        <p:spPr/>
        <p:txBody>
          <a:bodyPr/>
          <a:lstStyle/>
          <a:p>
            <a:pPr algn="l" fontAlgn="ctr"/>
            <a:endParaRPr lang="en-US" sz="2800" i="1" dirty="0">
              <a:latin typeface="Corbel" panose="020B0503020204020204" pitchFamily="34" charset="0"/>
            </a:endParaRPr>
          </a:p>
          <a:p>
            <a:endParaRPr lang="en-US" sz="1400" dirty="0"/>
          </a:p>
        </p:txBody>
      </p:sp>
      <p:sp>
        <p:nvSpPr>
          <p:cNvPr id="9" name="Text Placeholder 2">
            <a:extLst>
              <a:ext uri="{FF2B5EF4-FFF2-40B4-BE49-F238E27FC236}">
                <a16:creationId xmlns:a16="http://schemas.microsoft.com/office/drawing/2014/main" id="{9783BB87-382F-4E24-BF09-AA44E497BFA8}"/>
              </a:ext>
            </a:extLst>
          </p:cNvPr>
          <p:cNvSpPr txBox="1">
            <a:spLocks/>
          </p:cNvSpPr>
          <p:nvPr/>
        </p:nvSpPr>
        <p:spPr>
          <a:xfrm>
            <a:off x="4227429" y="3401883"/>
            <a:ext cx="4587802" cy="2946231"/>
          </a:xfrm>
          <a:prstGeom prst="rect">
            <a:avLst/>
          </a:prstGeom>
        </p:spPr>
        <p:txBody>
          <a:bodyPr vert="horz" lIns="0" tIns="0" rIns="0" bIns="0" rtlCol="0">
            <a:noAutofit/>
          </a:bodyPr>
          <a:lstStyle>
            <a:lvl1pPr marL="0" indent="0" algn="r" defTabSz="914400" rtl="0" eaLnBrk="1" latinLnBrk="0" hangingPunct="1">
              <a:lnSpc>
                <a:spcPct val="70000"/>
              </a:lnSpc>
              <a:spcBef>
                <a:spcPts val="600"/>
              </a:spcBef>
              <a:spcAft>
                <a:spcPts val="1200"/>
              </a:spcAft>
              <a:buFont typeface="Arial" panose="020B0604020202020204" pitchFamily="34" charset="0"/>
              <a:buNone/>
              <a:defRPr lang="en-US" sz="8000" b="0" i="0" kern="1200" dirty="0" smtClean="0">
                <a:solidFill>
                  <a:schemeClr val="tx2"/>
                </a:solidFill>
                <a:latin typeface="+mn-lt"/>
                <a:ea typeface="+mn-ea"/>
                <a:cs typeface="+mn-cs"/>
              </a:defRPr>
            </a:lvl1pPr>
            <a:lvl2pPr marL="0" indent="0" algn="r"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r"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r"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r"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lvl="2" algn="l"/>
            <a:r>
              <a:rPr lang="en-US" sz="2000" dirty="0">
                <a:latin typeface="+mn-lt"/>
              </a:rPr>
              <a:t>Consider these interventional techniques:</a:t>
            </a:r>
          </a:p>
          <a:p>
            <a:pPr marL="285750" lvl="2" indent="-285750" algn="l">
              <a:buFont typeface="Arial" panose="020B0604020202020204" pitchFamily="34" charset="0"/>
              <a:buChar char="•"/>
            </a:pPr>
            <a:r>
              <a:rPr lang="en-US" sz="2000" dirty="0">
                <a:latin typeface="+mn-lt"/>
              </a:rPr>
              <a:t>Local infiltration</a:t>
            </a:r>
          </a:p>
          <a:p>
            <a:pPr marL="285750" lvl="2" indent="-285750" algn="l">
              <a:buFont typeface="Arial" panose="020B0604020202020204" pitchFamily="34" charset="0"/>
              <a:buChar char="•"/>
            </a:pPr>
            <a:r>
              <a:rPr lang="en-US" sz="2000" dirty="0">
                <a:latin typeface="+mn-lt"/>
              </a:rPr>
              <a:t>Peripheral regional blocks</a:t>
            </a:r>
          </a:p>
          <a:p>
            <a:pPr marL="285750" lvl="2" indent="-285750" algn="l">
              <a:buFont typeface="Arial" panose="020B0604020202020204" pitchFamily="34" charset="0"/>
              <a:buChar char="•"/>
            </a:pPr>
            <a:r>
              <a:rPr lang="en-US" sz="2000" dirty="0">
                <a:latin typeface="+mn-lt"/>
              </a:rPr>
              <a:t>Epidural analgesia</a:t>
            </a:r>
          </a:p>
          <a:p>
            <a:pPr marL="285750" lvl="2" indent="-285750" algn="l">
              <a:buFont typeface="Arial" panose="020B0604020202020204" pitchFamily="34" charset="0"/>
              <a:buChar char="•"/>
            </a:pPr>
            <a:r>
              <a:rPr lang="en-US" sz="2000" dirty="0">
                <a:latin typeface="+mn-lt"/>
              </a:rPr>
              <a:t>Spinal analgesia</a:t>
            </a:r>
          </a:p>
          <a:p>
            <a:pPr marL="285750" lvl="2" indent="-285750" algn="l">
              <a:buFont typeface="Arial" panose="020B0604020202020204" pitchFamily="34" charset="0"/>
              <a:buChar char="•"/>
            </a:pPr>
            <a:endParaRPr lang="en-US" sz="2000" dirty="0">
              <a:latin typeface="+mn-lt"/>
            </a:endParaRPr>
          </a:p>
          <a:p>
            <a:pPr algn="l"/>
            <a:endParaRPr lang="en-US" sz="2000" dirty="0"/>
          </a:p>
        </p:txBody>
      </p:sp>
    </p:spTree>
    <p:extLst>
      <p:ext uri="{BB962C8B-B14F-4D97-AF65-F5344CB8AC3E}">
        <p14:creationId xmlns:p14="http://schemas.microsoft.com/office/powerpoint/2010/main" val="28171831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E380201-C1BF-45CA-8625-6EA602735392}"/>
              </a:ext>
            </a:extLst>
          </p:cNvPr>
          <p:cNvSpPr>
            <a:spLocks noGrp="1"/>
          </p:cNvSpPr>
          <p:nvPr>
            <p:ph type="title"/>
          </p:nvPr>
        </p:nvSpPr>
        <p:spPr/>
        <p:txBody>
          <a:bodyPr/>
          <a:lstStyle/>
          <a:p>
            <a:r>
              <a:rPr lang="en-US" dirty="0"/>
              <a:t>Questions to ask</a:t>
            </a:r>
          </a:p>
        </p:txBody>
      </p:sp>
      <p:sp>
        <p:nvSpPr>
          <p:cNvPr id="7" name="Oval 6">
            <a:extLst>
              <a:ext uri="{FF2B5EF4-FFF2-40B4-BE49-F238E27FC236}">
                <a16:creationId xmlns:a16="http://schemas.microsoft.com/office/drawing/2014/main" id="{72A1850E-187E-464A-ABA3-F2436991E09A}"/>
              </a:ext>
            </a:extLst>
          </p:cNvPr>
          <p:cNvSpPr/>
          <p:nvPr/>
        </p:nvSpPr>
        <p:spPr>
          <a:xfrm>
            <a:off x="898553" y="1299814"/>
            <a:ext cx="2014767" cy="1810266"/>
          </a:xfrm>
          <a:prstGeom prst="ellipse">
            <a:avLst/>
          </a:prstGeom>
          <a:solidFill>
            <a:schemeClr val="accent2"/>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r>
              <a:rPr lang="en-US" sz="8000" b="1" dirty="0">
                <a:solidFill>
                  <a:schemeClr val="bg1"/>
                </a:solidFill>
                <a:latin typeface="+mj-lt"/>
              </a:rPr>
              <a:t>?</a:t>
            </a:r>
          </a:p>
        </p:txBody>
      </p:sp>
      <p:sp>
        <p:nvSpPr>
          <p:cNvPr id="5" name="Content Placeholder 4">
            <a:extLst>
              <a:ext uri="{FF2B5EF4-FFF2-40B4-BE49-F238E27FC236}">
                <a16:creationId xmlns:a16="http://schemas.microsoft.com/office/drawing/2014/main" id="{10B01B54-54CD-4BF9-A96D-8A087496CBB3}"/>
              </a:ext>
            </a:extLst>
          </p:cNvPr>
          <p:cNvSpPr>
            <a:spLocks noGrp="1"/>
          </p:cNvSpPr>
          <p:nvPr>
            <p:ph idx="1"/>
          </p:nvPr>
        </p:nvSpPr>
        <p:spPr/>
        <p:txBody>
          <a:bodyPr/>
          <a:lstStyle/>
          <a:p>
            <a:pPr lvl="4">
              <a:buSzPct val="100000"/>
              <a:tabLst>
                <a:tab pos="349250" algn="l"/>
              </a:tabLst>
              <a:defRPr/>
            </a:pPr>
            <a:r>
              <a:rPr lang="en-US" sz="2000" dirty="0"/>
              <a:t>What kind of nerve block or other technique was used?</a:t>
            </a:r>
          </a:p>
          <a:p>
            <a:pPr lvl="4">
              <a:buSzPct val="100000"/>
              <a:tabLst>
                <a:tab pos="223838" algn="l"/>
              </a:tabLst>
              <a:defRPr/>
            </a:pPr>
            <a:r>
              <a:rPr lang="en-US" sz="2000" dirty="0"/>
              <a:t>What is the extent of the motor and sensory block?</a:t>
            </a:r>
          </a:p>
          <a:p>
            <a:pPr lvl="4">
              <a:buSzPct val="100000"/>
              <a:tabLst>
                <a:tab pos="223838" algn="l"/>
              </a:tabLst>
              <a:defRPr/>
            </a:pPr>
            <a:r>
              <a:rPr lang="en-US" sz="2000" dirty="0"/>
              <a:t>Will this block affect blood pressure, heart rate, bowel function, ability to ambulate?</a:t>
            </a:r>
          </a:p>
          <a:p>
            <a:pPr lvl="4">
              <a:buSzPct val="100000"/>
              <a:tabLst>
                <a:tab pos="223838" algn="l"/>
              </a:tabLst>
              <a:defRPr/>
            </a:pPr>
            <a:r>
              <a:rPr lang="en-US" sz="2000" dirty="0"/>
              <a:t>How long will the effect last?</a:t>
            </a:r>
          </a:p>
          <a:p>
            <a:pPr lvl="4">
              <a:buSzPct val="100000"/>
              <a:tabLst>
                <a:tab pos="223838" algn="l"/>
              </a:tabLst>
              <a:defRPr/>
            </a:pPr>
            <a:r>
              <a:rPr lang="en-US" sz="2000" dirty="0"/>
              <a:t>Is it likely that other nerves were blocked too, (e.g., diaphragm, bladder)?</a:t>
            </a:r>
          </a:p>
          <a:p>
            <a:pPr lvl="4">
              <a:buSzPct val="100000"/>
              <a:tabLst>
                <a:tab pos="223838" algn="l"/>
              </a:tabLst>
              <a:defRPr/>
            </a:pPr>
            <a:r>
              <a:rPr lang="en-US" sz="2000" dirty="0"/>
              <a:t>Do I need to restrict use of systemic analgesics or anti-coagulants?</a:t>
            </a:r>
          </a:p>
          <a:p>
            <a:pPr lvl="4">
              <a:buSzPct val="100000"/>
              <a:tabLst>
                <a:tab pos="223838" algn="l"/>
              </a:tabLst>
              <a:defRPr/>
            </a:pPr>
            <a:r>
              <a:rPr lang="en-US" sz="2000" dirty="0"/>
              <a:t>Whom do I contact for more information or help?</a:t>
            </a:r>
          </a:p>
          <a:p>
            <a:endParaRPr lang="en-US" sz="2200" i="0" dirty="0">
              <a:latin typeface="+mn-lt"/>
            </a:endParaRPr>
          </a:p>
        </p:txBody>
      </p:sp>
    </p:spTree>
    <p:extLst>
      <p:ext uri="{BB962C8B-B14F-4D97-AF65-F5344CB8AC3E}">
        <p14:creationId xmlns:p14="http://schemas.microsoft.com/office/powerpoint/2010/main" val="23593574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880B567-C1E7-D91D-229F-108003AE4A47}"/>
              </a:ext>
            </a:extLst>
          </p:cNvPr>
          <p:cNvSpPr>
            <a:spLocks noGrp="1"/>
          </p:cNvSpPr>
          <p:nvPr>
            <p:ph type="title" idx="4294967295"/>
          </p:nvPr>
        </p:nvSpPr>
        <p:spPr>
          <a:xfrm>
            <a:off x="457200" y="-1228028"/>
            <a:ext cx="3182052" cy="1228028"/>
          </a:xfrm>
        </p:spPr>
        <p:txBody>
          <a:bodyPr vert="horz" wrap="square" lIns="0" tIns="0" rIns="0" bIns="0" rtlCol="0" anchor="b">
            <a:noAutofit/>
          </a:bodyPr>
          <a:lstStyle/>
          <a:p>
            <a:r>
              <a:rPr lang="en-US" dirty="0"/>
              <a:t>Nicole Procedure</a:t>
            </a:r>
          </a:p>
        </p:txBody>
      </p:sp>
      <p:sp>
        <p:nvSpPr>
          <p:cNvPr id="7" name="Oval 6">
            <a:extLst>
              <a:ext uri="{FF2B5EF4-FFF2-40B4-BE49-F238E27FC236}">
                <a16:creationId xmlns:a16="http://schemas.microsoft.com/office/drawing/2014/main" id="{72A1850E-187E-464A-ABA3-F2436991E09A}"/>
              </a:ext>
            </a:extLst>
          </p:cNvPr>
          <p:cNvSpPr/>
          <p:nvPr/>
        </p:nvSpPr>
        <p:spPr>
          <a:xfrm>
            <a:off x="898553" y="851591"/>
            <a:ext cx="2014767" cy="1810266"/>
          </a:xfrm>
          <a:prstGeom prst="ellipse">
            <a:avLst/>
          </a:prstGeom>
          <a:solidFill>
            <a:schemeClr val="accent2"/>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r>
              <a:rPr lang="en-US" sz="8000" b="1" dirty="0">
                <a:solidFill>
                  <a:schemeClr val="bg1"/>
                </a:solidFill>
                <a:latin typeface="+mj-lt"/>
              </a:rPr>
              <a:t>?</a:t>
            </a:r>
          </a:p>
        </p:txBody>
      </p:sp>
      <p:sp>
        <p:nvSpPr>
          <p:cNvPr id="5" name="Text Placeholder 2">
            <a:extLst>
              <a:ext uri="{FF2B5EF4-FFF2-40B4-BE49-F238E27FC236}">
                <a16:creationId xmlns:a16="http://schemas.microsoft.com/office/drawing/2014/main" id="{DBB0452B-3CC0-4169-A4AC-78E61D385314}"/>
              </a:ext>
            </a:extLst>
          </p:cNvPr>
          <p:cNvSpPr txBox="1">
            <a:spLocks/>
          </p:cNvSpPr>
          <p:nvPr/>
        </p:nvSpPr>
        <p:spPr>
          <a:xfrm>
            <a:off x="4227429" y="2296097"/>
            <a:ext cx="4587802" cy="731520"/>
          </a:xfrm>
          <a:prstGeom prst="rect">
            <a:avLst/>
          </a:prstGeom>
        </p:spPr>
        <p:txBody>
          <a:bodyPr vert="horz" lIns="0" tIns="0" rIns="0" bIns="0" rtlCol="0">
            <a:noAutofit/>
          </a:bodyPr>
          <a:lstStyle>
            <a:lvl1pPr marL="0" indent="0" algn="r" defTabSz="914400" rtl="0" eaLnBrk="1" latinLnBrk="0" hangingPunct="1">
              <a:lnSpc>
                <a:spcPct val="70000"/>
              </a:lnSpc>
              <a:spcBef>
                <a:spcPts val="600"/>
              </a:spcBef>
              <a:spcAft>
                <a:spcPts val="1200"/>
              </a:spcAft>
              <a:buFont typeface="Arial" panose="020B0604020202020204" pitchFamily="34" charset="0"/>
              <a:buNone/>
              <a:defRPr lang="en-US" sz="8000" b="0" i="0" kern="1200" dirty="0" smtClean="0">
                <a:solidFill>
                  <a:schemeClr val="tx2"/>
                </a:solidFill>
                <a:latin typeface="+mn-lt"/>
                <a:ea typeface="+mn-ea"/>
                <a:cs typeface="+mn-cs"/>
              </a:defRPr>
            </a:lvl1pPr>
            <a:lvl2pPr marL="0" indent="0" algn="r"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r"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r"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r"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r>
              <a:rPr lang="en-US" sz="6600" dirty="0"/>
              <a:t>Nicole</a:t>
            </a:r>
          </a:p>
        </p:txBody>
      </p:sp>
      <p:sp>
        <p:nvSpPr>
          <p:cNvPr id="3" name="Text Placeholder 2"/>
          <p:cNvSpPr>
            <a:spLocks noGrp="1"/>
          </p:cNvSpPr>
          <p:nvPr>
            <p:ph type="body" sz="quarter" idx="11"/>
          </p:nvPr>
        </p:nvSpPr>
        <p:spPr>
          <a:xfrm>
            <a:off x="552893" y="3027617"/>
            <a:ext cx="3170421" cy="2946231"/>
          </a:xfrm>
        </p:spPr>
        <p:txBody>
          <a:bodyPr/>
          <a:lstStyle/>
          <a:p>
            <a:pPr algn="l" fontAlgn="ctr"/>
            <a:endParaRPr lang="en-US" sz="2000" i="1" dirty="0">
              <a:latin typeface="Corbel" panose="020B0503020204020204" pitchFamily="34" charset="0"/>
            </a:endParaRPr>
          </a:p>
          <a:p>
            <a:pPr lvl="2" algn="l"/>
            <a:r>
              <a:rPr lang="en-US" sz="2000" dirty="0"/>
              <a:t>Based on her procedure, what is the lowest pain score you would expect her to report?</a:t>
            </a:r>
          </a:p>
          <a:p>
            <a:pPr lvl="2" algn="l"/>
            <a:endParaRPr lang="en-US" sz="2000" dirty="0"/>
          </a:p>
          <a:p>
            <a:pPr lvl="2" algn="l"/>
            <a:r>
              <a:rPr lang="en-US" sz="2000" dirty="0"/>
              <a:t>Why was each medicine ordered?</a:t>
            </a:r>
          </a:p>
          <a:p>
            <a:pPr algn="l"/>
            <a:endParaRPr lang="en-US" sz="2000" dirty="0"/>
          </a:p>
        </p:txBody>
      </p:sp>
      <p:sp>
        <p:nvSpPr>
          <p:cNvPr id="8" name="Text Placeholder 2" descr="Nicole">
            <a:extLst>
              <a:ext uri="{FF2B5EF4-FFF2-40B4-BE49-F238E27FC236}">
                <a16:creationId xmlns:a16="http://schemas.microsoft.com/office/drawing/2014/main" id="{4F98C523-E934-49BB-B7FC-3DF5922A4363}"/>
              </a:ext>
            </a:extLst>
          </p:cNvPr>
          <p:cNvSpPr txBox="1">
            <a:spLocks/>
          </p:cNvSpPr>
          <p:nvPr/>
        </p:nvSpPr>
        <p:spPr>
          <a:xfrm>
            <a:off x="4227429" y="3210497"/>
            <a:ext cx="4587802" cy="2946231"/>
          </a:xfrm>
          <a:prstGeom prst="rect">
            <a:avLst/>
          </a:prstGeom>
        </p:spPr>
        <p:txBody>
          <a:bodyPr vert="horz" lIns="0" tIns="0" rIns="0" bIns="0" rtlCol="0">
            <a:noAutofit/>
          </a:bodyPr>
          <a:lstStyle>
            <a:lvl1pPr marL="0" indent="0" algn="r" defTabSz="914400" rtl="0" eaLnBrk="1" latinLnBrk="0" hangingPunct="1">
              <a:lnSpc>
                <a:spcPct val="70000"/>
              </a:lnSpc>
              <a:spcBef>
                <a:spcPts val="600"/>
              </a:spcBef>
              <a:spcAft>
                <a:spcPts val="1200"/>
              </a:spcAft>
              <a:buFont typeface="Arial" panose="020B0604020202020204" pitchFamily="34" charset="0"/>
              <a:buNone/>
              <a:defRPr lang="en-US" sz="8000" b="0" i="0" kern="1200" dirty="0" smtClean="0">
                <a:solidFill>
                  <a:schemeClr val="tx2"/>
                </a:solidFill>
                <a:latin typeface="+mn-lt"/>
                <a:ea typeface="+mn-ea"/>
                <a:cs typeface="+mn-cs"/>
              </a:defRPr>
            </a:lvl1pPr>
            <a:lvl2pPr marL="0" indent="0" algn="r"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r"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r"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r"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endParaRPr lang="en-US" sz="1400" dirty="0"/>
          </a:p>
        </p:txBody>
      </p:sp>
      <p:sp>
        <p:nvSpPr>
          <p:cNvPr id="2" name="Rectangle 1"/>
          <p:cNvSpPr/>
          <p:nvPr/>
        </p:nvSpPr>
        <p:spPr>
          <a:xfrm>
            <a:off x="3697719" y="3277320"/>
            <a:ext cx="5117511" cy="3170099"/>
          </a:xfrm>
          <a:prstGeom prst="rect">
            <a:avLst/>
          </a:prstGeom>
        </p:spPr>
        <p:txBody>
          <a:bodyPr wrap="square">
            <a:spAutoFit/>
          </a:bodyPr>
          <a:lstStyle/>
          <a:p>
            <a:pPr marL="106363" lvl="1" fontAlgn="ctr"/>
            <a:r>
              <a:rPr lang="en-US" sz="2000" dirty="0"/>
              <a:t>Nicole is a 16-year-old female who had a spinal fusion for scoliosis repair. </a:t>
            </a:r>
          </a:p>
          <a:p>
            <a:pPr marL="106363" lvl="1" fontAlgn="ctr"/>
            <a:r>
              <a:rPr lang="en-US" sz="2000" dirty="0"/>
              <a:t>She had a </a:t>
            </a:r>
            <a:r>
              <a:rPr lang="en-US" sz="2000" dirty="0" err="1"/>
              <a:t>HYDROmorphone</a:t>
            </a:r>
            <a:r>
              <a:rPr lang="en-US" sz="2000" dirty="0"/>
              <a:t> PCA (both continuous and demand), along with a naloxone and ketamine drip. </a:t>
            </a:r>
          </a:p>
          <a:p>
            <a:pPr marL="106363" lvl="1" fontAlgn="ctr"/>
            <a:r>
              <a:rPr lang="en-US" sz="2000" dirty="0"/>
              <a:t>She also had </a:t>
            </a:r>
            <a:r>
              <a:rPr lang="en-US" sz="2000" dirty="0" err="1"/>
              <a:t>pregabalin</a:t>
            </a:r>
            <a:r>
              <a:rPr lang="en-US" sz="2000" dirty="0"/>
              <a:t>, diazepam and IV acetaminophen scheduled around the clock. </a:t>
            </a:r>
          </a:p>
          <a:p>
            <a:pPr marL="106363" lvl="1" fontAlgn="ctr"/>
            <a:r>
              <a:rPr lang="en-US" sz="2000" dirty="0"/>
              <a:t>However, she consistently rated her pain at a 6-7 out of 10. </a:t>
            </a:r>
          </a:p>
        </p:txBody>
      </p:sp>
    </p:spTree>
    <p:extLst>
      <p:ext uri="{BB962C8B-B14F-4D97-AF65-F5344CB8AC3E}">
        <p14:creationId xmlns:p14="http://schemas.microsoft.com/office/powerpoint/2010/main" val="5542334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99F6A71-B292-42E5-94B6-41F6B8991AF8}"/>
              </a:ext>
            </a:extLst>
          </p:cNvPr>
          <p:cNvSpPr>
            <a:spLocks noGrp="1"/>
          </p:cNvSpPr>
          <p:nvPr>
            <p:ph type="title"/>
          </p:nvPr>
        </p:nvSpPr>
        <p:spPr/>
        <p:txBody>
          <a:bodyPr/>
          <a:lstStyle/>
          <a:p>
            <a:r>
              <a:rPr lang="en-US" dirty="0"/>
              <a:t>APS Postoperative Guidelines </a:t>
            </a:r>
          </a:p>
        </p:txBody>
      </p:sp>
      <p:grpSp>
        <p:nvGrpSpPr>
          <p:cNvPr id="6" name="Group 5" descr="An icon of a medicinal botlle">
            <a:extLst>
              <a:ext uri="{FF2B5EF4-FFF2-40B4-BE49-F238E27FC236}">
                <a16:creationId xmlns:a16="http://schemas.microsoft.com/office/drawing/2014/main" id="{4289D0BE-4C0A-40E2-A693-629F44AC7A4E}"/>
              </a:ext>
            </a:extLst>
          </p:cNvPr>
          <p:cNvGrpSpPr/>
          <p:nvPr/>
        </p:nvGrpSpPr>
        <p:grpSpPr>
          <a:xfrm>
            <a:off x="928255" y="1894392"/>
            <a:ext cx="1784777" cy="1666226"/>
            <a:chOff x="900752" y="1364776"/>
            <a:chExt cx="1371600" cy="1371600"/>
          </a:xfrm>
        </p:grpSpPr>
        <p:sp>
          <p:nvSpPr>
            <p:cNvPr id="7" name="Oval 6">
              <a:extLst>
                <a:ext uri="{FF2B5EF4-FFF2-40B4-BE49-F238E27FC236}">
                  <a16:creationId xmlns:a16="http://schemas.microsoft.com/office/drawing/2014/main" id="{05A12842-11AD-4368-8DDB-E32EB75387B2}"/>
                </a:ext>
              </a:extLst>
            </p:cNvPr>
            <p:cNvSpPr/>
            <p:nvPr/>
          </p:nvSpPr>
          <p:spPr>
            <a:xfrm>
              <a:off x="900752" y="1364776"/>
              <a:ext cx="1371600" cy="1371600"/>
            </a:xfrm>
            <a:prstGeom prst="ellipse">
              <a:avLst/>
            </a:prstGeom>
            <a:solidFill>
              <a:schemeClr val="accent2"/>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sp>
          <p:nvSpPr>
            <p:cNvPr id="8" name="Rectangle: Rounded Corners 6">
              <a:extLst>
                <a:ext uri="{FF2B5EF4-FFF2-40B4-BE49-F238E27FC236}">
                  <a16:creationId xmlns:a16="http://schemas.microsoft.com/office/drawing/2014/main" id="{BCC6D5FF-C89F-49CE-97A7-9C9DE8C410D8}"/>
                </a:ext>
              </a:extLst>
            </p:cNvPr>
            <p:cNvSpPr/>
            <p:nvPr/>
          </p:nvSpPr>
          <p:spPr>
            <a:xfrm>
              <a:off x="1322783" y="1815152"/>
              <a:ext cx="527538" cy="627797"/>
            </a:xfrm>
            <a:prstGeom prst="roundRect">
              <a:avLst/>
            </a:prstGeom>
            <a:solidFill>
              <a:srgbClr val="F3F9FA"/>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sp>
          <p:nvSpPr>
            <p:cNvPr id="9" name="Rectangle: Rounded Corners 7">
              <a:extLst>
                <a:ext uri="{FF2B5EF4-FFF2-40B4-BE49-F238E27FC236}">
                  <a16:creationId xmlns:a16="http://schemas.microsoft.com/office/drawing/2014/main" id="{4AAB7564-CB1C-4D17-A29F-9A48D3A62553}"/>
                </a:ext>
              </a:extLst>
            </p:cNvPr>
            <p:cNvSpPr/>
            <p:nvPr/>
          </p:nvSpPr>
          <p:spPr>
            <a:xfrm>
              <a:off x="1450075" y="1610436"/>
              <a:ext cx="272955" cy="204716"/>
            </a:xfrm>
            <a:prstGeom prst="roundRect">
              <a:avLst/>
            </a:prstGeom>
            <a:solidFill>
              <a:srgbClr val="F3F9FA"/>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sp>
          <p:nvSpPr>
            <p:cNvPr id="10" name="Rectangle 9">
              <a:extLst>
                <a:ext uri="{FF2B5EF4-FFF2-40B4-BE49-F238E27FC236}">
                  <a16:creationId xmlns:a16="http://schemas.microsoft.com/office/drawing/2014/main" id="{C1EEC8DB-535C-4750-987F-5B9E91348883}"/>
                </a:ext>
              </a:extLst>
            </p:cNvPr>
            <p:cNvSpPr/>
            <p:nvPr/>
          </p:nvSpPr>
          <p:spPr>
            <a:xfrm>
              <a:off x="1386429" y="2033220"/>
              <a:ext cx="400246" cy="205013"/>
            </a:xfrm>
            <a:prstGeom prst="rect">
              <a:avLst/>
            </a:prstGeom>
            <a:solidFill>
              <a:schemeClr val="accent2"/>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r>
                <a:rPr lang="en-US" sz="2000" b="1" dirty="0">
                  <a:solidFill>
                    <a:schemeClr val="bg1"/>
                  </a:solidFill>
                  <a:latin typeface="+mj-lt"/>
                </a:rPr>
                <a:t>+</a:t>
              </a:r>
            </a:p>
          </p:txBody>
        </p:sp>
      </p:grpSp>
      <p:sp>
        <p:nvSpPr>
          <p:cNvPr id="5" name="Content Placeholder 4">
            <a:extLst>
              <a:ext uri="{FF2B5EF4-FFF2-40B4-BE49-F238E27FC236}">
                <a16:creationId xmlns:a16="http://schemas.microsoft.com/office/drawing/2014/main" id="{A2A9C589-30EE-4B48-A011-CDA8C5A39E1F}"/>
              </a:ext>
            </a:extLst>
          </p:cNvPr>
          <p:cNvSpPr>
            <a:spLocks noGrp="1"/>
          </p:cNvSpPr>
          <p:nvPr>
            <p:ph idx="1"/>
          </p:nvPr>
        </p:nvSpPr>
        <p:spPr>
          <a:xfrm>
            <a:off x="3829078" y="685800"/>
            <a:ext cx="4985738" cy="5492750"/>
          </a:xfrm>
        </p:spPr>
        <p:txBody>
          <a:bodyPr/>
          <a:lstStyle/>
          <a:p>
            <a:pPr lvl="3">
              <a:lnSpc>
                <a:spcPct val="102000"/>
              </a:lnSpc>
              <a:spcBef>
                <a:spcPts val="0"/>
              </a:spcBef>
              <a:spcAft>
                <a:spcPts val="300"/>
              </a:spcAft>
            </a:pPr>
            <a:r>
              <a:rPr lang="en-US" sz="2000" dirty="0"/>
              <a:t>The panel recommends that clinicians:</a:t>
            </a:r>
            <a:endParaRPr lang="en-US" sz="2000" dirty="0">
              <a:ea typeface="ＭＳ Ｐゴシック" charset="0"/>
            </a:endParaRPr>
          </a:p>
          <a:p>
            <a:pPr marL="285750" lvl="3" indent="-285750">
              <a:lnSpc>
                <a:spcPct val="102000"/>
              </a:lnSpc>
              <a:buFont typeface="Arial" panose="020B0604020202020204" pitchFamily="34" charset="0"/>
              <a:buChar char="•"/>
            </a:pPr>
            <a:r>
              <a:rPr lang="en-US" sz="1800" dirty="0">
                <a:solidFill>
                  <a:schemeClr val="accent1"/>
                </a:solidFill>
              </a:rPr>
              <a:t>offer multimodal analgesia</a:t>
            </a:r>
            <a:r>
              <a:rPr lang="en-US" sz="1800" dirty="0"/>
              <a:t>, or the utilization of a variety of analgesic medications and techniques combined with non-pharmacological interventions, for the treatment of perioperative pain in children and adults </a:t>
            </a:r>
            <a:r>
              <a:rPr lang="en-US" sz="1800" i="1" dirty="0">
                <a:solidFill>
                  <a:schemeClr val="accent1"/>
                </a:solidFill>
              </a:rPr>
              <a:t>(strong recommendation, high-quality evidence)</a:t>
            </a:r>
          </a:p>
          <a:p>
            <a:pPr marL="285750" lvl="3" indent="-285750">
              <a:lnSpc>
                <a:spcPct val="102000"/>
              </a:lnSpc>
              <a:spcBef>
                <a:spcPts val="0"/>
              </a:spcBef>
              <a:spcAft>
                <a:spcPts val="0"/>
              </a:spcAft>
              <a:buFont typeface="Arial" panose="020B0604020202020204" pitchFamily="34" charset="0"/>
              <a:buChar char="•"/>
            </a:pPr>
            <a:r>
              <a:rPr lang="en-US" sz="1800" dirty="0"/>
              <a:t>adjust the postoperative pain management plan based on adequacy of pain relief and presence of adverse events </a:t>
            </a:r>
            <a:r>
              <a:rPr lang="en-US" sz="1800" i="1" dirty="0">
                <a:solidFill>
                  <a:schemeClr val="accent1"/>
                </a:solidFill>
              </a:rPr>
              <a:t>(strong recommendation, low-quality evidence)</a:t>
            </a:r>
          </a:p>
          <a:p>
            <a:pPr marL="285750" lvl="3" indent="-285750">
              <a:lnSpc>
                <a:spcPct val="102000"/>
              </a:lnSpc>
              <a:buFont typeface="Arial" panose="020B0604020202020204" pitchFamily="34" charset="0"/>
              <a:buChar char="•"/>
            </a:pPr>
            <a:r>
              <a:rPr lang="en-US" sz="1800" dirty="0"/>
              <a:t>consider use of </a:t>
            </a:r>
            <a:r>
              <a:rPr lang="en-US" sz="1800" dirty="0">
                <a:solidFill>
                  <a:schemeClr val="accent1"/>
                </a:solidFill>
              </a:rPr>
              <a:t>gabapentin</a:t>
            </a:r>
            <a:r>
              <a:rPr lang="en-US" sz="1800" dirty="0"/>
              <a:t> or </a:t>
            </a:r>
            <a:r>
              <a:rPr lang="en-US" sz="1800" dirty="0">
                <a:solidFill>
                  <a:schemeClr val="accent1"/>
                </a:solidFill>
              </a:rPr>
              <a:t>pregabalin</a:t>
            </a:r>
            <a:r>
              <a:rPr lang="en-US" sz="1800" dirty="0"/>
              <a:t> as a component of multimodal analgesia </a:t>
            </a:r>
            <a:r>
              <a:rPr lang="en-US" sz="1800" i="1" dirty="0">
                <a:solidFill>
                  <a:schemeClr val="accent1"/>
                </a:solidFill>
              </a:rPr>
              <a:t>(strong recommendation, moderate quality evidence).</a:t>
            </a:r>
          </a:p>
          <a:p>
            <a:pPr marL="285750" lvl="3" indent="-285750">
              <a:lnSpc>
                <a:spcPct val="102000"/>
              </a:lnSpc>
              <a:spcBef>
                <a:spcPts val="0"/>
              </a:spcBef>
              <a:spcAft>
                <a:spcPts val="0"/>
              </a:spcAft>
              <a:buFont typeface="Arial" panose="020B0604020202020204" pitchFamily="34" charset="0"/>
              <a:buChar char="•"/>
            </a:pPr>
            <a:r>
              <a:rPr lang="en-US" sz="1800" dirty="0">
                <a:solidFill>
                  <a:schemeClr val="tx1"/>
                </a:solidFill>
              </a:rPr>
              <a:t>consider </a:t>
            </a:r>
            <a:r>
              <a:rPr lang="en-US" sz="1800" dirty="0">
                <a:solidFill>
                  <a:schemeClr val="accent1"/>
                </a:solidFill>
              </a:rPr>
              <a:t>intravenous ketamine </a:t>
            </a:r>
            <a:r>
              <a:rPr lang="en-US" sz="1800" dirty="0">
                <a:solidFill>
                  <a:schemeClr val="tx1"/>
                </a:solidFill>
              </a:rPr>
              <a:t>as a component of multimodal analgesia </a:t>
            </a:r>
            <a:r>
              <a:rPr lang="en-US" sz="1800" dirty="0"/>
              <a:t>in adults </a:t>
            </a:r>
            <a:r>
              <a:rPr lang="en-US" sz="1800" i="1" dirty="0">
                <a:solidFill>
                  <a:schemeClr val="accent1"/>
                </a:solidFill>
              </a:rPr>
              <a:t>(weak recommendation, moderate-quality evidence)</a:t>
            </a:r>
          </a:p>
        </p:txBody>
      </p:sp>
    </p:spTree>
    <p:extLst>
      <p:ext uri="{BB962C8B-B14F-4D97-AF65-F5344CB8AC3E}">
        <p14:creationId xmlns:p14="http://schemas.microsoft.com/office/powerpoint/2010/main" val="22107747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3">
            <a:extLst>
              <a:ext uri="{FF2B5EF4-FFF2-40B4-BE49-F238E27FC236}">
                <a16:creationId xmlns:a16="http://schemas.microsoft.com/office/drawing/2014/main" id="{B0957ED3-F3E4-4A31-AFF3-D2870A725272}"/>
              </a:ext>
            </a:extLst>
          </p:cNvPr>
          <p:cNvGraphicFramePr>
            <a:graphicFrameLocks/>
          </p:cNvGraphicFramePr>
          <p:nvPr>
            <p:extLst>
              <p:ext uri="{D42A27DB-BD31-4B8C-83A1-F6EECF244321}">
                <p14:modId xmlns:p14="http://schemas.microsoft.com/office/powerpoint/2010/main" val="214264297"/>
              </p:ext>
            </p:extLst>
          </p:nvPr>
        </p:nvGraphicFramePr>
        <p:xfrm>
          <a:off x="3976672" y="1035201"/>
          <a:ext cx="4663440" cy="4953469"/>
        </p:xfrm>
        <a:graphic>
          <a:graphicData uri="http://schemas.openxmlformats.org/drawingml/2006/table">
            <a:tbl>
              <a:tblPr firstRow="1" bandRow="1">
                <a:tableStyleId>{5C22544A-7EE6-4342-B048-85BDC9FD1C3A}</a:tableStyleId>
              </a:tblPr>
              <a:tblGrid>
                <a:gridCol w="4663440">
                  <a:extLst>
                    <a:ext uri="{9D8B030D-6E8A-4147-A177-3AD203B41FA5}">
                      <a16:colId xmlns:a16="http://schemas.microsoft.com/office/drawing/2014/main" val="579422591"/>
                    </a:ext>
                  </a:extLst>
                </a:gridCol>
              </a:tblGrid>
              <a:tr h="393661">
                <a:tc>
                  <a:txBody>
                    <a:bodyPr/>
                    <a:lstStyle/>
                    <a:p>
                      <a:r>
                        <a:rPr lang="en-US" dirty="0"/>
                        <a:t>Analgesics, Co-analgesics and Adjuvants</a:t>
                      </a:r>
                    </a:p>
                  </a:txBody>
                  <a:tcPr/>
                </a:tc>
                <a:extLst>
                  <a:ext uri="{0D108BD9-81ED-4DB2-BD59-A6C34878D82A}">
                    <a16:rowId xmlns:a16="http://schemas.microsoft.com/office/drawing/2014/main" val="2505300280"/>
                  </a:ext>
                </a:extLst>
              </a:tr>
              <a:tr h="3792084">
                <a:tc>
                  <a:txBody>
                    <a:bodyPr/>
                    <a:lstStyle/>
                    <a:p>
                      <a:pPr marL="285750" marR="0" lvl="0" indent="-285750" algn="l" defTabSz="914400" rtl="0" eaLnBrk="1" fontAlgn="base" latinLnBrk="0" hangingPunct="1">
                        <a:lnSpc>
                          <a:spcPct val="100000"/>
                        </a:lnSpc>
                        <a:spcBef>
                          <a:spcPct val="20000"/>
                        </a:spcBef>
                        <a:spcAft>
                          <a:spcPct val="0"/>
                        </a:spcAft>
                        <a:buClr>
                          <a:srgbClr val="00364A"/>
                        </a:buClr>
                        <a:buSzPct val="80000"/>
                        <a:buFont typeface="Wingdings" pitchFamily="2" charset="2"/>
                        <a:buChar char="ü"/>
                        <a:tabLst/>
                      </a:pPr>
                      <a:r>
                        <a:rPr lang="en-US" sz="1800" b="1" kern="1200" dirty="0">
                          <a:solidFill>
                            <a:schemeClr val="dk1"/>
                          </a:solidFill>
                          <a:latin typeface="+mn-lt"/>
                          <a:ea typeface="+mn-ea"/>
                          <a:cs typeface="+mn-cs"/>
                        </a:rPr>
                        <a:t>Acetaminophen</a:t>
                      </a:r>
                    </a:p>
                    <a:p>
                      <a:pPr marL="285750" marR="0" lvl="0" indent="-285750" algn="l" defTabSz="914400" rtl="0" eaLnBrk="1" fontAlgn="base" latinLnBrk="0" hangingPunct="1">
                        <a:lnSpc>
                          <a:spcPct val="100000"/>
                        </a:lnSpc>
                        <a:spcBef>
                          <a:spcPct val="20000"/>
                        </a:spcBef>
                        <a:spcAft>
                          <a:spcPct val="0"/>
                        </a:spcAft>
                        <a:buClr>
                          <a:srgbClr val="00364A"/>
                        </a:buClr>
                        <a:buSzPct val="80000"/>
                        <a:buFont typeface="Wingdings" pitchFamily="2" charset="2"/>
                        <a:buChar char="q"/>
                        <a:tabLst/>
                      </a:pPr>
                      <a:r>
                        <a:rPr lang="en-US" sz="1800" b="1" kern="1200" dirty="0">
                          <a:solidFill>
                            <a:schemeClr val="dk1"/>
                          </a:solidFill>
                          <a:latin typeface="+mn-lt"/>
                          <a:ea typeface="+mn-ea"/>
                          <a:cs typeface="+mn-cs"/>
                        </a:rPr>
                        <a:t>NSAID</a:t>
                      </a:r>
                    </a:p>
                    <a:p>
                      <a:pPr marL="285750" marR="0" lvl="0" indent="-285750" algn="l" defTabSz="914400" rtl="0" eaLnBrk="1" fontAlgn="base" latinLnBrk="0" hangingPunct="1">
                        <a:lnSpc>
                          <a:spcPct val="100000"/>
                        </a:lnSpc>
                        <a:spcBef>
                          <a:spcPct val="20000"/>
                        </a:spcBef>
                        <a:spcAft>
                          <a:spcPct val="0"/>
                        </a:spcAft>
                        <a:buClr>
                          <a:srgbClr val="00364A"/>
                        </a:buClr>
                        <a:buSzPct val="80000"/>
                        <a:buFont typeface="Wingdings" pitchFamily="2" charset="2"/>
                        <a:buChar char="ü"/>
                        <a:tabLst/>
                      </a:pPr>
                      <a:r>
                        <a:rPr lang="en-US" sz="1800" b="1" kern="1200" dirty="0">
                          <a:solidFill>
                            <a:schemeClr val="dk1"/>
                          </a:solidFill>
                          <a:latin typeface="+mn-lt"/>
                          <a:ea typeface="+mn-ea"/>
                          <a:cs typeface="+mn-cs"/>
                        </a:rPr>
                        <a:t>Opioids</a:t>
                      </a:r>
                    </a:p>
                    <a:p>
                      <a:pPr marL="285750" marR="0" lvl="0" indent="-285750" algn="l" defTabSz="914400" rtl="0" eaLnBrk="1" fontAlgn="base" latinLnBrk="0" hangingPunct="1">
                        <a:lnSpc>
                          <a:spcPct val="100000"/>
                        </a:lnSpc>
                        <a:spcBef>
                          <a:spcPct val="20000"/>
                        </a:spcBef>
                        <a:spcAft>
                          <a:spcPct val="0"/>
                        </a:spcAft>
                        <a:buClr>
                          <a:srgbClr val="00364A"/>
                        </a:buClr>
                        <a:buSzPct val="80000"/>
                        <a:buFont typeface="Wingdings" pitchFamily="2" charset="2"/>
                        <a:buChar char="q"/>
                        <a:tabLst/>
                      </a:pPr>
                      <a:r>
                        <a:rPr lang="en-US" sz="1800" b="1" kern="1200" dirty="0">
                          <a:solidFill>
                            <a:schemeClr val="dk1"/>
                          </a:solidFill>
                          <a:latin typeface="+mn-lt"/>
                          <a:ea typeface="+mn-ea"/>
                          <a:cs typeface="+mn-cs"/>
                        </a:rPr>
                        <a:t>Antidepressants</a:t>
                      </a:r>
                    </a:p>
                    <a:p>
                      <a:pPr marL="285750" marR="0" lvl="0" indent="-285750" algn="l" defTabSz="914400" rtl="0" eaLnBrk="1" fontAlgn="base" latinLnBrk="0" hangingPunct="1">
                        <a:lnSpc>
                          <a:spcPct val="100000"/>
                        </a:lnSpc>
                        <a:spcBef>
                          <a:spcPct val="20000"/>
                        </a:spcBef>
                        <a:spcAft>
                          <a:spcPct val="0"/>
                        </a:spcAft>
                        <a:buClr>
                          <a:srgbClr val="00364A"/>
                        </a:buClr>
                        <a:buSzPct val="80000"/>
                        <a:buFont typeface="Wingdings" pitchFamily="2" charset="2"/>
                        <a:buChar char="ü"/>
                        <a:tabLst/>
                      </a:pPr>
                      <a:r>
                        <a:rPr lang="en-US" sz="1800" b="1" kern="1200" dirty="0">
                          <a:solidFill>
                            <a:schemeClr val="dk1"/>
                          </a:solidFill>
                          <a:latin typeface="+mn-lt"/>
                          <a:ea typeface="+mn-ea"/>
                          <a:cs typeface="+mn-cs"/>
                        </a:rPr>
                        <a:t>Anticonvulsant</a:t>
                      </a:r>
                    </a:p>
                    <a:p>
                      <a:pPr marL="285750" marR="0" lvl="0" indent="-285750" algn="l" defTabSz="914400" rtl="0" eaLnBrk="1" fontAlgn="base" latinLnBrk="0" hangingPunct="1">
                        <a:lnSpc>
                          <a:spcPct val="100000"/>
                        </a:lnSpc>
                        <a:spcBef>
                          <a:spcPct val="20000"/>
                        </a:spcBef>
                        <a:spcAft>
                          <a:spcPct val="0"/>
                        </a:spcAft>
                        <a:buClr>
                          <a:srgbClr val="00364A"/>
                        </a:buClr>
                        <a:buSzPct val="80000"/>
                        <a:buFont typeface="Wingdings" pitchFamily="2" charset="2"/>
                        <a:buChar char="q"/>
                        <a:tabLst/>
                      </a:pPr>
                      <a:r>
                        <a:rPr lang="en-US" sz="1800" b="1" kern="1200" dirty="0">
                          <a:solidFill>
                            <a:schemeClr val="dk1"/>
                          </a:solidFill>
                          <a:latin typeface="+mn-lt"/>
                          <a:ea typeface="+mn-ea"/>
                          <a:cs typeface="+mn-cs"/>
                        </a:rPr>
                        <a:t>Steroids</a:t>
                      </a:r>
                    </a:p>
                    <a:p>
                      <a:pPr marL="285750" marR="0" lvl="0" indent="-285750" algn="l" defTabSz="914400" rtl="0" eaLnBrk="1" fontAlgn="base" latinLnBrk="0" hangingPunct="1">
                        <a:lnSpc>
                          <a:spcPct val="100000"/>
                        </a:lnSpc>
                        <a:spcBef>
                          <a:spcPct val="20000"/>
                        </a:spcBef>
                        <a:spcAft>
                          <a:spcPct val="0"/>
                        </a:spcAft>
                        <a:buClr>
                          <a:srgbClr val="00364A"/>
                        </a:buClr>
                        <a:buSzPct val="80000"/>
                        <a:buFont typeface="Wingdings" pitchFamily="2" charset="2"/>
                        <a:buChar char="ü"/>
                        <a:tabLst/>
                      </a:pPr>
                      <a:r>
                        <a:rPr lang="en-US" sz="1800" b="1" kern="1200" dirty="0">
                          <a:solidFill>
                            <a:schemeClr val="dk1"/>
                          </a:solidFill>
                          <a:latin typeface="+mn-lt"/>
                          <a:ea typeface="+mn-ea"/>
                          <a:cs typeface="+mn-cs"/>
                        </a:rPr>
                        <a:t>NMDA receptor antagonists</a:t>
                      </a:r>
                    </a:p>
                    <a:p>
                      <a:pPr marL="285750" marR="0" lvl="0" indent="-285750" algn="l" defTabSz="914400" rtl="0" eaLnBrk="1" fontAlgn="base" latinLnBrk="0" hangingPunct="1">
                        <a:lnSpc>
                          <a:spcPct val="100000"/>
                        </a:lnSpc>
                        <a:spcBef>
                          <a:spcPct val="20000"/>
                        </a:spcBef>
                        <a:spcAft>
                          <a:spcPct val="0"/>
                        </a:spcAft>
                        <a:buClr>
                          <a:srgbClr val="00364A"/>
                        </a:buClr>
                        <a:buSzPct val="80000"/>
                        <a:buFont typeface="Wingdings" pitchFamily="2" charset="2"/>
                        <a:buChar char="q"/>
                        <a:tabLst/>
                        <a:defRPr/>
                      </a:pPr>
                      <a:r>
                        <a:rPr lang="en-US" sz="1800" b="1" kern="1200" dirty="0">
                          <a:solidFill>
                            <a:schemeClr val="dk1"/>
                          </a:solidFill>
                          <a:latin typeface="+mn-lt"/>
                          <a:ea typeface="+mn-ea"/>
                          <a:cs typeface="+mn-cs"/>
                        </a:rPr>
                        <a:t>Alpha2-Adrenergic agonists</a:t>
                      </a:r>
                    </a:p>
                    <a:p>
                      <a:pPr marL="285750" marR="0" lvl="0" indent="-285750" algn="l" defTabSz="914400" rtl="0" eaLnBrk="1" fontAlgn="base" latinLnBrk="0" hangingPunct="1">
                        <a:lnSpc>
                          <a:spcPct val="100000"/>
                        </a:lnSpc>
                        <a:spcBef>
                          <a:spcPct val="20000"/>
                        </a:spcBef>
                        <a:spcAft>
                          <a:spcPct val="0"/>
                        </a:spcAft>
                        <a:buClr>
                          <a:srgbClr val="00364A"/>
                        </a:buClr>
                        <a:buSzPct val="80000"/>
                        <a:buFont typeface="Wingdings" pitchFamily="2" charset="2"/>
                        <a:buChar char="q"/>
                        <a:tabLst/>
                        <a:defRPr/>
                      </a:pPr>
                      <a:r>
                        <a:rPr lang="en-US" sz="1800" b="1" kern="1200" dirty="0">
                          <a:solidFill>
                            <a:schemeClr val="dk1"/>
                          </a:solidFill>
                          <a:latin typeface="+mn-lt"/>
                          <a:ea typeface="+mn-ea"/>
                          <a:cs typeface="+mn-cs"/>
                        </a:rPr>
                        <a:t>Local anesthetics</a:t>
                      </a:r>
                    </a:p>
                    <a:p>
                      <a:pPr marL="285750" marR="0" lvl="0" indent="-285750" algn="l" defTabSz="914400" rtl="0" eaLnBrk="1" fontAlgn="base" latinLnBrk="0" hangingPunct="1">
                        <a:lnSpc>
                          <a:spcPct val="100000"/>
                        </a:lnSpc>
                        <a:spcBef>
                          <a:spcPct val="20000"/>
                        </a:spcBef>
                        <a:spcAft>
                          <a:spcPct val="0"/>
                        </a:spcAft>
                        <a:buClr>
                          <a:srgbClr val="00364A"/>
                        </a:buClr>
                        <a:buSzPct val="80000"/>
                        <a:buFont typeface="Wingdings" pitchFamily="2" charset="2"/>
                        <a:buChar char="ü"/>
                        <a:tabLst/>
                        <a:defRPr/>
                      </a:pPr>
                      <a:r>
                        <a:rPr lang="en-US" sz="1800" b="1" kern="1200" dirty="0">
                          <a:solidFill>
                            <a:schemeClr val="dk1"/>
                          </a:solidFill>
                          <a:latin typeface="+mn-lt"/>
                          <a:ea typeface="+mn-ea"/>
                          <a:cs typeface="+mn-cs"/>
                        </a:rPr>
                        <a:t>Muscle relaxants and anxiolytics</a:t>
                      </a:r>
                    </a:p>
                    <a:p>
                      <a:pPr marL="285750" marR="0" lvl="0" indent="-285750" algn="l" defTabSz="914400" rtl="0" eaLnBrk="1" fontAlgn="base" latinLnBrk="0" hangingPunct="1">
                        <a:lnSpc>
                          <a:spcPct val="100000"/>
                        </a:lnSpc>
                        <a:spcBef>
                          <a:spcPct val="20000"/>
                        </a:spcBef>
                        <a:spcAft>
                          <a:spcPct val="0"/>
                        </a:spcAft>
                        <a:buClr>
                          <a:srgbClr val="00364A"/>
                        </a:buClr>
                        <a:buSzPct val="80000"/>
                        <a:buFont typeface="Wingdings" pitchFamily="2" charset="2"/>
                        <a:buChar char="q"/>
                        <a:tabLst/>
                        <a:defRPr/>
                      </a:pPr>
                      <a:r>
                        <a:rPr lang="en-US" sz="1800" b="1" kern="1200" dirty="0">
                          <a:solidFill>
                            <a:schemeClr val="dk1"/>
                          </a:solidFill>
                          <a:latin typeface="+mn-lt"/>
                          <a:ea typeface="+mn-ea"/>
                          <a:cs typeface="+mn-cs"/>
                        </a:rPr>
                        <a:t>Antispasmodics</a:t>
                      </a:r>
                    </a:p>
                    <a:p>
                      <a:pPr marL="285750" marR="0" lvl="0" indent="-285750" algn="l" defTabSz="914400" rtl="0" eaLnBrk="1" fontAlgn="base" latinLnBrk="0" hangingPunct="1">
                        <a:lnSpc>
                          <a:spcPct val="100000"/>
                        </a:lnSpc>
                        <a:spcBef>
                          <a:spcPct val="20000"/>
                        </a:spcBef>
                        <a:spcAft>
                          <a:spcPct val="0"/>
                        </a:spcAft>
                        <a:buClr>
                          <a:srgbClr val="00364A"/>
                        </a:buClr>
                        <a:buSzPct val="80000"/>
                        <a:buFont typeface="Wingdings" pitchFamily="2" charset="2"/>
                        <a:buChar char="q"/>
                        <a:tabLst/>
                        <a:defRPr/>
                      </a:pPr>
                      <a:r>
                        <a:rPr lang="en-US" sz="1800" b="1" kern="1200" dirty="0">
                          <a:solidFill>
                            <a:schemeClr val="dk1"/>
                          </a:solidFill>
                          <a:latin typeface="+mn-lt"/>
                          <a:ea typeface="+mn-ea"/>
                          <a:cs typeface="+mn-cs"/>
                        </a:rPr>
                        <a:t>Capsaicin</a:t>
                      </a:r>
                    </a:p>
                    <a:p>
                      <a:pPr marL="285750" marR="0" lvl="0" indent="-285750" algn="l" defTabSz="914400" rtl="0" eaLnBrk="1" fontAlgn="base" latinLnBrk="0" hangingPunct="1">
                        <a:lnSpc>
                          <a:spcPct val="100000"/>
                        </a:lnSpc>
                        <a:spcBef>
                          <a:spcPct val="20000"/>
                        </a:spcBef>
                        <a:spcAft>
                          <a:spcPct val="0"/>
                        </a:spcAft>
                        <a:buClr>
                          <a:srgbClr val="00364A"/>
                        </a:buClr>
                        <a:buSzPct val="80000"/>
                        <a:buFont typeface="Wingdings" pitchFamily="2" charset="2"/>
                        <a:buChar char="q"/>
                        <a:tabLst/>
                        <a:defRPr/>
                      </a:pPr>
                      <a:r>
                        <a:rPr lang="en-US" sz="1800" b="1" kern="1200" dirty="0">
                          <a:solidFill>
                            <a:schemeClr val="dk1"/>
                          </a:solidFill>
                          <a:latin typeface="+mn-lt"/>
                          <a:ea typeface="+mn-ea"/>
                          <a:cs typeface="+mn-cs"/>
                        </a:rPr>
                        <a:t>Cannabis</a:t>
                      </a:r>
                    </a:p>
                    <a:p>
                      <a:pPr marL="0" algn="l" defTabSz="914400" rtl="0" eaLnBrk="1" latinLnBrk="0" hangingPunct="1"/>
                      <a:endParaRPr lang="en-US" sz="1600" kern="1200" dirty="0">
                        <a:solidFill>
                          <a:schemeClr val="dk1"/>
                        </a:solidFill>
                        <a:latin typeface="+mn-lt"/>
                        <a:ea typeface="+mn-ea"/>
                        <a:cs typeface="+mn-cs"/>
                      </a:endParaRPr>
                    </a:p>
                  </a:txBody>
                  <a:tcPr>
                    <a:solidFill>
                      <a:srgbClr val="FFFFCC"/>
                    </a:solidFill>
                  </a:tcPr>
                </a:tc>
                <a:extLst>
                  <a:ext uri="{0D108BD9-81ED-4DB2-BD59-A6C34878D82A}">
                    <a16:rowId xmlns:a16="http://schemas.microsoft.com/office/drawing/2014/main" val="914339441"/>
                  </a:ext>
                </a:extLst>
              </a:tr>
            </a:tbl>
          </a:graphicData>
        </a:graphic>
      </p:graphicFrame>
      <p:sp>
        <p:nvSpPr>
          <p:cNvPr id="5" name="Text Placeholder 2">
            <a:extLst>
              <a:ext uri="{FF2B5EF4-FFF2-40B4-BE49-F238E27FC236}">
                <a16:creationId xmlns:a16="http://schemas.microsoft.com/office/drawing/2014/main" id="{DBB0452B-3CC0-4169-A4AC-78E61D385314}"/>
              </a:ext>
            </a:extLst>
          </p:cNvPr>
          <p:cNvSpPr txBox="1">
            <a:spLocks noGrp="1"/>
          </p:cNvSpPr>
          <p:nvPr>
            <p:ph type="title" idx="4294967295"/>
          </p:nvPr>
        </p:nvSpPr>
        <p:spPr>
          <a:xfrm>
            <a:off x="475488" y="2174177"/>
            <a:ext cx="4587802" cy="73152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marL="0" indent="0" algn="r" defTabSz="914400" rtl="0" eaLnBrk="1" latinLnBrk="0" hangingPunct="1">
              <a:lnSpc>
                <a:spcPct val="70000"/>
              </a:lnSpc>
              <a:spcBef>
                <a:spcPts val="600"/>
              </a:spcBef>
              <a:spcAft>
                <a:spcPts val="1200"/>
              </a:spcAft>
              <a:buFont typeface="Arial" panose="020B0604020202020204" pitchFamily="34" charset="0"/>
              <a:buNone/>
              <a:defRPr lang="en-US" sz="8000" b="0" i="0" kern="1200" dirty="0" smtClean="0">
                <a:solidFill>
                  <a:schemeClr val="tx2"/>
                </a:solidFill>
                <a:latin typeface="+mn-lt"/>
                <a:ea typeface="+mn-ea"/>
                <a:cs typeface="+mn-cs"/>
              </a:defRPr>
            </a:lvl1pPr>
            <a:lvl2pPr marL="0" indent="0" algn="r"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r"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r"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r"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marL="0" marR="0" lvl="0" indent="0" algn="l" defTabSz="914400" rtl="0" eaLnBrk="1" fontAlgn="auto" latinLnBrk="0" hangingPunct="1">
              <a:lnSpc>
                <a:spcPct val="70000"/>
              </a:lnSpc>
              <a:spcBef>
                <a:spcPts val="600"/>
              </a:spcBef>
              <a:spcAft>
                <a:spcPts val="1200"/>
              </a:spcAft>
              <a:buClrTx/>
              <a:buSzTx/>
              <a:buFont typeface="Arial" panose="020B0604020202020204" pitchFamily="34" charset="0"/>
              <a:buNone/>
              <a:tabLst/>
              <a:defRPr/>
            </a:pPr>
            <a:r>
              <a:rPr kumimoji="0" lang="en-US" sz="6600" b="0" i="0" u="none" strike="noStrike" kern="1200" cap="none" spc="0" normalizeH="0" baseline="0" noProof="0" dirty="0">
                <a:ln>
                  <a:noFill/>
                </a:ln>
                <a:solidFill>
                  <a:schemeClr val="tx2"/>
                </a:solidFill>
                <a:effectLst/>
                <a:uLnTx/>
                <a:uFillTx/>
                <a:latin typeface="+mn-lt"/>
                <a:ea typeface="+mn-ea"/>
                <a:cs typeface="+mn-cs"/>
              </a:rPr>
              <a:t>Nicole</a:t>
            </a:r>
          </a:p>
        </p:txBody>
      </p:sp>
      <p:sp>
        <p:nvSpPr>
          <p:cNvPr id="2" name="Text Placeholder 1"/>
          <p:cNvSpPr>
            <a:spLocks noGrp="1"/>
          </p:cNvSpPr>
          <p:nvPr>
            <p:ph type="body" sz="quarter" idx="10"/>
          </p:nvPr>
        </p:nvSpPr>
        <p:spPr>
          <a:xfrm>
            <a:off x="475488" y="3157834"/>
            <a:ext cx="3072930" cy="2746756"/>
          </a:xfrm>
        </p:spPr>
        <p:txBody>
          <a:bodyPr/>
          <a:lstStyle/>
          <a:p>
            <a:pPr lvl="2"/>
            <a:r>
              <a:rPr lang="en-US" sz="2000" dirty="0">
                <a:solidFill>
                  <a:srgbClr val="118497"/>
                </a:solidFill>
              </a:rPr>
              <a:t>Review the list of analgesics, co-analgesics and adjuvants.</a:t>
            </a:r>
          </a:p>
          <a:p>
            <a:pPr lvl="2"/>
            <a:endParaRPr lang="en-US" sz="2000" dirty="0">
              <a:solidFill>
                <a:srgbClr val="118497"/>
              </a:solidFill>
            </a:endParaRPr>
          </a:p>
          <a:p>
            <a:pPr lvl="2"/>
            <a:r>
              <a:rPr lang="en-US" sz="2000" dirty="0">
                <a:solidFill>
                  <a:srgbClr val="118497"/>
                </a:solidFill>
              </a:rPr>
              <a:t>Based on what you know about Nicole’s case, what other medications may be helpful?</a:t>
            </a:r>
          </a:p>
          <a:p>
            <a:pPr lvl="2"/>
            <a:endParaRPr lang="en-US" sz="2000" dirty="0"/>
          </a:p>
          <a:p>
            <a:endParaRPr lang="en-US" sz="2000" dirty="0"/>
          </a:p>
        </p:txBody>
      </p:sp>
      <p:sp>
        <p:nvSpPr>
          <p:cNvPr id="3" name="Text Placeholder 2" descr="Nicole"/>
          <p:cNvSpPr>
            <a:spLocks noGrp="1"/>
          </p:cNvSpPr>
          <p:nvPr>
            <p:ph type="body" sz="quarter" idx="11"/>
          </p:nvPr>
        </p:nvSpPr>
        <p:spPr/>
        <p:txBody>
          <a:bodyPr/>
          <a:lstStyle/>
          <a:p>
            <a:pPr algn="l" fontAlgn="ctr"/>
            <a:endParaRPr lang="en-US" sz="2800" i="1" dirty="0">
              <a:latin typeface="Corbel" panose="020B0503020204020204" pitchFamily="34" charset="0"/>
            </a:endParaRPr>
          </a:p>
          <a:p>
            <a:endParaRPr lang="en-US" sz="1400" dirty="0"/>
          </a:p>
        </p:txBody>
      </p:sp>
      <p:sp>
        <p:nvSpPr>
          <p:cNvPr id="8" name="Text Placeholder 2" descr="Nicole">
            <a:extLst>
              <a:ext uri="{FF2B5EF4-FFF2-40B4-BE49-F238E27FC236}">
                <a16:creationId xmlns:a16="http://schemas.microsoft.com/office/drawing/2014/main" id="{4F98C523-E934-49BB-B7FC-3DF5922A4363}"/>
              </a:ext>
            </a:extLst>
          </p:cNvPr>
          <p:cNvSpPr txBox="1">
            <a:spLocks/>
          </p:cNvSpPr>
          <p:nvPr/>
        </p:nvSpPr>
        <p:spPr>
          <a:xfrm>
            <a:off x="4227429" y="3210497"/>
            <a:ext cx="4587802" cy="2946231"/>
          </a:xfrm>
          <a:prstGeom prst="rect">
            <a:avLst/>
          </a:prstGeom>
        </p:spPr>
        <p:txBody>
          <a:bodyPr vert="horz" lIns="0" tIns="0" rIns="0" bIns="0" rtlCol="0">
            <a:noAutofit/>
          </a:bodyPr>
          <a:lstStyle>
            <a:lvl1pPr marL="0" indent="0" algn="r" defTabSz="914400" rtl="0" eaLnBrk="1" latinLnBrk="0" hangingPunct="1">
              <a:lnSpc>
                <a:spcPct val="70000"/>
              </a:lnSpc>
              <a:spcBef>
                <a:spcPts val="600"/>
              </a:spcBef>
              <a:spcAft>
                <a:spcPts val="1200"/>
              </a:spcAft>
              <a:buFont typeface="Arial" panose="020B0604020202020204" pitchFamily="34" charset="0"/>
              <a:buNone/>
              <a:defRPr lang="en-US" sz="8000" b="0" i="0" kern="1200" dirty="0" smtClean="0">
                <a:solidFill>
                  <a:schemeClr val="tx2"/>
                </a:solidFill>
                <a:latin typeface="+mn-lt"/>
                <a:ea typeface="+mn-ea"/>
                <a:cs typeface="+mn-cs"/>
              </a:defRPr>
            </a:lvl1pPr>
            <a:lvl2pPr marL="0" indent="0" algn="r"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r"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r"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r"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endParaRPr lang="en-US" sz="1400" dirty="0"/>
          </a:p>
        </p:txBody>
      </p:sp>
    </p:spTree>
    <p:extLst>
      <p:ext uri="{BB962C8B-B14F-4D97-AF65-F5344CB8AC3E}">
        <p14:creationId xmlns:p14="http://schemas.microsoft.com/office/powerpoint/2010/main" val="39917733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99F6A71-B292-42E5-94B6-41F6B8991AF8}"/>
              </a:ext>
            </a:extLst>
          </p:cNvPr>
          <p:cNvSpPr>
            <a:spLocks noGrp="1"/>
          </p:cNvSpPr>
          <p:nvPr>
            <p:ph type="title"/>
          </p:nvPr>
        </p:nvSpPr>
        <p:spPr/>
        <p:txBody>
          <a:bodyPr/>
          <a:lstStyle/>
          <a:p>
            <a:r>
              <a:rPr lang="en-US" dirty="0"/>
              <a:t>APS Postoperative Guidelines. </a:t>
            </a:r>
          </a:p>
        </p:txBody>
      </p:sp>
      <p:sp>
        <p:nvSpPr>
          <p:cNvPr id="5" name="Content Placeholder 4">
            <a:extLst>
              <a:ext uri="{FF2B5EF4-FFF2-40B4-BE49-F238E27FC236}">
                <a16:creationId xmlns:a16="http://schemas.microsoft.com/office/drawing/2014/main" id="{A2A9C589-30EE-4B48-A011-CDA8C5A39E1F}"/>
              </a:ext>
            </a:extLst>
          </p:cNvPr>
          <p:cNvSpPr>
            <a:spLocks noGrp="1"/>
          </p:cNvSpPr>
          <p:nvPr>
            <p:ph idx="1"/>
          </p:nvPr>
        </p:nvSpPr>
        <p:spPr>
          <a:xfrm>
            <a:off x="3830631" y="666265"/>
            <a:ext cx="5022424" cy="5492750"/>
          </a:xfrm>
        </p:spPr>
        <p:txBody>
          <a:bodyPr/>
          <a:lstStyle/>
          <a:p>
            <a:pPr lvl="3"/>
            <a:r>
              <a:rPr lang="en-US" sz="2000" dirty="0"/>
              <a:t>The panel recommends that clinicians:</a:t>
            </a:r>
            <a:endParaRPr lang="en-US" sz="2000" dirty="0">
              <a:ea typeface="ＭＳ Ｐゴシック" charset="0"/>
            </a:endParaRPr>
          </a:p>
          <a:p>
            <a:pPr marL="228600" lvl="3" indent="-228600">
              <a:buFont typeface="+mj-lt"/>
              <a:buAutoNum type="arabicPeriod" startAt="8"/>
            </a:pPr>
            <a:r>
              <a:rPr lang="en-US" sz="2000" dirty="0"/>
              <a:t>provide adults and children with acetaminophen and/or NSAIDs as part of multimodal analgesia for management of postoperative pain in patients without contraindications </a:t>
            </a:r>
            <a:r>
              <a:rPr lang="en-US" sz="2000" i="1" dirty="0">
                <a:solidFill>
                  <a:schemeClr val="accent1"/>
                </a:solidFill>
              </a:rPr>
              <a:t>(strong recommendation, high-quality evidence)</a:t>
            </a:r>
          </a:p>
        </p:txBody>
      </p:sp>
    </p:spTree>
    <p:extLst>
      <p:ext uri="{BB962C8B-B14F-4D97-AF65-F5344CB8AC3E}">
        <p14:creationId xmlns:p14="http://schemas.microsoft.com/office/powerpoint/2010/main" val="18679545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DBB0452B-3CC0-4169-A4AC-78E61D385314}"/>
              </a:ext>
            </a:extLst>
          </p:cNvPr>
          <p:cNvSpPr txBox="1">
            <a:spLocks noGrp="1"/>
          </p:cNvSpPr>
          <p:nvPr>
            <p:ph type="title" idx="4294967295"/>
          </p:nvPr>
        </p:nvSpPr>
        <p:spPr>
          <a:xfrm>
            <a:off x="4227429" y="2296097"/>
            <a:ext cx="4587802" cy="73152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marL="0" indent="0" algn="r" defTabSz="914400" rtl="0" eaLnBrk="1" latinLnBrk="0" hangingPunct="1">
              <a:lnSpc>
                <a:spcPct val="70000"/>
              </a:lnSpc>
              <a:spcBef>
                <a:spcPts val="600"/>
              </a:spcBef>
              <a:spcAft>
                <a:spcPts val="1200"/>
              </a:spcAft>
              <a:buFont typeface="Arial" panose="020B0604020202020204" pitchFamily="34" charset="0"/>
              <a:buNone/>
              <a:defRPr lang="en-US" sz="8000" b="0" i="0" kern="1200" dirty="0" smtClean="0">
                <a:solidFill>
                  <a:schemeClr val="tx2"/>
                </a:solidFill>
                <a:latin typeface="+mn-lt"/>
                <a:ea typeface="+mn-ea"/>
                <a:cs typeface="+mn-cs"/>
              </a:defRPr>
            </a:lvl1pPr>
            <a:lvl2pPr marL="0" indent="0" algn="r"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r"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r"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r"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marL="0" marR="0" lvl="0" indent="0" algn="r" defTabSz="914400" rtl="0" eaLnBrk="1" fontAlgn="auto" latinLnBrk="0" hangingPunct="1">
              <a:lnSpc>
                <a:spcPct val="70000"/>
              </a:lnSpc>
              <a:spcBef>
                <a:spcPts val="600"/>
              </a:spcBef>
              <a:spcAft>
                <a:spcPts val="1200"/>
              </a:spcAft>
              <a:buClrTx/>
              <a:buSzTx/>
              <a:buFont typeface="Arial" panose="020B0604020202020204" pitchFamily="34" charset="0"/>
              <a:buNone/>
              <a:tabLst/>
              <a:defRPr/>
            </a:pPr>
            <a:r>
              <a:rPr kumimoji="0" lang="en-US" sz="6600" b="0" i="0" u="none" strike="noStrike" kern="1200" cap="none" spc="0" normalizeH="0" baseline="0" noProof="0" dirty="0">
                <a:ln>
                  <a:noFill/>
                </a:ln>
                <a:solidFill>
                  <a:schemeClr val="tx2"/>
                </a:solidFill>
                <a:effectLst/>
                <a:uLnTx/>
                <a:uFillTx/>
                <a:latin typeface="+mn-lt"/>
                <a:ea typeface="+mn-ea"/>
                <a:cs typeface="+mn-cs"/>
              </a:rPr>
              <a:t>Nicole </a:t>
            </a:r>
          </a:p>
        </p:txBody>
      </p:sp>
      <p:pic>
        <p:nvPicPr>
          <p:cNvPr id="6" name="Picture 2" descr="Image result for icon for pain">
            <a:extLst>
              <a:ext uri="{FF2B5EF4-FFF2-40B4-BE49-F238E27FC236}">
                <a16:creationId xmlns:a16="http://schemas.microsoft.com/office/drawing/2014/main" id="{09B5B5D9-54D2-4669-A165-0DA95632E78D}"/>
              </a:ext>
            </a:extLst>
          </p:cNvPr>
          <p:cNvPicPr>
            <a:picLocks noChangeAspect="1" noChangeArrowheads="1"/>
          </p:cNvPicPr>
          <p:nvPr/>
        </p:nvPicPr>
        <p:blipFill>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1050458" y="833057"/>
            <a:ext cx="1828800" cy="18288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2"/>
          <p:cNvSpPr>
            <a:spLocks noGrp="1"/>
          </p:cNvSpPr>
          <p:nvPr>
            <p:ph type="body" sz="quarter" idx="11"/>
          </p:nvPr>
        </p:nvSpPr>
        <p:spPr>
          <a:xfrm>
            <a:off x="250852" y="3184223"/>
            <a:ext cx="3428013" cy="2946231"/>
          </a:xfrm>
        </p:spPr>
        <p:txBody>
          <a:bodyPr/>
          <a:lstStyle/>
          <a:p>
            <a:pPr algn="l" fontAlgn="ctr"/>
            <a:endParaRPr lang="en-US" sz="2000" i="1" dirty="0">
              <a:latin typeface="Corbel" panose="020B0503020204020204" pitchFamily="34" charset="0"/>
            </a:endParaRPr>
          </a:p>
          <a:p>
            <a:pPr lvl="2"/>
            <a:r>
              <a:rPr lang="en-US" sz="2000" i="1" dirty="0">
                <a:solidFill>
                  <a:schemeClr val="accent1"/>
                </a:solidFill>
              </a:rPr>
              <a:t>Consider local infiltration, peripheral regional blocks, epidural analgesia, and spinal analgesia. </a:t>
            </a:r>
            <a:endParaRPr lang="en-US" sz="2000" dirty="0"/>
          </a:p>
        </p:txBody>
      </p:sp>
      <p:sp>
        <p:nvSpPr>
          <p:cNvPr id="3" name="Text Placeholder 2"/>
          <p:cNvSpPr>
            <a:spLocks noGrp="1"/>
          </p:cNvSpPr>
          <p:nvPr>
            <p:ph type="body" sz="quarter" idx="11"/>
          </p:nvPr>
        </p:nvSpPr>
        <p:spPr>
          <a:xfrm>
            <a:off x="4075029" y="3184222"/>
            <a:ext cx="4587802" cy="2946231"/>
          </a:xfrm>
        </p:spPr>
        <p:txBody>
          <a:bodyPr/>
          <a:lstStyle/>
          <a:p>
            <a:pPr algn="l" fontAlgn="ctr"/>
            <a:endParaRPr lang="en-US" sz="2000" i="1" dirty="0">
              <a:latin typeface="Corbel" panose="020B0503020204020204" pitchFamily="34" charset="0"/>
            </a:endParaRPr>
          </a:p>
          <a:p>
            <a:pPr lvl="2" algn="l"/>
            <a:endParaRPr lang="en-US" sz="1800" dirty="0"/>
          </a:p>
          <a:p>
            <a:pPr lvl="2" algn="l"/>
            <a:r>
              <a:rPr lang="en-US" sz="2000" dirty="0"/>
              <a:t>What interventional techniques may help treat Nicole’s surgical pain?</a:t>
            </a:r>
          </a:p>
          <a:p>
            <a:pPr algn="l"/>
            <a:endParaRPr lang="en-US" sz="2000" dirty="0"/>
          </a:p>
        </p:txBody>
      </p:sp>
    </p:spTree>
    <p:extLst>
      <p:ext uri="{BB962C8B-B14F-4D97-AF65-F5344CB8AC3E}">
        <p14:creationId xmlns:p14="http://schemas.microsoft.com/office/powerpoint/2010/main" val="1764481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553E78A-ED5B-E623-0B04-90A79EAAC4A1}"/>
              </a:ext>
            </a:extLst>
          </p:cNvPr>
          <p:cNvSpPr>
            <a:spLocks noGrp="1"/>
          </p:cNvSpPr>
          <p:nvPr>
            <p:ph type="title" idx="4294967295"/>
          </p:nvPr>
        </p:nvSpPr>
        <p:spPr>
          <a:xfrm>
            <a:off x="457200" y="-1228028"/>
            <a:ext cx="3182052" cy="1228028"/>
          </a:xfrm>
        </p:spPr>
        <p:txBody>
          <a:bodyPr vert="horz" wrap="square" lIns="0" tIns="0" rIns="0" bIns="0" rtlCol="0" anchor="b">
            <a:noAutofit/>
          </a:bodyPr>
          <a:lstStyle/>
          <a:p>
            <a:r>
              <a:rPr lang="en-US" dirty="0"/>
              <a:t>Faith</a:t>
            </a:r>
          </a:p>
        </p:txBody>
      </p:sp>
      <p:sp>
        <p:nvSpPr>
          <p:cNvPr id="6" name="Oval 5">
            <a:extLst>
              <a:ext uri="{FF2B5EF4-FFF2-40B4-BE49-F238E27FC236}">
                <a16:creationId xmlns:a16="http://schemas.microsoft.com/office/drawing/2014/main" id="{72A1850E-187E-464A-ABA3-F2436991E09A}"/>
              </a:ext>
            </a:extLst>
          </p:cNvPr>
          <p:cNvSpPr/>
          <p:nvPr/>
        </p:nvSpPr>
        <p:spPr>
          <a:xfrm>
            <a:off x="898553" y="854233"/>
            <a:ext cx="2014767" cy="1810266"/>
          </a:xfrm>
          <a:prstGeom prst="ellipse">
            <a:avLst/>
          </a:prstGeom>
          <a:solidFill>
            <a:schemeClr val="accent2"/>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r>
              <a:rPr lang="en-US" sz="8000" b="1" dirty="0">
                <a:solidFill>
                  <a:schemeClr val="bg1"/>
                </a:solidFill>
                <a:latin typeface="+mj-lt"/>
              </a:rPr>
              <a:t>?</a:t>
            </a:r>
          </a:p>
        </p:txBody>
      </p:sp>
      <p:sp>
        <p:nvSpPr>
          <p:cNvPr id="2" name="Rectangle 1"/>
          <p:cNvSpPr/>
          <p:nvPr/>
        </p:nvSpPr>
        <p:spPr>
          <a:xfrm>
            <a:off x="499730" y="3943649"/>
            <a:ext cx="3115340" cy="1323439"/>
          </a:xfrm>
          <a:prstGeom prst="rect">
            <a:avLst/>
          </a:prstGeom>
        </p:spPr>
        <p:txBody>
          <a:bodyPr wrap="square">
            <a:spAutoFit/>
          </a:bodyPr>
          <a:lstStyle/>
          <a:p>
            <a:pPr algn="r"/>
            <a:r>
              <a:rPr lang="en-US" sz="2000" b="1" i="1" dirty="0">
                <a:solidFill>
                  <a:schemeClr val="accent1"/>
                </a:solidFill>
                <a:latin typeface="Microsoft New Tai Lue" panose="020B0502040204020203" pitchFamily="34" charset="0"/>
                <a:cs typeface="Microsoft New Tai Lue" panose="020B0502040204020203" pitchFamily="34" charset="0"/>
              </a:rPr>
              <a:t>Faith is a patient with spasticity who is recovering from orthopedic surgery</a:t>
            </a:r>
          </a:p>
        </p:txBody>
      </p:sp>
      <p:sp>
        <p:nvSpPr>
          <p:cNvPr id="5" name="Text Placeholder 2">
            <a:extLst>
              <a:ext uri="{FF2B5EF4-FFF2-40B4-BE49-F238E27FC236}">
                <a16:creationId xmlns:a16="http://schemas.microsoft.com/office/drawing/2014/main" id="{DBB0452B-3CC0-4169-A4AC-78E61D385314}"/>
              </a:ext>
            </a:extLst>
          </p:cNvPr>
          <p:cNvSpPr txBox="1">
            <a:spLocks/>
          </p:cNvSpPr>
          <p:nvPr/>
        </p:nvSpPr>
        <p:spPr>
          <a:xfrm>
            <a:off x="4227429" y="2296097"/>
            <a:ext cx="4587802" cy="731520"/>
          </a:xfrm>
          <a:prstGeom prst="rect">
            <a:avLst/>
          </a:prstGeom>
        </p:spPr>
        <p:txBody>
          <a:bodyPr vert="horz" lIns="0" tIns="0" rIns="0" bIns="0" rtlCol="0">
            <a:noAutofit/>
          </a:bodyPr>
          <a:lstStyle>
            <a:lvl1pPr marL="0" indent="0" algn="r" defTabSz="914400" rtl="0" eaLnBrk="1" latinLnBrk="0" hangingPunct="1">
              <a:lnSpc>
                <a:spcPct val="70000"/>
              </a:lnSpc>
              <a:spcBef>
                <a:spcPts val="600"/>
              </a:spcBef>
              <a:spcAft>
                <a:spcPts val="1200"/>
              </a:spcAft>
              <a:buFont typeface="Arial" panose="020B0604020202020204" pitchFamily="34" charset="0"/>
              <a:buNone/>
              <a:defRPr lang="en-US" sz="8000" b="0" i="0" kern="1200" dirty="0" smtClean="0">
                <a:solidFill>
                  <a:schemeClr val="tx2"/>
                </a:solidFill>
                <a:latin typeface="+mn-lt"/>
                <a:ea typeface="+mn-ea"/>
                <a:cs typeface="+mn-cs"/>
              </a:defRPr>
            </a:lvl1pPr>
            <a:lvl2pPr marL="0" indent="0" algn="r"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r"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r"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r"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r>
              <a:rPr lang="en-US" sz="6600" dirty="0"/>
              <a:t>Faith</a:t>
            </a:r>
          </a:p>
        </p:txBody>
      </p:sp>
      <p:sp>
        <p:nvSpPr>
          <p:cNvPr id="3" name="Text Placeholder 2" descr="Faith Questions"/>
          <p:cNvSpPr>
            <a:spLocks noGrp="1"/>
          </p:cNvSpPr>
          <p:nvPr>
            <p:ph type="body" sz="quarter" idx="11"/>
          </p:nvPr>
        </p:nvSpPr>
        <p:spPr>
          <a:xfrm>
            <a:off x="3797938" y="3027617"/>
            <a:ext cx="4587802" cy="2946231"/>
          </a:xfrm>
        </p:spPr>
        <p:txBody>
          <a:bodyPr/>
          <a:lstStyle/>
          <a:p>
            <a:pPr algn="l" fontAlgn="ctr"/>
            <a:endParaRPr lang="en-US" sz="2800" i="1" dirty="0">
              <a:latin typeface="Corbel" panose="020B0503020204020204" pitchFamily="34" charset="0"/>
            </a:endParaRPr>
          </a:p>
          <a:p>
            <a:endParaRPr lang="en-US" sz="1400" dirty="0"/>
          </a:p>
        </p:txBody>
      </p:sp>
      <p:sp>
        <p:nvSpPr>
          <p:cNvPr id="7" name="Text Placeholder 2">
            <a:extLst>
              <a:ext uri="{FF2B5EF4-FFF2-40B4-BE49-F238E27FC236}">
                <a16:creationId xmlns:a16="http://schemas.microsoft.com/office/drawing/2014/main" id="{6C7EEF76-5C8E-409D-9838-F58F4D99E362}"/>
              </a:ext>
            </a:extLst>
          </p:cNvPr>
          <p:cNvSpPr txBox="1">
            <a:spLocks/>
          </p:cNvSpPr>
          <p:nvPr/>
        </p:nvSpPr>
        <p:spPr>
          <a:xfrm>
            <a:off x="4227429" y="3444413"/>
            <a:ext cx="4587802" cy="2946231"/>
          </a:xfrm>
          <a:prstGeom prst="rect">
            <a:avLst/>
          </a:prstGeom>
        </p:spPr>
        <p:txBody>
          <a:bodyPr vert="horz" lIns="0" tIns="0" rIns="0" bIns="0" rtlCol="0">
            <a:noAutofit/>
          </a:bodyPr>
          <a:lstStyle>
            <a:lvl1pPr marL="0" indent="0" algn="r" defTabSz="914400" rtl="0" eaLnBrk="1" latinLnBrk="0" hangingPunct="1">
              <a:lnSpc>
                <a:spcPct val="70000"/>
              </a:lnSpc>
              <a:spcBef>
                <a:spcPts val="600"/>
              </a:spcBef>
              <a:spcAft>
                <a:spcPts val="1200"/>
              </a:spcAft>
              <a:buFont typeface="Arial" panose="020B0604020202020204" pitchFamily="34" charset="0"/>
              <a:buNone/>
              <a:defRPr lang="en-US" sz="8000" b="0" i="0" kern="1200" dirty="0" smtClean="0">
                <a:solidFill>
                  <a:schemeClr val="tx2"/>
                </a:solidFill>
                <a:latin typeface="+mn-lt"/>
                <a:ea typeface="+mn-ea"/>
                <a:cs typeface="+mn-cs"/>
              </a:defRPr>
            </a:lvl1pPr>
            <a:lvl2pPr marL="0" indent="0" algn="r"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r"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r"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r"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lvl="2" algn="l" fontAlgn="ctr"/>
            <a:endParaRPr lang="en-US" sz="1800" dirty="0"/>
          </a:p>
          <a:p>
            <a:pPr lvl="2" algn="l"/>
            <a:r>
              <a:rPr lang="en-US" sz="2000" dirty="0"/>
              <a:t>Is spasticity a source of discomfort?</a:t>
            </a:r>
          </a:p>
          <a:p>
            <a:pPr lvl="2" algn="l"/>
            <a:endParaRPr lang="en-US" sz="1800" dirty="0"/>
          </a:p>
          <a:p>
            <a:pPr lvl="2" algn="l"/>
            <a:r>
              <a:rPr lang="en-US" sz="2000" dirty="0"/>
              <a:t>How can we optimally manage spasticity and pain?</a:t>
            </a:r>
          </a:p>
          <a:p>
            <a:pPr lvl="1" algn="l" fontAlgn="ctr"/>
            <a:endParaRPr lang="en-US" sz="2000" dirty="0"/>
          </a:p>
          <a:p>
            <a:pPr algn="l"/>
            <a:endParaRPr lang="en-US" sz="2000" dirty="0"/>
          </a:p>
        </p:txBody>
      </p:sp>
    </p:spTree>
    <p:extLst>
      <p:ext uri="{BB962C8B-B14F-4D97-AF65-F5344CB8AC3E}">
        <p14:creationId xmlns:p14="http://schemas.microsoft.com/office/powerpoint/2010/main" val="27038060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DBB0452B-3CC0-4169-A4AC-78E61D385314}"/>
              </a:ext>
            </a:extLst>
          </p:cNvPr>
          <p:cNvSpPr txBox="1">
            <a:spLocks noGrp="1"/>
          </p:cNvSpPr>
          <p:nvPr>
            <p:ph type="title" idx="4294967295"/>
          </p:nvPr>
        </p:nvSpPr>
        <p:spPr>
          <a:xfrm>
            <a:off x="4227429" y="2296097"/>
            <a:ext cx="4587802" cy="73152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marL="0" indent="0" algn="r" defTabSz="914400" rtl="0" eaLnBrk="1" latinLnBrk="0" hangingPunct="1">
              <a:lnSpc>
                <a:spcPct val="70000"/>
              </a:lnSpc>
              <a:spcBef>
                <a:spcPts val="600"/>
              </a:spcBef>
              <a:spcAft>
                <a:spcPts val="1200"/>
              </a:spcAft>
              <a:buFont typeface="Arial" panose="020B0604020202020204" pitchFamily="34" charset="0"/>
              <a:buNone/>
              <a:defRPr lang="en-US" sz="8000" b="0" i="0" kern="1200" dirty="0" smtClean="0">
                <a:solidFill>
                  <a:schemeClr val="tx2"/>
                </a:solidFill>
                <a:latin typeface="+mn-lt"/>
                <a:ea typeface="+mn-ea"/>
                <a:cs typeface="+mn-cs"/>
              </a:defRPr>
            </a:lvl1pPr>
            <a:lvl2pPr marL="0" indent="0" algn="r"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r"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r"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r"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marL="0" marR="0" lvl="0" indent="0" algn="r" defTabSz="914400" rtl="0" eaLnBrk="1" fontAlgn="auto" latinLnBrk="0" hangingPunct="1">
              <a:lnSpc>
                <a:spcPct val="70000"/>
              </a:lnSpc>
              <a:spcBef>
                <a:spcPts val="600"/>
              </a:spcBef>
              <a:spcAft>
                <a:spcPts val="1200"/>
              </a:spcAft>
              <a:buClrTx/>
              <a:buSzTx/>
              <a:buFont typeface="Arial" panose="020B0604020202020204" pitchFamily="34" charset="0"/>
              <a:buNone/>
              <a:tabLst/>
              <a:defRPr/>
            </a:pPr>
            <a:r>
              <a:rPr kumimoji="0" lang="en-US" sz="6600" b="0" i="0" u="none" strike="noStrike" kern="1200" cap="none" spc="0" normalizeH="0" baseline="0" noProof="0" dirty="0">
                <a:ln>
                  <a:noFill/>
                </a:ln>
                <a:solidFill>
                  <a:schemeClr val="tx2"/>
                </a:solidFill>
                <a:effectLst/>
                <a:uLnTx/>
                <a:uFillTx/>
                <a:latin typeface="+mn-lt"/>
                <a:ea typeface="+mn-ea"/>
                <a:cs typeface="+mn-cs"/>
              </a:rPr>
              <a:t>Kyle</a:t>
            </a:r>
          </a:p>
        </p:txBody>
      </p:sp>
      <p:pic>
        <p:nvPicPr>
          <p:cNvPr id="8" name="Picture 2" descr="Image result for icon for plan circle">
            <a:extLst>
              <a:ext uri="{FF2B5EF4-FFF2-40B4-BE49-F238E27FC236}">
                <a16:creationId xmlns:a16="http://schemas.microsoft.com/office/drawing/2014/main" id="{0889404E-27BE-4263-AD29-7AB3463AA6B0}"/>
              </a:ext>
            </a:extLst>
          </p:cNvPr>
          <p:cNvPicPr>
            <a:picLocks noChangeAspect="1" noChangeArrowheads="1"/>
          </p:cNvPicPr>
          <p:nvPr/>
        </p:nvPicPr>
        <p:blipFill>
          <a:blip r:embed="rId3" cstate="print">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969264" y="726204"/>
            <a:ext cx="2007852" cy="2007852"/>
          </a:xfrm>
          <a:prstGeom prst="rect">
            <a:avLst/>
          </a:prstGeom>
          <a:noFill/>
          <a:extLst>
            <a:ext uri="{909E8E84-426E-40DD-AFC4-6F175D3DCCD1}">
              <a14:hiddenFill xmlns:a14="http://schemas.microsoft.com/office/drawing/2010/main">
                <a:solidFill>
                  <a:srgbClr val="FFFFFF"/>
                </a:solidFill>
              </a14:hiddenFill>
            </a:ext>
          </a:extLst>
        </p:spPr>
      </p:pic>
      <p:sp>
        <p:nvSpPr>
          <p:cNvPr id="6" name="Text Placeholder 2">
            <a:extLst>
              <a:ext uri="{FF2B5EF4-FFF2-40B4-BE49-F238E27FC236}">
                <a16:creationId xmlns:a16="http://schemas.microsoft.com/office/drawing/2014/main" id="{6C7EEF76-5C8E-409D-9838-F58F4D99E362}"/>
              </a:ext>
            </a:extLst>
          </p:cNvPr>
          <p:cNvSpPr txBox="1">
            <a:spLocks/>
          </p:cNvSpPr>
          <p:nvPr/>
        </p:nvSpPr>
        <p:spPr>
          <a:xfrm>
            <a:off x="693063" y="4102310"/>
            <a:ext cx="2964537" cy="2946231"/>
          </a:xfrm>
          <a:prstGeom prst="rect">
            <a:avLst/>
          </a:prstGeom>
        </p:spPr>
        <p:txBody>
          <a:bodyPr vert="horz" lIns="0" tIns="0" rIns="0" bIns="0" rtlCol="0">
            <a:noAutofit/>
          </a:bodyPr>
          <a:lstStyle>
            <a:lvl1pPr marL="0" indent="0" algn="r" defTabSz="914400" rtl="0" eaLnBrk="1" latinLnBrk="0" hangingPunct="1">
              <a:lnSpc>
                <a:spcPct val="70000"/>
              </a:lnSpc>
              <a:spcBef>
                <a:spcPts val="600"/>
              </a:spcBef>
              <a:spcAft>
                <a:spcPts val="1200"/>
              </a:spcAft>
              <a:buFont typeface="Arial" panose="020B0604020202020204" pitchFamily="34" charset="0"/>
              <a:buNone/>
              <a:defRPr lang="en-US" sz="8000" b="0" i="0" kern="1200" dirty="0" smtClean="0">
                <a:solidFill>
                  <a:schemeClr val="tx2"/>
                </a:solidFill>
                <a:latin typeface="+mn-lt"/>
                <a:ea typeface="+mn-ea"/>
                <a:cs typeface="+mn-cs"/>
              </a:defRPr>
            </a:lvl1pPr>
            <a:lvl2pPr marL="0" indent="0" algn="r"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r"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r"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r"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lvl="1" fontAlgn="ctr">
              <a:buClr>
                <a:srgbClr val="3E4D9A"/>
              </a:buClr>
              <a:buSzPct val="150000"/>
            </a:pPr>
            <a:r>
              <a:rPr lang="en-US" sz="2000" b="1" dirty="0">
                <a:solidFill>
                  <a:schemeClr val="accent1"/>
                </a:solidFill>
                <a:latin typeface="Microsoft New Tai Lue" panose="020B0502040204020203" pitchFamily="34" charset="0"/>
                <a:cs typeface="Microsoft New Tai Lue" panose="020B0502040204020203" pitchFamily="34" charset="0"/>
              </a:rPr>
              <a:t>What do you want to do now?</a:t>
            </a:r>
          </a:p>
          <a:p>
            <a:pPr lvl="1" algn="l" fontAlgn="ctr">
              <a:buClr>
                <a:srgbClr val="3E4D9A"/>
              </a:buClr>
              <a:buSzPct val="150000"/>
            </a:pPr>
            <a:endParaRPr lang="en-US" sz="2000" b="1" dirty="0">
              <a:solidFill>
                <a:schemeClr val="accent1"/>
              </a:solidFill>
              <a:latin typeface="Microsoft New Tai Lue" panose="020B0502040204020203" pitchFamily="34" charset="0"/>
              <a:cs typeface="Microsoft New Tai Lue" panose="020B0502040204020203" pitchFamily="34" charset="0"/>
            </a:endParaRPr>
          </a:p>
          <a:p>
            <a:pPr lvl="1" algn="l" fontAlgn="ctr">
              <a:buClr>
                <a:srgbClr val="3E4D9A"/>
              </a:buClr>
              <a:buSzPct val="150000"/>
            </a:pPr>
            <a:endParaRPr lang="en-US" sz="2000" b="1" i="0" dirty="0">
              <a:solidFill>
                <a:srgbClr val="118497"/>
              </a:solidFill>
            </a:endParaRPr>
          </a:p>
          <a:p>
            <a:pPr lvl="1" algn="l" fontAlgn="ctr"/>
            <a:endParaRPr lang="en-US" sz="2000" b="1" i="0" dirty="0">
              <a:solidFill>
                <a:srgbClr val="118497"/>
              </a:solidFill>
            </a:endParaRPr>
          </a:p>
          <a:p>
            <a:endParaRPr lang="en-US" sz="2000" b="1" dirty="0">
              <a:solidFill>
                <a:srgbClr val="118497"/>
              </a:solidFill>
            </a:endParaRPr>
          </a:p>
        </p:txBody>
      </p:sp>
      <p:sp>
        <p:nvSpPr>
          <p:cNvPr id="3" name="Text Placeholder 2" descr="Kyle"/>
          <p:cNvSpPr>
            <a:spLocks noGrp="1"/>
          </p:cNvSpPr>
          <p:nvPr>
            <p:ph type="body" sz="quarter" idx="11"/>
          </p:nvPr>
        </p:nvSpPr>
        <p:spPr/>
        <p:txBody>
          <a:bodyPr/>
          <a:lstStyle/>
          <a:p>
            <a:pPr algn="l" fontAlgn="ctr"/>
            <a:endParaRPr lang="en-US" sz="2800" i="1" dirty="0">
              <a:latin typeface="Corbel" panose="020B0503020204020204" pitchFamily="34" charset="0"/>
            </a:endParaRPr>
          </a:p>
          <a:p>
            <a:endParaRPr lang="en-US" sz="1400" dirty="0"/>
          </a:p>
        </p:txBody>
      </p:sp>
      <p:sp>
        <p:nvSpPr>
          <p:cNvPr id="7" name="Text Placeholder 2">
            <a:extLst>
              <a:ext uri="{FF2B5EF4-FFF2-40B4-BE49-F238E27FC236}">
                <a16:creationId xmlns:a16="http://schemas.microsoft.com/office/drawing/2014/main" id="{6C7EEF76-5C8E-409D-9838-F58F4D99E362}"/>
              </a:ext>
            </a:extLst>
          </p:cNvPr>
          <p:cNvSpPr txBox="1">
            <a:spLocks/>
          </p:cNvSpPr>
          <p:nvPr/>
        </p:nvSpPr>
        <p:spPr>
          <a:xfrm>
            <a:off x="4227429" y="3229329"/>
            <a:ext cx="4587802" cy="2946231"/>
          </a:xfrm>
          <a:prstGeom prst="rect">
            <a:avLst/>
          </a:prstGeom>
        </p:spPr>
        <p:txBody>
          <a:bodyPr vert="horz" lIns="0" tIns="0" rIns="0" bIns="0" rtlCol="0">
            <a:noAutofit/>
          </a:bodyPr>
          <a:lstStyle>
            <a:lvl1pPr marL="0" indent="0" algn="r" defTabSz="914400" rtl="0" eaLnBrk="1" latinLnBrk="0" hangingPunct="1">
              <a:lnSpc>
                <a:spcPct val="70000"/>
              </a:lnSpc>
              <a:spcBef>
                <a:spcPts val="600"/>
              </a:spcBef>
              <a:spcAft>
                <a:spcPts val="1200"/>
              </a:spcAft>
              <a:buFont typeface="Arial" panose="020B0604020202020204" pitchFamily="34" charset="0"/>
              <a:buNone/>
              <a:defRPr lang="en-US" sz="8000" b="0" i="0" kern="1200" dirty="0" smtClean="0">
                <a:solidFill>
                  <a:schemeClr val="tx2"/>
                </a:solidFill>
                <a:latin typeface="+mn-lt"/>
                <a:ea typeface="+mn-ea"/>
                <a:cs typeface="+mn-cs"/>
              </a:defRPr>
            </a:lvl1pPr>
            <a:lvl2pPr marL="0" indent="0" algn="r"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r"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r"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r"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lvl="2" algn="l"/>
            <a:r>
              <a:rPr lang="en-US" sz="2000" dirty="0"/>
              <a:t>Kyle is being given: </a:t>
            </a:r>
          </a:p>
          <a:p>
            <a:pPr marL="285750" indent="-285750" algn="l">
              <a:buClr>
                <a:srgbClr val="3E4D9A"/>
              </a:buClr>
              <a:buSzPct val="150000"/>
              <a:buFont typeface="Arial" panose="020B0604020202020204" pitchFamily="34" charset="0"/>
              <a:buChar char="•"/>
            </a:pPr>
            <a:r>
              <a:rPr lang="en-US" sz="2000" b="1" dirty="0">
                <a:solidFill>
                  <a:schemeClr val="accent4"/>
                </a:solidFill>
                <a:latin typeface="Microsoft New Tai Lue" panose="020B0502040204020203" pitchFamily="34" charset="0"/>
                <a:cs typeface="Microsoft New Tai Lue" panose="020B0502040204020203" pitchFamily="34" charset="0"/>
              </a:rPr>
              <a:t>Epidural with </a:t>
            </a:r>
            <a:r>
              <a:rPr lang="en-US" sz="2000" b="1" dirty="0" err="1">
                <a:solidFill>
                  <a:schemeClr val="accent4"/>
                </a:solidFill>
                <a:latin typeface="Microsoft New Tai Lue" panose="020B0502040204020203" pitchFamily="34" charset="0"/>
                <a:cs typeface="Microsoft New Tai Lue" panose="020B0502040204020203" pitchFamily="34" charset="0"/>
              </a:rPr>
              <a:t>ropivacaine</a:t>
            </a:r>
            <a:r>
              <a:rPr lang="en-US" sz="2000" b="1" dirty="0">
                <a:solidFill>
                  <a:schemeClr val="accent4"/>
                </a:solidFill>
                <a:latin typeface="Microsoft New Tai Lue" panose="020B0502040204020203" pitchFamily="34" charset="0"/>
                <a:cs typeface="Microsoft New Tai Lue" panose="020B0502040204020203" pitchFamily="34" charset="0"/>
              </a:rPr>
              <a:t>.</a:t>
            </a:r>
          </a:p>
          <a:p>
            <a:pPr marL="285750" indent="-285750" algn="l">
              <a:lnSpc>
                <a:spcPct val="80000"/>
              </a:lnSpc>
              <a:buClr>
                <a:srgbClr val="3E4D9A"/>
              </a:buClr>
              <a:buSzPct val="150000"/>
              <a:buFont typeface="Arial" panose="020B0604020202020204" pitchFamily="34" charset="0"/>
              <a:buChar char="•"/>
            </a:pPr>
            <a:r>
              <a:rPr lang="en-US" sz="2000" b="1" dirty="0">
                <a:solidFill>
                  <a:schemeClr val="accent4"/>
                </a:solidFill>
                <a:latin typeface="Microsoft New Tai Lue" panose="020B0502040204020203" pitchFamily="34" charset="0"/>
                <a:cs typeface="Microsoft New Tai Lue" panose="020B0502040204020203" pitchFamily="34" charset="0"/>
              </a:rPr>
              <a:t>Morphine PCA 1mg every 10 minutes with a lockout of 6mg per hour</a:t>
            </a:r>
          </a:p>
          <a:p>
            <a:pPr marL="285750" indent="-285750" algn="l">
              <a:lnSpc>
                <a:spcPct val="80000"/>
              </a:lnSpc>
              <a:buClr>
                <a:srgbClr val="3E4D9A"/>
              </a:buClr>
              <a:buSzPct val="150000"/>
              <a:buFont typeface="Arial" panose="020B0604020202020204" pitchFamily="34" charset="0"/>
              <a:buChar char="•"/>
            </a:pPr>
            <a:r>
              <a:rPr lang="en-US" sz="2000" b="1" dirty="0">
                <a:solidFill>
                  <a:schemeClr val="accent4"/>
                </a:solidFill>
                <a:latin typeface="Microsoft New Tai Lue" panose="020B0502040204020203" pitchFamily="34" charset="0"/>
                <a:cs typeface="Microsoft New Tai Lue" panose="020B0502040204020203" pitchFamily="34" charset="0"/>
              </a:rPr>
              <a:t>Valium 2mg IV every 4 hours PRN for muscle spasm or anxiety.</a:t>
            </a:r>
          </a:p>
          <a:p>
            <a:pPr lvl="1" algn="l" fontAlgn="ctr"/>
            <a:endParaRPr lang="en-US" sz="2000" dirty="0"/>
          </a:p>
          <a:p>
            <a:pPr algn="l"/>
            <a:endParaRPr lang="en-US" sz="2000" dirty="0"/>
          </a:p>
        </p:txBody>
      </p:sp>
    </p:spTree>
    <p:extLst>
      <p:ext uri="{BB962C8B-B14F-4D97-AF65-F5344CB8AC3E}">
        <p14:creationId xmlns:p14="http://schemas.microsoft.com/office/powerpoint/2010/main" val="1546320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DBB0452B-3CC0-4169-A4AC-78E61D385314}"/>
              </a:ext>
            </a:extLst>
          </p:cNvPr>
          <p:cNvSpPr txBox="1">
            <a:spLocks noGrp="1"/>
          </p:cNvSpPr>
          <p:nvPr>
            <p:ph type="title" idx="4294967295"/>
          </p:nvPr>
        </p:nvSpPr>
        <p:spPr>
          <a:xfrm>
            <a:off x="4227429" y="2296097"/>
            <a:ext cx="4587802" cy="73152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marL="0" indent="0" algn="r" defTabSz="914400" rtl="0" eaLnBrk="1" latinLnBrk="0" hangingPunct="1">
              <a:lnSpc>
                <a:spcPct val="70000"/>
              </a:lnSpc>
              <a:spcBef>
                <a:spcPts val="600"/>
              </a:spcBef>
              <a:spcAft>
                <a:spcPts val="1200"/>
              </a:spcAft>
              <a:buFont typeface="Arial" panose="020B0604020202020204" pitchFamily="34" charset="0"/>
              <a:buNone/>
              <a:defRPr lang="en-US" sz="8000" b="0" i="0" kern="1200" dirty="0" smtClean="0">
                <a:solidFill>
                  <a:schemeClr val="tx2"/>
                </a:solidFill>
                <a:latin typeface="+mn-lt"/>
                <a:ea typeface="+mn-ea"/>
                <a:cs typeface="+mn-cs"/>
              </a:defRPr>
            </a:lvl1pPr>
            <a:lvl2pPr marL="0" indent="0" algn="r"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r"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r"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r"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marL="0" marR="0" lvl="0" indent="0" algn="r" defTabSz="914400" rtl="0" eaLnBrk="1" fontAlgn="auto" latinLnBrk="0" hangingPunct="1">
              <a:lnSpc>
                <a:spcPct val="70000"/>
              </a:lnSpc>
              <a:spcBef>
                <a:spcPts val="600"/>
              </a:spcBef>
              <a:spcAft>
                <a:spcPts val="1200"/>
              </a:spcAft>
              <a:buClrTx/>
              <a:buSzTx/>
              <a:buFont typeface="Arial" panose="020B0604020202020204" pitchFamily="34" charset="0"/>
              <a:buNone/>
              <a:tabLst/>
              <a:defRPr/>
            </a:pPr>
            <a:r>
              <a:rPr kumimoji="0" lang="en-US" sz="6600" b="0" i="0" u="none" strike="noStrike" kern="1200" cap="none" spc="0" normalizeH="0" baseline="0" noProof="0" dirty="0">
                <a:ln>
                  <a:noFill/>
                </a:ln>
                <a:solidFill>
                  <a:schemeClr val="tx2"/>
                </a:solidFill>
                <a:effectLst/>
                <a:uLnTx/>
                <a:uFillTx/>
                <a:latin typeface="+mn-lt"/>
                <a:ea typeface="+mn-ea"/>
                <a:cs typeface="+mn-cs"/>
              </a:rPr>
              <a:t>Kyle </a:t>
            </a:r>
          </a:p>
        </p:txBody>
      </p:sp>
      <p:pic>
        <p:nvPicPr>
          <p:cNvPr id="8" name="Picture 7" descr="A blue arrows in a white circle&#10;">
            <a:extLst>
              <a:ext uri="{FF2B5EF4-FFF2-40B4-BE49-F238E27FC236}">
                <a16:creationId xmlns:a16="http://schemas.microsoft.com/office/drawing/2014/main" id="{E71A7FEC-58C8-4776-A3F8-7023D3EC2EE6}"/>
              </a:ext>
            </a:extLst>
          </p:cNvPr>
          <p:cNvPicPr>
            <a:picLocks noChangeAspect="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746449" y="661353"/>
            <a:ext cx="2219566" cy="2219566"/>
          </a:xfrm>
          <a:prstGeom prst="flowChartConnector">
            <a:avLst/>
          </a:prstGeom>
          <a:ln>
            <a:noFill/>
          </a:ln>
          <a:effectLst>
            <a:outerShdw dist="50800" dir="5400000" algn="ctr" rotWithShape="0">
              <a:schemeClr val="bg2">
                <a:alpha val="25000"/>
              </a:schemeClr>
            </a:outerShdw>
          </a:effectLst>
        </p:spPr>
      </p:pic>
      <p:sp>
        <p:nvSpPr>
          <p:cNvPr id="6" name="Text Placeholder 2">
            <a:extLst>
              <a:ext uri="{FF2B5EF4-FFF2-40B4-BE49-F238E27FC236}">
                <a16:creationId xmlns:a16="http://schemas.microsoft.com/office/drawing/2014/main" id="{6C7EEF76-5C8E-409D-9838-F58F4D99E362}"/>
              </a:ext>
            </a:extLst>
          </p:cNvPr>
          <p:cNvSpPr txBox="1">
            <a:spLocks/>
          </p:cNvSpPr>
          <p:nvPr/>
        </p:nvSpPr>
        <p:spPr>
          <a:xfrm>
            <a:off x="1628728" y="3738923"/>
            <a:ext cx="4587802" cy="2946231"/>
          </a:xfrm>
          <a:prstGeom prst="rect">
            <a:avLst/>
          </a:prstGeom>
        </p:spPr>
        <p:txBody>
          <a:bodyPr vert="horz" lIns="0" tIns="0" rIns="0" bIns="0" rtlCol="0">
            <a:noAutofit/>
          </a:bodyPr>
          <a:lstStyle>
            <a:lvl1pPr marL="0" indent="0" algn="r" defTabSz="914400" rtl="0" eaLnBrk="1" latinLnBrk="0" hangingPunct="1">
              <a:lnSpc>
                <a:spcPct val="70000"/>
              </a:lnSpc>
              <a:spcBef>
                <a:spcPts val="600"/>
              </a:spcBef>
              <a:spcAft>
                <a:spcPts val="1200"/>
              </a:spcAft>
              <a:buFont typeface="Arial" panose="020B0604020202020204" pitchFamily="34" charset="0"/>
              <a:buNone/>
              <a:defRPr lang="en-US" sz="8000" b="0" i="0" kern="1200" dirty="0" smtClean="0">
                <a:solidFill>
                  <a:schemeClr val="tx2"/>
                </a:solidFill>
                <a:latin typeface="+mn-lt"/>
                <a:ea typeface="+mn-ea"/>
                <a:cs typeface="+mn-cs"/>
              </a:defRPr>
            </a:lvl1pPr>
            <a:lvl2pPr marL="0" indent="0" algn="r"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r"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r"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r"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lvl="1" algn="l" fontAlgn="ctr">
              <a:buClr>
                <a:srgbClr val="3E4D9A"/>
              </a:buClr>
              <a:buSzPct val="150000"/>
            </a:pPr>
            <a:endParaRPr lang="en-US" sz="2000" b="1" i="0" dirty="0">
              <a:solidFill>
                <a:srgbClr val="118497"/>
              </a:solidFill>
            </a:endParaRPr>
          </a:p>
          <a:p>
            <a:pPr lvl="1" algn="l" fontAlgn="ctr">
              <a:buClr>
                <a:srgbClr val="3E4D9A"/>
              </a:buClr>
              <a:buSzPct val="150000"/>
            </a:pPr>
            <a:r>
              <a:rPr lang="en-US" sz="2000" b="1" dirty="0">
                <a:solidFill>
                  <a:schemeClr val="accent1"/>
                </a:solidFill>
                <a:latin typeface="Microsoft New Tai Lue" panose="020B0502040204020203" pitchFamily="34" charset="0"/>
                <a:cs typeface="Microsoft New Tai Lue" panose="020B0502040204020203" pitchFamily="34" charset="0"/>
              </a:rPr>
              <a:t>Why or why not?</a:t>
            </a:r>
          </a:p>
          <a:p>
            <a:pPr lvl="1" algn="l" fontAlgn="ctr">
              <a:buClr>
                <a:srgbClr val="3E4D9A"/>
              </a:buClr>
              <a:buSzPct val="150000"/>
            </a:pPr>
            <a:endParaRPr lang="en-US" sz="2000" b="1" i="0" dirty="0">
              <a:solidFill>
                <a:srgbClr val="118497"/>
              </a:solidFill>
            </a:endParaRPr>
          </a:p>
          <a:p>
            <a:pPr lvl="1" algn="l" fontAlgn="ctr"/>
            <a:endParaRPr lang="en-US" sz="2000" b="1" i="0" dirty="0">
              <a:solidFill>
                <a:srgbClr val="118497"/>
              </a:solidFill>
            </a:endParaRPr>
          </a:p>
          <a:p>
            <a:endParaRPr lang="en-US" sz="2000" b="1" dirty="0">
              <a:solidFill>
                <a:srgbClr val="118497"/>
              </a:solidFill>
            </a:endParaRPr>
          </a:p>
        </p:txBody>
      </p:sp>
      <p:sp>
        <p:nvSpPr>
          <p:cNvPr id="3" name="Text Placeholder 2" descr="Kyle Questions"/>
          <p:cNvSpPr>
            <a:spLocks noGrp="1"/>
          </p:cNvSpPr>
          <p:nvPr>
            <p:ph type="body" sz="quarter" idx="11"/>
          </p:nvPr>
        </p:nvSpPr>
        <p:spPr/>
        <p:txBody>
          <a:bodyPr/>
          <a:lstStyle/>
          <a:p>
            <a:pPr algn="l" fontAlgn="ctr"/>
            <a:endParaRPr lang="en-US" sz="2800" i="1" dirty="0">
              <a:latin typeface="Corbel" panose="020B0503020204020204" pitchFamily="34" charset="0"/>
            </a:endParaRPr>
          </a:p>
          <a:p>
            <a:endParaRPr lang="en-US" sz="1400" dirty="0"/>
          </a:p>
        </p:txBody>
      </p:sp>
      <p:sp>
        <p:nvSpPr>
          <p:cNvPr id="7" name="Text Placeholder 2">
            <a:extLst>
              <a:ext uri="{FF2B5EF4-FFF2-40B4-BE49-F238E27FC236}">
                <a16:creationId xmlns:a16="http://schemas.microsoft.com/office/drawing/2014/main" id="{6C7EEF76-5C8E-409D-9838-F58F4D99E362}"/>
              </a:ext>
            </a:extLst>
          </p:cNvPr>
          <p:cNvSpPr txBox="1">
            <a:spLocks/>
          </p:cNvSpPr>
          <p:nvPr/>
        </p:nvSpPr>
        <p:spPr>
          <a:xfrm>
            <a:off x="4227429" y="3398510"/>
            <a:ext cx="4587802" cy="2946231"/>
          </a:xfrm>
          <a:prstGeom prst="rect">
            <a:avLst/>
          </a:prstGeom>
        </p:spPr>
        <p:txBody>
          <a:bodyPr vert="horz" lIns="0" tIns="0" rIns="0" bIns="0" rtlCol="0">
            <a:noAutofit/>
          </a:bodyPr>
          <a:lstStyle>
            <a:lvl1pPr marL="0" indent="0" algn="r" defTabSz="914400" rtl="0" eaLnBrk="1" latinLnBrk="0" hangingPunct="1">
              <a:lnSpc>
                <a:spcPct val="70000"/>
              </a:lnSpc>
              <a:spcBef>
                <a:spcPts val="600"/>
              </a:spcBef>
              <a:spcAft>
                <a:spcPts val="1200"/>
              </a:spcAft>
              <a:buFont typeface="Arial" panose="020B0604020202020204" pitchFamily="34" charset="0"/>
              <a:buNone/>
              <a:defRPr lang="en-US" sz="8000" b="0" i="0" kern="1200" dirty="0" smtClean="0">
                <a:solidFill>
                  <a:schemeClr val="tx2"/>
                </a:solidFill>
                <a:latin typeface="+mn-lt"/>
                <a:ea typeface="+mn-ea"/>
                <a:cs typeface="+mn-cs"/>
              </a:defRPr>
            </a:lvl1pPr>
            <a:lvl2pPr marL="0" indent="0" algn="r"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r"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r"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r"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lvl="1" algn="l" fontAlgn="ctr">
              <a:buClr>
                <a:srgbClr val="3E4D9A"/>
              </a:buClr>
              <a:buSzPct val="150000"/>
            </a:pPr>
            <a:r>
              <a:rPr lang="en-US" sz="2000" b="1" i="0" dirty="0">
                <a:solidFill>
                  <a:srgbClr val="118497"/>
                </a:solidFill>
                <a:latin typeface="Corbel" panose="020B0503020204020204" pitchFamily="34" charset="0"/>
              </a:rPr>
              <a:t>. </a:t>
            </a:r>
          </a:p>
          <a:p>
            <a:pPr lvl="1" algn="l" fontAlgn="ctr">
              <a:buClr>
                <a:srgbClr val="3E4D9A"/>
              </a:buClr>
              <a:buSzPct val="150000"/>
            </a:pPr>
            <a:r>
              <a:rPr lang="en-US" sz="2000" b="1" i="0" dirty="0">
                <a:solidFill>
                  <a:srgbClr val="118497"/>
                </a:solidFill>
              </a:rPr>
              <a:t>Do you agree with the decision to maintain the epidural rate and </a:t>
            </a:r>
            <a:r>
              <a:rPr lang="en-US" sz="2000" b="1" i="0" dirty="0" err="1">
                <a:solidFill>
                  <a:srgbClr val="118497"/>
                </a:solidFill>
              </a:rPr>
              <a:t>PCA</a:t>
            </a:r>
            <a:r>
              <a:rPr lang="en-US" sz="2000" b="1" i="0" dirty="0">
                <a:solidFill>
                  <a:srgbClr val="118497"/>
                </a:solidFill>
              </a:rPr>
              <a:t> dosing? </a:t>
            </a:r>
          </a:p>
          <a:p>
            <a:pPr lvl="1" algn="l" fontAlgn="ctr">
              <a:buClr>
                <a:srgbClr val="3E4D9A"/>
              </a:buClr>
              <a:buSzPct val="150000"/>
            </a:pPr>
            <a:endParaRPr lang="en-US" sz="2000" b="1" i="0" dirty="0">
              <a:solidFill>
                <a:srgbClr val="118497"/>
              </a:solidFill>
            </a:endParaRPr>
          </a:p>
          <a:p>
            <a:pPr lvl="1" algn="l" fontAlgn="ctr">
              <a:buClr>
                <a:srgbClr val="3E4D9A"/>
              </a:buClr>
              <a:buSzPct val="150000"/>
            </a:pPr>
            <a:endParaRPr lang="en-US" sz="2000" b="1" i="0" dirty="0">
              <a:solidFill>
                <a:srgbClr val="118497"/>
              </a:solidFill>
            </a:endParaRPr>
          </a:p>
          <a:p>
            <a:pPr lvl="1" algn="l" fontAlgn="ctr"/>
            <a:endParaRPr lang="en-US" sz="2000" b="1" i="0" dirty="0">
              <a:solidFill>
                <a:srgbClr val="118497"/>
              </a:solidFill>
            </a:endParaRPr>
          </a:p>
          <a:p>
            <a:endParaRPr lang="en-US" sz="2000" b="1" dirty="0">
              <a:solidFill>
                <a:srgbClr val="118497"/>
              </a:solidFill>
            </a:endParaRPr>
          </a:p>
        </p:txBody>
      </p:sp>
    </p:spTree>
    <p:extLst>
      <p:ext uri="{BB962C8B-B14F-4D97-AF65-F5344CB8AC3E}">
        <p14:creationId xmlns:p14="http://schemas.microsoft.com/office/powerpoint/2010/main" val="17148601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99F6A71-B292-42E5-94B6-41F6B8991AF8}"/>
              </a:ext>
            </a:extLst>
          </p:cNvPr>
          <p:cNvSpPr>
            <a:spLocks noGrp="1"/>
          </p:cNvSpPr>
          <p:nvPr>
            <p:ph type="title"/>
          </p:nvPr>
        </p:nvSpPr>
        <p:spPr/>
        <p:txBody>
          <a:bodyPr/>
          <a:lstStyle/>
          <a:p>
            <a:r>
              <a:rPr lang="en-US" dirty="0"/>
              <a:t>APS Postoperative Guidelines.  </a:t>
            </a:r>
          </a:p>
        </p:txBody>
      </p:sp>
      <p:sp>
        <p:nvSpPr>
          <p:cNvPr id="5" name="Content Placeholder 4">
            <a:extLst>
              <a:ext uri="{FF2B5EF4-FFF2-40B4-BE49-F238E27FC236}">
                <a16:creationId xmlns:a16="http://schemas.microsoft.com/office/drawing/2014/main" id="{A2A9C589-30EE-4B48-A011-CDA8C5A39E1F}"/>
              </a:ext>
            </a:extLst>
          </p:cNvPr>
          <p:cNvSpPr>
            <a:spLocks noGrp="1"/>
          </p:cNvSpPr>
          <p:nvPr>
            <p:ph idx="1"/>
          </p:nvPr>
        </p:nvSpPr>
        <p:spPr/>
        <p:txBody>
          <a:bodyPr/>
          <a:lstStyle/>
          <a:p>
            <a:pPr lvl="3"/>
            <a:r>
              <a:rPr lang="en-US" sz="2000" dirty="0"/>
              <a:t>The panel recommends that clinicians:</a:t>
            </a:r>
            <a:endParaRPr lang="en-US" sz="2000" dirty="0">
              <a:ea typeface="ＭＳ Ｐゴシック" charset="0"/>
            </a:endParaRPr>
          </a:p>
          <a:p>
            <a:pPr marL="395288" lvl="3" indent="-395288">
              <a:buFont typeface="Arial" panose="020B0604020202020204" pitchFamily="34" charset="0"/>
              <a:buChar char="•"/>
            </a:pPr>
            <a:r>
              <a:rPr lang="en-US" sz="2000" dirty="0"/>
              <a:t>AVOID using the intramuscular route for the administration of analgesics for management of postoperative pain </a:t>
            </a:r>
            <a:r>
              <a:rPr lang="en-US" sz="2000" i="1" dirty="0">
                <a:solidFill>
                  <a:schemeClr val="accent1"/>
                </a:solidFill>
              </a:rPr>
              <a:t>(strong recommendation, moderate quality evidence).</a:t>
            </a:r>
          </a:p>
          <a:p>
            <a:pPr marL="395288" lvl="3" indent="-395288">
              <a:buFont typeface="Arial" panose="020B0604020202020204" pitchFamily="34" charset="0"/>
              <a:buChar char="•"/>
            </a:pPr>
            <a:r>
              <a:rPr lang="en-US" sz="2000" dirty="0"/>
              <a:t>use oral over intravenous administration of opioids for postoperative analgesia in patients who can utilize the oral route </a:t>
            </a:r>
            <a:r>
              <a:rPr lang="en-US" sz="2000" i="1" dirty="0">
                <a:solidFill>
                  <a:schemeClr val="accent1"/>
                </a:solidFill>
              </a:rPr>
              <a:t>(strong recommendation, moderate quality evidence)</a:t>
            </a:r>
          </a:p>
        </p:txBody>
      </p:sp>
    </p:spTree>
    <p:extLst>
      <p:ext uri="{BB962C8B-B14F-4D97-AF65-F5344CB8AC3E}">
        <p14:creationId xmlns:p14="http://schemas.microsoft.com/office/powerpoint/2010/main" val="13179614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DBB0452B-3CC0-4169-A4AC-78E61D385314}"/>
              </a:ext>
            </a:extLst>
          </p:cNvPr>
          <p:cNvSpPr txBox="1">
            <a:spLocks noGrp="1"/>
          </p:cNvSpPr>
          <p:nvPr>
            <p:ph type="title" idx="4294967295"/>
          </p:nvPr>
        </p:nvSpPr>
        <p:spPr>
          <a:xfrm>
            <a:off x="4227429" y="2296097"/>
            <a:ext cx="4587802" cy="73152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marL="0" indent="0" algn="r" defTabSz="914400" rtl="0" eaLnBrk="1" latinLnBrk="0" hangingPunct="1">
              <a:lnSpc>
                <a:spcPct val="70000"/>
              </a:lnSpc>
              <a:spcBef>
                <a:spcPts val="600"/>
              </a:spcBef>
              <a:spcAft>
                <a:spcPts val="1200"/>
              </a:spcAft>
              <a:buFont typeface="Arial" panose="020B0604020202020204" pitchFamily="34" charset="0"/>
              <a:buNone/>
              <a:defRPr lang="en-US" sz="8000" b="0" i="0" kern="1200" dirty="0" smtClean="0">
                <a:solidFill>
                  <a:schemeClr val="tx2"/>
                </a:solidFill>
                <a:latin typeface="+mn-lt"/>
                <a:ea typeface="+mn-ea"/>
                <a:cs typeface="+mn-cs"/>
              </a:defRPr>
            </a:lvl1pPr>
            <a:lvl2pPr marL="0" indent="0" algn="r"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r"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r"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r"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marL="0" marR="0" lvl="0" indent="0" algn="r" defTabSz="914400" rtl="0" eaLnBrk="1" fontAlgn="auto" latinLnBrk="0" hangingPunct="1">
              <a:lnSpc>
                <a:spcPct val="70000"/>
              </a:lnSpc>
              <a:spcBef>
                <a:spcPts val="600"/>
              </a:spcBef>
              <a:spcAft>
                <a:spcPts val="1200"/>
              </a:spcAft>
              <a:buClrTx/>
              <a:buSzTx/>
              <a:buFont typeface="Arial" panose="020B0604020202020204" pitchFamily="34" charset="0"/>
              <a:buNone/>
              <a:tabLst/>
              <a:defRPr/>
            </a:pPr>
            <a:r>
              <a:rPr kumimoji="0" lang="en-US" sz="6600" b="0" i="0" u="none" strike="noStrike" kern="1200" cap="none" spc="0" normalizeH="0" baseline="0" noProof="0" dirty="0">
                <a:ln>
                  <a:noFill/>
                </a:ln>
                <a:solidFill>
                  <a:schemeClr val="tx2"/>
                </a:solidFill>
                <a:effectLst/>
                <a:uLnTx/>
                <a:uFillTx/>
                <a:latin typeface="+mn-lt"/>
                <a:ea typeface="+mn-ea"/>
                <a:cs typeface="+mn-cs"/>
              </a:rPr>
              <a:t>Kyle. </a:t>
            </a:r>
          </a:p>
        </p:txBody>
      </p:sp>
      <p:pic>
        <p:nvPicPr>
          <p:cNvPr id="8" name="Picture 7" descr="A blue arrows in a white circle&#10;&#10;">
            <a:extLst>
              <a:ext uri="{FF2B5EF4-FFF2-40B4-BE49-F238E27FC236}">
                <a16:creationId xmlns:a16="http://schemas.microsoft.com/office/drawing/2014/main" id="{E71A7FEC-58C8-4776-A3F8-7023D3EC2EE6}"/>
              </a:ext>
            </a:extLst>
          </p:cNvPr>
          <p:cNvPicPr>
            <a:picLocks noChangeAspect="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746449" y="661353"/>
            <a:ext cx="2219566" cy="2219566"/>
          </a:xfrm>
          <a:prstGeom prst="flowChartConnector">
            <a:avLst/>
          </a:prstGeom>
          <a:ln>
            <a:noFill/>
          </a:ln>
          <a:effectLst>
            <a:outerShdw dist="50800" dir="5400000" algn="ctr" rotWithShape="0">
              <a:schemeClr val="bg2">
                <a:alpha val="25000"/>
              </a:schemeClr>
            </a:outerShdw>
          </a:effectLst>
        </p:spPr>
      </p:pic>
      <p:sp>
        <p:nvSpPr>
          <p:cNvPr id="6" name="Text Placeholder 2">
            <a:extLst>
              <a:ext uri="{FF2B5EF4-FFF2-40B4-BE49-F238E27FC236}">
                <a16:creationId xmlns:a16="http://schemas.microsoft.com/office/drawing/2014/main" id="{6C7EEF76-5C8E-409D-9838-F58F4D99E362}"/>
              </a:ext>
            </a:extLst>
          </p:cNvPr>
          <p:cNvSpPr txBox="1">
            <a:spLocks/>
          </p:cNvSpPr>
          <p:nvPr/>
        </p:nvSpPr>
        <p:spPr>
          <a:xfrm>
            <a:off x="893135" y="4079508"/>
            <a:ext cx="2764466" cy="2946231"/>
          </a:xfrm>
          <a:prstGeom prst="rect">
            <a:avLst/>
          </a:prstGeom>
        </p:spPr>
        <p:txBody>
          <a:bodyPr vert="horz" lIns="0" tIns="0" rIns="0" bIns="0" rtlCol="0">
            <a:noAutofit/>
          </a:bodyPr>
          <a:lstStyle>
            <a:lvl1pPr marL="0" indent="0" algn="r" defTabSz="914400" rtl="0" eaLnBrk="1" latinLnBrk="0" hangingPunct="1">
              <a:lnSpc>
                <a:spcPct val="70000"/>
              </a:lnSpc>
              <a:spcBef>
                <a:spcPts val="600"/>
              </a:spcBef>
              <a:spcAft>
                <a:spcPts val="1200"/>
              </a:spcAft>
              <a:buFont typeface="Arial" panose="020B0604020202020204" pitchFamily="34" charset="0"/>
              <a:buNone/>
              <a:defRPr lang="en-US" sz="8000" b="0" i="0" kern="1200" dirty="0" smtClean="0">
                <a:solidFill>
                  <a:schemeClr val="tx2"/>
                </a:solidFill>
                <a:latin typeface="+mn-lt"/>
                <a:ea typeface="+mn-ea"/>
                <a:cs typeface="+mn-cs"/>
              </a:defRPr>
            </a:lvl1pPr>
            <a:lvl2pPr marL="0" indent="0" algn="r"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r"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r"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r"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lvl="3">
              <a:buNone/>
            </a:pPr>
            <a:r>
              <a:rPr lang="en-US" sz="2000" b="1" i="1" dirty="0">
                <a:solidFill>
                  <a:schemeClr val="accent1"/>
                </a:solidFill>
              </a:rPr>
              <a:t>Do you agree with this plan?</a:t>
            </a:r>
          </a:p>
          <a:p>
            <a:pPr marL="395288" lvl="3" indent="-395288" algn="l" fontAlgn="ctr">
              <a:buClr>
                <a:srgbClr val="3E4D9A"/>
              </a:buClr>
              <a:buSzPct val="150000"/>
              <a:buFont typeface="Arial" panose="020B0604020202020204" pitchFamily="34" charset="0"/>
              <a:buChar char="•"/>
            </a:pPr>
            <a:endParaRPr lang="en-US" sz="2000" i="1" dirty="0">
              <a:solidFill>
                <a:schemeClr val="accent1"/>
              </a:solidFill>
            </a:endParaRPr>
          </a:p>
          <a:p>
            <a:pPr lvl="1" algn="l" fontAlgn="ctr">
              <a:buClr>
                <a:srgbClr val="3E4D9A"/>
              </a:buClr>
              <a:buSzPct val="150000"/>
            </a:pPr>
            <a:endParaRPr lang="en-US" sz="2000" dirty="0">
              <a:solidFill>
                <a:srgbClr val="118497"/>
              </a:solidFill>
            </a:endParaRPr>
          </a:p>
          <a:p>
            <a:pPr algn="l"/>
            <a:endParaRPr lang="en-US" sz="2000" dirty="0">
              <a:solidFill>
                <a:srgbClr val="118497"/>
              </a:solidFill>
            </a:endParaRPr>
          </a:p>
        </p:txBody>
      </p:sp>
      <p:sp>
        <p:nvSpPr>
          <p:cNvPr id="3" name="Text Placeholder 2" descr="Kyle "/>
          <p:cNvSpPr>
            <a:spLocks noGrp="1"/>
          </p:cNvSpPr>
          <p:nvPr>
            <p:ph type="body" sz="quarter" idx="11"/>
          </p:nvPr>
        </p:nvSpPr>
        <p:spPr/>
        <p:txBody>
          <a:bodyPr/>
          <a:lstStyle/>
          <a:p>
            <a:pPr algn="l" fontAlgn="ctr"/>
            <a:endParaRPr lang="en-US" sz="2800" i="1" dirty="0">
              <a:latin typeface="Corbel" panose="020B0503020204020204" pitchFamily="34" charset="0"/>
            </a:endParaRPr>
          </a:p>
          <a:p>
            <a:endParaRPr lang="en-US" sz="1400" dirty="0"/>
          </a:p>
        </p:txBody>
      </p:sp>
      <p:sp>
        <p:nvSpPr>
          <p:cNvPr id="7" name="Text Placeholder 2">
            <a:extLst>
              <a:ext uri="{FF2B5EF4-FFF2-40B4-BE49-F238E27FC236}">
                <a16:creationId xmlns:a16="http://schemas.microsoft.com/office/drawing/2014/main" id="{6C7EEF76-5C8E-409D-9838-F58F4D99E362}"/>
              </a:ext>
            </a:extLst>
          </p:cNvPr>
          <p:cNvSpPr txBox="1">
            <a:spLocks/>
          </p:cNvSpPr>
          <p:nvPr/>
        </p:nvSpPr>
        <p:spPr>
          <a:xfrm>
            <a:off x="4227429" y="3101313"/>
            <a:ext cx="4587802" cy="2946231"/>
          </a:xfrm>
          <a:prstGeom prst="rect">
            <a:avLst/>
          </a:prstGeom>
        </p:spPr>
        <p:txBody>
          <a:bodyPr vert="horz" lIns="0" tIns="0" rIns="0" bIns="0" rtlCol="0">
            <a:noAutofit/>
          </a:bodyPr>
          <a:lstStyle>
            <a:lvl1pPr marL="0" indent="0" algn="r" defTabSz="914400" rtl="0" eaLnBrk="1" latinLnBrk="0" hangingPunct="1">
              <a:lnSpc>
                <a:spcPct val="70000"/>
              </a:lnSpc>
              <a:spcBef>
                <a:spcPts val="600"/>
              </a:spcBef>
              <a:spcAft>
                <a:spcPts val="1200"/>
              </a:spcAft>
              <a:buFont typeface="Arial" panose="020B0604020202020204" pitchFamily="34" charset="0"/>
              <a:buNone/>
              <a:defRPr lang="en-US" sz="8000" b="0" i="0" kern="1200" dirty="0" smtClean="0">
                <a:solidFill>
                  <a:schemeClr val="tx2"/>
                </a:solidFill>
                <a:latin typeface="+mn-lt"/>
                <a:ea typeface="+mn-ea"/>
                <a:cs typeface="+mn-cs"/>
              </a:defRPr>
            </a:lvl1pPr>
            <a:lvl2pPr marL="0" indent="0" algn="r"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r"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r"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r"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lvl="2" algn="l"/>
            <a:r>
              <a:rPr lang="en-US" sz="2000" dirty="0">
                <a:solidFill>
                  <a:srgbClr val="118497"/>
                </a:solidFill>
              </a:rPr>
              <a:t>Orders received in the morning:</a:t>
            </a:r>
          </a:p>
          <a:p>
            <a:pPr marL="285750" indent="-285750" algn="l">
              <a:lnSpc>
                <a:spcPct val="100000"/>
              </a:lnSpc>
              <a:spcBef>
                <a:spcPts val="0"/>
              </a:spcBef>
              <a:spcAft>
                <a:spcPts val="0"/>
              </a:spcAft>
              <a:buClr>
                <a:srgbClr val="3E4D9A"/>
              </a:buClr>
              <a:buSzPct val="150000"/>
              <a:buFont typeface="Arial" panose="020B0604020202020204" pitchFamily="34" charset="0"/>
              <a:buChar char="•"/>
            </a:pPr>
            <a:r>
              <a:rPr lang="en-US" sz="2000" b="1" dirty="0">
                <a:solidFill>
                  <a:srgbClr val="118497"/>
                </a:solidFill>
                <a:latin typeface="Microsoft New Tai Lue" panose="020B0502040204020203" pitchFamily="34" charset="0"/>
                <a:cs typeface="Microsoft New Tai Lue" panose="020B0502040204020203" pitchFamily="34" charset="0"/>
              </a:rPr>
              <a:t>DC epidural this am</a:t>
            </a:r>
          </a:p>
          <a:p>
            <a:pPr marL="285750" indent="-285750" algn="l">
              <a:lnSpc>
                <a:spcPct val="100000"/>
              </a:lnSpc>
              <a:spcBef>
                <a:spcPts val="0"/>
              </a:spcBef>
              <a:spcAft>
                <a:spcPts val="0"/>
              </a:spcAft>
              <a:buClr>
                <a:srgbClr val="3E4D9A"/>
              </a:buClr>
              <a:buSzPct val="150000"/>
              <a:buFont typeface="Arial" panose="020B0604020202020204" pitchFamily="34" charset="0"/>
              <a:buChar char="•"/>
            </a:pPr>
            <a:r>
              <a:rPr lang="en-US" sz="2000" b="1" dirty="0">
                <a:solidFill>
                  <a:srgbClr val="118497"/>
                </a:solidFill>
                <a:latin typeface="Microsoft New Tai Lue" panose="020B0502040204020203" pitchFamily="34" charset="0"/>
                <a:cs typeface="Microsoft New Tai Lue" panose="020B0502040204020203" pitchFamily="34" charset="0"/>
              </a:rPr>
              <a:t>DC PCA</a:t>
            </a:r>
          </a:p>
          <a:p>
            <a:pPr marL="285750" indent="-285750" algn="l">
              <a:lnSpc>
                <a:spcPct val="100000"/>
              </a:lnSpc>
              <a:spcBef>
                <a:spcPts val="0"/>
              </a:spcBef>
              <a:spcAft>
                <a:spcPts val="0"/>
              </a:spcAft>
              <a:buClr>
                <a:srgbClr val="3E4D9A"/>
              </a:buClr>
              <a:buSzPct val="150000"/>
              <a:buFont typeface="Arial" panose="020B0604020202020204" pitchFamily="34" charset="0"/>
              <a:buChar char="•"/>
            </a:pPr>
            <a:r>
              <a:rPr lang="en-US" sz="2000" b="1" dirty="0" err="1">
                <a:solidFill>
                  <a:srgbClr val="118497"/>
                </a:solidFill>
                <a:latin typeface="Microsoft New Tai Lue" panose="020B0502040204020203" pitchFamily="34" charset="0"/>
                <a:cs typeface="Microsoft New Tai Lue" panose="020B0502040204020203" pitchFamily="34" charset="0"/>
              </a:rPr>
              <a:t>HYDROcodone</a:t>
            </a:r>
            <a:r>
              <a:rPr lang="en-US" sz="2000" b="1" dirty="0">
                <a:solidFill>
                  <a:srgbClr val="118497"/>
                </a:solidFill>
                <a:latin typeface="Microsoft New Tai Lue" panose="020B0502040204020203" pitchFamily="34" charset="0"/>
                <a:cs typeface="Microsoft New Tai Lue" panose="020B0502040204020203" pitchFamily="34" charset="0"/>
              </a:rPr>
              <a:t> 5/325 1 to 2 tabs PO q 4 </a:t>
            </a:r>
            <a:r>
              <a:rPr lang="en-US" sz="2000" b="1" dirty="0" err="1">
                <a:solidFill>
                  <a:srgbClr val="118497"/>
                </a:solidFill>
                <a:latin typeface="Microsoft New Tai Lue" panose="020B0502040204020203" pitchFamily="34" charset="0"/>
                <a:cs typeface="Microsoft New Tai Lue" panose="020B0502040204020203" pitchFamily="34" charset="0"/>
              </a:rPr>
              <a:t>hrs</a:t>
            </a:r>
            <a:r>
              <a:rPr lang="en-US" sz="2000" b="1" dirty="0">
                <a:solidFill>
                  <a:srgbClr val="118497"/>
                </a:solidFill>
                <a:latin typeface="Microsoft New Tai Lue" panose="020B0502040204020203" pitchFamily="34" charset="0"/>
                <a:cs typeface="Microsoft New Tai Lue" panose="020B0502040204020203" pitchFamily="34" charset="0"/>
              </a:rPr>
              <a:t> PRN pain</a:t>
            </a:r>
          </a:p>
          <a:p>
            <a:pPr marL="285750" indent="-285750" algn="l">
              <a:lnSpc>
                <a:spcPct val="100000"/>
              </a:lnSpc>
              <a:spcBef>
                <a:spcPts val="0"/>
              </a:spcBef>
              <a:spcAft>
                <a:spcPts val="0"/>
              </a:spcAft>
              <a:buClr>
                <a:srgbClr val="3E4D9A"/>
              </a:buClr>
              <a:buSzPct val="150000"/>
              <a:buFont typeface="Arial" panose="020B0604020202020204" pitchFamily="34" charset="0"/>
              <a:buChar char="•"/>
            </a:pPr>
            <a:r>
              <a:rPr lang="en-US" sz="2000" b="1" dirty="0">
                <a:solidFill>
                  <a:srgbClr val="118497"/>
                </a:solidFill>
                <a:latin typeface="Microsoft New Tai Lue" panose="020B0502040204020203" pitchFamily="34" charset="0"/>
                <a:cs typeface="Microsoft New Tai Lue" panose="020B0502040204020203" pitchFamily="34" charset="0"/>
              </a:rPr>
              <a:t>Ibuprofen 600 mg PO </a:t>
            </a:r>
            <a:br>
              <a:rPr lang="en-US" sz="2000" b="1" dirty="0">
                <a:solidFill>
                  <a:srgbClr val="118497"/>
                </a:solidFill>
                <a:latin typeface="Microsoft New Tai Lue" panose="020B0502040204020203" pitchFamily="34" charset="0"/>
                <a:cs typeface="Microsoft New Tai Lue" panose="020B0502040204020203" pitchFamily="34" charset="0"/>
              </a:rPr>
            </a:br>
            <a:r>
              <a:rPr lang="en-US" sz="2000" b="1" dirty="0">
                <a:solidFill>
                  <a:srgbClr val="118497"/>
                </a:solidFill>
                <a:latin typeface="Microsoft New Tai Lue" panose="020B0502040204020203" pitchFamily="34" charset="0"/>
                <a:cs typeface="Microsoft New Tai Lue" panose="020B0502040204020203" pitchFamily="34" charset="0"/>
              </a:rPr>
              <a:t>q 6 hours PRN pain</a:t>
            </a:r>
          </a:p>
          <a:p>
            <a:pPr marL="285750" indent="-285750" algn="l">
              <a:lnSpc>
                <a:spcPct val="100000"/>
              </a:lnSpc>
              <a:spcBef>
                <a:spcPts val="0"/>
              </a:spcBef>
              <a:spcAft>
                <a:spcPts val="0"/>
              </a:spcAft>
              <a:buClr>
                <a:srgbClr val="3E4D9A"/>
              </a:buClr>
              <a:buSzPct val="150000"/>
              <a:buFont typeface="Arial" panose="020B0604020202020204" pitchFamily="34" charset="0"/>
              <a:buChar char="•"/>
            </a:pPr>
            <a:r>
              <a:rPr lang="en-US" sz="2000" b="1" dirty="0" err="1">
                <a:solidFill>
                  <a:srgbClr val="118497"/>
                </a:solidFill>
                <a:latin typeface="Microsoft New Tai Lue" panose="020B0502040204020203" pitchFamily="34" charset="0"/>
                <a:cs typeface="Microsoft New Tai Lue" panose="020B0502040204020203" pitchFamily="34" charset="0"/>
              </a:rPr>
              <a:t>DiazePAM</a:t>
            </a:r>
            <a:r>
              <a:rPr lang="en-US" sz="2000" b="1" dirty="0">
                <a:solidFill>
                  <a:srgbClr val="118497"/>
                </a:solidFill>
                <a:latin typeface="Microsoft New Tai Lue" panose="020B0502040204020203" pitchFamily="34" charset="0"/>
                <a:cs typeface="Microsoft New Tai Lue" panose="020B0502040204020203" pitchFamily="34" charset="0"/>
              </a:rPr>
              <a:t> 2 mg PO </a:t>
            </a:r>
            <a:br>
              <a:rPr lang="en-US" sz="2000" b="1" dirty="0">
                <a:solidFill>
                  <a:srgbClr val="118497"/>
                </a:solidFill>
                <a:latin typeface="Microsoft New Tai Lue" panose="020B0502040204020203" pitchFamily="34" charset="0"/>
                <a:cs typeface="Microsoft New Tai Lue" panose="020B0502040204020203" pitchFamily="34" charset="0"/>
              </a:rPr>
            </a:br>
            <a:r>
              <a:rPr lang="en-US" sz="2000" b="1" dirty="0">
                <a:solidFill>
                  <a:srgbClr val="118497"/>
                </a:solidFill>
                <a:latin typeface="Microsoft New Tai Lue" panose="020B0502040204020203" pitchFamily="34" charset="0"/>
                <a:cs typeface="Microsoft New Tai Lue" panose="020B0502040204020203" pitchFamily="34" charset="0"/>
              </a:rPr>
              <a:t>q 4 hours PRN pain/spasm</a:t>
            </a:r>
          </a:p>
          <a:p>
            <a:pPr lvl="1" algn="l" fontAlgn="ctr">
              <a:buClr>
                <a:srgbClr val="3E4D9A"/>
              </a:buClr>
              <a:buSzPct val="150000"/>
            </a:pPr>
            <a:endParaRPr lang="en-US" sz="2000" dirty="0">
              <a:solidFill>
                <a:srgbClr val="118497"/>
              </a:solidFill>
            </a:endParaRPr>
          </a:p>
          <a:p>
            <a:pPr lvl="1" algn="l" fontAlgn="ctr">
              <a:buClr>
                <a:srgbClr val="3E4D9A"/>
              </a:buClr>
              <a:buSzPct val="150000"/>
            </a:pPr>
            <a:endParaRPr lang="en-US" sz="2000" dirty="0">
              <a:solidFill>
                <a:srgbClr val="118497"/>
              </a:solidFill>
            </a:endParaRPr>
          </a:p>
          <a:p>
            <a:pPr algn="l"/>
            <a:endParaRPr lang="en-US" sz="2000" dirty="0">
              <a:solidFill>
                <a:srgbClr val="118497"/>
              </a:solidFill>
            </a:endParaRPr>
          </a:p>
        </p:txBody>
      </p:sp>
    </p:spTree>
    <p:extLst>
      <p:ext uri="{BB962C8B-B14F-4D97-AF65-F5344CB8AC3E}">
        <p14:creationId xmlns:p14="http://schemas.microsoft.com/office/powerpoint/2010/main" val="1192720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p:cNvSpPr>
            <a:spLocks noGrp="1"/>
          </p:cNvSpPr>
          <p:nvPr>
            <p:ph type="title" idx="4294967295"/>
          </p:nvPr>
        </p:nvSpPr>
        <p:spPr>
          <a:xfrm>
            <a:off x="4075113" y="3057525"/>
            <a:ext cx="4587875" cy="294640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2" indent="0" algn="l" defTabSz="914400" rtl="0" eaLnBrk="1" fontAlgn="auto" latinLnBrk="0" hangingPunct="1">
              <a:lnSpc>
                <a:spcPct val="110000"/>
              </a:lnSpc>
              <a:spcBef>
                <a:spcPts val="60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chemeClr val="accent4"/>
                </a:solidFill>
                <a:effectLst/>
                <a:uLnTx/>
                <a:uFillTx/>
                <a:latin typeface="Microsoft New Tai Lue" panose="020B0502040204020203" pitchFamily="34" charset="0"/>
                <a:ea typeface="+mn-ea"/>
                <a:cs typeface="Microsoft New Tai Lue" panose="020B0502040204020203" pitchFamily="34" charset="0"/>
              </a:rPr>
              <a:t>What do you need to learn more about in order to better manage acute pain in children?</a:t>
            </a:r>
          </a:p>
          <a:p>
            <a:pPr marL="0" marR="0" lvl="2" indent="0" algn="l" defTabSz="914400" rtl="0" eaLnBrk="1" fontAlgn="auto" latinLnBrk="0" hangingPunct="1">
              <a:lnSpc>
                <a:spcPct val="110000"/>
              </a:lnSpc>
              <a:spcBef>
                <a:spcPts val="600"/>
              </a:spcBef>
              <a:spcAft>
                <a:spcPts val="0"/>
              </a:spcAft>
              <a:buClrTx/>
              <a:buSzTx/>
              <a:buFont typeface="Arial" panose="020B0604020202020204" pitchFamily="34" charset="0"/>
              <a:buChar char="​"/>
              <a:tabLst/>
              <a:defRPr/>
            </a:pPr>
            <a:endParaRPr kumimoji="0" lang="en-US" sz="2000" b="1" i="0" u="none" strike="noStrike" kern="1200" cap="none" spc="0" normalizeH="0" baseline="0" noProof="0" dirty="0">
              <a:ln>
                <a:noFill/>
              </a:ln>
              <a:solidFill>
                <a:schemeClr val="accent4"/>
              </a:solidFill>
              <a:effectLst/>
              <a:uLnTx/>
              <a:uFillTx/>
              <a:latin typeface="Microsoft New Tai Lue" panose="020B0502040204020203" pitchFamily="34" charset="0"/>
              <a:ea typeface="+mn-ea"/>
              <a:cs typeface="Microsoft New Tai Lue" panose="020B0502040204020203" pitchFamily="34" charset="0"/>
            </a:endParaRPr>
          </a:p>
          <a:p>
            <a:pPr marL="0" marR="0" lvl="2" indent="0" algn="l" defTabSz="914400" rtl="0" eaLnBrk="1" fontAlgn="auto" latinLnBrk="0" hangingPunct="1">
              <a:lnSpc>
                <a:spcPct val="110000"/>
              </a:lnSpc>
              <a:spcBef>
                <a:spcPts val="60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chemeClr val="accent4"/>
                </a:solidFill>
                <a:effectLst/>
                <a:uLnTx/>
                <a:uFillTx/>
                <a:latin typeface="Microsoft New Tai Lue" panose="020B0502040204020203" pitchFamily="34" charset="0"/>
                <a:ea typeface="+mn-ea"/>
                <a:cs typeface="Microsoft New Tai Lue" panose="020B0502040204020203" pitchFamily="34" charset="0"/>
              </a:rPr>
              <a:t>What’s your next step? </a:t>
            </a:r>
          </a:p>
        </p:txBody>
      </p:sp>
      <p:pic>
        <p:nvPicPr>
          <p:cNvPr id="5" name="Content Placeholder 8" descr="A blue and white circle with a person and check mark&#10;&#10;">
            <a:extLst>
              <a:ext uri="{FF2B5EF4-FFF2-40B4-BE49-F238E27FC236}">
                <a16:creationId xmlns:a16="http://schemas.microsoft.com/office/drawing/2014/main" id="{3D780E5C-4A2D-405E-9949-84BA960CAC4B}"/>
              </a:ext>
            </a:extLst>
          </p:cNvPr>
          <p:cNvPicPr>
            <a:picLocks noChangeAspect="1"/>
          </p:cNvPicPr>
          <p:nvPr/>
        </p:nvPicPr>
        <p:blipFill>
          <a:blip r:embed="rId3">
            <a:duotone>
              <a:srgbClr val="31CCE8">
                <a:shade val="45000"/>
                <a:satMod val="135000"/>
              </a:srgbClr>
              <a:prstClr val="white"/>
            </a:duotone>
            <a:extLst>
              <a:ext uri="{28A0092B-C50C-407E-A947-70E740481C1C}">
                <a14:useLocalDpi xmlns:a14="http://schemas.microsoft.com/office/drawing/2010/main" val="0"/>
              </a:ext>
            </a:extLst>
          </a:blip>
          <a:stretch>
            <a:fillRect/>
          </a:stretch>
        </p:blipFill>
        <p:spPr>
          <a:xfrm>
            <a:off x="916847" y="897105"/>
            <a:ext cx="2081533" cy="2081533"/>
          </a:xfrm>
          <a:prstGeom prst="ellipse">
            <a:avLst/>
          </a:prstGeom>
        </p:spPr>
      </p:pic>
    </p:spTree>
    <p:extLst>
      <p:ext uri="{BB962C8B-B14F-4D97-AF65-F5344CB8AC3E}">
        <p14:creationId xmlns:p14="http://schemas.microsoft.com/office/powerpoint/2010/main" val="1899459358"/>
      </p:ext>
    </p:extLst>
  </p:cSld>
  <p:clrMapOvr>
    <a:masterClrMapping/>
  </p:clrMapOvr>
</p:sld>
</file>

<file path=ppt/theme/theme1.xml><?xml version="1.0" encoding="utf-8"?>
<a:theme xmlns:a="http://schemas.openxmlformats.org/drawingml/2006/main" name="Modern Swiss">
  <a:themeElements>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fontScheme name="Modern Swiss">
      <a:majorFont>
        <a:latin typeface="Arial"/>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outerShdw dist="38100" dir="5400000" algn="t" rotWithShape="0">
            <a:schemeClr val="bg2">
              <a:alpha val="20000"/>
            </a:schemeClr>
          </a:outerShdw>
        </a:effectLst>
      </a:spPr>
      <a:bodyPr rtlCol="0" anchor="ctr"/>
      <a:lstStyle>
        <a:defPPr algn="ctr">
          <a:lnSpc>
            <a:spcPct val="95000"/>
          </a:lnSpc>
          <a:defRPr b="1" dirty="0" smtClean="0">
            <a:solidFill>
              <a:schemeClr val="tx2"/>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fontScheme name="Modern Swiss">
      <a:majorFont>
        <a:latin typeface="Arial"/>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fontScheme name="Modern Swiss">
      <a:majorFont>
        <a:latin typeface="Arial"/>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4924</TotalTime>
  <Words>3125</Words>
  <Application>Microsoft Macintosh PowerPoint</Application>
  <PresentationFormat>On-screen Show (4:3)</PresentationFormat>
  <Paragraphs>332</Paragraphs>
  <Slides>21</Slides>
  <Notes>21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ＭＳ Ｐゴシック</vt:lpstr>
      <vt:lpstr>Arial</vt:lpstr>
      <vt:lpstr>Corbel</vt:lpstr>
      <vt:lpstr>Franklin Gothic Demi Cond</vt:lpstr>
      <vt:lpstr>Microsoft New Tai Lue</vt:lpstr>
      <vt:lpstr>Wingdings</vt:lpstr>
      <vt:lpstr>Modern Swiss</vt:lpstr>
      <vt:lpstr>Children’s Acute Pain</vt:lpstr>
      <vt:lpstr>Why Do Children Experience Acute Pain?</vt:lpstr>
      <vt:lpstr>Diversity of acute pain experienced by children</vt:lpstr>
      <vt:lpstr>Postoperative Guidelines</vt:lpstr>
      <vt:lpstr>Muhammed</vt:lpstr>
      <vt:lpstr>American Pain Society (APS) Postoperative Guidelines</vt:lpstr>
      <vt:lpstr>David</vt:lpstr>
      <vt:lpstr>APS Postoperative Guidelines</vt:lpstr>
      <vt:lpstr>David </vt:lpstr>
      <vt:lpstr>Questions to ask</vt:lpstr>
      <vt:lpstr>Nicole Procedure</vt:lpstr>
      <vt:lpstr>APS Postoperative Guidelines </vt:lpstr>
      <vt:lpstr>Nicole</vt:lpstr>
      <vt:lpstr>APS Postoperative Guidelines. </vt:lpstr>
      <vt:lpstr>Nicole </vt:lpstr>
      <vt:lpstr>Faith</vt:lpstr>
      <vt:lpstr>Kyle</vt:lpstr>
      <vt:lpstr>Kyle </vt:lpstr>
      <vt:lpstr>APS Postoperative Guidelines.  </vt:lpstr>
      <vt:lpstr>Kyle. </vt:lpstr>
      <vt:lpstr>What do you need to learn more about in order to better manage acute pain in children?  What’s your next step?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Assessment of Pain</dc:title>
  <dc:creator>Manworren, Renee</dc:creator>
  <cp:keywords>PRN program</cp:keywords>
  <cp:lastModifiedBy>Yumkhaibam, Budhachandra Singh</cp:lastModifiedBy>
  <cp:revision>557</cp:revision>
  <cp:lastPrinted>2019-06-03T17:50:03Z</cp:lastPrinted>
  <dcterms:created xsi:type="dcterms:W3CDTF">2014-02-07T03:47:22Z</dcterms:created>
  <dcterms:modified xsi:type="dcterms:W3CDTF">2026-05-29T18:59:37Z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1166664</vt:lpwstr>
  </property>
  <property fmtid="{D5CDD505-2E9C-101B-9397-08002B2CF9AE}" pid="3" name="NXPowerLiteSettings">
    <vt:lpwstr>F980073804F000</vt:lpwstr>
  </property>
  <property fmtid="{D5CDD505-2E9C-101B-9397-08002B2CF9AE}" pid="4" name="NXPowerLiteVersion">
    <vt:lpwstr>D5.0.2</vt:lpwstr>
  </property>
</Properties>
</file>