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handoutMasterIdLst>
    <p:handoutMasterId r:id="rId91"/>
  </p:handoutMasterIdLst>
  <p:sldIdLst>
    <p:sldId id="355" r:id="rId2"/>
    <p:sldId id="272" r:id="rId3"/>
    <p:sldId id="277" r:id="rId4"/>
    <p:sldId id="278" r:id="rId5"/>
    <p:sldId id="309" r:id="rId6"/>
    <p:sldId id="359" r:id="rId7"/>
    <p:sldId id="360" r:id="rId8"/>
    <p:sldId id="361" r:id="rId9"/>
    <p:sldId id="446" r:id="rId10"/>
    <p:sldId id="362" r:id="rId11"/>
    <p:sldId id="363" r:id="rId12"/>
    <p:sldId id="364" r:id="rId13"/>
    <p:sldId id="365" r:id="rId14"/>
    <p:sldId id="366" r:id="rId15"/>
    <p:sldId id="367" r:id="rId16"/>
    <p:sldId id="368" r:id="rId17"/>
    <p:sldId id="369" r:id="rId18"/>
    <p:sldId id="370" r:id="rId19"/>
    <p:sldId id="378" r:id="rId20"/>
    <p:sldId id="372" r:id="rId21"/>
    <p:sldId id="371" r:id="rId22"/>
    <p:sldId id="374" r:id="rId23"/>
    <p:sldId id="375" r:id="rId24"/>
    <p:sldId id="376" r:id="rId25"/>
    <p:sldId id="377" r:id="rId26"/>
    <p:sldId id="379" r:id="rId27"/>
    <p:sldId id="380" r:id="rId28"/>
    <p:sldId id="381" r:id="rId29"/>
    <p:sldId id="382" r:id="rId30"/>
    <p:sldId id="383" r:id="rId31"/>
    <p:sldId id="384" r:id="rId32"/>
    <p:sldId id="450" r:id="rId33"/>
    <p:sldId id="385" r:id="rId34"/>
    <p:sldId id="386" r:id="rId35"/>
    <p:sldId id="387" r:id="rId36"/>
    <p:sldId id="388" r:id="rId37"/>
    <p:sldId id="395" r:id="rId38"/>
    <p:sldId id="389" r:id="rId39"/>
    <p:sldId id="396" r:id="rId40"/>
    <p:sldId id="407" r:id="rId41"/>
    <p:sldId id="402" r:id="rId42"/>
    <p:sldId id="403" r:id="rId43"/>
    <p:sldId id="423" r:id="rId44"/>
    <p:sldId id="429" r:id="rId45"/>
    <p:sldId id="430" r:id="rId46"/>
    <p:sldId id="431" r:id="rId47"/>
    <p:sldId id="424" r:id="rId48"/>
    <p:sldId id="432" r:id="rId49"/>
    <p:sldId id="434" r:id="rId50"/>
    <p:sldId id="435" r:id="rId51"/>
    <p:sldId id="436" r:id="rId52"/>
    <p:sldId id="438" r:id="rId53"/>
    <p:sldId id="444" r:id="rId54"/>
    <p:sldId id="449" r:id="rId55"/>
    <p:sldId id="441" r:id="rId56"/>
    <p:sldId id="445" r:id="rId57"/>
    <p:sldId id="425" r:id="rId58"/>
    <p:sldId id="398" r:id="rId59"/>
    <p:sldId id="408" r:id="rId60"/>
    <p:sldId id="399" r:id="rId61"/>
    <p:sldId id="409" r:id="rId62"/>
    <p:sldId id="410" r:id="rId63"/>
    <p:sldId id="411" r:id="rId64"/>
    <p:sldId id="401" r:id="rId65"/>
    <p:sldId id="400" r:id="rId66"/>
    <p:sldId id="413" r:id="rId67"/>
    <p:sldId id="414" r:id="rId68"/>
    <p:sldId id="415" r:id="rId69"/>
    <p:sldId id="416" r:id="rId70"/>
    <p:sldId id="451" r:id="rId71"/>
    <p:sldId id="417" r:id="rId72"/>
    <p:sldId id="418" r:id="rId73"/>
    <p:sldId id="419" r:id="rId74"/>
    <p:sldId id="420" r:id="rId75"/>
    <p:sldId id="287" r:id="rId76"/>
    <p:sldId id="260" r:id="rId77"/>
    <p:sldId id="412" r:id="rId78"/>
    <p:sldId id="422" r:id="rId79"/>
    <p:sldId id="288" r:id="rId80"/>
    <p:sldId id="443" r:id="rId81"/>
    <p:sldId id="453" r:id="rId82"/>
    <p:sldId id="454" r:id="rId83"/>
    <p:sldId id="456" r:id="rId84"/>
    <p:sldId id="457" r:id="rId85"/>
    <p:sldId id="458" r:id="rId86"/>
    <p:sldId id="390" r:id="rId87"/>
    <p:sldId id="391" r:id="rId88"/>
    <p:sldId id="392" r:id="rId8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272"/>
            <p14:sldId id="277"/>
            <p14:sldId id="278"/>
            <p14:sldId id="309"/>
            <p14:sldId id="359"/>
            <p14:sldId id="360"/>
            <p14:sldId id="361"/>
            <p14:sldId id="446"/>
            <p14:sldId id="362"/>
            <p14:sldId id="363"/>
            <p14:sldId id="364"/>
            <p14:sldId id="365"/>
            <p14:sldId id="366"/>
            <p14:sldId id="367"/>
            <p14:sldId id="368"/>
            <p14:sldId id="369"/>
            <p14:sldId id="370"/>
            <p14:sldId id="378"/>
            <p14:sldId id="372"/>
            <p14:sldId id="371"/>
            <p14:sldId id="374"/>
            <p14:sldId id="375"/>
            <p14:sldId id="376"/>
            <p14:sldId id="377"/>
            <p14:sldId id="379"/>
            <p14:sldId id="380"/>
            <p14:sldId id="381"/>
            <p14:sldId id="382"/>
            <p14:sldId id="383"/>
            <p14:sldId id="384"/>
            <p14:sldId id="450"/>
            <p14:sldId id="385"/>
            <p14:sldId id="386"/>
            <p14:sldId id="387"/>
            <p14:sldId id="388"/>
            <p14:sldId id="395"/>
            <p14:sldId id="389"/>
            <p14:sldId id="396"/>
            <p14:sldId id="407"/>
            <p14:sldId id="402"/>
            <p14:sldId id="403"/>
            <p14:sldId id="423"/>
            <p14:sldId id="429"/>
            <p14:sldId id="430"/>
            <p14:sldId id="431"/>
            <p14:sldId id="424"/>
            <p14:sldId id="432"/>
            <p14:sldId id="434"/>
            <p14:sldId id="435"/>
            <p14:sldId id="436"/>
            <p14:sldId id="438"/>
            <p14:sldId id="444"/>
            <p14:sldId id="449"/>
            <p14:sldId id="441"/>
            <p14:sldId id="445"/>
            <p14:sldId id="425"/>
            <p14:sldId id="398"/>
            <p14:sldId id="408"/>
            <p14:sldId id="399"/>
            <p14:sldId id="409"/>
            <p14:sldId id="410"/>
            <p14:sldId id="411"/>
            <p14:sldId id="401"/>
            <p14:sldId id="400"/>
            <p14:sldId id="413"/>
            <p14:sldId id="414"/>
            <p14:sldId id="415"/>
            <p14:sldId id="416"/>
            <p14:sldId id="451"/>
            <p14:sldId id="417"/>
            <p14:sldId id="418"/>
            <p14:sldId id="419"/>
            <p14:sldId id="420"/>
            <p14:sldId id="287"/>
            <p14:sldId id="260"/>
            <p14:sldId id="412"/>
            <p14:sldId id="422"/>
            <p14:sldId id="288"/>
            <p14:sldId id="443"/>
            <p14:sldId id="453"/>
            <p14:sldId id="454"/>
            <p14:sldId id="456"/>
            <p14:sldId id="457"/>
            <p14:sldId id="458"/>
            <p14:sldId id="390"/>
            <p14:sldId id="391"/>
            <p14:sldId id="392"/>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07" name="Bart Wyman" initials="BW [107]" lastIdx="1" clrIdx="106"/>
  <p:cmAuthor id="1" name="Bart Wyman" initials="BW" lastIdx="1" clrIdx="0"/>
  <p:cmAuthor id="108" name="Bart Wyman" initials="BW [108]" lastIdx="1" clrIdx="107"/>
  <p:cmAuthor id="2" name="Bart Wyman" initials="BW [2]" lastIdx="1" clrIdx="1"/>
  <p:cmAuthor id="109" name="Bart Wyman" initials="BW [109]" lastIdx="1" clrIdx="108"/>
  <p:cmAuthor id="3" name="Bart Wyman" initials="BW [3]" lastIdx="1" clrIdx="2"/>
  <p:cmAuthor id="110" name="Bart Wyman" initials="BW [110]" lastIdx="1" clrIdx="109"/>
  <p:cmAuthor id="4" name="Bart Wyman" initials="BW [4]" lastIdx="1" clrIdx="3"/>
  <p:cmAuthor id="111" name="Bart Wyman" initials="BW [111]" lastIdx="1" clrIdx="110"/>
  <p:cmAuthor id="5" name="Bart Wyman" initials="BW [5]" lastIdx="1" clrIdx="4"/>
  <p:cmAuthor id="112" name="Bart Wyman" initials="BW [112]" lastIdx="1" clrIdx="111"/>
  <p:cmAuthor id="6" name="Bart Wyman" initials="BW [6]" lastIdx="1" clrIdx="5"/>
  <p:cmAuthor id="113" name="Bart Wyman" initials="BW [113]" lastIdx="1" clrIdx="112"/>
  <p:cmAuthor id="7" name="Bart Wyman" initials="BW [7]" lastIdx="1" clrIdx="6"/>
  <p:cmAuthor id="114" name="Bart Wyman" initials="BW [114]" lastIdx="1" clrIdx="113"/>
  <p:cmAuthor id="8" name="Bart Wyman" initials="BW [8]" lastIdx="1" clrIdx="7"/>
  <p:cmAuthor id="115" name="Bart Wyman" initials="BW [115]" lastIdx="1" clrIdx="114"/>
  <p:cmAuthor id="9" name="Bart Wyman" initials="BW [9]" lastIdx="1" clrIdx="8"/>
  <p:cmAuthor id="116" name="Bart Wyman" initials="BW [116]" lastIdx="1" clrIdx="115"/>
  <p:cmAuthor id="10" name="Bart Wyman" initials="BW [10]" lastIdx="1" clrIdx="9"/>
  <p:cmAuthor id="117" name="Bart Wyman" initials="BW [117]" lastIdx="1" clrIdx="116"/>
  <p:cmAuthor id="11" name="Bart Wyman" initials="BW [11]" lastIdx="1" clrIdx="10"/>
  <p:cmAuthor id="12" name="Bart Wyman" initials="BW [12]" lastIdx="1" clrIdx="11"/>
  <p:cmAuthor id="13" name="Bart Wyman" initials="BW [13]" lastIdx="1" clrIdx="12"/>
  <p:cmAuthor id="14" name="Bart Wyman" initials="BW [14]" lastIdx="1" clrIdx="13"/>
  <p:cmAuthor id="15" name="Bart Wyman" initials="BW [15]" lastIdx="1" clrIdx="14"/>
  <p:cmAuthor id="16" name="Bart Wyman" initials="BW [16]" lastIdx="1" clrIdx="15"/>
  <p:cmAuthor id="17" name="Bart Wyman" initials="BW [17]" lastIdx="1" clrIdx="16"/>
  <p:cmAuthor id="18" name="Bart Wyman" initials="BW [18]" lastIdx="1" clrIdx="17"/>
  <p:cmAuthor id="19" name="Bart Wyman" initials="BW [19]" lastIdx="1" clrIdx="18"/>
  <p:cmAuthor id="20" name="Bart Wyman" initials="BW [20]" lastIdx="1" clrIdx="19"/>
  <p:cmAuthor id="21" name="Bart Wyman" initials="BW [21]" lastIdx="1" clrIdx="20"/>
  <p:cmAuthor id="22" name="Bart Wyman" initials="BW [22]" lastIdx="1" clrIdx="21"/>
  <p:cmAuthor id="23" name="Bart Wyman" initials="BW [23]" lastIdx="1" clrIdx="22"/>
  <p:cmAuthor id="24" name="Bart Wyman" initials="BW [24]" lastIdx="1" clrIdx="23"/>
  <p:cmAuthor id="25" name="Bart Wyman" initials="BW [25]" lastIdx="1" clrIdx="24"/>
  <p:cmAuthor id="26" name="Bart Wyman" initials="BW [26]" lastIdx="1" clrIdx="25"/>
  <p:cmAuthor id="27" name="Bart Wyman" initials="BW [27]" lastIdx="1" clrIdx="26"/>
  <p:cmAuthor id="28" name="Bart Wyman" initials="BW [28]" lastIdx="1" clrIdx="27"/>
  <p:cmAuthor id="29" name="Bart Wyman" initials="BW [29]" lastIdx="1" clrIdx="28"/>
  <p:cmAuthor id="30" name="Bart Wyman" initials="BW [30]" lastIdx="1" clrIdx="29"/>
  <p:cmAuthor id="31" name="Bart Wyman" initials="BW [31]" lastIdx="1" clrIdx="30"/>
  <p:cmAuthor id="32" name="Bart Wyman" initials="BW [32]" lastIdx="1" clrIdx="31"/>
  <p:cmAuthor id="33" name="Bart Wyman" initials="BW [33]" lastIdx="1" clrIdx="32"/>
  <p:cmAuthor id="34" name="Bart Wyman" initials="BW [34]" lastIdx="1" clrIdx="33"/>
  <p:cmAuthor id="35" name="Bart Wyman" initials="BW [35]" lastIdx="1" clrIdx="34"/>
  <p:cmAuthor id="36" name="Bart Wyman" initials="BW [36]" lastIdx="1" clrIdx="35"/>
  <p:cmAuthor id="37" name="Bart Wyman" initials="BW [37]" lastIdx="1" clrIdx="36"/>
  <p:cmAuthor id="38" name="Bart Wyman" initials="BW [38]" lastIdx="1" clrIdx="37"/>
  <p:cmAuthor id="39" name="Bart Wyman" initials="BW [39]" lastIdx="1" clrIdx="38"/>
  <p:cmAuthor id="40" name="Bart Wyman" initials="BW [40]" lastIdx="1" clrIdx="39"/>
  <p:cmAuthor id="41" name="Bart Wyman" initials="BW [41]" lastIdx="1" clrIdx="40"/>
  <p:cmAuthor id="42" name="Bart Wyman" initials="BW [42]" lastIdx="1" clrIdx="41"/>
  <p:cmAuthor id="43" name="Bart Wyman" initials="BW [43]" lastIdx="1" clrIdx="42"/>
  <p:cmAuthor id="44" name="Bart Wyman" initials="BW [44]" lastIdx="1" clrIdx="43"/>
  <p:cmAuthor id="45" name="Bart Wyman" initials="BW [45]" lastIdx="1" clrIdx="44"/>
  <p:cmAuthor id="46" name="Bart Wyman" initials="BW [46]" lastIdx="1" clrIdx="45"/>
  <p:cmAuthor id="47" name="Bart Wyman" initials="BW [47]" lastIdx="1" clrIdx="46"/>
  <p:cmAuthor id="48" name="Bart Wyman" initials="BW [48]" lastIdx="1" clrIdx="47"/>
  <p:cmAuthor id="49" name="Bart Wyman" initials="BW [49]" lastIdx="1" clrIdx="48"/>
  <p:cmAuthor id="50" name="Bart Wyman" initials="BW [50]" lastIdx="1" clrIdx="49"/>
  <p:cmAuthor id="51" name="Bart Wyman" initials="BW [51]" lastIdx="1" clrIdx="50"/>
  <p:cmAuthor id="52" name="Bart Wyman" initials="BW [52]" lastIdx="1" clrIdx="51"/>
  <p:cmAuthor id="53" name="Bart Wyman" initials="BW [53]" lastIdx="1" clrIdx="52"/>
  <p:cmAuthor id="54" name="Bart Wyman" initials="BW [54]" lastIdx="1" clrIdx="53"/>
  <p:cmAuthor id="55" name="Bart Wyman" initials="BW [55]" lastIdx="1" clrIdx="54"/>
  <p:cmAuthor id="56" name="Bart Wyman" initials="BW [56]" lastIdx="1" clrIdx="55"/>
  <p:cmAuthor id="57" name="Bart Wyman" initials="BW [57]" lastIdx="1" clrIdx="56"/>
  <p:cmAuthor id="58" name="Bart Wyman" initials="BW [58]" lastIdx="1" clrIdx="57"/>
  <p:cmAuthor id="59" name="Bart Wyman" initials="BW [59]" lastIdx="1" clrIdx="58"/>
  <p:cmAuthor id="60" name="Bart Wyman" initials="BW [60]" lastIdx="1" clrIdx="59"/>
  <p:cmAuthor id="61" name="Bart Wyman" initials="BW [61]" lastIdx="1" clrIdx="60"/>
  <p:cmAuthor id="62" name="Bart Wyman" initials="BW [62]" lastIdx="1" clrIdx="61"/>
  <p:cmAuthor id="63" name="Bart Wyman" initials="BW [63]" lastIdx="1" clrIdx="62"/>
  <p:cmAuthor id="64" name="Bart Wyman" initials="BW [64]" lastIdx="1" clrIdx="63"/>
  <p:cmAuthor id="65" name="Bart Wyman" initials="BW [65]" lastIdx="1" clrIdx="64"/>
  <p:cmAuthor id="66" name="Bart Wyman" initials="BW [66]" lastIdx="1" clrIdx="65"/>
  <p:cmAuthor id="67" name="Bart Wyman" initials="BW [67]" lastIdx="1" clrIdx="66"/>
  <p:cmAuthor id="68" name="Bart Wyman" initials="BW [68]" lastIdx="1" clrIdx="67"/>
  <p:cmAuthor id="69" name="Bart Wyman" initials="BW [69]" lastIdx="1" clrIdx="68"/>
  <p:cmAuthor id="70" name="Bart Wyman" initials="BW [70]" lastIdx="1" clrIdx="69"/>
  <p:cmAuthor id="71" name="Bart Wyman" initials="BW [71]" lastIdx="1" clrIdx="70"/>
  <p:cmAuthor id="72" name="Bart Wyman" initials="BW [72]" lastIdx="1" clrIdx="71"/>
  <p:cmAuthor id="73" name="Bart Wyman" initials="BW [73]" lastIdx="1" clrIdx="72"/>
  <p:cmAuthor id="74" name="Bart Wyman" initials="BW [74]" lastIdx="1" clrIdx="73"/>
  <p:cmAuthor id="75" name="Bart Wyman" initials="BW [75]" lastIdx="1" clrIdx="74"/>
  <p:cmAuthor id="76" name="Bart Wyman" initials="BW [76]" lastIdx="1" clrIdx="75"/>
  <p:cmAuthor id="77" name="Bart Wyman" initials="BW [77]" lastIdx="1" clrIdx="76"/>
  <p:cmAuthor id="78" name="Bart Wyman" initials="BW [78]" lastIdx="1" clrIdx="77"/>
  <p:cmAuthor id="79" name="Bart Wyman" initials="BW [79]" lastIdx="1" clrIdx="78"/>
  <p:cmAuthor id="80" name="Bart Wyman" initials="BW [80]" lastIdx="1" clrIdx="79"/>
  <p:cmAuthor id="81" name="Bart Wyman" initials="BW [81]" lastIdx="1" clrIdx="80"/>
  <p:cmAuthor id="82" name="Bart Wyman" initials="BW [82]" lastIdx="1" clrIdx="81"/>
  <p:cmAuthor id="83" name="Bart Wyman" initials="BW [83]" lastIdx="1" clrIdx="82"/>
  <p:cmAuthor id="84" name="Bart Wyman" initials="BW [84]" lastIdx="1" clrIdx="83"/>
  <p:cmAuthor id="85" name="Bart Wyman" initials="BW [85]" lastIdx="1" clrIdx="84"/>
  <p:cmAuthor id="86" name="Bart Wyman" initials="BW [86]" lastIdx="1" clrIdx="85"/>
  <p:cmAuthor id="87" name="Bart Wyman" initials="BW [87]" lastIdx="1" clrIdx="86"/>
  <p:cmAuthor id="88" name="Bart Wyman" initials="BW [88]" lastIdx="1" clrIdx="87"/>
  <p:cmAuthor id="89" name="Bart Wyman" initials="BW [89]" lastIdx="1" clrIdx="88"/>
  <p:cmAuthor id="90" name="Bart Wyman" initials="BW [90]" lastIdx="1" clrIdx="89"/>
  <p:cmAuthor id="91" name="Bart Wyman" initials="BW [91]" lastIdx="1" clrIdx="90"/>
  <p:cmAuthor id="92" name="Bart Wyman" initials="BW [92]" lastIdx="1" clrIdx="91"/>
  <p:cmAuthor id="93" name="Bart Wyman" initials="BW [93]" lastIdx="1" clrIdx="92"/>
  <p:cmAuthor id="94" name="Bart Wyman" initials="BW [94]" lastIdx="1" clrIdx="93"/>
  <p:cmAuthor id="95" name="Bart Wyman" initials="BW [95]" lastIdx="1" clrIdx="94"/>
  <p:cmAuthor id="96" name="Bart Wyman" initials="BW [96]" lastIdx="1" clrIdx="95"/>
  <p:cmAuthor id="97" name="Bart Wyman" initials="BW [97]" lastIdx="1" clrIdx="96"/>
  <p:cmAuthor id="98" name="Bart Wyman" initials="BW [98]" lastIdx="1" clrIdx="97"/>
  <p:cmAuthor id="99" name="Bart Wyman" initials="BW [99]" lastIdx="1" clrIdx="98"/>
  <p:cmAuthor id="100" name="Bart Wyman" initials="BW [100]" lastIdx="1" clrIdx="99"/>
  <p:cmAuthor id="101" name="Bart Wyman" initials="BW [101]" lastIdx="1" clrIdx="100"/>
  <p:cmAuthor id="102" name="Bart Wyman" initials="BW [102]" lastIdx="1" clrIdx="101"/>
  <p:cmAuthor id="103" name="Bart Wyman" initials="BW [103]" lastIdx="1" clrIdx="102"/>
  <p:cmAuthor id="104" name="Bart Wyman" initials="BW [104]" lastIdx="1" clrIdx="103"/>
  <p:cmAuthor id="105" name="Bart Wyman" initials="BW [105]" lastIdx="1" clrIdx="104"/>
  <p:cmAuthor id="106" name="Bart Wyman" initials="BW [106]" lastIdx="1" clrIdx="10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CCE8"/>
    <a:srgbClr val="F7F7F7"/>
    <a:srgbClr val="E7F3F4"/>
    <a:srgbClr val="FDFDFD"/>
    <a:srgbClr val="FEF2CC"/>
    <a:srgbClr val="118497"/>
    <a:srgbClr val="118E97"/>
    <a:srgbClr val="17B1CB"/>
    <a:srgbClr val="BC873A"/>
    <a:srgbClr val="F3F9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64" autoAdjust="0"/>
    <p:restoredTop sz="94434" autoAdjust="0"/>
  </p:normalViewPr>
  <p:slideViewPr>
    <p:cSldViewPr snapToGrid="0" snapToObjects="1">
      <p:cViewPr varScale="1">
        <p:scale>
          <a:sx n="127" d="100"/>
          <a:sy n="127" d="100"/>
        </p:scale>
        <p:origin x="1752" y="192"/>
      </p:cViewPr>
      <p:guideLst>
        <p:guide orient="horz" pos="2516"/>
        <p:guide pos="2880"/>
      </p:guideLst>
    </p:cSldViewPr>
  </p:slideViewPr>
  <p:notesTextViewPr>
    <p:cViewPr>
      <p:scale>
        <a:sx n="1" d="1"/>
        <a:sy n="1" d="1"/>
      </p:scale>
      <p:origin x="0" y="0"/>
    </p:cViewPr>
  </p:notesTextViewPr>
  <p:sorterViewPr>
    <p:cViewPr>
      <p:scale>
        <a:sx n="100" d="100"/>
        <a:sy n="100" d="100"/>
      </p:scale>
      <p:origin x="0" y="-2634"/>
    </p:cViewPr>
  </p:sorterViewPr>
  <p:notesViewPr>
    <p:cSldViewPr snapToGrid="0" snapToObjects="1">
      <p:cViewPr varScale="1">
        <p:scale>
          <a:sx n="60" d="100"/>
          <a:sy n="60" d="100"/>
        </p:scale>
        <p:origin x="3101" y="53"/>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rot="0" spcFirstLastPara="1" vertOverflow="ellipsis" vert="horz" wrap="square" anchor="ctr" anchorCtr="1"/>
          <a:lstStyle/>
          <a:p>
            <a:pPr>
              <a:defRPr sz="1862" b="0" i="0" u="none" strike="noStrike" baseline="0">
                <a:solidFill>
                  <a:schemeClr val="tx1">
                    <a:lumMod val="65000"/>
                    <a:lumOff val="35000"/>
                  </a:schemeClr>
                </a:solidFill>
                <a:latin typeface="+mn-lt"/>
                <a:ea typeface="+mn-ea"/>
                <a:cs typeface="+mn-cs"/>
              </a:defRPr>
            </a:pPr>
            <a:r>
              <a:rPr lang="en-US" sz="1862" b="0" i="0" u="none" strike="noStrike" baseline="0" dirty="0">
                <a:solidFill>
                  <a:prstClr val="black">
                    <a:lumMod val="65000"/>
                    <a:lumOff val="35000"/>
                  </a:prstClr>
                </a:solidFill>
                <a:latin typeface="Microsoft New Tai Lue"/>
              </a:rPr>
              <a:t>Learning Retention</a:t>
            </a:r>
          </a:p>
        </c:rich>
      </c:tx>
      <c:overlay val="0"/>
      <c:spPr>
        <a:noFill/>
        <a:ln>
          <a:noFill/>
        </a:ln>
        <a:effectLst/>
      </c:spPr>
      <c:txPr>
        <a:bodyPr rot="0" spcFirstLastPara="1" vertOverflow="ellipsis" vert="horz" wrap="square" anchor="ctr" anchorCtr="1"/>
        <a:lstStyle/>
        <a:p>
          <a:pPr>
            <a:defRPr sz="1862" b="0" i="0" u="none" strike="noStrike"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Average student retention</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baseline="0">
                    <a:solidFill>
                      <a:schemeClr val="tx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Lecture</c:v>
                </c:pt>
                <c:pt idx="1">
                  <c:v>Reading</c:v>
                </c:pt>
                <c:pt idx="2">
                  <c:v>Audiovisual</c:v>
                </c:pt>
                <c:pt idx="3">
                  <c:v>Demonstration</c:v>
                </c:pt>
                <c:pt idx="4">
                  <c:v>Discussion</c:v>
                </c:pt>
                <c:pt idx="5">
                  <c:v>Practice doing</c:v>
                </c:pt>
                <c:pt idx="6">
                  <c:v>Teach Others</c:v>
                </c:pt>
              </c:strCache>
            </c:strRef>
          </c:cat>
          <c:val>
            <c:numRef>
              <c:f>Sheet1!$B$2:$B$8</c:f>
              <c:numCache>
                <c:formatCode>General</c:formatCode>
                <c:ptCount val="7"/>
                <c:pt idx="0">
                  <c:v>0.05</c:v>
                </c:pt>
                <c:pt idx="1">
                  <c:v>0.1</c:v>
                </c:pt>
                <c:pt idx="2">
                  <c:v>0.2</c:v>
                </c:pt>
                <c:pt idx="3">
                  <c:v>0.3</c:v>
                </c:pt>
                <c:pt idx="4">
                  <c:v>0.5</c:v>
                </c:pt>
                <c:pt idx="5">
                  <c:v>0.75</c:v>
                </c:pt>
                <c:pt idx="6">
                  <c:v>0.9</c:v>
                </c:pt>
              </c:numCache>
            </c:numRef>
          </c:val>
          <c:extLst>
            <c:ext xmlns:c16="http://schemas.microsoft.com/office/drawing/2014/chart" uri="{C3380CC4-5D6E-409C-BE32-E72D297353CC}">
              <c16:uniqueId val="{00000000-8889-4BC2-A2CE-03FF7A8E7BB5}"/>
            </c:ext>
          </c:extLst>
        </c:ser>
        <c:dLbls>
          <c:showLegendKey val="0"/>
          <c:showVal val="1"/>
          <c:showCatName val="0"/>
          <c:showSerName val="0"/>
          <c:showPercent val="0"/>
          <c:showBubbleSize val="0"/>
        </c:dLbls>
        <c:gapWidth val="6"/>
        <c:axId val="-1975902192"/>
        <c:axId val="-1975898880"/>
      </c:barChart>
      <c:catAx>
        <c:axId val="-197590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n-US"/>
          </a:p>
        </c:txPr>
        <c:crossAx val="-1975898880"/>
        <c:crosses val="autoZero"/>
        <c:auto val="1"/>
        <c:lblAlgn val="ctr"/>
        <c:lblOffset val="100"/>
        <c:noMultiLvlLbl val="0"/>
      </c:catAx>
      <c:valAx>
        <c:axId val="-197589888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975902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3E5-462B-B046-DB8F734EA4F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3E5-462B-B046-DB8F734EA4F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3E5-462B-B046-DB8F734EA4F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3E5-462B-B046-DB8F734EA4F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Sheet1!$A$2:$A$5</c:f>
              <c:strCache>
                <c:ptCount val="4"/>
                <c:pt idx="0">
                  <c:v>Below Basic</c:v>
                </c:pt>
                <c:pt idx="1">
                  <c:v>Basic</c:v>
                </c:pt>
                <c:pt idx="2">
                  <c:v>Intermediate</c:v>
                </c:pt>
                <c:pt idx="3">
                  <c:v>Proficient</c:v>
                </c:pt>
              </c:strCache>
            </c:strRef>
          </c:cat>
          <c:val>
            <c:numRef>
              <c:f>Sheet1!$B$2:$B$5</c:f>
              <c:numCache>
                <c:formatCode>General</c:formatCode>
                <c:ptCount val="4"/>
                <c:pt idx="0">
                  <c:v>11</c:v>
                </c:pt>
                <c:pt idx="1">
                  <c:v>18</c:v>
                </c:pt>
                <c:pt idx="2">
                  <c:v>56</c:v>
                </c:pt>
                <c:pt idx="3">
                  <c:v>15</c:v>
                </c:pt>
              </c:numCache>
            </c:numRef>
          </c:val>
          <c:extLst>
            <c:ext xmlns:c16="http://schemas.microsoft.com/office/drawing/2014/chart" uri="{C3380CC4-5D6E-409C-BE32-E72D297353CC}">
              <c16:uniqueId val="{00000000-DC50-4C73-BACC-E043DA112293}"/>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DC1D52-F832-4800-83A1-C538A37E684D}"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2A077B04-1F81-417C-80FB-4C1D9D42A4C9}">
      <dgm:prSet phldrT="[Text]"/>
      <dgm:spPr/>
      <dgm:t>
        <a:bodyPr/>
        <a:lstStyle/>
        <a:p>
          <a:r>
            <a:rPr lang="en-US" dirty="0"/>
            <a:t>Personal Professional Development</a:t>
          </a:r>
        </a:p>
      </dgm:t>
    </dgm:pt>
    <dgm:pt modelId="{31E23456-D3BD-483A-8F80-7BA2DB97EF33}" type="parTrans" cxnId="{84838C81-FEE5-43BD-9DB8-5253C7425612}">
      <dgm:prSet/>
      <dgm:spPr/>
      <dgm:t>
        <a:bodyPr/>
        <a:lstStyle/>
        <a:p>
          <a:endParaRPr lang="en-US"/>
        </a:p>
      </dgm:t>
    </dgm:pt>
    <dgm:pt modelId="{34D92B2B-2AA8-4152-8764-FAA8BA9B1276}" type="sibTrans" cxnId="{84838C81-FEE5-43BD-9DB8-5253C7425612}">
      <dgm:prSet/>
      <dgm:spPr/>
      <dgm:t>
        <a:bodyPr/>
        <a:lstStyle/>
        <a:p>
          <a:endParaRPr lang="en-US"/>
        </a:p>
      </dgm:t>
    </dgm:pt>
    <dgm:pt modelId="{6797A8FD-7FDE-4734-9EF6-AABBFA5743FF}">
      <dgm:prSet phldrT="[Text]"/>
      <dgm:spPr/>
      <dgm:t>
        <a:bodyPr/>
        <a:lstStyle/>
        <a:p>
          <a:r>
            <a:rPr lang="en-US" dirty="0"/>
            <a:t>Care Provider</a:t>
          </a:r>
        </a:p>
      </dgm:t>
    </dgm:pt>
    <dgm:pt modelId="{8A2E17B1-49D4-4174-8BF4-E4341C3F6817}" type="parTrans" cxnId="{8E73CE55-955E-481A-B847-E8E8806AD8B5}">
      <dgm:prSet/>
      <dgm:spPr/>
      <dgm:t>
        <a:bodyPr/>
        <a:lstStyle/>
        <a:p>
          <a:endParaRPr lang="en-US"/>
        </a:p>
      </dgm:t>
    </dgm:pt>
    <dgm:pt modelId="{6DDCC1A8-82C4-4DE2-91AB-0B527C98CAC8}" type="sibTrans" cxnId="{8E73CE55-955E-481A-B847-E8E8806AD8B5}">
      <dgm:prSet/>
      <dgm:spPr/>
      <dgm:t>
        <a:bodyPr/>
        <a:lstStyle/>
        <a:p>
          <a:endParaRPr lang="en-US"/>
        </a:p>
      </dgm:t>
    </dgm:pt>
    <dgm:pt modelId="{E8940326-3EAF-4B79-B800-3AB925C3A7BE}">
      <dgm:prSet phldrT="[Text]"/>
      <dgm:spPr/>
      <dgm:t>
        <a:bodyPr/>
        <a:lstStyle/>
        <a:p>
          <a:r>
            <a:rPr lang="en-US" dirty="0"/>
            <a:t>Educator</a:t>
          </a:r>
        </a:p>
      </dgm:t>
    </dgm:pt>
    <dgm:pt modelId="{AFF94889-F548-40D1-B035-9B862EE159E1}" type="parTrans" cxnId="{33FF2510-0457-4595-B725-99599BB524D9}">
      <dgm:prSet/>
      <dgm:spPr/>
      <dgm:t>
        <a:bodyPr/>
        <a:lstStyle/>
        <a:p>
          <a:endParaRPr lang="en-US"/>
        </a:p>
      </dgm:t>
    </dgm:pt>
    <dgm:pt modelId="{9CF0C80E-8176-4E84-A70C-96A8F5D5E8FA}" type="sibTrans" cxnId="{33FF2510-0457-4595-B725-99599BB524D9}">
      <dgm:prSet/>
      <dgm:spPr/>
      <dgm:t>
        <a:bodyPr/>
        <a:lstStyle/>
        <a:p>
          <a:endParaRPr lang="en-US"/>
        </a:p>
      </dgm:t>
    </dgm:pt>
    <dgm:pt modelId="{0AFA809F-10F7-4D37-B2B8-5F03D605BD46}">
      <dgm:prSet phldrT="[Text]"/>
      <dgm:spPr/>
      <dgm:t>
        <a:bodyPr/>
        <a:lstStyle/>
        <a:p>
          <a:r>
            <a:rPr lang="en-US" dirty="0"/>
            <a:t>Scientist</a:t>
          </a:r>
        </a:p>
      </dgm:t>
    </dgm:pt>
    <dgm:pt modelId="{699AE241-D0E7-4EEE-86C2-E039074A6E54}" type="parTrans" cxnId="{60722FEB-3181-451E-9E28-9EE961993CF8}">
      <dgm:prSet/>
      <dgm:spPr/>
      <dgm:t>
        <a:bodyPr/>
        <a:lstStyle/>
        <a:p>
          <a:endParaRPr lang="en-US"/>
        </a:p>
      </dgm:t>
    </dgm:pt>
    <dgm:pt modelId="{66C882CB-8445-4762-BCE2-AAC353C30EEB}" type="sibTrans" cxnId="{60722FEB-3181-451E-9E28-9EE961993CF8}">
      <dgm:prSet/>
      <dgm:spPr/>
      <dgm:t>
        <a:bodyPr/>
        <a:lstStyle/>
        <a:p>
          <a:endParaRPr lang="en-US"/>
        </a:p>
      </dgm:t>
    </dgm:pt>
    <dgm:pt modelId="{FA209FB7-5B7C-47D4-B3CD-4A2D7DB2E715}">
      <dgm:prSet phldrT="[Text]"/>
      <dgm:spPr/>
      <dgm:t>
        <a:bodyPr/>
        <a:lstStyle/>
        <a:p>
          <a:r>
            <a:rPr lang="en-US" dirty="0"/>
            <a:t>Change Agent</a:t>
          </a:r>
        </a:p>
      </dgm:t>
    </dgm:pt>
    <dgm:pt modelId="{AF275394-DECA-48DC-8D58-CF2899386686}" type="parTrans" cxnId="{565895F9-6C1E-4711-A18C-C9091F9D0188}">
      <dgm:prSet/>
      <dgm:spPr/>
      <dgm:t>
        <a:bodyPr/>
        <a:lstStyle/>
        <a:p>
          <a:endParaRPr lang="en-US"/>
        </a:p>
      </dgm:t>
    </dgm:pt>
    <dgm:pt modelId="{D219DDEF-C792-4921-ACEE-FFC0F7056D7D}" type="sibTrans" cxnId="{565895F9-6C1E-4711-A18C-C9091F9D0188}">
      <dgm:prSet/>
      <dgm:spPr/>
      <dgm:t>
        <a:bodyPr/>
        <a:lstStyle/>
        <a:p>
          <a:endParaRPr lang="en-US"/>
        </a:p>
      </dgm:t>
    </dgm:pt>
    <dgm:pt modelId="{6C3AB38C-C407-473D-884B-7A246241025E}">
      <dgm:prSet phldrT="[Text]"/>
      <dgm:spPr/>
      <dgm:t>
        <a:bodyPr/>
        <a:lstStyle/>
        <a:p>
          <a:r>
            <a:rPr lang="en-US" dirty="0"/>
            <a:t>Leader</a:t>
          </a:r>
        </a:p>
      </dgm:t>
    </dgm:pt>
    <dgm:pt modelId="{290B6C4F-3715-4C3F-B6C4-2B98821F5EE9}" type="parTrans" cxnId="{3C8DE7AC-9CEA-4277-B081-2AA73E7BF459}">
      <dgm:prSet/>
      <dgm:spPr/>
      <dgm:t>
        <a:bodyPr/>
        <a:lstStyle/>
        <a:p>
          <a:endParaRPr lang="en-US"/>
        </a:p>
      </dgm:t>
    </dgm:pt>
    <dgm:pt modelId="{E0ED60B9-F282-4A7C-AC56-B69A90751738}" type="sibTrans" cxnId="{3C8DE7AC-9CEA-4277-B081-2AA73E7BF459}">
      <dgm:prSet/>
      <dgm:spPr/>
      <dgm:t>
        <a:bodyPr/>
        <a:lstStyle/>
        <a:p>
          <a:endParaRPr lang="en-US"/>
        </a:p>
      </dgm:t>
    </dgm:pt>
    <dgm:pt modelId="{194DFA16-6BA9-4F8F-B3AA-CC66A3BC4019}" type="pres">
      <dgm:prSet presAssocID="{BCDC1D52-F832-4800-83A1-C538A37E684D}" presName="linear" presStyleCnt="0">
        <dgm:presLayoutVars>
          <dgm:animLvl val="lvl"/>
          <dgm:resizeHandles val="exact"/>
        </dgm:presLayoutVars>
      </dgm:prSet>
      <dgm:spPr/>
    </dgm:pt>
    <dgm:pt modelId="{525F0C71-3AF2-4FC2-A992-83252CF7F795}" type="pres">
      <dgm:prSet presAssocID="{2A077B04-1F81-417C-80FB-4C1D9D42A4C9}" presName="parentText" presStyleLbl="node1" presStyleIdx="0" presStyleCnt="6">
        <dgm:presLayoutVars>
          <dgm:chMax val="0"/>
          <dgm:bulletEnabled val="1"/>
        </dgm:presLayoutVars>
      </dgm:prSet>
      <dgm:spPr/>
    </dgm:pt>
    <dgm:pt modelId="{7DF2C83D-F981-48BD-B3A1-4A5818A7FB8F}" type="pres">
      <dgm:prSet presAssocID="{34D92B2B-2AA8-4152-8764-FAA8BA9B1276}" presName="spacer" presStyleCnt="0"/>
      <dgm:spPr/>
    </dgm:pt>
    <dgm:pt modelId="{2B16C1B9-25BF-4CA4-A1F1-933FB61EF985}" type="pres">
      <dgm:prSet presAssocID="{6797A8FD-7FDE-4734-9EF6-AABBFA5743FF}" presName="parentText" presStyleLbl="node1" presStyleIdx="1" presStyleCnt="6">
        <dgm:presLayoutVars>
          <dgm:chMax val="0"/>
          <dgm:bulletEnabled val="1"/>
        </dgm:presLayoutVars>
      </dgm:prSet>
      <dgm:spPr/>
    </dgm:pt>
    <dgm:pt modelId="{FA5379BC-EDCD-48AA-A58C-D84498E0B6BD}" type="pres">
      <dgm:prSet presAssocID="{6DDCC1A8-82C4-4DE2-91AB-0B527C98CAC8}" presName="spacer" presStyleCnt="0"/>
      <dgm:spPr/>
    </dgm:pt>
    <dgm:pt modelId="{9FD2F418-D738-4F40-9BBB-0784798CAAEB}" type="pres">
      <dgm:prSet presAssocID="{E8940326-3EAF-4B79-B800-3AB925C3A7BE}" presName="parentText" presStyleLbl="node1" presStyleIdx="2" presStyleCnt="6">
        <dgm:presLayoutVars>
          <dgm:chMax val="0"/>
          <dgm:bulletEnabled val="1"/>
        </dgm:presLayoutVars>
      </dgm:prSet>
      <dgm:spPr/>
    </dgm:pt>
    <dgm:pt modelId="{725571D2-C46D-4A3E-9A51-1F3805B9DE89}" type="pres">
      <dgm:prSet presAssocID="{9CF0C80E-8176-4E84-A70C-96A8F5D5E8FA}" presName="spacer" presStyleCnt="0"/>
      <dgm:spPr/>
    </dgm:pt>
    <dgm:pt modelId="{3D13F8BD-8763-49AE-9DF4-9592ABEFBCBF}" type="pres">
      <dgm:prSet presAssocID="{0AFA809F-10F7-4D37-B2B8-5F03D605BD46}" presName="parentText" presStyleLbl="node1" presStyleIdx="3" presStyleCnt="6" custLinFactNeighborY="-54793">
        <dgm:presLayoutVars>
          <dgm:chMax val="0"/>
          <dgm:bulletEnabled val="1"/>
        </dgm:presLayoutVars>
      </dgm:prSet>
      <dgm:spPr/>
    </dgm:pt>
    <dgm:pt modelId="{CA2F760E-F043-4D20-87A5-F2F7AA889C0F}" type="pres">
      <dgm:prSet presAssocID="{66C882CB-8445-4762-BCE2-AAC353C30EEB}" presName="spacer" presStyleCnt="0"/>
      <dgm:spPr/>
    </dgm:pt>
    <dgm:pt modelId="{5F7AF28A-A28E-4496-B620-B857C458E050}" type="pres">
      <dgm:prSet presAssocID="{FA209FB7-5B7C-47D4-B3CD-4A2D7DB2E715}" presName="parentText" presStyleLbl="node1" presStyleIdx="4" presStyleCnt="6">
        <dgm:presLayoutVars>
          <dgm:chMax val="0"/>
          <dgm:bulletEnabled val="1"/>
        </dgm:presLayoutVars>
      </dgm:prSet>
      <dgm:spPr/>
    </dgm:pt>
    <dgm:pt modelId="{982D5DC1-968A-4318-A99C-954C6E11718A}" type="pres">
      <dgm:prSet presAssocID="{D219DDEF-C792-4921-ACEE-FFC0F7056D7D}" presName="spacer" presStyleCnt="0"/>
      <dgm:spPr/>
    </dgm:pt>
    <dgm:pt modelId="{01C2E58C-A8D0-4DBB-A388-99EB5F1CA3BA}" type="pres">
      <dgm:prSet presAssocID="{6C3AB38C-C407-473D-884B-7A246241025E}" presName="parentText" presStyleLbl="node1" presStyleIdx="5" presStyleCnt="6">
        <dgm:presLayoutVars>
          <dgm:chMax val="0"/>
          <dgm:bulletEnabled val="1"/>
        </dgm:presLayoutVars>
      </dgm:prSet>
      <dgm:spPr/>
    </dgm:pt>
  </dgm:ptLst>
  <dgm:cxnLst>
    <dgm:cxn modelId="{053C4F0C-BC6D-4563-AAFD-F005BD0F9FDF}" type="presOf" srcId="{6797A8FD-7FDE-4734-9EF6-AABBFA5743FF}" destId="{2B16C1B9-25BF-4CA4-A1F1-933FB61EF985}" srcOrd="0" destOrd="0" presId="urn:microsoft.com/office/officeart/2005/8/layout/vList2"/>
    <dgm:cxn modelId="{33FF2510-0457-4595-B725-99599BB524D9}" srcId="{BCDC1D52-F832-4800-83A1-C538A37E684D}" destId="{E8940326-3EAF-4B79-B800-3AB925C3A7BE}" srcOrd="2" destOrd="0" parTransId="{AFF94889-F548-40D1-B035-9B862EE159E1}" sibTransId="{9CF0C80E-8176-4E84-A70C-96A8F5D5E8FA}"/>
    <dgm:cxn modelId="{65489D31-7CD7-4FEC-A414-CAEF22751286}" type="presOf" srcId="{2A077B04-1F81-417C-80FB-4C1D9D42A4C9}" destId="{525F0C71-3AF2-4FC2-A992-83252CF7F795}" srcOrd="0" destOrd="0" presId="urn:microsoft.com/office/officeart/2005/8/layout/vList2"/>
    <dgm:cxn modelId="{8E73CE55-955E-481A-B847-E8E8806AD8B5}" srcId="{BCDC1D52-F832-4800-83A1-C538A37E684D}" destId="{6797A8FD-7FDE-4734-9EF6-AABBFA5743FF}" srcOrd="1" destOrd="0" parTransId="{8A2E17B1-49D4-4174-8BF4-E4341C3F6817}" sibTransId="{6DDCC1A8-82C4-4DE2-91AB-0B527C98CAC8}"/>
    <dgm:cxn modelId="{0CC1AF65-7AFD-45B3-9113-E9455D1B8F71}" type="presOf" srcId="{0AFA809F-10F7-4D37-B2B8-5F03D605BD46}" destId="{3D13F8BD-8763-49AE-9DF4-9592ABEFBCBF}" srcOrd="0" destOrd="0" presId="urn:microsoft.com/office/officeart/2005/8/layout/vList2"/>
    <dgm:cxn modelId="{84838C81-FEE5-43BD-9DB8-5253C7425612}" srcId="{BCDC1D52-F832-4800-83A1-C538A37E684D}" destId="{2A077B04-1F81-417C-80FB-4C1D9D42A4C9}" srcOrd="0" destOrd="0" parTransId="{31E23456-D3BD-483A-8F80-7BA2DB97EF33}" sibTransId="{34D92B2B-2AA8-4152-8764-FAA8BA9B1276}"/>
    <dgm:cxn modelId="{03955986-B61B-4135-83F4-9772664CD039}" type="presOf" srcId="{FA209FB7-5B7C-47D4-B3CD-4A2D7DB2E715}" destId="{5F7AF28A-A28E-4496-B620-B857C458E050}" srcOrd="0" destOrd="0" presId="urn:microsoft.com/office/officeart/2005/8/layout/vList2"/>
    <dgm:cxn modelId="{B46A54AA-04B8-4A02-B150-EE40A8FFCD73}" type="presOf" srcId="{BCDC1D52-F832-4800-83A1-C538A37E684D}" destId="{194DFA16-6BA9-4F8F-B3AA-CC66A3BC4019}" srcOrd="0" destOrd="0" presId="urn:microsoft.com/office/officeart/2005/8/layout/vList2"/>
    <dgm:cxn modelId="{3C8DE7AC-9CEA-4277-B081-2AA73E7BF459}" srcId="{BCDC1D52-F832-4800-83A1-C538A37E684D}" destId="{6C3AB38C-C407-473D-884B-7A246241025E}" srcOrd="5" destOrd="0" parTransId="{290B6C4F-3715-4C3F-B6C4-2B98821F5EE9}" sibTransId="{E0ED60B9-F282-4A7C-AC56-B69A90751738}"/>
    <dgm:cxn modelId="{4E80E1E2-9454-4F2B-9D05-B1EF92D0DF74}" type="presOf" srcId="{6C3AB38C-C407-473D-884B-7A246241025E}" destId="{01C2E58C-A8D0-4DBB-A388-99EB5F1CA3BA}" srcOrd="0" destOrd="0" presId="urn:microsoft.com/office/officeart/2005/8/layout/vList2"/>
    <dgm:cxn modelId="{60722FEB-3181-451E-9E28-9EE961993CF8}" srcId="{BCDC1D52-F832-4800-83A1-C538A37E684D}" destId="{0AFA809F-10F7-4D37-B2B8-5F03D605BD46}" srcOrd="3" destOrd="0" parTransId="{699AE241-D0E7-4EEE-86C2-E039074A6E54}" sibTransId="{66C882CB-8445-4762-BCE2-AAC353C30EEB}"/>
    <dgm:cxn modelId="{D16119F3-0FAB-4DCA-B2BB-5ACB9BE17D90}" type="presOf" srcId="{E8940326-3EAF-4B79-B800-3AB925C3A7BE}" destId="{9FD2F418-D738-4F40-9BBB-0784798CAAEB}" srcOrd="0" destOrd="0" presId="urn:microsoft.com/office/officeart/2005/8/layout/vList2"/>
    <dgm:cxn modelId="{565895F9-6C1E-4711-A18C-C9091F9D0188}" srcId="{BCDC1D52-F832-4800-83A1-C538A37E684D}" destId="{FA209FB7-5B7C-47D4-B3CD-4A2D7DB2E715}" srcOrd="4" destOrd="0" parTransId="{AF275394-DECA-48DC-8D58-CF2899386686}" sibTransId="{D219DDEF-C792-4921-ACEE-FFC0F7056D7D}"/>
    <dgm:cxn modelId="{811A53D4-19DA-4075-8B6C-DB26387A45FF}" type="presParOf" srcId="{194DFA16-6BA9-4F8F-B3AA-CC66A3BC4019}" destId="{525F0C71-3AF2-4FC2-A992-83252CF7F795}" srcOrd="0" destOrd="0" presId="urn:microsoft.com/office/officeart/2005/8/layout/vList2"/>
    <dgm:cxn modelId="{F3ABD4A3-B585-410D-9670-A3634EF24792}" type="presParOf" srcId="{194DFA16-6BA9-4F8F-B3AA-CC66A3BC4019}" destId="{7DF2C83D-F981-48BD-B3A1-4A5818A7FB8F}" srcOrd="1" destOrd="0" presId="urn:microsoft.com/office/officeart/2005/8/layout/vList2"/>
    <dgm:cxn modelId="{F0DA2FF5-58AE-4359-8553-F175D4BADC2A}" type="presParOf" srcId="{194DFA16-6BA9-4F8F-B3AA-CC66A3BC4019}" destId="{2B16C1B9-25BF-4CA4-A1F1-933FB61EF985}" srcOrd="2" destOrd="0" presId="urn:microsoft.com/office/officeart/2005/8/layout/vList2"/>
    <dgm:cxn modelId="{056E954F-2D45-4A30-BFDC-FE131E64F6EC}" type="presParOf" srcId="{194DFA16-6BA9-4F8F-B3AA-CC66A3BC4019}" destId="{FA5379BC-EDCD-48AA-A58C-D84498E0B6BD}" srcOrd="3" destOrd="0" presId="urn:microsoft.com/office/officeart/2005/8/layout/vList2"/>
    <dgm:cxn modelId="{72A8748F-FF85-4DC1-B6C5-BC9CB54AEDCF}" type="presParOf" srcId="{194DFA16-6BA9-4F8F-B3AA-CC66A3BC4019}" destId="{9FD2F418-D738-4F40-9BBB-0784798CAAEB}" srcOrd="4" destOrd="0" presId="urn:microsoft.com/office/officeart/2005/8/layout/vList2"/>
    <dgm:cxn modelId="{C8B813A5-5859-4D9D-B507-50E82292FF8D}" type="presParOf" srcId="{194DFA16-6BA9-4F8F-B3AA-CC66A3BC4019}" destId="{725571D2-C46D-4A3E-9A51-1F3805B9DE89}" srcOrd="5" destOrd="0" presId="urn:microsoft.com/office/officeart/2005/8/layout/vList2"/>
    <dgm:cxn modelId="{AF46CBF4-F133-4D9A-ADBB-C0BA49922E55}" type="presParOf" srcId="{194DFA16-6BA9-4F8F-B3AA-CC66A3BC4019}" destId="{3D13F8BD-8763-49AE-9DF4-9592ABEFBCBF}" srcOrd="6" destOrd="0" presId="urn:microsoft.com/office/officeart/2005/8/layout/vList2"/>
    <dgm:cxn modelId="{AFB06099-25F7-4052-BC8D-47FB9E5C5B88}" type="presParOf" srcId="{194DFA16-6BA9-4F8F-B3AA-CC66A3BC4019}" destId="{CA2F760E-F043-4D20-87A5-F2F7AA889C0F}" srcOrd="7" destOrd="0" presId="urn:microsoft.com/office/officeart/2005/8/layout/vList2"/>
    <dgm:cxn modelId="{CA6BC1FE-6C59-4F1B-8402-8436D9604B2F}" type="presParOf" srcId="{194DFA16-6BA9-4F8F-B3AA-CC66A3BC4019}" destId="{5F7AF28A-A28E-4496-B620-B857C458E050}" srcOrd="8" destOrd="0" presId="urn:microsoft.com/office/officeart/2005/8/layout/vList2"/>
    <dgm:cxn modelId="{42F38686-3371-4F7E-9E96-7D108140272A}" type="presParOf" srcId="{194DFA16-6BA9-4F8F-B3AA-CC66A3BC4019}" destId="{982D5DC1-968A-4318-A99C-954C6E11718A}" srcOrd="9" destOrd="0" presId="urn:microsoft.com/office/officeart/2005/8/layout/vList2"/>
    <dgm:cxn modelId="{41E148BB-013D-4537-AB88-EDF16C6F9613}" type="presParOf" srcId="{194DFA16-6BA9-4F8F-B3AA-CC66A3BC4019}" destId="{01C2E58C-A8D0-4DBB-A388-99EB5F1CA3BA}"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AF5B7A-B94A-459F-A937-C4FA0A0AFD61}"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5D40847D-2BFF-4579-B8D6-8CD78330BA06}">
      <dgm:prSet phldrT="[Text]"/>
      <dgm:spPr/>
      <dgm:t>
        <a:bodyPr/>
        <a:lstStyle/>
        <a:p>
          <a:r>
            <a:rPr lang="en-US" dirty="0"/>
            <a:t>Identify team members</a:t>
          </a:r>
        </a:p>
      </dgm:t>
    </dgm:pt>
    <dgm:pt modelId="{BD54855F-73E1-41F3-A185-DABF3C95E8C3}" type="parTrans" cxnId="{B90816B3-5766-4792-90D2-ECDBD4CC1130}">
      <dgm:prSet/>
      <dgm:spPr/>
      <dgm:t>
        <a:bodyPr/>
        <a:lstStyle/>
        <a:p>
          <a:endParaRPr lang="en-US"/>
        </a:p>
      </dgm:t>
    </dgm:pt>
    <dgm:pt modelId="{9CA354B0-849E-4E90-A79C-B2062E923B50}" type="sibTrans" cxnId="{B90816B3-5766-4792-90D2-ECDBD4CC1130}">
      <dgm:prSet/>
      <dgm:spPr/>
      <dgm:t>
        <a:bodyPr/>
        <a:lstStyle/>
        <a:p>
          <a:endParaRPr lang="en-US" dirty="0"/>
        </a:p>
      </dgm:t>
    </dgm:pt>
    <dgm:pt modelId="{C1472FF0-2670-4680-B468-13EC8070B077}">
      <dgm:prSet phldrT="[Text]"/>
      <dgm:spPr/>
      <dgm:t>
        <a:bodyPr/>
        <a:lstStyle/>
        <a:p>
          <a:r>
            <a:rPr lang="en-US" dirty="0"/>
            <a:t>Pitch the project</a:t>
          </a:r>
        </a:p>
      </dgm:t>
    </dgm:pt>
    <dgm:pt modelId="{EF084666-8666-4539-81E1-C9BA5B362D4B}" type="parTrans" cxnId="{641B4F8E-3FAD-469D-A890-CC0DF52C4846}">
      <dgm:prSet/>
      <dgm:spPr/>
      <dgm:t>
        <a:bodyPr/>
        <a:lstStyle/>
        <a:p>
          <a:endParaRPr lang="en-US"/>
        </a:p>
      </dgm:t>
    </dgm:pt>
    <dgm:pt modelId="{1E8E9D71-DE92-4A89-B434-554D7C676C07}" type="sibTrans" cxnId="{641B4F8E-3FAD-469D-A890-CC0DF52C4846}">
      <dgm:prSet/>
      <dgm:spPr/>
      <dgm:t>
        <a:bodyPr/>
        <a:lstStyle/>
        <a:p>
          <a:endParaRPr lang="en-US" dirty="0"/>
        </a:p>
      </dgm:t>
    </dgm:pt>
    <dgm:pt modelId="{F5A21173-B9E5-4B40-9B34-ED030287B0CF}">
      <dgm:prSet phldrT="[Text]"/>
      <dgm:spPr/>
      <dgm:t>
        <a:bodyPr/>
        <a:lstStyle/>
        <a:p>
          <a:r>
            <a:rPr lang="en-US" dirty="0"/>
            <a:t>Brand the project</a:t>
          </a:r>
        </a:p>
      </dgm:t>
    </dgm:pt>
    <dgm:pt modelId="{FC9A997F-3913-4B74-B245-380F1FC5FBE6}" type="parTrans" cxnId="{F5E4CD7B-EB7F-45F8-9583-744D3A3644FA}">
      <dgm:prSet/>
      <dgm:spPr/>
      <dgm:t>
        <a:bodyPr/>
        <a:lstStyle/>
        <a:p>
          <a:endParaRPr lang="en-US"/>
        </a:p>
      </dgm:t>
    </dgm:pt>
    <dgm:pt modelId="{C5946CF1-D4DF-4622-A6F2-DD9BB8CD8ECA}" type="sibTrans" cxnId="{F5E4CD7B-EB7F-45F8-9583-744D3A3644FA}">
      <dgm:prSet/>
      <dgm:spPr/>
      <dgm:t>
        <a:bodyPr/>
        <a:lstStyle/>
        <a:p>
          <a:endParaRPr lang="en-US"/>
        </a:p>
      </dgm:t>
    </dgm:pt>
    <dgm:pt modelId="{5EC2FD91-8EE3-4132-AE72-7A446742971B}" type="pres">
      <dgm:prSet presAssocID="{3FAF5B7A-B94A-459F-A937-C4FA0A0AFD61}" presName="diagram" presStyleCnt="0">
        <dgm:presLayoutVars>
          <dgm:dir/>
          <dgm:resizeHandles val="exact"/>
        </dgm:presLayoutVars>
      </dgm:prSet>
      <dgm:spPr/>
    </dgm:pt>
    <dgm:pt modelId="{8AF6E0F5-0A6E-4F91-A90C-A9E871183A9F}" type="pres">
      <dgm:prSet presAssocID="{5D40847D-2BFF-4579-B8D6-8CD78330BA06}" presName="node" presStyleLbl="node1" presStyleIdx="0" presStyleCnt="3" custScaleX="138769">
        <dgm:presLayoutVars>
          <dgm:bulletEnabled val="1"/>
        </dgm:presLayoutVars>
      </dgm:prSet>
      <dgm:spPr/>
    </dgm:pt>
    <dgm:pt modelId="{C61EFB31-82EB-4532-A614-32034CB5146B}" type="pres">
      <dgm:prSet presAssocID="{9CA354B0-849E-4E90-A79C-B2062E923B50}" presName="sibTrans" presStyleLbl="sibTrans2D1" presStyleIdx="0" presStyleCnt="2" custScaleX="138768"/>
      <dgm:spPr/>
    </dgm:pt>
    <dgm:pt modelId="{99F9BD64-EF25-4408-9A7F-FD657BA43636}" type="pres">
      <dgm:prSet presAssocID="{9CA354B0-849E-4E90-A79C-B2062E923B50}" presName="connectorText" presStyleLbl="sibTrans2D1" presStyleIdx="0" presStyleCnt="2"/>
      <dgm:spPr/>
    </dgm:pt>
    <dgm:pt modelId="{CC587AE7-AEF8-4B8D-AA5A-061D6C13B5BB}" type="pres">
      <dgm:prSet presAssocID="{C1472FF0-2670-4680-B468-13EC8070B077}" presName="node" presStyleLbl="node1" presStyleIdx="1" presStyleCnt="3" custScaleX="138769">
        <dgm:presLayoutVars>
          <dgm:bulletEnabled val="1"/>
        </dgm:presLayoutVars>
      </dgm:prSet>
      <dgm:spPr/>
    </dgm:pt>
    <dgm:pt modelId="{BC616F74-2763-4DCC-A2F8-B95049EF7D0A}" type="pres">
      <dgm:prSet presAssocID="{1E8E9D71-DE92-4A89-B434-554D7C676C07}" presName="sibTrans" presStyleLbl="sibTrans2D1" presStyleIdx="1" presStyleCnt="2" custScaleX="138768"/>
      <dgm:spPr/>
    </dgm:pt>
    <dgm:pt modelId="{4F99FB15-E994-4B88-A55C-BBFC1E97E19D}" type="pres">
      <dgm:prSet presAssocID="{1E8E9D71-DE92-4A89-B434-554D7C676C07}" presName="connectorText" presStyleLbl="sibTrans2D1" presStyleIdx="1" presStyleCnt="2"/>
      <dgm:spPr/>
    </dgm:pt>
    <dgm:pt modelId="{6F839111-DF27-4EDA-A053-AE8ACD7DE71C}" type="pres">
      <dgm:prSet presAssocID="{F5A21173-B9E5-4B40-9B34-ED030287B0CF}" presName="node" presStyleLbl="node1" presStyleIdx="2" presStyleCnt="3" custScaleX="138769">
        <dgm:presLayoutVars>
          <dgm:bulletEnabled val="1"/>
        </dgm:presLayoutVars>
      </dgm:prSet>
      <dgm:spPr/>
    </dgm:pt>
  </dgm:ptLst>
  <dgm:cxnLst>
    <dgm:cxn modelId="{693F366A-C7A9-41C7-B3EF-FE19EB0AFB76}" type="presOf" srcId="{F5A21173-B9E5-4B40-9B34-ED030287B0CF}" destId="{6F839111-DF27-4EDA-A053-AE8ACD7DE71C}" srcOrd="0" destOrd="0" presId="urn:microsoft.com/office/officeart/2005/8/layout/process5"/>
    <dgm:cxn modelId="{D16F5B6D-66CA-43C5-AC29-41E3273535B6}" type="presOf" srcId="{3FAF5B7A-B94A-459F-A937-C4FA0A0AFD61}" destId="{5EC2FD91-8EE3-4132-AE72-7A446742971B}" srcOrd="0" destOrd="0" presId="urn:microsoft.com/office/officeart/2005/8/layout/process5"/>
    <dgm:cxn modelId="{2E629873-9E1A-410A-9E02-9863107CFB41}" type="presOf" srcId="{C1472FF0-2670-4680-B468-13EC8070B077}" destId="{CC587AE7-AEF8-4B8D-AA5A-061D6C13B5BB}" srcOrd="0" destOrd="0" presId="urn:microsoft.com/office/officeart/2005/8/layout/process5"/>
    <dgm:cxn modelId="{F5E4CD7B-EB7F-45F8-9583-744D3A3644FA}" srcId="{3FAF5B7A-B94A-459F-A937-C4FA0A0AFD61}" destId="{F5A21173-B9E5-4B40-9B34-ED030287B0CF}" srcOrd="2" destOrd="0" parTransId="{FC9A997F-3913-4B74-B245-380F1FC5FBE6}" sibTransId="{C5946CF1-D4DF-4622-A6F2-DD9BB8CD8ECA}"/>
    <dgm:cxn modelId="{84E9E587-3258-4C99-8229-5326DB14A427}" type="presOf" srcId="{9CA354B0-849E-4E90-A79C-B2062E923B50}" destId="{C61EFB31-82EB-4532-A614-32034CB5146B}" srcOrd="0" destOrd="0" presId="urn:microsoft.com/office/officeart/2005/8/layout/process5"/>
    <dgm:cxn modelId="{641B4F8E-3FAD-469D-A890-CC0DF52C4846}" srcId="{3FAF5B7A-B94A-459F-A937-C4FA0A0AFD61}" destId="{C1472FF0-2670-4680-B468-13EC8070B077}" srcOrd="1" destOrd="0" parTransId="{EF084666-8666-4539-81E1-C9BA5B362D4B}" sibTransId="{1E8E9D71-DE92-4A89-B434-554D7C676C07}"/>
    <dgm:cxn modelId="{B101D28F-9F66-4F1D-9868-CBAFDCC7D7E2}" type="presOf" srcId="{1E8E9D71-DE92-4A89-B434-554D7C676C07}" destId="{4F99FB15-E994-4B88-A55C-BBFC1E97E19D}" srcOrd="1" destOrd="0" presId="urn:microsoft.com/office/officeart/2005/8/layout/process5"/>
    <dgm:cxn modelId="{B90816B3-5766-4792-90D2-ECDBD4CC1130}" srcId="{3FAF5B7A-B94A-459F-A937-C4FA0A0AFD61}" destId="{5D40847D-2BFF-4579-B8D6-8CD78330BA06}" srcOrd="0" destOrd="0" parTransId="{BD54855F-73E1-41F3-A185-DABF3C95E8C3}" sibTransId="{9CA354B0-849E-4E90-A79C-B2062E923B50}"/>
    <dgm:cxn modelId="{A43F01C0-B244-4A51-9E97-959E9BB6AEF8}" type="presOf" srcId="{1E8E9D71-DE92-4A89-B434-554D7C676C07}" destId="{BC616F74-2763-4DCC-A2F8-B95049EF7D0A}" srcOrd="0" destOrd="0" presId="urn:microsoft.com/office/officeart/2005/8/layout/process5"/>
    <dgm:cxn modelId="{DB7CE6CB-441B-43A5-B18B-5400BE7F3133}" type="presOf" srcId="{5D40847D-2BFF-4579-B8D6-8CD78330BA06}" destId="{8AF6E0F5-0A6E-4F91-A90C-A9E871183A9F}" srcOrd="0" destOrd="0" presId="urn:microsoft.com/office/officeart/2005/8/layout/process5"/>
    <dgm:cxn modelId="{334650D8-6888-44D0-8F6A-DE4A23894FF6}" type="presOf" srcId="{9CA354B0-849E-4E90-A79C-B2062E923B50}" destId="{99F9BD64-EF25-4408-9A7F-FD657BA43636}" srcOrd="1" destOrd="0" presId="urn:microsoft.com/office/officeart/2005/8/layout/process5"/>
    <dgm:cxn modelId="{24A33CFB-FD34-4446-AA21-31620C2AB464}" type="presParOf" srcId="{5EC2FD91-8EE3-4132-AE72-7A446742971B}" destId="{8AF6E0F5-0A6E-4F91-A90C-A9E871183A9F}" srcOrd="0" destOrd="0" presId="urn:microsoft.com/office/officeart/2005/8/layout/process5"/>
    <dgm:cxn modelId="{48E65854-965D-40A7-ACD2-8461339A1713}" type="presParOf" srcId="{5EC2FD91-8EE3-4132-AE72-7A446742971B}" destId="{C61EFB31-82EB-4532-A614-32034CB5146B}" srcOrd="1" destOrd="0" presId="urn:microsoft.com/office/officeart/2005/8/layout/process5"/>
    <dgm:cxn modelId="{AA957543-9667-4ACF-9B69-D7B6677E4166}" type="presParOf" srcId="{C61EFB31-82EB-4532-A614-32034CB5146B}" destId="{99F9BD64-EF25-4408-9A7F-FD657BA43636}" srcOrd="0" destOrd="0" presId="urn:microsoft.com/office/officeart/2005/8/layout/process5"/>
    <dgm:cxn modelId="{A668475E-5222-49A3-BEE5-0894C1B61819}" type="presParOf" srcId="{5EC2FD91-8EE3-4132-AE72-7A446742971B}" destId="{CC587AE7-AEF8-4B8D-AA5A-061D6C13B5BB}" srcOrd="2" destOrd="0" presId="urn:microsoft.com/office/officeart/2005/8/layout/process5"/>
    <dgm:cxn modelId="{443DEDAA-C58C-4344-9CC2-4E3C9FA38007}" type="presParOf" srcId="{5EC2FD91-8EE3-4132-AE72-7A446742971B}" destId="{BC616F74-2763-4DCC-A2F8-B95049EF7D0A}" srcOrd="3" destOrd="0" presId="urn:microsoft.com/office/officeart/2005/8/layout/process5"/>
    <dgm:cxn modelId="{88FB323E-5846-470E-8661-7090046F01BC}" type="presParOf" srcId="{BC616F74-2763-4DCC-A2F8-B95049EF7D0A}" destId="{4F99FB15-E994-4B88-A55C-BBFC1E97E19D}" srcOrd="0" destOrd="0" presId="urn:microsoft.com/office/officeart/2005/8/layout/process5"/>
    <dgm:cxn modelId="{9CAFDC30-A45E-4C23-8103-68E9F439A989}" type="presParOf" srcId="{5EC2FD91-8EE3-4132-AE72-7A446742971B}" destId="{6F839111-DF27-4EDA-A053-AE8ACD7DE71C}" srcOrd="4"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AF5B7A-B94A-459F-A937-C4FA0A0AFD61}"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5D40847D-2BFF-4579-B8D6-8CD78330BA06}">
      <dgm:prSet phldrT="[Text]"/>
      <dgm:spPr/>
      <dgm:t>
        <a:bodyPr/>
        <a:lstStyle/>
        <a:p>
          <a:r>
            <a:rPr lang="en-US" dirty="0"/>
            <a:t>Identify team members</a:t>
          </a:r>
        </a:p>
      </dgm:t>
    </dgm:pt>
    <dgm:pt modelId="{BD54855F-73E1-41F3-A185-DABF3C95E8C3}" type="parTrans" cxnId="{B90816B3-5766-4792-90D2-ECDBD4CC1130}">
      <dgm:prSet/>
      <dgm:spPr/>
      <dgm:t>
        <a:bodyPr/>
        <a:lstStyle/>
        <a:p>
          <a:endParaRPr lang="en-US"/>
        </a:p>
      </dgm:t>
    </dgm:pt>
    <dgm:pt modelId="{9CA354B0-849E-4E90-A79C-B2062E923B50}" type="sibTrans" cxnId="{B90816B3-5766-4792-90D2-ECDBD4CC1130}">
      <dgm:prSet/>
      <dgm:spPr/>
      <dgm:t>
        <a:bodyPr/>
        <a:lstStyle/>
        <a:p>
          <a:endParaRPr lang="en-US" dirty="0"/>
        </a:p>
      </dgm:t>
    </dgm:pt>
    <dgm:pt modelId="{C1472FF0-2670-4680-B468-13EC8070B077}">
      <dgm:prSet phldrT="[Text]"/>
      <dgm:spPr/>
      <dgm:t>
        <a:bodyPr/>
        <a:lstStyle/>
        <a:p>
          <a:r>
            <a:rPr lang="en-US" dirty="0"/>
            <a:t>Pitch the project</a:t>
          </a:r>
        </a:p>
      </dgm:t>
    </dgm:pt>
    <dgm:pt modelId="{EF084666-8666-4539-81E1-C9BA5B362D4B}" type="parTrans" cxnId="{641B4F8E-3FAD-469D-A890-CC0DF52C4846}">
      <dgm:prSet/>
      <dgm:spPr/>
      <dgm:t>
        <a:bodyPr/>
        <a:lstStyle/>
        <a:p>
          <a:endParaRPr lang="en-US"/>
        </a:p>
      </dgm:t>
    </dgm:pt>
    <dgm:pt modelId="{1E8E9D71-DE92-4A89-B434-554D7C676C07}" type="sibTrans" cxnId="{641B4F8E-3FAD-469D-A890-CC0DF52C4846}">
      <dgm:prSet/>
      <dgm:spPr/>
      <dgm:t>
        <a:bodyPr/>
        <a:lstStyle/>
        <a:p>
          <a:endParaRPr lang="en-US" dirty="0"/>
        </a:p>
      </dgm:t>
    </dgm:pt>
    <dgm:pt modelId="{F5A21173-B9E5-4B40-9B34-ED030287B0CF}">
      <dgm:prSet phldrT="[Text]"/>
      <dgm:spPr/>
      <dgm:t>
        <a:bodyPr/>
        <a:lstStyle/>
        <a:p>
          <a:r>
            <a:rPr lang="en-US" dirty="0"/>
            <a:t>Brand the project</a:t>
          </a:r>
        </a:p>
      </dgm:t>
    </dgm:pt>
    <dgm:pt modelId="{FC9A997F-3913-4B74-B245-380F1FC5FBE6}" type="parTrans" cxnId="{F5E4CD7B-EB7F-45F8-9583-744D3A3644FA}">
      <dgm:prSet/>
      <dgm:spPr/>
      <dgm:t>
        <a:bodyPr/>
        <a:lstStyle/>
        <a:p>
          <a:endParaRPr lang="en-US"/>
        </a:p>
      </dgm:t>
    </dgm:pt>
    <dgm:pt modelId="{C5946CF1-D4DF-4622-A6F2-DD9BB8CD8ECA}" type="sibTrans" cxnId="{F5E4CD7B-EB7F-45F8-9583-744D3A3644FA}">
      <dgm:prSet/>
      <dgm:spPr/>
      <dgm:t>
        <a:bodyPr/>
        <a:lstStyle/>
        <a:p>
          <a:endParaRPr lang="en-US"/>
        </a:p>
      </dgm:t>
    </dgm:pt>
    <dgm:pt modelId="{5EC2FD91-8EE3-4132-AE72-7A446742971B}" type="pres">
      <dgm:prSet presAssocID="{3FAF5B7A-B94A-459F-A937-C4FA0A0AFD61}" presName="diagram" presStyleCnt="0">
        <dgm:presLayoutVars>
          <dgm:dir/>
          <dgm:resizeHandles val="exact"/>
        </dgm:presLayoutVars>
      </dgm:prSet>
      <dgm:spPr/>
    </dgm:pt>
    <dgm:pt modelId="{8AF6E0F5-0A6E-4F91-A90C-A9E871183A9F}" type="pres">
      <dgm:prSet presAssocID="{5D40847D-2BFF-4579-B8D6-8CD78330BA06}" presName="node" presStyleLbl="node1" presStyleIdx="0" presStyleCnt="3" custScaleX="138769">
        <dgm:presLayoutVars>
          <dgm:bulletEnabled val="1"/>
        </dgm:presLayoutVars>
      </dgm:prSet>
      <dgm:spPr/>
    </dgm:pt>
    <dgm:pt modelId="{C61EFB31-82EB-4532-A614-32034CB5146B}" type="pres">
      <dgm:prSet presAssocID="{9CA354B0-849E-4E90-A79C-B2062E923B50}" presName="sibTrans" presStyleLbl="sibTrans2D1" presStyleIdx="0" presStyleCnt="2" custScaleX="138768"/>
      <dgm:spPr/>
    </dgm:pt>
    <dgm:pt modelId="{99F9BD64-EF25-4408-9A7F-FD657BA43636}" type="pres">
      <dgm:prSet presAssocID="{9CA354B0-849E-4E90-A79C-B2062E923B50}" presName="connectorText" presStyleLbl="sibTrans2D1" presStyleIdx="0" presStyleCnt="2"/>
      <dgm:spPr/>
    </dgm:pt>
    <dgm:pt modelId="{CC587AE7-AEF8-4B8D-AA5A-061D6C13B5BB}" type="pres">
      <dgm:prSet presAssocID="{C1472FF0-2670-4680-B468-13EC8070B077}" presName="node" presStyleLbl="node1" presStyleIdx="1" presStyleCnt="3" custScaleX="138769">
        <dgm:presLayoutVars>
          <dgm:bulletEnabled val="1"/>
        </dgm:presLayoutVars>
      </dgm:prSet>
      <dgm:spPr/>
    </dgm:pt>
    <dgm:pt modelId="{BC616F74-2763-4DCC-A2F8-B95049EF7D0A}" type="pres">
      <dgm:prSet presAssocID="{1E8E9D71-DE92-4A89-B434-554D7C676C07}" presName="sibTrans" presStyleLbl="sibTrans2D1" presStyleIdx="1" presStyleCnt="2" custScaleX="138768"/>
      <dgm:spPr/>
    </dgm:pt>
    <dgm:pt modelId="{4F99FB15-E994-4B88-A55C-BBFC1E97E19D}" type="pres">
      <dgm:prSet presAssocID="{1E8E9D71-DE92-4A89-B434-554D7C676C07}" presName="connectorText" presStyleLbl="sibTrans2D1" presStyleIdx="1" presStyleCnt="2"/>
      <dgm:spPr/>
    </dgm:pt>
    <dgm:pt modelId="{6F839111-DF27-4EDA-A053-AE8ACD7DE71C}" type="pres">
      <dgm:prSet presAssocID="{F5A21173-B9E5-4B40-9B34-ED030287B0CF}" presName="node" presStyleLbl="node1" presStyleIdx="2" presStyleCnt="3" custScaleX="138769">
        <dgm:presLayoutVars>
          <dgm:bulletEnabled val="1"/>
        </dgm:presLayoutVars>
      </dgm:prSet>
      <dgm:spPr/>
    </dgm:pt>
  </dgm:ptLst>
  <dgm:cxnLst>
    <dgm:cxn modelId="{693F366A-C7A9-41C7-B3EF-FE19EB0AFB76}" type="presOf" srcId="{F5A21173-B9E5-4B40-9B34-ED030287B0CF}" destId="{6F839111-DF27-4EDA-A053-AE8ACD7DE71C}" srcOrd="0" destOrd="0" presId="urn:microsoft.com/office/officeart/2005/8/layout/process5"/>
    <dgm:cxn modelId="{D16F5B6D-66CA-43C5-AC29-41E3273535B6}" type="presOf" srcId="{3FAF5B7A-B94A-459F-A937-C4FA0A0AFD61}" destId="{5EC2FD91-8EE3-4132-AE72-7A446742971B}" srcOrd="0" destOrd="0" presId="urn:microsoft.com/office/officeart/2005/8/layout/process5"/>
    <dgm:cxn modelId="{2E629873-9E1A-410A-9E02-9863107CFB41}" type="presOf" srcId="{C1472FF0-2670-4680-B468-13EC8070B077}" destId="{CC587AE7-AEF8-4B8D-AA5A-061D6C13B5BB}" srcOrd="0" destOrd="0" presId="urn:microsoft.com/office/officeart/2005/8/layout/process5"/>
    <dgm:cxn modelId="{F5E4CD7B-EB7F-45F8-9583-744D3A3644FA}" srcId="{3FAF5B7A-B94A-459F-A937-C4FA0A0AFD61}" destId="{F5A21173-B9E5-4B40-9B34-ED030287B0CF}" srcOrd="2" destOrd="0" parTransId="{FC9A997F-3913-4B74-B245-380F1FC5FBE6}" sibTransId="{C5946CF1-D4DF-4622-A6F2-DD9BB8CD8ECA}"/>
    <dgm:cxn modelId="{84E9E587-3258-4C99-8229-5326DB14A427}" type="presOf" srcId="{9CA354B0-849E-4E90-A79C-B2062E923B50}" destId="{C61EFB31-82EB-4532-A614-32034CB5146B}" srcOrd="0" destOrd="0" presId="urn:microsoft.com/office/officeart/2005/8/layout/process5"/>
    <dgm:cxn modelId="{641B4F8E-3FAD-469D-A890-CC0DF52C4846}" srcId="{3FAF5B7A-B94A-459F-A937-C4FA0A0AFD61}" destId="{C1472FF0-2670-4680-B468-13EC8070B077}" srcOrd="1" destOrd="0" parTransId="{EF084666-8666-4539-81E1-C9BA5B362D4B}" sibTransId="{1E8E9D71-DE92-4A89-B434-554D7C676C07}"/>
    <dgm:cxn modelId="{B101D28F-9F66-4F1D-9868-CBAFDCC7D7E2}" type="presOf" srcId="{1E8E9D71-DE92-4A89-B434-554D7C676C07}" destId="{4F99FB15-E994-4B88-A55C-BBFC1E97E19D}" srcOrd="1" destOrd="0" presId="urn:microsoft.com/office/officeart/2005/8/layout/process5"/>
    <dgm:cxn modelId="{B90816B3-5766-4792-90D2-ECDBD4CC1130}" srcId="{3FAF5B7A-B94A-459F-A937-C4FA0A0AFD61}" destId="{5D40847D-2BFF-4579-B8D6-8CD78330BA06}" srcOrd="0" destOrd="0" parTransId="{BD54855F-73E1-41F3-A185-DABF3C95E8C3}" sibTransId="{9CA354B0-849E-4E90-A79C-B2062E923B50}"/>
    <dgm:cxn modelId="{A43F01C0-B244-4A51-9E97-959E9BB6AEF8}" type="presOf" srcId="{1E8E9D71-DE92-4A89-B434-554D7C676C07}" destId="{BC616F74-2763-4DCC-A2F8-B95049EF7D0A}" srcOrd="0" destOrd="0" presId="urn:microsoft.com/office/officeart/2005/8/layout/process5"/>
    <dgm:cxn modelId="{DB7CE6CB-441B-43A5-B18B-5400BE7F3133}" type="presOf" srcId="{5D40847D-2BFF-4579-B8D6-8CD78330BA06}" destId="{8AF6E0F5-0A6E-4F91-A90C-A9E871183A9F}" srcOrd="0" destOrd="0" presId="urn:microsoft.com/office/officeart/2005/8/layout/process5"/>
    <dgm:cxn modelId="{334650D8-6888-44D0-8F6A-DE4A23894FF6}" type="presOf" srcId="{9CA354B0-849E-4E90-A79C-B2062E923B50}" destId="{99F9BD64-EF25-4408-9A7F-FD657BA43636}" srcOrd="1" destOrd="0" presId="urn:microsoft.com/office/officeart/2005/8/layout/process5"/>
    <dgm:cxn modelId="{24A33CFB-FD34-4446-AA21-31620C2AB464}" type="presParOf" srcId="{5EC2FD91-8EE3-4132-AE72-7A446742971B}" destId="{8AF6E0F5-0A6E-4F91-A90C-A9E871183A9F}" srcOrd="0" destOrd="0" presId="urn:microsoft.com/office/officeart/2005/8/layout/process5"/>
    <dgm:cxn modelId="{48E65854-965D-40A7-ACD2-8461339A1713}" type="presParOf" srcId="{5EC2FD91-8EE3-4132-AE72-7A446742971B}" destId="{C61EFB31-82EB-4532-A614-32034CB5146B}" srcOrd="1" destOrd="0" presId="urn:microsoft.com/office/officeart/2005/8/layout/process5"/>
    <dgm:cxn modelId="{AA957543-9667-4ACF-9B69-D7B6677E4166}" type="presParOf" srcId="{C61EFB31-82EB-4532-A614-32034CB5146B}" destId="{99F9BD64-EF25-4408-9A7F-FD657BA43636}" srcOrd="0" destOrd="0" presId="urn:microsoft.com/office/officeart/2005/8/layout/process5"/>
    <dgm:cxn modelId="{A668475E-5222-49A3-BEE5-0894C1B61819}" type="presParOf" srcId="{5EC2FD91-8EE3-4132-AE72-7A446742971B}" destId="{CC587AE7-AEF8-4B8D-AA5A-061D6C13B5BB}" srcOrd="2" destOrd="0" presId="urn:microsoft.com/office/officeart/2005/8/layout/process5"/>
    <dgm:cxn modelId="{443DEDAA-C58C-4344-9CC2-4E3C9FA38007}" type="presParOf" srcId="{5EC2FD91-8EE3-4132-AE72-7A446742971B}" destId="{BC616F74-2763-4DCC-A2F8-B95049EF7D0A}" srcOrd="3" destOrd="0" presId="urn:microsoft.com/office/officeart/2005/8/layout/process5"/>
    <dgm:cxn modelId="{88FB323E-5846-470E-8661-7090046F01BC}" type="presParOf" srcId="{BC616F74-2763-4DCC-A2F8-B95049EF7D0A}" destId="{4F99FB15-E994-4B88-A55C-BBFC1E97E19D}" srcOrd="0" destOrd="0" presId="urn:microsoft.com/office/officeart/2005/8/layout/process5"/>
    <dgm:cxn modelId="{9CAFDC30-A45E-4C23-8103-68E9F439A989}" type="presParOf" srcId="{5EC2FD91-8EE3-4132-AE72-7A446742971B}" destId="{6F839111-DF27-4EDA-A053-AE8ACD7DE71C}" srcOrd="4"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AF5B7A-B94A-459F-A937-C4FA0A0AFD61}"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5D40847D-2BFF-4579-B8D6-8CD78330BA06}">
      <dgm:prSet phldrT="[Text]"/>
      <dgm:spPr/>
      <dgm:t>
        <a:bodyPr/>
        <a:lstStyle/>
        <a:p>
          <a:r>
            <a:rPr lang="en-US" dirty="0"/>
            <a:t>Identify team members</a:t>
          </a:r>
        </a:p>
      </dgm:t>
    </dgm:pt>
    <dgm:pt modelId="{BD54855F-73E1-41F3-A185-DABF3C95E8C3}" type="parTrans" cxnId="{B90816B3-5766-4792-90D2-ECDBD4CC1130}">
      <dgm:prSet/>
      <dgm:spPr/>
      <dgm:t>
        <a:bodyPr/>
        <a:lstStyle/>
        <a:p>
          <a:endParaRPr lang="en-US"/>
        </a:p>
      </dgm:t>
    </dgm:pt>
    <dgm:pt modelId="{9CA354B0-849E-4E90-A79C-B2062E923B50}" type="sibTrans" cxnId="{B90816B3-5766-4792-90D2-ECDBD4CC1130}">
      <dgm:prSet/>
      <dgm:spPr/>
      <dgm:t>
        <a:bodyPr/>
        <a:lstStyle/>
        <a:p>
          <a:endParaRPr lang="en-US" dirty="0"/>
        </a:p>
      </dgm:t>
    </dgm:pt>
    <dgm:pt modelId="{C1472FF0-2670-4680-B468-13EC8070B077}">
      <dgm:prSet phldrT="[Text]"/>
      <dgm:spPr/>
      <dgm:t>
        <a:bodyPr/>
        <a:lstStyle/>
        <a:p>
          <a:r>
            <a:rPr lang="en-US" dirty="0"/>
            <a:t>Pitch the project</a:t>
          </a:r>
        </a:p>
      </dgm:t>
    </dgm:pt>
    <dgm:pt modelId="{EF084666-8666-4539-81E1-C9BA5B362D4B}" type="parTrans" cxnId="{641B4F8E-3FAD-469D-A890-CC0DF52C4846}">
      <dgm:prSet/>
      <dgm:spPr/>
      <dgm:t>
        <a:bodyPr/>
        <a:lstStyle/>
        <a:p>
          <a:endParaRPr lang="en-US"/>
        </a:p>
      </dgm:t>
    </dgm:pt>
    <dgm:pt modelId="{1E8E9D71-DE92-4A89-B434-554D7C676C07}" type="sibTrans" cxnId="{641B4F8E-3FAD-469D-A890-CC0DF52C4846}">
      <dgm:prSet/>
      <dgm:spPr/>
      <dgm:t>
        <a:bodyPr/>
        <a:lstStyle/>
        <a:p>
          <a:endParaRPr lang="en-US" dirty="0"/>
        </a:p>
      </dgm:t>
    </dgm:pt>
    <dgm:pt modelId="{F5A21173-B9E5-4B40-9B34-ED030287B0CF}">
      <dgm:prSet phldrT="[Text]"/>
      <dgm:spPr/>
      <dgm:t>
        <a:bodyPr/>
        <a:lstStyle/>
        <a:p>
          <a:r>
            <a:rPr lang="en-US" dirty="0"/>
            <a:t>Brand the project</a:t>
          </a:r>
        </a:p>
      </dgm:t>
    </dgm:pt>
    <dgm:pt modelId="{FC9A997F-3913-4B74-B245-380F1FC5FBE6}" type="parTrans" cxnId="{F5E4CD7B-EB7F-45F8-9583-744D3A3644FA}">
      <dgm:prSet/>
      <dgm:spPr/>
      <dgm:t>
        <a:bodyPr/>
        <a:lstStyle/>
        <a:p>
          <a:endParaRPr lang="en-US"/>
        </a:p>
      </dgm:t>
    </dgm:pt>
    <dgm:pt modelId="{C5946CF1-D4DF-4622-A6F2-DD9BB8CD8ECA}" type="sibTrans" cxnId="{F5E4CD7B-EB7F-45F8-9583-744D3A3644FA}">
      <dgm:prSet/>
      <dgm:spPr/>
      <dgm:t>
        <a:bodyPr/>
        <a:lstStyle/>
        <a:p>
          <a:endParaRPr lang="en-US"/>
        </a:p>
      </dgm:t>
    </dgm:pt>
    <dgm:pt modelId="{5EC2FD91-8EE3-4132-AE72-7A446742971B}" type="pres">
      <dgm:prSet presAssocID="{3FAF5B7A-B94A-459F-A937-C4FA0A0AFD61}" presName="diagram" presStyleCnt="0">
        <dgm:presLayoutVars>
          <dgm:dir/>
          <dgm:resizeHandles val="exact"/>
        </dgm:presLayoutVars>
      </dgm:prSet>
      <dgm:spPr/>
    </dgm:pt>
    <dgm:pt modelId="{8AF6E0F5-0A6E-4F91-A90C-A9E871183A9F}" type="pres">
      <dgm:prSet presAssocID="{5D40847D-2BFF-4579-B8D6-8CD78330BA06}" presName="node" presStyleLbl="node1" presStyleIdx="0" presStyleCnt="3" custScaleX="138769">
        <dgm:presLayoutVars>
          <dgm:bulletEnabled val="1"/>
        </dgm:presLayoutVars>
      </dgm:prSet>
      <dgm:spPr/>
    </dgm:pt>
    <dgm:pt modelId="{C61EFB31-82EB-4532-A614-32034CB5146B}" type="pres">
      <dgm:prSet presAssocID="{9CA354B0-849E-4E90-A79C-B2062E923B50}" presName="sibTrans" presStyleLbl="sibTrans2D1" presStyleIdx="0" presStyleCnt="2" custScaleX="138768"/>
      <dgm:spPr/>
    </dgm:pt>
    <dgm:pt modelId="{99F9BD64-EF25-4408-9A7F-FD657BA43636}" type="pres">
      <dgm:prSet presAssocID="{9CA354B0-849E-4E90-A79C-B2062E923B50}" presName="connectorText" presStyleLbl="sibTrans2D1" presStyleIdx="0" presStyleCnt="2"/>
      <dgm:spPr/>
    </dgm:pt>
    <dgm:pt modelId="{CC587AE7-AEF8-4B8D-AA5A-061D6C13B5BB}" type="pres">
      <dgm:prSet presAssocID="{C1472FF0-2670-4680-B468-13EC8070B077}" presName="node" presStyleLbl="node1" presStyleIdx="1" presStyleCnt="3" custScaleX="138769">
        <dgm:presLayoutVars>
          <dgm:bulletEnabled val="1"/>
        </dgm:presLayoutVars>
      </dgm:prSet>
      <dgm:spPr/>
    </dgm:pt>
    <dgm:pt modelId="{BC616F74-2763-4DCC-A2F8-B95049EF7D0A}" type="pres">
      <dgm:prSet presAssocID="{1E8E9D71-DE92-4A89-B434-554D7C676C07}" presName="sibTrans" presStyleLbl="sibTrans2D1" presStyleIdx="1" presStyleCnt="2" custScaleX="138768"/>
      <dgm:spPr/>
    </dgm:pt>
    <dgm:pt modelId="{4F99FB15-E994-4B88-A55C-BBFC1E97E19D}" type="pres">
      <dgm:prSet presAssocID="{1E8E9D71-DE92-4A89-B434-554D7C676C07}" presName="connectorText" presStyleLbl="sibTrans2D1" presStyleIdx="1" presStyleCnt="2"/>
      <dgm:spPr/>
    </dgm:pt>
    <dgm:pt modelId="{6F839111-DF27-4EDA-A053-AE8ACD7DE71C}" type="pres">
      <dgm:prSet presAssocID="{F5A21173-B9E5-4B40-9B34-ED030287B0CF}" presName="node" presStyleLbl="node1" presStyleIdx="2" presStyleCnt="3" custScaleX="138769">
        <dgm:presLayoutVars>
          <dgm:bulletEnabled val="1"/>
        </dgm:presLayoutVars>
      </dgm:prSet>
      <dgm:spPr/>
    </dgm:pt>
  </dgm:ptLst>
  <dgm:cxnLst>
    <dgm:cxn modelId="{693F366A-C7A9-41C7-B3EF-FE19EB0AFB76}" type="presOf" srcId="{F5A21173-B9E5-4B40-9B34-ED030287B0CF}" destId="{6F839111-DF27-4EDA-A053-AE8ACD7DE71C}" srcOrd="0" destOrd="0" presId="urn:microsoft.com/office/officeart/2005/8/layout/process5"/>
    <dgm:cxn modelId="{D16F5B6D-66CA-43C5-AC29-41E3273535B6}" type="presOf" srcId="{3FAF5B7A-B94A-459F-A937-C4FA0A0AFD61}" destId="{5EC2FD91-8EE3-4132-AE72-7A446742971B}" srcOrd="0" destOrd="0" presId="urn:microsoft.com/office/officeart/2005/8/layout/process5"/>
    <dgm:cxn modelId="{2E629873-9E1A-410A-9E02-9863107CFB41}" type="presOf" srcId="{C1472FF0-2670-4680-B468-13EC8070B077}" destId="{CC587AE7-AEF8-4B8D-AA5A-061D6C13B5BB}" srcOrd="0" destOrd="0" presId="urn:microsoft.com/office/officeart/2005/8/layout/process5"/>
    <dgm:cxn modelId="{F5E4CD7B-EB7F-45F8-9583-744D3A3644FA}" srcId="{3FAF5B7A-B94A-459F-A937-C4FA0A0AFD61}" destId="{F5A21173-B9E5-4B40-9B34-ED030287B0CF}" srcOrd="2" destOrd="0" parTransId="{FC9A997F-3913-4B74-B245-380F1FC5FBE6}" sibTransId="{C5946CF1-D4DF-4622-A6F2-DD9BB8CD8ECA}"/>
    <dgm:cxn modelId="{84E9E587-3258-4C99-8229-5326DB14A427}" type="presOf" srcId="{9CA354B0-849E-4E90-A79C-B2062E923B50}" destId="{C61EFB31-82EB-4532-A614-32034CB5146B}" srcOrd="0" destOrd="0" presId="urn:microsoft.com/office/officeart/2005/8/layout/process5"/>
    <dgm:cxn modelId="{641B4F8E-3FAD-469D-A890-CC0DF52C4846}" srcId="{3FAF5B7A-B94A-459F-A937-C4FA0A0AFD61}" destId="{C1472FF0-2670-4680-B468-13EC8070B077}" srcOrd="1" destOrd="0" parTransId="{EF084666-8666-4539-81E1-C9BA5B362D4B}" sibTransId="{1E8E9D71-DE92-4A89-B434-554D7C676C07}"/>
    <dgm:cxn modelId="{B101D28F-9F66-4F1D-9868-CBAFDCC7D7E2}" type="presOf" srcId="{1E8E9D71-DE92-4A89-B434-554D7C676C07}" destId="{4F99FB15-E994-4B88-A55C-BBFC1E97E19D}" srcOrd="1" destOrd="0" presId="urn:microsoft.com/office/officeart/2005/8/layout/process5"/>
    <dgm:cxn modelId="{B90816B3-5766-4792-90D2-ECDBD4CC1130}" srcId="{3FAF5B7A-B94A-459F-A937-C4FA0A0AFD61}" destId="{5D40847D-2BFF-4579-B8D6-8CD78330BA06}" srcOrd="0" destOrd="0" parTransId="{BD54855F-73E1-41F3-A185-DABF3C95E8C3}" sibTransId="{9CA354B0-849E-4E90-A79C-B2062E923B50}"/>
    <dgm:cxn modelId="{A43F01C0-B244-4A51-9E97-959E9BB6AEF8}" type="presOf" srcId="{1E8E9D71-DE92-4A89-B434-554D7C676C07}" destId="{BC616F74-2763-4DCC-A2F8-B95049EF7D0A}" srcOrd="0" destOrd="0" presId="urn:microsoft.com/office/officeart/2005/8/layout/process5"/>
    <dgm:cxn modelId="{DB7CE6CB-441B-43A5-B18B-5400BE7F3133}" type="presOf" srcId="{5D40847D-2BFF-4579-B8D6-8CD78330BA06}" destId="{8AF6E0F5-0A6E-4F91-A90C-A9E871183A9F}" srcOrd="0" destOrd="0" presId="urn:microsoft.com/office/officeart/2005/8/layout/process5"/>
    <dgm:cxn modelId="{334650D8-6888-44D0-8F6A-DE4A23894FF6}" type="presOf" srcId="{9CA354B0-849E-4E90-A79C-B2062E923B50}" destId="{99F9BD64-EF25-4408-9A7F-FD657BA43636}" srcOrd="1" destOrd="0" presId="urn:microsoft.com/office/officeart/2005/8/layout/process5"/>
    <dgm:cxn modelId="{24A33CFB-FD34-4446-AA21-31620C2AB464}" type="presParOf" srcId="{5EC2FD91-8EE3-4132-AE72-7A446742971B}" destId="{8AF6E0F5-0A6E-4F91-A90C-A9E871183A9F}" srcOrd="0" destOrd="0" presId="urn:microsoft.com/office/officeart/2005/8/layout/process5"/>
    <dgm:cxn modelId="{48E65854-965D-40A7-ACD2-8461339A1713}" type="presParOf" srcId="{5EC2FD91-8EE3-4132-AE72-7A446742971B}" destId="{C61EFB31-82EB-4532-A614-32034CB5146B}" srcOrd="1" destOrd="0" presId="urn:microsoft.com/office/officeart/2005/8/layout/process5"/>
    <dgm:cxn modelId="{AA957543-9667-4ACF-9B69-D7B6677E4166}" type="presParOf" srcId="{C61EFB31-82EB-4532-A614-32034CB5146B}" destId="{99F9BD64-EF25-4408-9A7F-FD657BA43636}" srcOrd="0" destOrd="0" presId="urn:microsoft.com/office/officeart/2005/8/layout/process5"/>
    <dgm:cxn modelId="{A668475E-5222-49A3-BEE5-0894C1B61819}" type="presParOf" srcId="{5EC2FD91-8EE3-4132-AE72-7A446742971B}" destId="{CC587AE7-AEF8-4B8D-AA5A-061D6C13B5BB}" srcOrd="2" destOrd="0" presId="urn:microsoft.com/office/officeart/2005/8/layout/process5"/>
    <dgm:cxn modelId="{443DEDAA-C58C-4344-9CC2-4E3C9FA38007}" type="presParOf" srcId="{5EC2FD91-8EE3-4132-AE72-7A446742971B}" destId="{BC616F74-2763-4DCC-A2F8-B95049EF7D0A}" srcOrd="3" destOrd="0" presId="urn:microsoft.com/office/officeart/2005/8/layout/process5"/>
    <dgm:cxn modelId="{88FB323E-5846-470E-8661-7090046F01BC}" type="presParOf" srcId="{BC616F74-2763-4DCC-A2F8-B95049EF7D0A}" destId="{4F99FB15-E994-4B88-A55C-BBFC1E97E19D}" srcOrd="0" destOrd="0" presId="urn:microsoft.com/office/officeart/2005/8/layout/process5"/>
    <dgm:cxn modelId="{9CAFDC30-A45E-4C23-8103-68E9F439A989}" type="presParOf" srcId="{5EC2FD91-8EE3-4132-AE72-7A446742971B}" destId="{6F839111-DF27-4EDA-A053-AE8ACD7DE71C}" srcOrd="4"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024E8C3-7612-40D3-A46D-067F96EFA73F}"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en-US"/>
        </a:p>
      </dgm:t>
    </dgm:pt>
    <dgm:pt modelId="{2AE15CEE-58AB-4562-9D79-557186788E71}">
      <dgm:prSet phldrT="[Text]"/>
      <dgm:spPr/>
      <dgm:t>
        <a:bodyPr/>
        <a:lstStyle/>
        <a:p>
          <a:r>
            <a:rPr lang="en-US" dirty="0"/>
            <a:t>Trust</a:t>
          </a:r>
        </a:p>
      </dgm:t>
    </dgm:pt>
    <dgm:pt modelId="{539F3B09-E87B-4A4C-AB19-4A5E2C03F1F6}" type="parTrans" cxnId="{15A0D640-4754-41B4-B142-4ADF3C2E5483}">
      <dgm:prSet/>
      <dgm:spPr/>
      <dgm:t>
        <a:bodyPr/>
        <a:lstStyle/>
        <a:p>
          <a:endParaRPr lang="en-US"/>
        </a:p>
      </dgm:t>
    </dgm:pt>
    <dgm:pt modelId="{28E068B2-7989-4F2A-B0D0-7C51AAB62887}" type="sibTrans" cxnId="{15A0D640-4754-41B4-B142-4ADF3C2E5483}">
      <dgm:prSet/>
      <dgm:spPr/>
      <dgm:t>
        <a:bodyPr/>
        <a:lstStyle/>
        <a:p>
          <a:endParaRPr lang="en-US"/>
        </a:p>
      </dgm:t>
    </dgm:pt>
    <dgm:pt modelId="{8D5DC2FB-D1D6-4622-A64F-59CC5A4B5227}">
      <dgm:prSet phldrT="[Text]" custT="1"/>
      <dgm:spPr/>
      <dgm:t>
        <a:bodyPr/>
        <a:lstStyle/>
        <a:p>
          <a:r>
            <a:rPr lang="en-US" sz="1200" dirty="0"/>
            <a:t>Credibility</a:t>
          </a:r>
          <a:endParaRPr lang="en-US" sz="1100" dirty="0"/>
        </a:p>
      </dgm:t>
    </dgm:pt>
    <dgm:pt modelId="{68DDA826-CE9D-4B8E-93B4-3DF7E3DD3487}" type="parTrans" cxnId="{50F0BCB0-AFDD-40B6-B61D-A13DCCF79B7E}">
      <dgm:prSet/>
      <dgm:spPr/>
      <dgm:t>
        <a:bodyPr/>
        <a:lstStyle/>
        <a:p>
          <a:endParaRPr lang="en-US"/>
        </a:p>
      </dgm:t>
    </dgm:pt>
    <dgm:pt modelId="{BFEE4C25-15C5-47DC-80F6-09185F6C7F10}" type="sibTrans" cxnId="{50F0BCB0-AFDD-40B6-B61D-A13DCCF79B7E}">
      <dgm:prSet/>
      <dgm:spPr/>
      <dgm:t>
        <a:bodyPr/>
        <a:lstStyle/>
        <a:p>
          <a:endParaRPr lang="en-US"/>
        </a:p>
      </dgm:t>
    </dgm:pt>
    <dgm:pt modelId="{5AA1386D-76FA-4AA4-A724-49B4CDD9F92F}">
      <dgm:prSet phldrT="[Text]" custT="1"/>
      <dgm:spPr/>
      <dgm:t>
        <a:bodyPr/>
        <a:lstStyle/>
        <a:p>
          <a:r>
            <a:rPr lang="en-US" sz="1200" dirty="0"/>
            <a:t>Respect</a:t>
          </a:r>
          <a:endParaRPr lang="en-US" sz="1100" dirty="0"/>
        </a:p>
      </dgm:t>
    </dgm:pt>
    <dgm:pt modelId="{A5B5C6D8-D556-455E-AA7E-47BFB58E134C}" type="parTrans" cxnId="{BFB36834-430E-4A4A-A7FF-E291F844E9E9}">
      <dgm:prSet/>
      <dgm:spPr/>
      <dgm:t>
        <a:bodyPr/>
        <a:lstStyle/>
        <a:p>
          <a:endParaRPr lang="en-US"/>
        </a:p>
      </dgm:t>
    </dgm:pt>
    <dgm:pt modelId="{07026D6A-FF58-4BC1-BDAC-2C0B1D4233C3}" type="sibTrans" cxnId="{BFB36834-430E-4A4A-A7FF-E291F844E9E9}">
      <dgm:prSet/>
      <dgm:spPr/>
      <dgm:t>
        <a:bodyPr/>
        <a:lstStyle/>
        <a:p>
          <a:endParaRPr lang="en-US"/>
        </a:p>
      </dgm:t>
    </dgm:pt>
    <dgm:pt modelId="{8C7144AE-435B-4A2D-8EAC-5200452B543D}">
      <dgm:prSet phldrT="[Text]" custT="1"/>
      <dgm:spPr/>
      <dgm:t>
        <a:bodyPr/>
        <a:lstStyle/>
        <a:p>
          <a:r>
            <a:rPr lang="en-US" sz="1200" dirty="0"/>
            <a:t>Fairness</a:t>
          </a:r>
          <a:endParaRPr lang="en-US" sz="1100" dirty="0"/>
        </a:p>
      </dgm:t>
    </dgm:pt>
    <dgm:pt modelId="{A701E06F-EE79-4574-960C-10DCD09A28C7}" type="parTrans" cxnId="{0BD5F36B-1454-4E53-BC76-58358F4CF63E}">
      <dgm:prSet/>
      <dgm:spPr/>
      <dgm:t>
        <a:bodyPr/>
        <a:lstStyle/>
        <a:p>
          <a:endParaRPr lang="en-US"/>
        </a:p>
      </dgm:t>
    </dgm:pt>
    <dgm:pt modelId="{0C6F1FC7-3943-48F7-81FC-B9D5FA98898B}" type="sibTrans" cxnId="{0BD5F36B-1454-4E53-BC76-58358F4CF63E}">
      <dgm:prSet/>
      <dgm:spPr/>
      <dgm:t>
        <a:bodyPr/>
        <a:lstStyle/>
        <a:p>
          <a:endParaRPr lang="en-US"/>
        </a:p>
      </dgm:t>
    </dgm:pt>
    <dgm:pt modelId="{F8F09C33-19E6-49CC-B6D8-EA7961023439}">
      <dgm:prSet phldrT="[Text]" custT="1"/>
      <dgm:spPr/>
      <dgm:t>
        <a:bodyPr/>
        <a:lstStyle/>
        <a:p>
          <a:r>
            <a:rPr lang="en-US" sz="1100" dirty="0"/>
            <a:t>Communication</a:t>
          </a:r>
        </a:p>
      </dgm:t>
    </dgm:pt>
    <dgm:pt modelId="{28E0B6CD-10B5-4015-AA3F-F30876BDE109}" type="parTrans" cxnId="{70789CB5-6A12-4263-AAC8-02024B954414}">
      <dgm:prSet/>
      <dgm:spPr/>
      <dgm:t>
        <a:bodyPr/>
        <a:lstStyle/>
        <a:p>
          <a:endParaRPr lang="en-US"/>
        </a:p>
      </dgm:t>
    </dgm:pt>
    <dgm:pt modelId="{1E9AF309-BEA4-4DB3-A653-410324E02F4E}" type="sibTrans" cxnId="{70789CB5-6A12-4263-AAC8-02024B954414}">
      <dgm:prSet/>
      <dgm:spPr/>
      <dgm:t>
        <a:bodyPr/>
        <a:lstStyle/>
        <a:p>
          <a:endParaRPr lang="en-US"/>
        </a:p>
      </dgm:t>
    </dgm:pt>
    <dgm:pt modelId="{97D4F0F9-6F50-4381-87CD-60095E4C6C51}" type="pres">
      <dgm:prSet presAssocID="{5024E8C3-7612-40D3-A46D-067F96EFA73F}" presName="Name0" presStyleCnt="0">
        <dgm:presLayoutVars>
          <dgm:chMax val="1"/>
          <dgm:chPref val="1"/>
          <dgm:dir/>
          <dgm:animOne val="branch"/>
          <dgm:animLvl val="lvl"/>
        </dgm:presLayoutVars>
      </dgm:prSet>
      <dgm:spPr/>
    </dgm:pt>
    <dgm:pt modelId="{35B7F0EF-EF05-409B-8DFD-0F2F67292352}" type="pres">
      <dgm:prSet presAssocID="{2AE15CEE-58AB-4562-9D79-557186788E71}" presName="Parent" presStyleLbl="node0" presStyleIdx="0" presStyleCnt="1">
        <dgm:presLayoutVars>
          <dgm:chMax val="6"/>
          <dgm:chPref val="6"/>
        </dgm:presLayoutVars>
      </dgm:prSet>
      <dgm:spPr/>
    </dgm:pt>
    <dgm:pt modelId="{66B81CC3-D4FF-4DC5-8F50-349C14CF493B}" type="pres">
      <dgm:prSet presAssocID="{8D5DC2FB-D1D6-4622-A64F-59CC5A4B5227}" presName="Accent1" presStyleCnt="0"/>
      <dgm:spPr/>
    </dgm:pt>
    <dgm:pt modelId="{EA65830B-6914-4CAB-AE72-F3FD531FCF14}" type="pres">
      <dgm:prSet presAssocID="{8D5DC2FB-D1D6-4622-A64F-59CC5A4B5227}" presName="Accent" presStyleLbl="bgShp" presStyleIdx="0" presStyleCnt="4"/>
      <dgm:spPr/>
    </dgm:pt>
    <dgm:pt modelId="{9C6A1878-1FCE-4F76-B0BE-253C96B1E821}" type="pres">
      <dgm:prSet presAssocID="{8D5DC2FB-D1D6-4622-A64F-59CC5A4B5227}" presName="Child1" presStyleLbl="node1" presStyleIdx="0" presStyleCnt="4" custScaleX="110616" custScaleY="112819">
        <dgm:presLayoutVars>
          <dgm:chMax val="0"/>
          <dgm:chPref val="0"/>
          <dgm:bulletEnabled val="1"/>
        </dgm:presLayoutVars>
      </dgm:prSet>
      <dgm:spPr/>
    </dgm:pt>
    <dgm:pt modelId="{DA787580-D33C-4ABA-A470-E0444912D1CD}" type="pres">
      <dgm:prSet presAssocID="{5AA1386D-76FA-4AA4-A724-49B4CDD9F92F}" presName="Accent2" presStyleCnt="0"/>
      <dgm:spPr/>
    </dgm:pt>
    <dgm:pt modelId="{7D703BCF-302B-4E20-B9EA-72CDCEEF549C}" type="pres">
      <dgm:prSet presAssocID="{5AA1386D-76FA-4AA4-A724-49B4CDD9F92F}" presName="Accent" presStyleLbl="bgShp" presStyleIdx="1" presStyleCnt="4"/>
      <dgm:spPr/>
    </dgm:pt>
    <dgm:pt modelId="{23DB5B38-49A0-46CF-BC79-B7FDAAB9A9E5}" type="pres">
      <dgm:prSet presAssocID="{5AA1386D-76FA-4AA4-A724-49B4CDD9F92F}" presName="Child2" presStyleLbl="node1" presStyleIdx="1" presStyleCnt="4" custScaleX="110616" custScaleY="112819">
        <dgm:presLayoutVars>
          <dgm:chMax val="0"/>
          <dgm:chPref val="0"/>
          <dgm:bulletEnabled val="1"/>
        </dgm:presLayoutVars>
      </dgm:prSet>
      <dgm:spPr/>
    </dgm:pt>
    <dgm:pt modelId="{D232B474-19AC-4A73-B62C-439F20ED528C}" type="pres">
      <dgm:prSet presAssocID="{8C7144AE-435B-4A2D-8EAC-5200452B543D}" presName="Accent3" presStyleCnt="0"/>
      <dgm:spPr/>
    </dgm:pt>
    <dgm:pt modelId="{7F19A406-5102-44F7-919C-6CF97879FC44}" type="pres">
      <dgm:prSet presAssocID="{8C7144AE-435B-4A2D-8EAC-5200452B543D}" presName="Accent" presStyleLbl="bgShp" presStyleIdx="2" presStyleCnt="4"/>
      <dgm:spPr/>
    </dgm:pt>
    <dgm:pt modelId="{96224F18-AE6F-41D1-886D-58A8B065BAB7}" type="pres">
      <dgm:prSet presAssocID="{8C7144AE-435B-4A2D-8EAC-5200452B543D}" presName="Child3" presStyleLbl="node1" presStyleIdx="2" presStyleCnt="4" custScaleX="110616" custScaleY="112819">
        <dgm:presLayoutVars>
          <dgm:chMax val="0"/>
          <dgm:chPref val="0"/>
          <dgm:bulletEnabled val="1"/>
        </dgm:presLayoutVars>
      </dgm:prSet>
      <dgm:spPr/>
    </dgm:pt>
    <dgm:pt modelId="{B1104388-F9C8-4908-AE61-613C2BE96D03}" type="pres">
      <dgm:prSet presAssocID="{F8F09C33-19E6-49CC-B6D8-EA7961023439}" presName="Accent4" presStyleCnt="0"/>
      <dgm:spPr/>
    </dgm:pt>
    <dgm:pt modelId="{CEDB2AB0-1A4E-4972-8488-8B3AFD1FD312}" type="pres">
      <dgm:prSet presAssocID="{F8F09C33-19E6-49CC-B6D8-EA7961023439}" presName="Accent" presStyleLbl="bgShp" presStyleIdx="3" presStyleCnt="4"/>
      <dgm:spPr/>
    </dgm:pt>
    <dgm:pt modelId="{07504619-8D9C-481E-912C-B09CBB5F5529}" type="pres">
      <dgm:prSet presAssocID="{F8F09C33-19E6-49CC-B6D8-EA7961023439}" presName="Child4" presStyleLbl="node1" presStyleIdx="3" presStyleCnt="4" custScaleX="110616" custScaleY="112819">
        <dgm:presLayoutVars>
          <dgm:chMax val="0"/>
          <dgm:chPref val="0"/>
          <dgm:bulletEnabled val="1"/>
        </dgm:presLayoutVars>
      </dgm:prSet>
      <dgm:spPr/>
    </dgm:pt>
  </dgm:ptLst>
  <dgm:cxnLst>
    <dgm:cxn modelId="{DB04D42F-0C11-4F54-B131-5432C17A56DB}" type="presOf" srcId="{5AA1386D-76FA-4AA4-A724-49B4CDD9F92F}" destId="{23DB5B38-49A0-46CF-BC79-B7FDAAB9A9E5}" srcOrd="0" destOrd="0" presId="urn:microsoft.com/office/officeart/2011/layout/HexagonRadial"/>
    <dgm:cxn modelId="{BFB36834-430E-4A4A-A7FF-E291F844E9E9}" srcId="{2AE15CEE-58AB-4562-9D79-557186788E71}" destId="{5AA1386D-76FA-4AA4-A724-49B4CDD9F92F}" srcOrd="1" destOrd="0" parTransId="{A5B5C6D8-D556-455E-AA7E-47BFB58E134C}" sibTransId="{07026D6A-FF58-4BC1-BDAC-2C0B1D4233C3}"/>
    <dgm:cxn modelId="{15A0D640-4754-41B4-B142-4ADF3C2E5483}" srcId="{5024E8C3-7612-40D3-A46D-067F96EFA73F}" destId="{2AE15CEE-58AB-4562-9D79-557186788E71}" srcOrd="0" destOrd="0" parTransId="{539F3B09-E87B-4A4C-AB19-4A5E2C03F1F6}" sibTransId="{28E068B2-7989-4F2A-B0D0-7C51AAB62887}"/>
    <dgm:cxn modelId="{FC134964-2928-409A-94C2-228E50343077}" type="presOf" srcId="{8D5DC2FB-D1D6-4622-A64F-59CC5A4B5227}" destId="{9C6A1878-1FCE-4F76-B0BE-253C96B1E821}" srcOrd="0" destOrd="0" presId="urn:microsoft.com/office/officeart/2011/layout/HexagonRadial"/>
    <dgm:cxn modelId="{0BD5F36B-1454-4E53-BC76-58358F4CF63E}" srcId="{2AE15CEE-58AB-4562-9D79-557186788E71}" destId="{8C7144AE-435B-4A2D-8EAC-5200452B543D}" srcOrd="2" destOrd="0" parTransId="{A701E06F-EE79-4574-960C-10DCD09A28C7}" sibTransId="{0C6F1FC7-3943-48F7-81FC-B9D5FA98898B}"/>
    <dgm:cxn modelId="{1EC70482-B4E2-4CCB-A0BB-6C221763371D}" type="presOf" srcId="{8C7144AE-435B-4A2D-8EAC-5200452B543D}" destId="{96224F18-AE6F-41D1-886D-58A8B065BAB7}" srcOrd="0" destOrd="0" presId="urn:microsoft.com/office/officeart/2011/layout/HexagonRadial"/>
    <dgm:cxn modelId="{042A6286-70B9-4390-93D7-16E491E6B49E}" type="presOf" srcId="{2AE15CEE-58AB-4562-9D79-557186788E71}" destId="{35B7F0EF-EF05-409B-8DFD-0F2F67292352}" srcOrd="0" destOrd="0" presId="urn:microsoft.com/office/officeart/2011/layout/HexagonRadial"/>
    <dgm:cxn modelId="{0A6F608D-1A11-4560-AB72-81AF90F15BBE}" type="presOf" srcId="{5024E8C3-7612-40D3-A46D-067F96EFA73F}" destId="{97D4F0F9-6F50-4381-87CD-60095E4C6C51}" srcOrd="0" destOrd="0" presId="urn:microsoft.com/office/officeart/2011/layout/HexagonRadial"/>
    <dgm:cxn modelId="{50F0BCB0-AFDD-40B6-B61D-A13DCCF79B7E}" srcId="{2AE15CEE-58AB-4562-9D79-557186788E71}" destId="{8D5DC2FB-D1D6-4622-A64F-59CC5A4B5227}" srcOrd="0" destOrd="0" parTransId="{68DDA826-CE9D-4B8E-93B4-3DF7E3DD3487}" sibTransId="{BFEE4C25-15C5-47DC-80F6-09185F6C7F10}"/>
    <dgm:cxn modelId="{70789CB5-6A12-4263-AAC8-02024B954414}" srcId="{2AE15CEE-58AB-4562-9D79-557186788E71}" destId="{F8F09C33-19E6-49CC-B6D8-EA7961023439}" srcOrd="3" destOrd="0" parTransId="{28E0B6CD-10B5-4015-AA3F-F30876BDE109}" sibTransId="{1E9AF309-BEA4-4DB3-A653-410324E02F4E}"/>
    <dgm:cxn modelId="{46E4CEC2-A19B-4206-A3F5-96BE3F90B351}" type="presOf" srcId="{F8F09C33-19E6-49CC-B6D8-EA7961023439}" destId="{07504619-8D9C-481E-912C-B09CBB5F5529}" srcOrd="0" destOrd="0" presId="urn:microsoft.com/office/officeart/2011/layout/HexagonRadial"/>
    <dgm:cxn modelId="{1E878AC5-DB88-4F3D-BA1D-CCF921AF049F}" type="presParOf" srcId="{97D4F0F9-6F50-4381-87CD-60095E4C6C51}" destId="{35B7F0EF-EF05-409B-8DFD-0F2F67292352}" srcOrd="0" destOrd="0" presId="urn:microsoft.com/office/officeart/2011/layout/HexagonRadial"/>
    <dgm:cxn modelId="{98418E06-1B34-4295-90E7-31BC9F20EA19}" type="presParOf" srcId="{97D4F0F9-6F50-4381-87CD-60095E4C6C51}" destId="{66B81CC3-D4FF-4DC5-8F50-349C14CF493B}" srcOrd="1" destOrd="0" presId="urn:microsoft.com/office/officeart/2011/layout/HexagonRadial"/>
    <dgm:cxn modelId="{04D343C4-16D3-4505-A24F-F12F33FC3407}" type="presParOf" srcId="{66B81CC3-D4FF-4DC5-8F50-349C14CF493B}" destId="{EA65830B-6914-4CAB-AE72-F3FD531FCF14}" srcOrd="0" destOrd="0" presId="urn:microsoft.com/office/officeart/2011/layout/HexagonRadial"/>
    <dgm:cxn modelId="{0842532A-EECE-44B1-B1C9-B315DF878A6B}" type="presParOf" srcId="{97D4F0F9-6F50-4381-87CD-60095E4C6C51}" destId="{9C6A1878-1FCE-4F76-B0BE-253C96B1E821}" srcOrd="2" destOrd="0" presId="urn:microsoft.com/office/officeart/2011/layout/HexagonRadial"/>
    <dgm:cxn modelId="{C033F9F1-4D70-4754-A14A-10BF2BAAA496}" type="presParOf" srcId="{97D4F0F9-6F50-4381-87CD-60095E4C6C51}" destId="{DA787580-D33C-4ABA-A470-E0444912D1CD}" srcOrd="3" destOrd="0" presId="urn:microsoft.com/office/officeart/2011/layout/HexagonRadial"/>
    <dgm:cxn modelId="{64D95BAF-CB6B-440A-81B5-29EE4B24BBB9}" type="presParOf" srcId="{DA787580-D33C-4ABA-A470-E0444912D1CD}" destId="{7D703BCF-302B-4E20-B9EA-72CDCEEF549C}" srcOrd="0" destOrd="0" presId="urn:microsoft.com/office/officeart/2011/layout/HexagonRadial"/>
    <dgm:cxn modelId="{43DB4F07-0B79-4529-978E-4087506F0096}" type="presParOf" srcId="{97D4F0F9-6F50-4381-87CD-60095E4C6C51}" destId="{23DB5B38-49A0-46CF-BC79-B7FDAAB9A9E5}" srcOrd="4" destOrd="0" presId="urn:microsoft.com/office/officeart/2011/layout/HexagonRadial"/>
    <dgm:cxn modelId="{68D2E819-EFD1-4EB6-83E5-386BA09F4787}" type="presParOf" srcId="{97D4F0F9-6F50-4381-87CD-60095E4C6C51}" destId="{D232B474-19AC-4A73-B62C-439F20ED528C}" srcOrd="5" destOrd="0" presId="urn:microsoft.com/office/officeart/2011/layout/HexagonRadial"/>
    <dgm:cxn modelId="{FAE68ADD-0561-4DDD-8FE8-455185005537}" type="presParOf" srcId="{D232B474-19AC-4A73-B62C-439F20ED528C}" destId="{7F19A406-5102-44F7-919C-6CF97879FC44}" srcOrd="0" destOrd="0" presId="urn:microsoft.com/office/officeart/2011/layout/HexagonRadial"/>
    <dgm:cxn modelId="{59E2BB1E-013F-43CB-BFF1-E036151B54E0}" type="presParOf" srcId="{97D4F0F9-6F50-4381-87CD-60095E4C6C51}" destId="{96224F18-AE6F-41D1-886D-58A8B065BAB7}" srcOrd="6" destOrd="0" presId="urn:microsoft.com/office/officeart/2011/layout/HexagonRadial"/>
    <dgm:cxn modelId="{3CDD2A7F-6EC4-43F9-B036-4FD23BDD0C07}" type="presParOf" srcId="{97D4F0F9-6F50-4381-87CD-60095E4C6C51}" destId="{B1104388-F9C8-4908-AE61-613C2BE96D03}" srcOrd="7" destOrd="0" presId="urn:microsoft.com/office/officeart/2011/layout/HexagonRadial"/>
    <dgm:cxn modelId="{6F3E394E-30F5-42C5-A03D-E752353DE145}" type="presParOf" srcId="{B1104388-F9C8-4908-AE61-613C2BE96D03}" destId="{CEDB2AB0-1A4E-4972-8488-8B3AFD1FD312}" srcOrd="0" destOrd="0" presId="urn:microsoft.com/office/officeart/2011/layout/HexagonRadial"/>
    <dgm:cxn modelId="{9105E43C-1996-4B81-B85C-E8B5996A480C}" type="presParOf" srcId="{97D4F0F9-6F50-4381-87CD-60095E4C6C51}" destId="{07504619-8D9C-481E-912C-B09CBB5F5529}" srcOrd="8"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A0E0FA1-ACF6-4132-92E7-8076656BEE10}"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D4AC228F-9CC7-4E93-94CD-E7935BE65438}">
      <dgm:prSet phldrT="[Text]"/>
      <dgm:spPr/>
      <dgm:t>
        <a:bodyPr/>
        <a:lstStyle/>
        <a:p>
          <a:r>
            <a:rPr lang="en-US" b="1" dirty="0"/>
            <a:t>Question</a:t>
          </a:r>
        </a:p>
      </dgm:t>
    </dgm:pt>
    <dgm:pt modelId="{D3C271B4-332D-49FA-A0B1-A6F481049A7D}" type="parTrans" cxnId="{736B22DA-9323-4FCC-8395-91BB2C50818C}">
      <dgm:prSet/>
      <dgm:spPr/>
      <dgm:t>
        <a:bodyPr/>
        <a:lstStyle/>
        <a:p>
          <a:endParaRPr lang="en-US"/>
        </a:p>
      </dgm:t>
    </dgm:pt>
    <dgm:pt modelId="{B9A7071B-7EFF-4BE2-8322-E0C20B10798E}" type="sibTrans" cxnId="{736B22DA-9323-4FCC-8395-91BB2C50818C}">
      <dgm:prSet/>
      <dgm:spPr/>
      <dgm:t>
        <a:bodyPr/>
        <a:lstStyle/>
        <a:p>
          <a:endParaRPr lang="en-US"/>
        </a:p>
      </dgm:t>
    </dgm:pt>
    <dgm:pt modelId="{666E495D-5A4B-4776-84B3-273ED5AE69E4}">
      <dgm:prSet phldrT="[Text]" custT="1"/>
      <dgm:spPr/>
      <dgm:t>
        <a:bodyPr anchor="ctr"/>
        <a:lstStyle/>
        <a:p>
          <a:pPr algn="ctr"/>
          <a:r>
            <a:rPr lang="en-US" sz="1200" dirty="0"/>
            <a:t>PICOT question</a:t>
          </a:r>
        </a:p>
      </dgm:t>
    </dgm:pt>
    <dgm:pt modelId="{0DD603A4-A9EB-44F2-8533-BDEED27B6077}" type="parTrans" cxnId="{90912B9D-66F1-403E-A724-7AF6029D23C9}">
      <dgm:prSet/>
      <dgm:spPr/>
      <dgm:t>
        <a:bodyPr/>
        <a:lstStyle/>
        <a:p>
          <a:endParaRPr lang="en-US"/>
        </a:p>
      </dgm:t>
    </dgm:pt>
    <dgm:pt modelId="{8BCDBD36-DA0D-4AB6-9EF1-23B358065DDB}" type="sibTrans" cxnId="{90912B9D-66F1-403E-A724-7AF6029D23C9}">
      <dgm:prSet/>
      <dgm:spPr/>
      <dgm:t>
        <a:bodyPr/>
        <a:lstStyle/>
        <a:p>
          <a:endParaRPr lang="en-US"/>
        </a:p>
      </dgm:t>
    </dgm:pt>
    <dgm:pt modelId="{66C0EC1D-26AD-4B8A-9057-6ABAEFD2094F}">
      <dgm:prSet phldrT="[Text]"/>
      <dgm:spPr/>
      <dgm:t>
        <a:bodyPr/>
        <a:lstStyle/>
        <a:p>
          <a:r>
            <a:rPr lang="en-US" b="1" dirty="0"/>
            <a:t>Evidence</a:t>
          </a:r>
        </a:p>
      </dgm:t>
    </dgm:pt>
    <dgm:pt modelId="{E6FE434D-BF29-4AEF-9040-95538B98A616}" type="parTrans" cxnId="{7385A20D-461C-467C-9357-5FBBE65BEADD}">
      <dgm:prSet/>
      <dgm:spPr/>
      <dgm:t>
        <a:bodyPr/>
        <a:lstStyle/>
        <a:p>
          <a:endParaRPr lang="en-US"/>
        </a:p>
      </dgm:t>
    </dgm:pt>
    <dgm:pt modelId="{6EAA6CE5-C989-46D8-8060-6F12E6359903}" type="sibTrans" cxnId="{7385A20D-461C-467C-9357-5FBBE65BEADD}">
      <dgm:prSet/>
      <dgm:spPr/>
      <dgm:t>
        <a:bodyPr/>
        <a:lstStyle/>
        <a:p>
          <a:endParaRPr lang="en-US"/>
        </a:p>
      </dgm:t>
    </dgm:pt>
    <dgm:pt modelId="{FFC26318-279A-49C1-AB48-807652700D51}">
      <dgm:prSet phldrT="[Text]" custT="1"/>
      <dgm:spPr/>
      <dgm:t>
        <a:bodyPr anchor="ctr"/>
        <a:lstStyle/>
        <a:p>
          <a:r>
            <a:rPr lang="en-US" sz="1200" dirty="0"/>
            <a:t>Search for evidence</a:t>
          </a:r>
        </a:p>
      </dgm:t>
    </dgm:pt>
    <dgm:pt modelId="{1C58D728-DECF-4E1F-B974-C37EBF9FA6A3}" type="parTrans" cxnId="{43D00131-4DA9-43EB-B783-5B29FED59490}">
      <dgm:prSet/>
      <dgm:spPr/>
      <dgm:t>
        <a:bodyPr/>
        <a:lstStyle/>
        <a:p>
          <a:endParaRPr lang="en-US"/>
        </a:p>
      </dgm:t>
    </dgm:pt>
    <dgm:pt modelId="{7379BF46-5A18-445A-BA78-B3BE6F964E53}" type="sibTrans" cxnId="{43D00131-4DA9-43EB-B783-5B29FED59490}">
      <dgm:prSet/>
      <dgm:spPr/>
      <dgm:t>
        <a:bodyPr/>
        <a:lstStyle/>
        <a:p>
          <a:endParaRPr lang="en-US"/>
        </a:p>
      </dgm:t>
    </dgm:pt>
    <dgm:pt modelId="{56E30502-C515-401B-A821-89161790464B}">
      <dgm:prSet phldrT="[Text]" custT="1"/>
      <dgm:spPr/>
      <dgm:t>
        <a:bodyPr anchor="ctr"/>
        <a:lstStyle/>
        <a:p>
          <a:r>
            <a:rPr lang="en-US" sz="1200" dirty="0"/>
            <a:t>Critically appraise evidence</a:t>
          </a:r>
        </a:p>
      </dgm:t>
    </dgm:pt>
    <dgm:pt modelId="{8D9FC77E-C5B2-40A3-8026-239A5F6F5A00}" type="parTrans" cxnId="{7650F17C-BB93-4028-8E88-87AB18549B8C}">
      <dgm:prSet/>
      <dgm:spPr/>
      <dgm:t>
        <a:bodyPr/>
        <a:lstStyle/>
        <a:p>
          <a:endParaRPr lang="en-US"/>
        </a:p>
      </dgm:t>
    </dgm:pt>
    <dgm:pt modelId="{84C386BE-2E1C-46FB-99B2-F420B63991FC}" type="sibTrans" cxnId="{7650F17C-BB93-4028-8E88-87AB18549B8C}">
      <dgm:prSet/>
      <dgm:spPr/>
      <dgm:t>
        <a:bodyPr/>
        <a:lstStyle/>
        <a:p>
          <a:endParaRPr lang="en-US"/>
        </a:p>
      </dgm:t>
    </dgm:pt>
    <dgm:pt modelId="{680AAB19-3D93-4149-A05E-0177D0169045}">
      <dgm:prSet phldrT="[Text]"/>
      <dgm:spPr/>
      <dgm:t>
        <a:bodyPr/>
        <a:lstStyle/>
        <a:p>
          <a:r>
            <a:rPr lang="en-US" b="1" dirty="0"/>
            <a:t>Teamwork</a:t>
          </a:r>
        </a:p>
      </dgm:t>
    </dgm:pt>
    <dgm:pt modelId="{2ADE7A6E-F732-4C8C-B2D3-865C4C25246E}" type="parTrans" cxnId="{4120B50E-0582-4A24-B3B7-D5D8AF4DEBEF}">
      <dgm:prSet/>
      <dgm:spPr/>
      <dgm:t>
        <a:bodyPr/>
        <a:lstStyle/>
        <a:p>
          <a:endParaRPr lang="en-US"/>
        </a:p>
      </dgm:t>
    </dgm:pt>
    <dgm:pt modelId="{1DA509EB-4D7E-4726-AE0A-8E4A8F434F9F}" type="sibTrans" cxnId="{4120B50E-0582-4A24-B3B7-D5D8AF4DEBEF}">
      <dgm:prSet/>
      <dgm:spPr/>
      <dgm:t>
        <a:bodyPr/>
        <a:lstStyle/>
        <a:p>
          <a:endParaRPr lang="en-US"/>
        </a:p>
      </dgm:t>
    </dgm:pt>
    <dgm:pt modelId="{A3DC6200-5EAA-46DB-A43E-A70F9ADED287}">
      <dgm:prSet phldrT="[Text]" custT="1"/>
      <dgm:spPr/>
      <dgm:t>
        <a:bodyPr anchor="ctr"/>
        <a:lstStyle/>
        <a:p>
          <a:pPr>
            <a:spcBef>
              <a:spcPts val="2000"/>
            </a:spcBef>
            <a:spcAft>
              <a:spcPts val="0"/>
            </a:spcAft>
          </a:pPr>
          <a:r>
            <a:rPr lang="en-US" sz="1200" dirty="0"/>
            <a:t>Engage interdisciplinary team</a:t>
          </a:r>
        </a:p>
      </dgm:t>
    </dgm:pt>
    <dgm:pt modelId="{510B100D-FDC9-4BBB-8188-A82A8509BCF8}" type="parTrans" cxnId="{7A271CD1-26B7-4691-870E-464CF12CC513}">
      <dgm:prSet/>
      <dgm:spPr/>
      <dgm:t>
        <a:bodyPr/>
        <a:lstStyle/>
        <a:p>
          <a:endParaRPr lang="en-US"/>
        </a:p>
      </dgm:t>
    </dgm:pt>
    <dgm:pt modelId="{2E7FDB56-A5E5-45B1-8F9C-4C8975F9E22B}" type="sibTrans" cxnId="{7A271CD1-26B7-4691-870E-464CF12CC513}">
      <dgm:prSet/>
      <dgm:spPr/>
      <dgm:t>
        <a:bodyPr/>
        <a:lstStyle/>
        <a:p>
          <a:endParaRPr lang="en-US"/>
        </a:p>
      </dgm:t>
    </dgm:pt>
    <dgm:pt modelId="{540B329B-DB54-463F-9ACB-FB77CE1DFF07}">
      <dgm:prSet phldrT="[Text]"/>
      <dgm:spPr/>
      <dgm:t>
        <a:bodyPr/>
        <a:lstStyle/>
        <a:p>
          <a:r>
            <a:rPr lang="en-US" b="1" dirty="0"/>
            <a:t>Pilot</a:t>
          </a:r>
        </a:p>
      </dgm:t>
    </dgm:pt>
    <dgm:pt modelId="{D5440B3D-0EFF-4B07-B352-5607CBB11E60}" type="parTrans" cxnId="{0259B8DC-54A9-497A-BB08-04D5AA19086B}">
      <dgm:prSet/>
      <dgm:spPr/>
      <dgm:t>
        <a:bodyPr/>
        <a:lstStyle/>
        <a:p>
          <a:endParaRPr lang="en-US"/>
        </a:p>
      </dgm:t>
    </dgm:pt>
    <dgm:pt modelId="{F51146EF-78E6-4A2C-AB93-3A678C462453}" type="sibTrans" cxnId="{0259B8DC-54A9-497A-BB08-04D5AA19086B}">
      <dgm:prSet/>
      <dgm:spPr/>
      <dgm:t>
        <a:bodyPr/>
        <a:lstStyle/>
        <a:p>
          <a:endParaRPr lang="en-US"/>
        </a:p>
      </dgm:t>
    </dgm:pt>
    <dgm:pt modelId="{8512A8A7-4E18-4E8A-AE66-16B90CF46852}">
      <dgm:prSet phldrT="[Text]"/>
      <dgm:spPr/>
      <dgm:t>
        <a:bodyPr/>
        <a:lstStyle/>
        <a:p>
          <a:r>
            <a:rPr lang="en-US" b="1" dirty="0"/>
            <a:t>Disseminate</a:t>
          </a:r>
        </a:p>
      </dgm:t>
    </dgm:pt>
    <dgm:pt modelId="{621F40C1-80F6-4DF4-8160-734A48D51E8F}" type="parTrans" cxnId="{24144C43-C4DB-4F89-B5AA-56B2BE852355}">
      <dgm:prSet/>
      <dgm:spPr/>
      <dgm:t>
        <a:bodyPr/>
        <a:lstStyle/>
        <a:p>
          <a:endParaRPr lang="en-US"/>
        </a:p>
      </dgm:t>
    </dgm:pt>
    <dgm:pt modelId="{D8ABC0B9-DF3D-4A91-8128-9682F170F056}" type="sibTrans" cxnId="{24144C43-C4DB-4F89-B5AA-56B2BE852355}">
      <dgm:prSet/>
      <dgm:spPr/>
      <dgm:t>
        <a:bodyPr/>
        <a:lstStyle/>
        <a:p>
          <a:endParaRPr lang="en-US"/>
        </a:p>
      </dgm:t>
    </dgm:pt>
    <dgm:pt modelId="{A7595CBA-0EAD-4A54-A40B-54FCD98298EB}">
      <dgm:prSet phldrT="[Text]" custT="1"/>
      <dgm:spPr/>
      <dgm:t>
        <a:bodyPr anchor="ctr"/>
        <a:lstStyle/>
        <a:p>
          <a:pPr>
            <a:spcBef>
              <a:spcPts val="2000"/>
            </a:spcBef>
            <a:spcAft>
              <a:spcPts val="0"/>
            </a:spcAft>
          </a:pPr>
          <a:r>
            <a:rPr lang="en-US" sz="1200" dirty="0"/>
            <a:t>Develop action plan to integrate change into practice</a:t>
          </a:r>
        </a:p>
      </dgm:t>
    </dgm:pt>
    <dgm:pt modelId="{677181B4-27AE-434E-A66B-31D397F4D66B}" type="parTrans" cxnId="{D5706DD4-8755-4562-AB75-B47E377AE009}">
      <dgm:prSet/>
      <dgm:spPr/>
      <dgm:t>
        <a:bodyPr/>
        <a:lstStyle/>
        <a:p>
          <a:endParaRPr lang="en-US"/>
        </a:p>
      </dgm:t>
    </dgm:pt>
    <dgm:pt modelId="{5F0E0158-4AC8-498F-BB72-36D925BEC6D2}" type="sibTrans" cxnId="{D5706DD4-8755-4562-AB75-B47E377AE009}">
      <dgm:prSet/>
      <dgm:spPr/>
      <dgm:t>
        <a:bodyPr/>
        <a:lstStyle/>
        <a:p>
          <a:endParaRPr lang="en-US"/>
        </a:p>
      </dgm:t>
    </dgm:pt>
    <dgm:pt modelId="{1EE254E7-C46E-4DBD-9197-AD49BA5A0476}">
      <dgm:prSet phldrT="[Text]" custT="1"/>
      <dgm:spPr/>
      <dgm:t>
        <a:bodyPr anchor="ctr"/>
        <a:lstStyle/>
        <a:p>
          <a:r>
            <a:rPr lang="en-US" sz="1200" dirty="0"/>
            <a:t>Obtain pre-data</a:t>
          </a:r>
        </a:p>
      </dgm:t>
    </dgm:pt>
    <dgm:pt modelId="{F1F35303-BDF8-4232-A774-4DAA35FE0AC5}" type="parTrans" cxnId="{FED43049-466C-4419-A7F2-9050C5B3F347}">
      <dgm:prSet/>
      <dgm:spPr/>
      <dgm:t>
        <a:bodyPr/>
        <a:lstStyle/>
        <a:p>
          <a:endParaRPr lang="en-US"/>
        </a:p>
      </dgm:t>
    </dgm:pt>
    <dgm:pt modelId="{CC92E063-5429-4D87-99A5-8C5786A0CBEB}" type="sibTrans" cxnId="{FED43049-466C-4419-A7F2-9050C5B3F347}">
      <dgm:prSet/>
      <dgm:spPr/>
      <dgm:t>
        <a:bodyPr/>
        <a:lstStyle/>
        <a:p>
          <a:endParaRPr lang="en-US"/>
        </a:p>
      </dgm:t>
    </dgm:pt>
    <dgm:pt modelId="{52144B71-8901-4444-AEBF-7B6060297BE8}">
      <dgm:prSet phldrT="[Text]" custT="1"/>
      <dgm:spPr/>
      <dgm:t>
        <a:bodyPr anchor="ctr"/>
        <a:lstStyle/>
        <a:p>
          <a:r>
            <a:rPr lang="en-US" sz="1200" dirty="0"/>
            <a:t>Pilot practice change</a:t>
          </a:r>
        </a:p>
      </dgm:t>
    </dgm:pt>
    <dgm:pt modelId="{90642B51-B699-48E8-A50D-24B47043B5E9}" type="parTrans" cxnId="{B2E4A8C7-964C-4B21-87D4-6906C98299D3}">
      <dgm:prSet/>
      <dgm:spPr/>
      <dgm:t>
        <a:bodyPr/>
        <a:lstStyle/>
        <a:p>
          <a:endParaRPr lang="en-US"/>
        </a:p>
      </dgm:t>
    </dgm:pt>
    <dgm:pt modelId="{45424888-50C6-4F5D-B2A9-F3AF51D6C2E1}" type="sibTrans" cxnId="{B2E4A8C7-964C-4B21-87D4-6906C98299D3}">
      <dgm:prSet/>
      <dgm:spPr/>
      <dgm:t>
        <a:bodyPr/>
        <a:lstStyle/>
        <a:p>
          <a:endParaRPr lang="en-US"/>
        </a:p>
      </dgm:t>
    </dgm:pt>
    <dgm:pt modelId="{1AAFEA74-3754-4ED1-9B4C-55C48B6CC0DB}">
      <dgm:prSet phldrT="[Text]" custT="1"/>
      <dgm:spPr/>
      <dgm:t>
        <a:bodyPr anchor="ctr"/>
        <a:lstStyle/>
        <a:p>
          <a:r>
            <a:rPr lang="en-US" sz="1200" dirty="0"/>
            <a:t>Evaluate outcomes</a:t>
          </a:r>
        </a:p>
      </dgm:t>
    </dgm:pt>
    <dgm:pt modelId="{5A736787-5401-484F-B021-35C2050B840A}" type="parTrans" cxnId="{A9137441-8699-41F1-B447-135889482F1A}">
      <dgm:prSet/>
      <dgm:spPr/>
      <dgm:t>
        <a:bodyPr/>
        <a:lstStyle/>
        <a:p>
          <a:endParaRPr lang="en-US"/>
        </a:p>
      </dgm:t>
    </dgm:pt>
    <dgm:pt modelId="{77BA9C72-5D33-4B2B-9ED9-952A74EFB116}" type="sibTrans" cxnId="{A9137441-8699-41F1-B447-135889482F1A}">
      <dgm:prSet/>
      <dgm:spPr/>
      <dgm:t>
        <a:bodyPr/>
        <a:lstStyle/>
        <a:p>
          <a:endParaRPr lang="en-US"/>
        </a:p>
      </dgm:t>
    </dgm:pt>
    <dgm:pt modelId="{A7E9EAC7-21F7-49B4-BAC5-B9FB14F025B1}">
      <dgm:prSet phldrT="[Text]" custT="1"/>
      <dgm:spPr/>
      <dgm:t>
        <a:bodyPr anchor="ctr"/>
        <a:lstStyle/>
        <a:p>
          <a:pPr>
            <a:spcBef>
              <a:spcPts val="600"/>
            </a:spcBef>
          </a:pPr>
          <a:r>
            <a:rPr lang="en-US" sz="1200" dirty="0"/>
            <a:t>Disseminate change internally</a:t>
          </a:r>
        </a:p>
      </dgm:t>
    </dgm:pt>
    <dgm:pt modelId="{1B85C70D-B47B-42D5-8074-1CFFCE550833}" type="parTrans" cxnId="{1FEEB2AE-0EE3-4370-B585-7E1E3F157B18}">
      <dgm:prSet/>
      <dgm:spPr/>
      <dgm:t>
        <a:bodyPr/>
        <a:lstStyle/>
        <a:p>
          <a:endParaRPr lang="en-US"/>
        </a:p>
      </dgm:t>
    </dgm:pt>
    <dgm:pt modelId="{2A0DA288-CA3D-44ED-832B-1F2BE4FCFC79}" type="sibTrans" cxnId="{1FEEB2AE-0EE3-4370-B585-7E1E3F157B18}">
      <dgm:prSet/>
      <dgm:spPr/>
      <dgm:t>
        <a:bodyPr/>
        <a:lstStyle/>
        <a:p>
          <a:endParaRPr lang="en-US"/>
        </a:p>
      </dgm:t>
    </dgm:pt>
    <dgm:pt modelId="{FC672659-4D28-4ED1-9BBC-E94B51CA27A5}">
      <dgm:prSet phldrT="[Text]" custT="1"/>
      <dgm:spPr/>
      <dgm:t>
        <a:bodyPr anchor="ctr"/>
        <a:lstStyle/>
        <a:p>
          <a:pPr>
            <a:spcBef>
              <a:spcPts val="600"/>
            </a:spcBef>
          </a:pPr>
          <a:r>
            <a:rPr lang="en-US" sz="1200" dirty="0"/>
            <a:t>Disseminate change externally, if appropriate</a:t>
          </a:r>
        </a:p>
      </dgm:t>
    </dgm:pt>
    <dgm:pt modelId="{BDB67ADD-72B4-4941-B6C0-B92E4F0BBD9D}" type="parTrans" cxnId="{4C3C5B79-1FFB-4A40-A234-D85926AFDCB5}">
      <dgm:prSet/>
      <dgm:spPr/>
      <dgm:t>
        <a:bodyPr/>
        <a:lstStyle/>
        <a:p>
          <a:endParaRPr lang="en-US"/>
        </a:p>
      </dgm:t>
    </dgm:pt>
    <dgm:pt modelId="{8C51A16B-CAB4-4B63-9649-38372CB21E8B}" type="sibTrans" cxnId="{4C3C5B79-1FFB-4A40-A234-D85926AFDCB5}">
      <dgm:prSet/>
      <dgm:spPr/>
      <dgm:t>
        <a:bodyPr/>
        <a:lstStyle/>
        <a:p>
          <a:endParaRPr lang="en-US"/>
        </a:p>
      </dgm:t>
    </dgm:pt>
    <dgm:pt modelId="{0ED06CFA-DA5C-4F96-A50D-9C7633260EAF}">
      <dgm:prSet phldrT="[Text]" custT="1"/>
      <dgm:spPr/>
      <dgm:t>
        <a:bodyPr anchor="ctr"/>
        <a:lstStyle/>
        <a:p>
          <a:pPr>
            <a:spcBef>
              <a:spcPct val="0"/>
            </a:spcBef>
            <a:spcAft>
              <a:spcPct val="15000"/>
            </a:spcAft>
          </a:pPr>
          <a:endParaRPr lang="en-US" sz="1200" dirty="0"/>
        </a:p>
      </dgm:t>
    </dgm:pt>
    <dgm:pt modelId="{6E3A7305-BA67-4240-B0C4-939A72719652}" type="parTrans" cxnId="{963FF168-023B-4B1F-AC3A-840A6E1BB84A}">
      <dgm:prSet/>
      <dgm:spPr/>
      <dgm:t>
        <a:bodyPr/>
        <a:lstStyle/>
        <a:p>
          <a:endParaRPr lang="en-US"/>
        </a:p>
      </dgm:t>
    </dgm:pt>
    <dgm:pt modelId="{75E6DA17-BE7B-4136-A3C7-59EF798C4058}" type="sibTrans" cxnId="{963FF168-023B-4B1F-AC3A-840A6E1BB84A}">
      <dgm:prSet/>
      <dgm:spPr/>
      <dgm:t>
        <a:bodyPr/>
        <a:lstStyle/>
        <a:p>
          <a:endParaRPr lang="en-US"/>
        </a:p>
      </dgm:t>
    </dgm:pt>
    <dgm:pt modelId="{65EBE827-7121-4D2B-A4DD-093E755806A5}" type="pres">
      <dgm:prSet presAssocID="{DA0E0FA1-ACF6-4132-92E7-8076656BEE10}" presName="Name0" presStyleCnt="0">
        <dgm:presLayoutVars>
          <dgm:dir/>
          <dgm:animLvl val="lvl"/>
          <dgm:resizeHandles val="exact"/>
        </dgm:presLayoutVars>
      </dgm:prSet>
      <dgm:spPr/>
    </dgm:pt>
    <dgm:pt modelId="{DFE129E2-C83D-4F78-A296-9A22CDEC4267}" type="pres">
      <dgm:prSet presAssocID="{DA0E0FA1-ACF6-4132-92E7-8076656BEE10}" presName="tSp" presStyleCnt="0"/>
      <dgm:spPr/>
    </dgm:pt>
    <dgm:pt modelId="{46C5EA98-BBDA-4A7F-99EF-E9239BD18C75}" type="pres">
      <dgm:prSet presAssocID="{DA0E0FA1-ACF6-4132-92E7-8076656BEE10}" presName="bSp" presStyleCnt="0"/>
      <dgm:spPr/>
    </dgm:pt>
    <dgm:pt modelId="{15101962-850E-4B63-AA25-41EF66D1848E}" type="pres">
      <dgm:prSet presAssocID="{DA0E0FA1-ACF6-4132-92E7-8076656BEE10}" presName="process" presStyleCnt="0"/>
      <dgm:spPr/>
    </dgm:pt>
    <dgm:pt modelId="{A64C792B-606B-4D74-BC09-70E7D80A3BDC}" type="pres">
      <dgm:prSet presAssocID="{D4AC228F-9CC7-4E93-94CD-E7935BE65438}" presName="composite1" presStyleCnt="0"/>
      <dgm:spPr/>
    </dgm:pt>
    <dgm:pt modelId="{1814F3E4-4835-4EB7-9919-670DE195244E}" type="pres">
      <dgm:prSet presAssocID="{D4AC228F-9CC7-4E93-94CD-E7935BE65438}" presName="dummyNode1" presStyleLbl="node1" presStyleIdx="0" presStyleCnt="5"/>
      <dgm:spPr/>
    </dgm:pt>
    <dgm:pt modelId="{6318EDE5-A55D-4398-B358-AE37A4100943}" type="pres">
      <dgm:prSet presAssocID="{D4AC228F-9CC7-4E93-94CD-E7935BE65438}" presName="childNode1" presStyleLbl="bgAcc1" presStyleIdx="0" presStyleCnt="5" custScaleY="168931">
        <dgm:presLayoutVars>
          <dgm:bulletEnabled val="1"/>
        </dgm:presLayoutVars>
      </dgm:prSet>
      <dgm:spPr/>
    </dgm:pt>
    <dgm:pt modelId="{FD9A6AAB-F3CD-4EAA-B921-A8EA787B7902}" type="pres">
      <dgm:prSet presAssocID="{D4AC228F-9CC7-4E93-94CD-E7935BE65438}" presName="childNode1tx" presStyleLbl="bgAcc1" presStyleIdx="0" presStyleCnt="5">
        <dgm:presLayoutVars>
          <dgm:bulletEnabled val="1"/>
        </dgm:presLayoutVars>
      </dgm:prSet>
      <dgm:spPr/>
    </dgm:pt>
    <dgm:pt modelId="{06FA8E51-2DED-469F-A236-FF43AAE7FDF0}" type="pres">
      <dgm:prSet presAssocID="{D4AC228F-9CC7-4E93-94CD-E7935BE65438}" presName="parentNode1" presStyleLbl="node1" presStyleIdx="0" presStyleCnt="5">
        <dgm:presLayoutVars>
          <dgm:chMax val="1"/>
          <dgm:bulletEnabled val="1"/>
        </dgm:presLayoutVars>
      </dgm:prSet>
      <dgm:spPr/>
    </dgm:pt>
    <dgm:pt modelId="{6CF10FE0-5745-463B-BF2E-5AEA7E6E97CC}" type="pres">
      <dgm:prSet presAssocID="{D4AC228F-9CC7-4E93-94CD-E7935BE65438}" presName="connSite1" presStyleCnt="0"/>
      <dgm:spPr/>
    </dgm:pt>
    <dgm:pt modelId="{80B222B1-87E8-4C06-917E-85C36137F93B}" type="pres">
      <dgm:prSet presAssocID="{B9A7071B-7EFF-4BE2-8322-E0C20B10798E}" presName="Name9" presStyleLbl="sibTrans2D1" presStyleIdx="0" presStyleCnt="4"/>
      <dgm:spPr/>
    </dgm:pt>
    <dgm:pt modelId="{4D819635-DDBD-413F-A739-596F83F9B288}" type="pres">
      <dgm:prSet presAssocID="{66C0EC1D-26AD-4B8A-9057-6ABAEFD2094F}" presName="composite2" presStyleCnt="0"/>
      <dgm:spPr/>
    </dgm:pt>
    <dgm:pt modelId="{038F6CE5-FF49-4DA1-83BC-529003BC88A0}" type="pres">
      <dgm:prSet presAssocID="{66C0EC1D-26AD-4B8A-9057-6ABAEFD2094F}" presName="dummyNode2" presStyleLbl="node1" presStyleIdx="0" presStyleCnt="5"/>
      <dgm:spPr/>
    </dgm:pt>
    <dgm:pt modelId="{5369AC05-E288-4AED-B859-9DE754EFE300}" type="pres">
      <dgm:prSet presAssocID="{66C0EC1D-26AD-4B8A-9057-6ABAEFD2094F}" presName="childNode2" presStyleLbl="bgAcc1" presStyleIdx="1" presStyleCnt="5" custScaleX="107242" custScaleY="174697" custLinFactNeighborX="-10752">
        <dgm:presLayoutVars>
          <dgm:bulletEnabled val="1"/>
        </dgm:presLayoutVars>
      </dgm:prSet>
      <dgm:spPr/>
    </dgm:pt>
    <dgm:pt modelId="{FF548078-0F42-42FD-A160-12F2A1C5C9B2}" type="pres">
      <dgm:prSet presAssocID="{66C0EC1D-26AD-4B8A-9057-6ABAEFD2094F}" presName="childNode2tx" presStyleLbl="bgAcc1" presStyleIdx="1" presStyleCnt="5">
        <dgm:presLayoutVars>
          <dgm:bulletEnabled val="1"/>
        </dgm:presLayoutVars>
      </dgm:prSet>
      <dgm:spPr/>
    </dgm:pt>
    <dgm:pt modelId="{DD3EDD5C-B4B9-4F80-9E23-111517C24AF3}" type="pres">
      <dgm:prSet presAssocID="{66C0EC1D-26AD-4B8A-9057-6ABAEFD2094F}" presName="parentNode2" presStyleLbl="node1" presStyleIdx="1" presStyleCnt="5" custLinFactNeighborY="-73328">
        <dgm:presLayoutVars>
          <dgm:chMax val="0"/>
          <dgm:bulletEnabled val="1"/>
        </dgm:presLayoutVars>
      </dgm:prSet>
      <dgm:spPr/>
    </dgm:pt>
    <dgm:pt modelId="{AEEB0EC3-687B-40E6-BD7D-5ABC565123E1}" type="pres">
      <dgm:prSet presAssocID="{66C0EC1D-26AD-4B8A-9057-6ABAEFD2094F}" presName="connSite2" presStyleCnt="0"/>
      <dgm:spPr/>
    </dgm:pt>
    <dgm:pt modelId="{B0051A36-D263-4895-A523-AED2BE16603E}" type="pres">
      <dgm:prSet presAssocID="{6EAA6CE5-C989-46D8-8060-6F12E6359903}" presName="Name18" presStyleLbl="sibTrans2D1" presStyleIdx="1" presStyleCnt="4"/>
      <dgm:spPr/>
    </dgm:pt>
    <dgm:pt modelId="{F27C7A44-14D9-48BB-8DE0-6BCD09DEB756}" type="pres">
      <dgm:prSet presAssocID="{680AAB19-3D93-4149-A05E-0177D0169045}" presName="composite1" presStyleCnt="0"/>
      <dgm:spPr/>
    </dgm:pt>
    <dgm:pt modelId="{0637F7A7-DB8E-4A3D-951A-1B15F31B2C30}" type="pres">
      <dgm:prSet presAssocID="{680AAB19-3D93-4149-A05E-0177D0169045}" presName="dummyNode1" presStyleLbl="node1" presStyleIdx="1" presStyleCnt="5"/>
      <dgm:spPr/>
    </dgm:pt>
    <dgm:pt modelId="{F8608D55-E925-44D4-A304-F75AE1AD22EB}" type="pres">
      <dgm:prSet presAssocID="{680AAB19-3D93-4149-A05E-0177D0169045}" presName="childNode1" presStyleLbl="bgAcc1" presStyleIdx="2" presStyleCnt="5" custScaleX="164469" custScaleY="165418" custLinFactNeighborX="-15370" custLinFactNeighborY="1400">
        <dgm:presLayoutVars>
          <dgm:bulletEnabled val="1"/>
        </dgm:presLayoutVars>
      </dgm:prSet>
      <dgm:spPr/>
    </dgm:pt>
    <dgm:pt modelId="{D98A9A37-9AF3-4631-B891-B9D25C1A50EE}" type="pres">
      <dgm:prSet presAssocID="{680AAB19-3D93-4149-A05E-0177D0169045}" presName="childNode1tx" presStyleLbl="bgAcc1" presStyleIdx="2" presStyleCnt="5">
        <dgm:presLayoutVars>
          <dgm:bulletEnabled val="1"/>
        </dgm:presLayoutVars>
      </dgm:prSet>
      <dgm:spPr/>
    </dgm:pt>
    <dgm:pt modelId="{B923A37A-06A5-4D12-90C3-C5B43F9C9759}" type="pres">
      <dgm:prSet presAssocID="{680AAB19-3D93-4149-A05E-0177D0169045}" presName="parentNode1" presStyleLbl="node1" presStyleIdx="2" presStyleCnt="5" custLinFactNeighborX="33303" custLinFactNeighborY="58444">
        <dgm:presLayoutVars>
          <dgm:chMax val="1"/>
          <dgm:bulletEnabled val="1"/>
        </dgm:presLayoutVars>
      </dgm:prSet>
      <dgm:spPr/>
    </dgm:pt>
    <dgm:pt modelId="{BD497134-349C-4D0E-A18F-AE1E6EC88B64}" type="pres">
      <dgm:prSet presAssocID="{680AAB19-3D93-4149-A05E-0177D0169045}" presName="connSite1" presStyleCnt="0"/>
      <dgm:spPr/>
    </dgm:pt>
    <dgm:pt modelId="{99DD91E1-1305-4FF9-8691-E2C2DEA1A691}" type="pres">
      <dgm:prSet presAssocID="{1DA509EB-4D7E-4726-AE0A-8E4A8F434F9F}" presName="Name9" presStyleLbl="sibTrans2D1" presStyleIdx="2" presStyleCnt="4"/>
      <dgm:spPr/>
    </dgm:pt>
    <dgm:pt modelId="{ABC7CBA8-63FA-4FE5-8C8C-34212CB5488E}" type="pres">
      <dgm:prSet presAssocID="{540B329B-DB54-463F-9ACB-FB77CE1DFF07}" presName="composite2" presStyleCnt="0"/>
      <dgm:spPr/>
    </dgm:pt>
    <dgm:pt modelId="{8CC66421-1C02-46BE-9F98-66E082D8320A}" type="pres">
      <dgm:prSet presAssocID="{540B329B-DB54-463F-9ACB-FB77CE1DFF07}" presName="dummyNode2" presStyleLbl="node1" presStyleIdx="2" presStyleCnt="5"/>
      <dgm:spPr/>
    </dgm:pt>
    <dgm:pt modelId="{43D45649-52A9-4564-80D6-6B4008349078}" type="pres">
      <dgm:prSet presAssocID="{540B329B-DB54-463F-9ACB-FB77CE1DFF07}" presName="childNode2" presStyleLbl="bgAcc1" presStyleIdx="3" presStyleCnt="5" custScaleX="159782" custScaleY="164760" custLinFactNeighborY="2897">
        <dgm:presLayoutVars>
          <dgm:bulletEnabled val="1"/>
        </dgm:presLayoutVars>
      </dgm:prSet>
      <dgm:spPr/>
    </dgm:pt>
    <dgm:pt modelId="{6178705C-93C3-43BE-B443-4FC9DC242E60}" type="pres">
      <dgm:prSet presAssocID="{540B329B-DB54-463F-9ACB-FB77CE1DFF07}" presName="childNode2tx" presStyleLbl="bgAcc1" presStyleIdx="3" presStyleCnt="5">
        <dgm:presLayoutVars>
          <dgm:bulletEnabled val="1"/>
        </dgm:presLayoutVars>
      </dgm:prSet>
      <dgm:spPr/>
    </dgm:pt>
    <dgm:pt modelId="{2E3400B1-59DD-4D63-BF47-C6B567160AC3}" type="pres">
      <dgm:prSet presAssocID="{540B329B-DB54-463F-9ACB-FB77CE1DFF07}" presName="parentNode2" presStyleLbl="node1" presStyleIdx="3" presStyleCnt="5" custLinFactNeighborX="-465" custLinFactNeighborY="-67500">
        <dgm:presLayoutVars>
          <dgm:chMax val="0"/>
          <dgm:bulletEnabled val="1"/>
        </dgm:presLayoutVars>
      </dgm:prSet>
      <dgm:spPr/>
    </dgm:pt>
    <dgm:pt modelId="{F39EF339-C0AC-44EF-B970-368108BA39EA}" type="pres">
      <dgm:prSet presAssocID="{540B329B-DB54-463F-9ACB-FB77CE1DFF07}" presName="connSite2" presStyleCnt="0"/>
      <dgm:spPr/>
    </dgm:pt>
    <dgm:pt modelId="{97CE3E0F-B05A-42A2-A164-D1FE4AA093E4}" type="pres">
      <dgm:prSet presAssocID="{F51146EF-78E6-4A2C-AB93-3A678C462453}" presName="Name18" presStyleLbl="sibTrans2D1" presStyleIdx="3" presStyleCnt="4"/>
      <dgm:spPr/>
    </dgm:pt>
    <dgm:pt modelId="{D32A194C-0139-46A4-B488-0D467E774852}" type="pres">
      <dgm:prSet presAssocID="{8512A8A7-4E18-4E8A-AE66-16B90CF46852}" presName="composite1" presStyleCnt="0"/>
      <dgm:spPr/>
    </dgm:pt>
    <dgm:pt modelId="{4006504E-1E01-4815-8C14-DFF18196B473}" type="pres">
      <dgm:prSet presAssocID="{8512A8A7-4E18-4E8A-AE66-16B90CF46852}" presName="dummyNode1" presStyleLbl="node1" presStyleIdx="3" presStyleCnt="5"/>
      <dgm:spPr/>
    </dgm:pt>
    <dgm:pt modelId="{BC8EEBFE-DCE1-4ECA-9B5F-5EC576385DBA}" type="pres">
      <dgm:prSet presAssocID="{8512A8A7-4E18-4E8A-AE66-16B90CF46852}" presName="childNode1" presStyleLbl="bgAcc1" presStyleIdx="4" presStyleCnt="5" custScaleX="159916" custScaleY="168753">
        <dgm:presLayoutVars>
          <dgm:bulletEnabled val="1"/>
        </dgm:presLayoutVars>
      </dgm:prSet>
      <dgm:spPr/>
    </dgm:pt>
    <dgm:pt modelId="{6B437C9C-E7C1-44A7-853F-F95A679FE08E}" type="pres">
      <dgm:prSet presAssocID="{8512A8A7-4E18-4E8A-AE66-16B90CF46852}" presName="childNode1tx" presStyleLbl="bgAcc1" presStyleIdx="4" presStyleCnt="5">
        <dgm:presLayoutVars>
          <dgm:bulletEnabled val="1"/>
        </dgm:presLayoutVars>
      </dgm:prSet>
      <dgm:spPr/>
    </dgm:pt>
    <dgm:pt modelId="{1B9AEDF9-AE1C-4643-9856-5E8F2573B283}" type="pres">
      <dgm:prSet presAssocID="{8512A8A7-4E18-4E8A-AE66-16B90CF46852}" presName="parentNode1" presStyleLbl="node1" presStyleIdx="4" presStyleCnt="5" custLinFactNeighborX="21796" custLinFactNeighborY="73148">
        <dgm:presLayoutVars>
          <dgm:chMax val="1"/>
          <dgm:bulletEnabled val="1"/>
        </dgm:presLayoutVars>
      </dgm:prSet>
      <dgm:spPr/>
    </dgm:pt>
    <dgm:pt modelId="{7298204A-54D6-4237-8263-808735C14812}" type="pres">
      <dgm:prSet presAssocID="{8512A8A7-4E18-4E8A-AE66-16B90CF46852}" presName="connSite1" presStyleCnt="0"/>
      <dgm:spPr/>
    </dgm:pt>
  </dgm:ptLst>
  <dgm:cxnLst>
    <dgm:cxn modelId="{7385A20D-461C-467C-9357-5FBBE65BEADD}" srcId="{DA0E0FA1-ACF6-4132-92E7-8076656BEE10}" destId="{66C0EC1D-26AD-4B8A-9057-6ABAEFD2094F}" srcOrd="1" destOrd="0" parTransId="{E6FE434D-BF29-4AEF-9040-95538B98A616}" sibTransId="{6EAA6CE5-C989-46D8-8060-6F12E6359903}"/>
    <dgm:cxn modelId="{4120B50E-0582-4A24-B3B7-D5D8AF4DEBEF}" srcId="{DA0E0FA1-ACF6-4132-92E7-8076656BEE10}" destId="{680AAB19-3D93-4149-A05E-0177D0169045}" srcOrd="2" destOrd="0" parTransId="{2ADE7A6E-F732-4C8C-B2D3-865C4C25246E}" sibTransId="{1DA509EB-4D7E-4726-AE0A-8E4A8F434F9F}"/>
    <dgm:cxn modelId="{8EA46012-C7F1-4471-A1FA-251E4E29129F}" type="presOf" srcId="{6EAA6CE5-C989-46D8-8060-6F12E6359903}" destId="{B0051A36-D263-4895-A523-AED2BE16603E}" srcOrd="0" destOrd="0" presId="urn:microsoft.com/office/officeart/2005/8/layout/hProcess4"/>
    <dgm:cxn modelId="{EE5C871D-CD26-42F3-9B3D-D6EDE505E2CA}" type="presOf" srcId="{680AAB19-3D93-4149-A05E-0177D0169045}" destId="{B923A37A-06A5-4D12-90C3-C5B43F9C9759}" srcOrd="0" destOrd="0" presId="urn:microsoft.com/office/officeart/2005/8/layout/hProcess4"/>
    <dgm:cxn modelId="{94E10E21-3B6E-4E98-8ED2-B0978277A124}" type="presOf" srcId="{FFC26318-279A-49C1-AB48-807652700D51}" destId="{FF548078-0F42-42FD-A160-12F2A1C5C9B2}" srcOrd="1" destOrd="0" presId="urn:microsoft.com/office/officeart/2005/8/layout/hProcess4"/>
    <dgm:cxn modelId="{A34D8D24-FE12-4AA5-BF27-98CD6B05A640}" type="presOf" srcId="{A3DC6200-5EAA-46DB-A43E-A70F9ADED287}" destId="{D98A9A37-9AF3-4631-B891-B9D25C1A50EE}" srcOrd="1" destOrd="1" presId="urn:microsoft.com/office/officeart/2005/8/layout/hProcess4"/>
    <dgm:cxn modelId="{D9923326-A78C-497D-9BAF-F67E06BE2307}" type="presOf" srcId="{D4AC228F-9CC7-4E93-94CD-E7935BE65438}" destId="{06FA8E51-2DED-469F-A236-FF43AAE7FDF0}" srcOrd="0" destOrd="0" presId="urn:microsoft.com/office/officeart/2005/8/layout/hProcess4"/>
    <dgm:cxn modelId="{97EB0B2F-5B91-4FE6-A673-A893CE46E910}" type="presOf" srcId="{1EE254E7-C46E-4DBD-9197-AD49BA5A0476}" destId="{6178705C-93C3-43BE-B443-4FC9DC242E60}" srcOrd="1" destOrd="0" presId="urn:microsoft.com/office/officeart/2005/8/layout/hProcess4"/>
    <dgm:cxn modelId="{DDC4C92F-52F5-4055-BC91-D68AD8C33EB8}" type="presOf" srcId="{1AAFEA74-3754-4ED1-9B4C-55C48B6CC0DB}" destId="{6178705C-93C3-43BE-B443-4FC9DC242E60}" srcOrd="1" destOrd="2" presId="urn:microsoft.com/office/officeart/2005/8/layout/hProcess4"/>
    <dgm:cxn modelId="{43D00131-4DA9-43EB-B783-5B29FED59490}" srcId="{66C0EC1D-26AD-4B8A-9057-6ABAEFD2094F}" destId="{FFC26318-279A-49C1-AB48-807652700D51}" srcOrd="0" destOrd="0" parTransId="{1C58D728-DECF-4E1F-B974-C37EBF9FA6A3}" sibTransId="{7379BF46-5A18-445A-BA78-B3BE6F964E53}"/>
    <dgm:cxn modelId="{F6FCBD34-1A38-4B59-9BC8-4A541EA545CF}" type="presOf" srcId="{666E495D-5A4B-4776-84B3-273ED5AE69E4}" destId="{FD9A6AAB-F3CD-4EAA-B921-A8EA787B7902}" srcOrd="1" destOrd="0" presId="urn:microsoft.com/office/officeart/2005/8/layout/hProcess4"/>
    <dgm:cxn modelId="{A58DB63C-A0F4-47E7-BA3A-3A45EF9AA43E}" type="presOf" srcId="{DA0E0FA1-ACF6-4132-92E7-8076656BEE10}" destId="{65EBE827-7121-4D2B-A4DD-093E755806A5}" srcOrd="0" destOrd="0" presId="urn:microsoft.com/office/officeart/2005/8/layout/hProcess4"/>
    <dgm:cxn modelId="{A9137441-8699-41F1-B447-135889482F1A}" srcId="{540B329B-DB54-463F-9ACB-FB77CE1DFF07}" destId="{1AAFEA74-3754-4ED1-9B4C-55C48B6CC0DB}" srcOrd="2" destOrd="0" parTransId="{5A736787-5401-484F-B021-35C2050B840A}" sibTransId="{77BA9C72-5D33-4B2B-9ED9-952A74EFB116}"/>
    <dgm:cxn modelId="{24144C43-C4DB-4F89-B5AA-56B2BE852355}" srcId="{DA0E0FA1-ACF6-4132-92E7-8076656BEE10}" destId="{8512A8A7-4E18-4E8A-AE66-16B90CF46852}" srcOrd="4" destOrd="0" parTransId="{621F40C1-80F6-4DF4-8160-734A48D51E8F}" sibTransId="{D8ABC0B9-DF3D-4A91-8128-9682F170F056}"/>
    <dgm:cxn modelId="{F1448F45-97E9-4F26-95BD-C55A2309D9BC}" type="presOf" srcId="{56E30502-C515-401B-A821-89161790464B}" destId="{5369AC05-E288-4AED-B859-9DE754EFE300}" srcOrd="0" destOrd="1" presId="urn:microsoft.com/office/officeart/2005/8/layout/hProcess4"/>
    <dgm:cxn modelId="{131AB547-3536-4345-9F1F-5F775F495515}" type="presOf" srcId="{FC672659-4D28-4ED1-9BBC-E94B51CA27A5}" destId="{6B437C9C-E7C1-44A7-853F-F95A679FE08E}" srcOrd="1" destOrd="1" presId="urn:microsoft.com/office/officeart/2005/8/layout/hProcess4"/>
    <dgm:cxn modelId="{FED43049-466C-4419-A7F2-9050C5B3F347}" srcId="{540B329B-DB54-463F-9ACB-FB77CE1DFF07}" destId="{1EE254E7-C46E-4DBD-9197-AD49BA5A0476}" srcOrd="0" destOrd="0" parTransId="{F1F35303-BDF8-4232-A774-4DAA35FE0AC5}" sibTransId="{CC92E063-5429-4D87-99A5-8C5786A0CBEB}"/>
    <dgm:cxn modelId="{03ED954A-F4E7-47ED-BD9C-23DFE86F27BB}" type="presOf" srcId="{B9A7071B-7EFF-4BE2-8322-E0C20B10798E}" destId="{80B222B1-87E8-4C06-917E-85C36137F93B}" srcOrd="0" destOrd="0" presId="urn:microsoft.com/office/officeart/2005/8/layout/hProcess4"/>
    <dgm:cxn modelId="{F0999E4C-6ACD-441B-ACB3-E2E6EBB56CE1}" type="presOf" srcId="{56E30502-C515-401B-A821-89161790464B}" destId="{FF548078-0F42-42FD-A160-12F2A1C5C9B2}" srcOrd="1" destOrd="1" presId="urn:microsoft.com/office/officeart/2005/8/layout/hProcess4"/>
    <dgm:cxn modelId="{8C6D7450-44A3-4CB6-8D12-659A5C41C1FD}" type="presOf" srcId="{A7E9EAC7-21F7-49B4-BAC5-B9FB14F025B1}" destId="{BC8EEBFE-DCE1-4ECA-9B5F-5EC576385DBA}" srcOrd="0" destOrd="0" presId="urn:microsoft.com/office/officeart/2005/8/layout/hProcess4"/>
    <dgm:cxn modelId="{827BA353-6519-41EA-80C6-4F7E6ABA463A}" type="presOf" srcId="{8512A8A7-4E18-4E8A-AE66-16B90CF46852}" destId="{1B9AEDF9-AE1C-4643-9856-5E8F2573B283}" srcOrd="0" destOrd="0" presId="urn:microsoft.com/office/officeart/2005/8/layout/hProcess4"/>
    <dgm:cxn modelId="{90AFF259-A786-4426-8F56-38DAE4768353}" type="presOf" srcId="{A7595CBA-0EAD-4A54-A40B-54FCD98298EB}" destId="{D98A9A37-9AF3-4631-B891-B9D25C1A50EE}" srcOrd="1" destOrd="2" presId="urn:microsoft.com/office/officeart/2005/8/layout/hProcess4"/>
    <dgm:cxn modelId="{1A356561-1919-4675-8904-1EF9B2975B3B}" type="presOf" srcId="{52144B71-8901-4444-AEBF-7B6060297BE8}" destId="{43D45649-52A9-4564-80D6-6B4008349078}" srcOrd="0" destOrd="1" presId="urn:microsoft.com/office/officeart/2005/8/layout/hProcess4"/>
    <dgm:cxn modelId="{963FF168-023B-4B1F-AC3A-840A6E1BB84A}" srcId="{680AAB19-3D93-4149-A05E-0177D0169045}" destId="{0ED06CFA-DA5C-4F96-A50D-9C7633260EAF}" srcOrd="0" destOrd="0" parTransId="{6E3A7305-BA67-4240-B0C4-939A72719652}" sibTransId="{75E6DA17-BE7B-4136-A3C7-59EF798C4058}"/>
    <dgm:cxn modelId="{A6648E75-4AC2-4EEA-9790-87A71799EE1C}" type="presOf" srcId="{666E495D-5A4B-4776-84B3-273ED5AE69E4}" destId="{6318EDE5-A55D-4398-B358-AE37A4100943}" srcOrd="0" destOrd="0" presId="urn:microsoft.com/office/officeart/2005/8/layout/hProcess4"/>
    <dgm:cxn modelId="{830A9B77-40F6-4802-B1FE-D93C0582EB9C}" type="presOf" srcId="{66C0EC1D-26AD-4B8A-9057-6ABAEFD2094F}" destId="{DD3EDD5C-B4B9-4F80-9E23-111517C24AF3}" srcOrd="0" destOrd="0" presId="urn:microsoft.com/office/officeart/2005/8/layout/hProcess4"/>
    <dgm:cxn modelId="{4C3C5B79-1FFB-4A40-A234-D85926AFDCB5}" srcId="{8512A8A7-4E18-4E8A-AE66-16B90CF46852}" destId="{FC672659-4D28-4ED1-9BBC-E94B51CA27A5}" srcOrd="1" destOrd="0" parTransId="{BDB67ADD-72B4-4941-B6C0-B92E4F0BBD9D}" sibTransId="{8C51A16B-CAB4-4B63-9649-38372CB21E8B}"/>
    <dgm:cxn modelId="{04A36979-F682-4C41-89CC-4614CD0DD220}" type="presOf" srcId="{A3DC6200-5EAA-46DB-A43E-A70F9ADED287}" destId="{F8608D55-E925-44D4-A304-F75AE1AD22EB}" srcOrd="0" destOrd="1" presId="urn:microsoft.com/office/officeart/2005/8/layout/hProcess4"/>
    <dgm:cxn modelId="{A5721A7A-FF1F-4F5F-B63C-EE8216D9DC6F}" type="presOf" srcId="{A7E9EAC7-21F7-49B4-BAC5-B9FB14F025B1}" destId="{6B437C9C-E7C1-44A7-853F-F95A679FE08E}" srcOrd="1" destOrd="0" presId="urn:microsoft.com/office/officeart/2005/8/layout/hProcess4"/>
    <dgm:cxn modelId="{7650F17C-BB93-4028-8E88-87AB18549B8C}" srcId="{66C0EC1D-26AD-4B8A-9057-6ABAEFD2094F}" destId="{56E30502-C515-401B-A821-89161790464B}" srcOrd="1" destOrd="0" parTransId="{8D9FC77E-C5B2-40A3-8026-239A5F6F5A00}" sibTransId="{84C386BE-2E1C-46FB-99B2-F420B63991FC}"/>
    <dgm:cxn modelId="{727BB885-3B43-4EDF-9C77-4B3ACED611CB}" type="presOf" srcId="{F51146EF-78E6-4A2C-AB93-3A678C462453}" destId="{97CE3E0F-B05A-42A2-A164-D1FE4AA093E4}" srcOrd="0" destOrd="0" presId="urn:microsoft.com/office/officeart/2005/8/layout/hProcess4"/>
    <dgm:cxn modelId="{B3D14686-C523-48D6-855E-AEB95F73FE46}" type="presOf" srcId="{1DA509EB-4D7E-4726-AE0A-8E4A8F434F9F}" destId="{99DD91E1-1305-4FF9-8691-E2C2DEA1A691}" srcOrd="0" destOrd="0" presId="urn:microsoft.com/office/officeart/2005/8/layout/hProcess4"/>
    <dgm:cxn modelId="{683A7B87-ED91-4AC2-972F-F9581DBDE8FA}" type="presOf" srcId="{0ED06CFA-DA5C-4F96-A50D-9C7633260EAF}" destId="{F8608D55-E925-44D4-A304-F75AE1AD22EB}" srcOrd="0" destOrd="0" presId="urn:microsoft.com/office/officeart/2005/8/layout/hProcess4"/>
    <dgm:cxn modelId="{FA527888-6855-4414-A905-BDB7A69B4B69}" type="presOf" srcId="{0ED06CFA-DA5C-4F96-A50D-9C7633260EAF}" destId="{D98A9A37-9AF3-4631-B891-B9D25C1A50EE}" srcOrd="1" destOrd="0" presId="urn:microsoft.com/office/officeart/2005/8/layout/hProcess4"/>
    <dgm:cxn modelId="{5B1BAB8A-CFE8-4F09-BFCE-438D1ECE6B86}" type="presOf" srcId="{A7595CBA-0EAD-4A54-A40B-54FCD98298EB}" destId="{F8608D55-E925-44D4-A304-F75AE1AD22EB}" srcOrd="0" destOrd="2" presId="urn:microsoft.com/office/officeart/2005/8/layout/hProcess4"/>
    <dgm:cxn modelId="{90912B9D-66F1-403E-A724-7AF6029D23C9}" srcId="{D4AC228F-9CC7-4E93-94CD-E7935BE65438}" destId="{666E495D-5A4B-4776-84B3-273ED5AE69E4}" srcOrd="0" destOrd="0" parTransId="{0DD603A4-A9EB-44F2-8533-BDEED27B6077}" sibTransId="{8BCDBD36-DA0D-4AB6-9EF1-23B358065DDB}"/>
    <dgm:cxn modelId="{68FE92A7-6084-4B15-813D-FC3ABB39B2B5}" type="presOf" srcId="{52144B71-8901-4444-AEBF-7B6060297BE8}" destId="{6178705C-93C3-43BE-B443-4FC9DC242E60}" srcOrd="1" destOrd="1" presId="urn:microsoft.com/office/officeart/2005/8/layout/hProcess4"/>
    <dgm:cxn modelId="{1FEEB2AE-0EE3-4370-B585-7E1E3F157B18}" srcId="{8512A8A7-4E18-4E8A-AE66-16B90CF46852}" destId="{A7E9EAC7-21F7-49B4-BAC5-B9FB14F025B1}" srcOrd="0" destOrd="0" parTransId="{1B85C70D-B47B-42D5-8074-1CFFCE550833}" sibTransId="{2A0DA288-CA3D-44ED-832B-1F2BE4FCFC79}"/>
    <dgm:cxn modelId="{C01877B2-C333-44FD-B436-C274D12121AC}" type="presOf" srcId="{1EE254E7-C46E-4DBD-9197-AD49BA5A0476}" destId="{43D45649-52A9-4564-80D6-6B4008349078}" srcOrd="0" destOrd="0" presId="urn:microsoft.com/office/officeart/2005/8/layout/hProcess4"/>
    <dgm:cxn modelId="{C7A493BA-76BC-4555-B1D7-53FC3C9191B9}" type="presOf" srcId="{1AAFEA74-3754-4ED1-9B4C-55C48B6CC0DB}" destId="{43D45649-52A9-4564-80D6-6B4008349078}" srcOrd="0" destOrd="2" presId="urn:microsoft.com/office/officeart/2005/8/layout/hProcess4"/>
    <dgm:cxn modelId="{B2E4A8C7-964C-4B21-87D4-6906C98299D3}" srcId="{540B329B-DB54-463F-9ACB-FB77CE1DFF07}" destId="{52144B71-8901-4444-AEBF-7B6060297BE8}" srcOrd="1" destOrd="0" parTransId="{90642B51-B699-48E8-A50D-24B47043B5E9}" sibTransId="{45424888-50C6-4F5D-B2A9-F3AF51D6C2E1}"/>
    <dgm:cxn modelId="{7A271CD1-26B7-4691-870E-464CF12CC513}" srcId="{680AAB19-3D93-4149-A05E-0177D0169045}" destId="{A3DC6200-5EAA-46DB-A43E-A70F9ADED287}" srcOrd="1" destOrd="0" parTransId="{510B100D-FDC9-4BBB-8188-A82A8509BCF8}" sibTransId="{2E7FDB56-A5E5-45B1-8F9C-4C8975F9E22B}"/>
    <dgm:cxn modelId="{D5706DD4-8755-4562-AB75-B47E377AE009}" srcId="{680AAB19-3D93-4149-A05E-0177D0169045}" destId="{A7595CBA-0EAD-4A54-A40B-54FCD98298EB}" srcOrd="2" destOrd="0" parTransId="{677181B4-27AE-434E-A66B-31D397F4D66B}" sibTransId="{5F0E0158-4AC8-498F-BB72-36D925BEC6D2}"/>
    <dgm:cxn modelId="{736B22DA-9323-4FCC-8395-91BB2C50818C}" srcId="{DA0E0FA1-ACF6-4132-92E7-8076656BEE10}" destId="{D4AC228F-9CC7-4E93-94CD-E7935BE65438}" srcOrd="0" destOrd="0" parTransId="{D3C271B4-332D-49FA-A0B1-A6F481049A7D}" sibTransId="{B9A7071B-7EFF-4BE2-8322-E0C20B10798E}"/>
    <dgm:cxn modelId="{E18189DA-AD26-484F-A352-B14632B8A8CF}" type="presOf" srcId="{540B329B-DB54-463F-9ACB-FB77CE1DFF07}" destId="{2E3400B1-59DD-4D63-BF47-C6B567160AC3}" srcOrd="0" destOrd="0" presId="urn:microsoft.com/office/officeart/2005/8/layout/hProcess4"/>
    <dgm:cxn modelId="{0259B8DC-54A9-497A-BB08-04D5AA19086B}" srcId="{DA0E0FA1-ACF6-4132-92E7-8076656BEE10}" destId="{540B329B-DB54-463F-9ACB-FB77CE1DFF07}" srcOrd="3" destOrd="0" parTransId="{D5440B3D-0EFF-4B07-B352-5607CBB11E60}" sibTransId="{F51146EF-78E6-4A2C-AB93-3A678C462453}"/>
    <dgm:cxn modelId="{358541EA-7831-4650-B72B-A390B6084E45}" type="presOf" srcId="{FC672659-4D28-4ED1-9BBC-E94B51CA27A5}" destId="{BC8EEBFE-DCE1-4ECA-9B5F-5EC576385DBA}" srcOrd="0" destOrd="1" presId="urn:microsoft.com/office/officeart/2005/8/layout/hProcess4"/>
    <dgm:cxn modelId="{437D71FE-4A81-4A3E-9A8E-399010F52B95}" type="presOf" srcId="{FFC26318-279A-49C1-AB48-807652700D51}" destId="{5369AC05-E288-4AED-B859-9DE754EFE300}" srcOrd="0" destOrd="0" presId="urn:microsoft.com/office/officeart/2005/8/layout/hProcess4"/>
    <dgm:cxn modelId="{28A5C6E3-51CF-422C-B14C-21B7AF39C9B8}" type="presParOf" srcId="{65EBE827-7121-4D2B-A4DD-093E755806A5}" destId="{DFE129E2-C83D-4F78-A296-9A22CDEC4267}" srcOrd="0" destOrd="0" presId="urn:microsoft.com/office/officeart/2005/8/layout/hProcess4"/>
    <dgm:cxn modelId="{88A5294F-3C9A-42FE-BF60-6CCF9E84137A}" type="presParOf" srcId="{65EBE827-7121-4D2B-A4DD-093E755806A5}" destId="{46C5EA98-BBDA-4A7F-99EF-E9239BD18C75}" srcOrd="1" destOrd="0" presId="urn:microsoft.com/office/officeart/2005/8/layout/hProcess4"/>
    <dgm:cxn modelId="{893C5B24-75FF-422C-ACAD-78A51A25A40B}" type="presParOf" srcId="{65EBE827-7121-4D2B-A4DD-093E755806A5}" destId="{15101962-850E-4B63-AA25-41EF66D1848E}" srcOrd="2" destOrd="0" presId="urn:microsoft.com/office/officeart/2005/8/layout/hProcess4"/>
    <dgm:cxn modelId="{4F5A461C-1D05-4EAD-A1D6-171046923E8E}" type="presParOf" srcId="{15101962-850E-4B63-AA25-41EF66D1848E}" destId="{A64C792B-606B-4D74-BC09-70E7D80A3BDC}" srcOrd="0" destOrd="0" presId="urn:microsoft.com/office/officeart/2005/8/layout/hProcess4"/>
    <dgm:cxn modelId="{21790596-B270-4B28-BA5C-0A72178B10CB}" type="presParOf" srcId="{A64C792B-606B-4D74-BC09-70E7D80A3BDC}" destId="{1814F3E4-4835-4EB7-9919-670DE195244E}" srcOrd="0" destOrd="0" presId="urn:microsoft.com/office/officeart/2005/8/layout/hProcess4"/>
    <dgm:cxn modelId="{1CB9997C-8500-4AB1-8849-CFBC41CC6F04}" type="presParOf" srcId="{A64C792B-606B-4D74-BC09-70E7D80A3BDC}" destId="{6318EDE5-A55D-4398-B358-AE37A4100943}" srcOrd="1" destOrd="0" presId="urn:microsoft.com/office/officeart/2005/8/layout/hProcess4"/>
    <dgm:cxn modelId="{6C104183-7D6D-4D8E-828A-6B32AD6C7867}" type="presParOf" srcId="{A64C792B-606B-4D74-BC09-70E7D80A3BDC}" destId="{FD9A6AAB-F3CD-4EAA-B921-A8EA787B7902}" srcOrd="2" destOrd="0" presId="urn:microsoft.com/office/officeart/2005/8/layout/hProcess4"/>
    <dgm:cxn modelId="{49D681F1-8D66-46BA-A880-D959678DCC16}" type="presParOf" srcId="{A64C792B-606B-4D74-BC09-70E7D80A3BDC}" destId="{06FA8E51-2DED-469F-A236-FF43AAE7FDF0}" srcOrd="3" destOrd="0" presId="urn:microsoft.com/office/officeart/2005/8/layout/hProcess4"/>
    <dgm:cxn modelId="{099149C3-E3E5-440A-A7CC-4A949D6E8B31}" type="presParOf" srcId="{A64C792B-606B-4D74-BC09-70E7D80A3BDC}" destId="{6CF10FE0-5745-463B-BF2E-5AEA7E6E97CC}" srcOrd="4" destOrd="0" presId="urn:microsoft.com/office/officeart/2005/8/layout/hProcess4"/>
    <dgm:cxn modelId="{B24005A0-DD41-4356-A004-BE2EA8FBAC8E}" type="presParOf" srcId="{15101962-850E-4B63-AA25-41EF66D1848E}" destId="{80B222B1-87E8-4C06-917E-85C36137F93B}" srcOrd="1" destOrd="0" presId="urn:microsoft.com/office/officeart/2005/8/layout/hProcess4"/>
    <dgm:cxn modelId="{5FEBB92F-E603-4C73-A163-139FD0FA0847}" type="presParOf" srcId="{15101962-850E-4B63-AA25-41EF66D1848E}" destId="{4D819635-DDBD-413F-A739-596F83F9B288}" srcOrd="2" destOrd="0" presId="urn:microsoft.com/office/officeart/2005/8/layout/hProcess4"/>
    <dgm:cxn modelId="{2FA04152-0412-439E-8833-348C1DDA2DA0}" type="presParOf" srcId="{4D819635-DDBD-413F-A739-596F83F9B288}" destId="{038F6CE5-FF49-4DA1-83BC-529003BC88A0}" srcOrd="0" destOrd="0" presId="urn:microsoft.com/office/officeart/2005/8/layout/hProcess4"/>
    <dgm:cxn modelId="{CE702563-C83C-4299-9495-3C2A27CAC4DD}" type="presParOf" srcId="{4D819635-DDBD-413F-A739-596F83F9B288}" destId="{5369AC05-E288-4AED-B859-9DE754EFE300}" srcOrd="1" destOrd="0" presId="urn:microsoft.com/office/officeart/2005/8/layout/hProcess4"/>
    <dgm:cxn modelId="{07F89EDD-5BB1-4CB5-A462-F912FE05E7DD}" type="presParOf" srcId="{4D819635-DDBD-413F-A739-596F83F9B288}" destId="{FF548078-0F42-42FD-A160-12F2A1C5C9B2}" srcOrd="2" destOrd="0" presId="urn:microsoft.com/office/officeart/2005/8/layout/hProcess4"/>
    <dgm:cxn modelId="{115BAB1F-C042-4924-92D8-99E1B05FDAA6}" type="presParOf" srcId="{4D819635-DDBD-413F-A739-596F83F9B288}" destId="{DD3EDD5C-B4B9-4F80-9E23-111517C24AF3}" srcOrd="3" destOrd="0" presId="urn:microsoft.com/office/officeart/2005/8/layout/hProcess4"/>
    <dgm:cxn modelId="{4F22EDC9-7FF5-45DC-B194-9C9955B3C5C7}" type="presParOf" srcId="{4D819635-DDBD-413F-A739-596F83F9B288}" destId="{AEEB0EC3-687B-40E6-BD7D-5ABC565123E1}" srcOrd="4" destOrd="0" presId="urn:microsoft.com/office/officeart/2005/8/layout/hProcess4"/>
    <dgm:cxn modelId="{520FC089-8A63-4602-9CF3-A8F727DF360C}" type="presParOf" srcId="{15101962-850E-4B63-AA25-41EF66D1848E}" destId="{B0051A36-D263-4895-A523-AED2BE16603E}" srcOrd="3" destOrd="0" presId="urn:microsoft.com/office/officeart/2005/8/layout/hProcess4"/>
    <dgm:cxn modelId="{E927540C-86F7-481D-BBBB-3FC5ABF8E5C4}" type="presParOf" srcId="{15101962-850E-4B63-AA25-41EF66D1848E}" destId="{F27C7A44-14D9-48BB-8DE0-6BCD09DEB756}" srcOrd="4" destOrd="0" presId="urn:microsoft.com/office/officeart/2005/8/layout/hProcess4"/>
    <dgm:cxn modelId="{D5E0CD13-2B09-4A2B-A60B-681E40C2E1FF}" type="presParOf" srcId="{F27C7A44-14D9-48BB-8DE0-6BCD09DEB756}" destId="{0637F7A7-DB8E-4A3D-951A-1B15F31B2C30}" srcOrd="0" destOrd="0" presId="urn:microsoft.com/office/officeart/2005/8/layout/hProcess4"/>
    <dgm:cxn modelId="{9E5053C9-2847-4550-913F-50C52884DE7F}" type="presParOf" srcId="{F27C7A44-14D9-48BB-8DE0-6BCD09DEB756}" destId="{F8608D55-E925-44D4-A304-F75AE1AD22EB}" srcOrd="1" destOrd="0" presId="urn:microsoft.com/office/officeart/2005/8/layout/hProcess4"/>
    <dgm:cxn modelId="{0996F63A-B28A-4785-B1AF-2459FA848291}" type="presParOf" srcId="{F27C7A44-14D9-48BB-8DE0-6BCD09DEB756}" destId="{D98A9A37-9AF3-4631-B891-B9D25C1A50EE}" srcOrd="2" destOrd="0" presId="urn:microsoft.com/office/officeart/2005/8/layout/hProcess4"/>
    <dgm:cxn modelId="{4B3B1F85-AC53-44C1-A78F-7A8E4A54B34F}" type="presParOf" srcId="{F27C7A44-14D9-48BB-8DE0-6BCD09DEB756}" destId="{B923A37A-06A5-4D12-90C3-C5B43F9C9759}" srcOrd="3" destOrd="0" presId="urn:microsoft.com/office/officeart/2005/8/layout/hProcess4"/>
    <dgm:cxn modelId="{35A63781-49AA-42D4-8C71-894F4421CDB9}" type="presParOf" srcId="{F27C7A44-14D9-48BB-8DE0-6BCD09DEB756}" destId="{BD497134-349C-4D0E-A18F-AE1E6EC88B64}" srcOrd="4" destOrd="0" presId="urn:microsoft.com/office/officeart/2005/8/layout/hProcess4"/>
    <dgm:cxn modelId="{65B2FC51-691F-4AE8-9292-02BE0496389E}" type="presParOf" srcId="{15101962-850E-4B63-AA25-41EF66D1848E}" destId="{99DD91E1-1305-4FF9-8691-E2C2DEA1A691}" srcOrd="5" destOrd="0" presId="urn:microsoft.com/office/officeart/2005/8/layout/hProcess4"/>
    <dgm:cxn modelId="{1651E448-B558-485A-A528-2F73157BA6A8}" type="presParOf" srcId="{15101962-850E-4B63-AA25-41EF66D1848E}" destId="{ABC7CBA8-63FA-4FE5-8C8C-34212CB5488E}" srcOrd="6" destOrd="0" presId="urn:microsoft.com/office/officeart/2005/8/layout/hProcess4"/>
    <dgm:cxn modelId="{1D47CDA9-C825-4318-A770-EB8E2C864F2D}" type="presParOf" srcId="{ABC7CBA8-63FA-4FE5-8C8C-34212CB5488E}" destId="{8CC66421-1C02-46BE-9F98-66E082D8320A}" srcOrd="0" destOrd="0" presId="urn:microsoft.com/office/officeart/2005/8/layout/hProcess4"/>
    <dgm:cxn modelId="{A3B70827-7E26-49B4-8F79-EAB3F03A12B5}" type="presParOf" srcId="{ABC7CBA8-63FA-4FE5-8C8C-34212CB5488E}" destId="{43D45649-52A9-4564-80D6-6B4008349078}" srcOrd="1" destOrd="0" presId="urn:microsoft.com/office/officeart/2005/8/layout/hProcess4"/>
    <dgm:cxn modelId="{B07B6BB3-A7AD-4192-ADE7-1936825246B9}" type="presParOf" srcId="{ABC7CBA8-63FA-4FE5-8C8C-34212CB5488E}" destId="{6178705C-93C3-43BE-B443-4FC9DC242E60}" srcOrd="2" destOrd="0" presId="urn:microsoft.com/office/officeart/2005/8/layout/hProcess4"/>
    <dgm:cxn modelId="{EA2172E0-DCF1-4E02-AC78-2BD1467FB3AC}" type="presParOf" srcId="{ABC7CBA8-63FA-4FE5-8C8C-34212CB5488E}" destId="{2E3400B1-59DD-4D63-BF47-C6B567160AC3}" srcOrd="3" destOrd="0" presId="urn:microsoft.com/office/officeart/2005/8/layout/hProcess4"/>
    <dgm:cxn modelId="{2E298DB8-5BE3-4B61-B320-9C133436903E}" type="presParOf" srcId="{ABC7CBA8-63FA-4FE5-8C8C-34212CB5488E}" destId="{F39EF339-C0AC-44EF-B970-368108BA39EA}" srcOrd="4" destOrd="0" presId="urn:microsoft.com/office/officeart/2005/8/layout/hProcess4"/>
    <dgm:cxn modelId="{6DD52B96-CC7F-4726-B58E-E408129A274C}" type="presParOf" srcId="{15101962-850E-4B63-AA25-41EF66D1848E}" destId="{97CE3E0F-B05A-42A2-A164-D1FE4AA093E4}" srcOrd="7" destOrd="0" presId="urn:microsoft.com/office/officeart/2005/8/layout/hProcess4"/>
    <dgm:cxn modelId="{60256A94-7325-4EB4-BC4D-CE9800BE0F24}" type="presParOf" srcId="{15101962-850E-4B63-AA25-41EF66D1848E}" destId="{D32A194C-0139-46A4-B488-0D467E774852}" srcOrd="8" destOrd="0" presId="urn:microsoft.com/office/officeart/2005/8/layout/hProcess4"/>
    <dgm:cxn modelId="{F2462B06-CA31-402D-942D-C84CC7C3049E}" type="presParOf" srcId="{D32A194C-0139-46A4-B488-0D467E774852}" destId="{4006504E-1E01-4815-8C14-DFF18196B473}" srcOrd="0" destOrd="0" presId="urn:microsoft.com/office/officeart/2005/8/layout/hProcess4"/>
    <dgm:cxn modelId="{3F8AF3A0-8E32-4CD4-A500-1B08F16106C2}" type="presParOf" srcId="{D32A194C-0139-46A4-B488-0D467E774852}" destId="{BC8EEBFE-DCE1-4ECA-9B5F-5EC576385DBA}" srcOrd="1" destOrd="0" presId="urn:microsoft.com/office/officeart/2005/8/layout/hProcess4"/>
    <dgm:cxn modelId="{9F8AD4D8-E24D-41CE-B2DA-CB3EA346E54D}" type="presParOf" srcId="{D32A194C-0139-46A4-B488-0D467E774852}" destId="{6B437C9C-E7C1-44A7-853F-F95A679FE08E}" srcOrd="2" destOrd="0" presId="urn:microsoft.com/office/officeart/2005/8/layout/hProcess4"/>
    <dgm:cxn modelId="{32AC149B-FA44-4EB6-99A3-92CCC8126914}" type="presParOf" srcId="{D32A194C-0139-46A4-B488-0D467E774852}" destId="{1B9AEDF9-AE1C-4643-9856-5E8F2573B283}" srcOrd="3" destOrd="0" presId="urn:microsoft.com/office/officeart/2005/8/layout/hProcess4"/>
    <dgm:cxn modelId="{C0191F6D-EFB1-42ED-848C-8F712FA34384}" type="presParOf" srcId="{D32A194C-0139-46A4-B488-0D467E774852}" destId="{7298204A-54D6-4237-8263-808735C14812}"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C99EEDD-7002-45DE-A33B-BDB1F877D6B5}" type="doc">
      <dgm:prSet loTypeId="urn:microsoft.com/office/officeart/2005/8/layout/cycle4" loCatId="relationship" qsTypeId="urn:microsoft.com/office/officeart/2005/8/quickstyle/simple1" qsCatId="simple" csTypeId="urn:microsoft.com/office/officeart/2005/8/colors/accent1_2" csCatId="accent1" phldr="1"/>
      <dgm:spPr/>
      <dgm:t>
        <a:bodyPr/>
        <a:lstStyle/>
        <a:p>
          <a:endParaRPr lang="en-US"/>
        </a:p>
      </dgm:t>
    </dgm:pt>
    <dgm:pt modelId="{3F33A30E-328C-43D8-A487-AF14B4F1DE41}">
      <dgm:prSet phldrT="[Text]" custT="1"/>
      <dgm:spPr/>
      <dgm:t>
        <a:bodyPr/>
        <a:lstStyle/>
        <a:p>
          <a:r>
            <a:rPr lang="en-US" sz="1400" dirty="0"/>
            <a:t>Attributes of the Innovation</a:t>
          </a:r>
        </a:p>
      </dgm:t>
    </dgm:pt>
    <dgm:pt modelId="{4C95E13F-AD64-4499-B2F7-B67576E9C1E7}" type="parTrans" cxnId="{022D027C-93E5-4FF2-8AFD-C9A10D353008}">
      <dgm:prSet/>
      <dgm:spPr/>
      <dgm:t>
        <a:bodyPr/>
        <a:lstStyle/>
        <a:p>
          <a:endParaRPr lang="en-US"/>
        </a:p>
      </dgm:t>
    </dgm:pt>
    <dgm:pt modelId="{FC905D10-DEBA-46A5-A747-B72443EC8EDB}" type="sibTrans" cxnId="{022D027C-93E5-4FF2-8AFD-C9A10D353008}">
      <dgm:prSet/>
      <dgm:spPr/>
      <dgm:t>
        <a:bodyPr/>
        <a:lstStyle/>
        <a:p>
          <a:endParaRPr lang="en-US"/>
        </a:p>
      </dgm:t>
    </dgm:pt>
    <dgm:pt modelId="{C558C773-9E12-45F9-88E4-4F73CD09034C}">
      <dgm:prSet phldrT="[Text]" custT="1"/>
      <dgm:spPr/>
      <dgm:t>
        <a:bodyPr anchor="ctr"/>
        <a:lstStyle/>
        <a:p>
          <a:r>
            <a:rPr lang="en-US" sz="1200" dirty="0"/>
            <a:t>Relative advantage</a:t>
          </a:r>
        </a:p>
      </dgm:t>
    </dgm:pt>
    <dgm:pt modelId="{642205F1-986C-478B-A2EF-DCDF45AD66FE}" type="parTrans" cxnId="{8E863608-B054-461E-AEE0-35DDB57C12CF}">
      <dgm:prSet/>
      <dgm:spPr/>
      <dgm:t>
        <a:bodyPr/>
        <a:lstStyle/>
        <a:p>
          <a:endParaRPr lang="en-US"/>
        </a:p>
      </dgm:t>
    </dgm:pt>
    <dgm:pt modelId="{0D0CAD34-3A37-4348-B247-BB976B83B45A}" type="sibTrans" cxnId="{8E863608-B054-461E-AEE0-35DDB57C12CF}">
      <dgm:prSet/>
      <dgm:spPr/>
      <dgm:t>
        <a:bodyPr/>
        <a:lstStyle/>
        <a:p>
          <a:endParaRPr lang="en-US"/>
        </a:p>
      </dgm:t>
    </dgm:pt>
    <dgm:pt modelId="{3299AEA0-FECA-4BA0-A00F-186594E41DE1}">
      <dgm:prSet phldrT="[Text]" custT="1"/>
      <dgm:spPr/>
      <dgm:t>
        <a:bodyPr/>
        <a:lstStyle/>
        <a:p>
          <a:r>
            <a:rPr lang="en-US" sz="1100" dirty="0"/>
            <a:t>Communication Channels</a:t>
          </a:r>
        </a:p>
      </dgm:t>
    </dgm:pt>
    <dgm:pt modelId="{D392939A-91FB-4AAD-9C81-83AFCF1F31D8}" type="parTrans" cxnId="{846E3DEC-083F-417F-A9CD-A2DB2572ED8A}">
      <dgm:prSet/>
      <dgm:spPr/>
      <dgm:t>
        <a:bodyPr/>
        <a:lstStyle/>
        <a:p>
          <a:endParaRPr lang="en-US"/>
        </a:p>
      </dgm:t>
    </dgm:pt>
    <dgm:pt modelId="{39FC93FD-8552-4B91-9E50-E261DF6259EE}" type="sibTrans" cxnId="{846E3DEC-083F-417F-A9CD-A2DB2572ED8A}">
      <dgm:prSet/>
      <dgm:spPr/>
      <dgm:t>
        <a:bodyPr/>
        <a:lstStyle/>
        <a:p>
          <a:endParaRPr lang="en-US"/>
        </a:p>
      </dgm:t>
    </dgm:pt>
    <dgm:pt modelId="{BB5AFBAD-B695-45A6-90BD-9CBCCE8EFFD3}">
      <dgm:prSet phldrT="[Text]" custT="1"/>
      <dgm:spPr/>
      <dgm:t>
        <a:bodyPr anchor="ctr"/>
        <a:lstStyle/>
        <a:p>
          <a:r>
            <a:rPr lang="en-US" sz="1400" dirty="0"/>
            <a:t>Mass media</a:t>
          </a:r>
        </a:p>
      </dgm:t>
    </dgm:pt>
    <dgm:pt modelId="{296CA789-BD56-4C4C-8769-A92D102B7363}" type="parTrans" cxnId="{ADA68626-2075-426B-8992-806D47804115}">
      <dgm:prSet/>
      <dgm:spPr/>
      <dgm:t>
        <a:bodyPr/>
        <a:lstStyle/>
        <a:p>
          <a:endParaRPr lang="en-US"/>
        </a:p>
      </dgm:t>
    </dgm:pt>
    <dgm:pt modelId="{BD4D6390-7DD2-419C-AD6F-8E5D459B1194}" type="sibTrans" cxnId="{ADA68626-2075-426B-8992-806D47804115}">
      <dgm:prSet/>
      <dgm:spPr/>
      <dgm:t>
        <a:bodyPr/>
        <a:lstStyle/>
        <a:p>
          <a:endParaRPr lang="en-US"/>
        </a:p>
      </dgm:t>
    </dgm:pt>
    <dgm:pt modelId="{D881E008-9B17-4A00-8E62-1D0E48398A76}">
      <dgm:prSet phldrT="[Text]" custT="1"/>
      <dgm:spPr/>
      <dgm:t>
        <a:bodyPr/>
        <a:lstStyle/>
        <a:p>
          <a:r>
            <a:rPr lang="en-US" sz="1200" dirty="0"/>
            <a:t>Nature of the Social Systems</a:t>
          </a:r>
        </a:p>
      </dgm:t>
    </dgm:pt>
    <dgm:pt modelId="{5701805C-D1DC-410E-9B6A-FF342B0F92E2}" type="parTrans" cxnId="{B942555A-08E0-4996-A9C3-8921EEEABF03}">
      <dgm:prSet/>
      <dgm:spPr/>
      <dgm:t>
        <a:bodyPr/>
        <a:lstStyle/>
        <a:p>
          <a:endParaRPr lang="en-US"/>
        </a:p>
      </dgm:t>
    </dgm:pt>
    <dgm:pt modelId="{E41D53CA-9E03-417A-8C23-0E60162CF4BC}" type="sibTrans" cxnId="{B942555A-08E0-4996-A9C3-8921EEEABF03}">
      <dgm:prSet/>
      <dgm:spPr/>
      <dgm:t>
        <a:bodyPr/>
        <a:lstStyle/>
        <a:p>
          <a:endParaRPr lang="en-US"/>
        </a:p>
      </dgm:t>
    </dgm:pt>
    <dgm:pt modelId="{B3B20527-A5FA-4CC5-9B15-A3EE592BBF53}">
      <dgm:prSet phldrT="[Text]" custT="1"/>
      <dgm:spPr/>
      <dgm:t>
        <a:bodyPr anchor="ctr"/>
        <a:lstStyle/>
        <a:p>
          <a:r>
            <a:rPr lang="en-US" sz="1200" dirty="0"/>
            <a:t>Norms</a:t>
          </a:r>
        </a:p>
      </dgm:t>
    </dgm:pt>
    <dgm:pt modelId="{11AF9DB5-036E-4FA6-8E45-D3CBE0E3E35E}" type="parTrans" cxnId="{3A28615F-B429-4F4C-AFA0-874AEC9C62E3}">
      <dgm:prSet/>
      <dgm:spPr/>
      <dgm:t>
        <a:bodyPr/>
        <a:lstStyle/>
        <a:p>
          <a:endParaRPr lang="en-US"/>
        </a:p>
      </dgm:t>
    </dgm:pt>
    <dgm:pt modelId="{B3CEB97B-16CA-4982-82E0-E6B26FF5E06A}" type="sibTrans" cxnId="{3A28615F-B429-4F4C-AFA0-874AEC9C62E3}">
      <dgm:prSet/>
      <dgm:spPr/>
      <dgm:t>
        <a:bodyPr/>
        <a:lstStyle/>
        <a:p>
          <a:endParaRPr lang="en-US"/>
        </a:p>
      </dgm:t>
    </dgm:pt>
    <dgm:pt modelId="{0B3EEFF5-36C8-451A-B252-1D0A5F307187}">
      <dgm:prSet phldrT="[Text]" custT="1"/>
      <dgm:spPr/>
      <dgm:t>
        <a:bodyPr/>
        <a:lstStyle/>
        <a:p>
          <a:r>
            <a:rPr lang="en-US" sz="1200" dirty="0"/>
            <a:t>Types of Innovation Decision</a:t>
          </a:r>
        </a:p>
      </dgm:t>
    </dgm:pt>
    <dgm:pt modelId="{D508AD30-EB36-4C33-B42A-C84370F14CEC}" type="parTrans" cxnId="{F210FE84-B66A-4DC2-8032-66F625DDC606}">
      <dgm:prSet/>
      <dgm:spPr/>
      <dgm:t>
        <a:bodyPr/>
        <a:lstStyle/>
        <a:p>
          <a:endParaRPr lang="en-US"/>
        </a:p>
      </dgm:t>
    </dgm:pt>
    <dgm:pt modelId="{F276CAD9-F760-4D94-B054-A29F1D042736}" type="sibTrans" cxnId="{F210FE84-B66A-4DC2-8032-66F625DDC606}">
      <dgm:prSet/>
      <dgm:spPr/>
      <dgm:t>
        <a:bodyPr/>
        <a:lstStyle/>
        <a:p>
          <a:endParaRPr lang="en-US"/>
        </a:p>
      </dgm:t>
    </dgm:pt>
    <dgm:pt modelId="{8E0BB557-B0D1-4883-83C7-0F7B7C6574A3}">
      <dgm:prSet phldrT="[Text]" custT="1"/>
      <dgm:spPr/>
      <dgm:t>
        <a:bodyPr anchor="ctr"/>
        <a:lstStyle/>
        <a:p>
          <a:r>
            <a:rPr lang="en-US" sz="1200" dirty="0"/>
            <a:t>Optional</a:t>
          </a:r>
        </a:p>
      </dgm:t>
    </dgm:pt>
    <dgm:pt modelId="{56AF4C30-07C2-481C-BBE9-E88D8C2300FA}" type="parTrans" cxnId="{56C18134-F1A2-4380-8591-8278CA2BF207}">
      <dgm:prSet/>
      <dgm:spPr/>
      <dgm:t>
        <a:bodyPr/>
        <a:lstStyle/>
        <a:p>
          <a:endParaRPr lang="en-US"/>
        </a:p>
      </dgm:t>
    </dgm:pt>
    <dgm:pt modelId="{8AAAAE96-1CBE-4B1B-A92D-665936C06584}" type="sibTrans" cxnId="{56C18134-F1A2-4380-8591-8278CA2BF207}">
      <dgm:prSet/>
      <dgm:spPr/>
      <dgm:t>
        <a:bodyPr/>
        <a:lstStyle/>
        <a:p>
          <a:endParaRPr lang="en-US"/>
        </a:p>
      </dgm:t>
    </dgm:pt>
    <dgm:pt modelId="{1FFA8B53-CAB0-49D4-A54F-E52DB4B5446C}">
      <dgm:prSet phldrT="[Text]" custT="1"/>
      <dgm:spPr/>
      <dgm:t>
        <a:bodyPr anchor="ctr"/>
        <a:lstStyle/>
        <a:p>
          <a:r>
            <a:rPr lang="en-US" sz="1200" dirty="0"/>
            <a:t>Compatibility</a:t>
          </a:r>
        </a:p>
      </dgm:t>
    </dgm:pt>
    <dgm:pt modelId="{B97BBE12-9826-44F8-9A7C-642D2E75C4C4}" type="parTrans" cxnId="{79CED1C0-4019-406C-BADB-1A892F502AA1}">
      <dgm:prSet/>
      <dgm:spPr/>
      <dgm:t>
        <a:bodyPr/>
        <a:lstStyle/>
        <a:p>
          <a:endParaRPr lang="en-US"/>
        </a:p>
      </dgm:t>
    </dgm:pt>
    <dgm:pt modelId="{69D75DC5-DBC9-47E7-9390-2773F7DC39C3}" type="sibTrans" cxnId="{79CED1C0-4019-406C-BADB-1A892F502AA1}">
      <dgm:prSet/>
      <dgm:spPr/>
      <dgm:t>
        <a:bodyPr/>
        <a:lstStyle/>
        <a:p>
          <a:endParaRPr lang="en-US"/>
        </a:p>
      </dgm:t>
    </dgm:pt>
    <dgm:pt modelId="{0D60AB17-4E45-4647-859F-9CE1A38EDEE3}">
      <dgm:prSet phldrT="[Text]" custT="1"/>
      <dgm:spPr/>
      <dgm:t>
        <a:bodyPr anchor="ctr"/>
        <a:lstStyle/>
        <a:p>
          <a:r>
            <a:rPr lang="en-US" sz="1200" dirty="0"/>
            <a:t>Observability</a:t>
          </a:r>
        </a:p>
      </dgm:t>
    </dgm:pt>
    <dgm:pt modelId="{A9895700-9095-4FC6-8EFC-5ACFEA81FF34}" type="parTrans" cxnId="{19A1BF1A-7B13-4288-AD88-B1A2DAEB8028}">
      <dgm:prSet/>
      <dgm:spPr/>
      <dgm:t>
        <a:bodyPr/>
        <a:lstStyle/>
        <a:p>
          <a:endParaRPr lang="en-US"/>
        </a:p>
      </dgm:t>
    </dgm:pt>
    <dgm:pt modelId="{C62316BB-8F08-458F-A04C-B20B0CADB69D}" type="sibTrans" cxnId="{19A1BF1A-7B13-4288-AD88-B1A2DAEB8028}">
      <dgm:prSet/>
      <dgm:spPr/>
      <dgm:t>
        <a:bodyPr/>
        <a:lstStyle/>
        <a:p>
          <a:endParaRPr lang="en-US"/>
        </a:p>
      </dgm:t>
    </dgm:pt>
    <dgm:pt modelId="{7B3140DB-179E-4FA3-9890-6BB982B547CB}">
      <dgm:prSet phldrT="[Text]" custT="1"/>
      <dgm:spPr/>
      <dgm:t>
        <a:bodyPr anchor="ctr"/>
        <a:lstStyle/>
        <a:p>
          <a:r>
            <a:rPr lang="en-US" sz="1200" dirty="0"/>
            <a:t>Trialability</a:t>
          </a:r>
        </a:p>
      </dgm:t>
    </dgm:pt>
    <dgm:pt modelId="{FD49F144-3923-4402-B3C0-020AEBE74608}" type="parTrans" cxnId="{C617DD0D-0F43-4B39-8310-CE17690520F9}">
      <dgm:prSet/>
      <dgm:spPr/>
      <dgm:t>
        <a:bodyPr/>
        <a:lstStyle/>
        <a:p>
          <a:endParaRPr lang="en-US"/>
        </a:p>
      </dgm:t>
    </dgm:pt>
    <dgm:pt modelId="{AA18F2B4-4A4B-4B27-BD55-A7D962F952B0}" type="sibTrans" cxnId="{C617DD0D-0F43-4B39-8310-CE17690520F9}">
      <dgm:prSet/>
      <dgm:spPr/>
      <dgm:t>
        <a:bodyPr/>
        <a:lstStyle/>
        <a:p>
          <a:endParaRPr lang="en-US"/>
        </a:p>
      </dgm:t>
    </dgm:pt>
    <dgm:pt modelId="{068C8324-790E-4B56-ACA3-D4BE13BF2E2A}">
      <dgm:prSet phldrT="[Text]" custT="1"/>
      <dgm:spPr/>
      <dgm:t>
        <a:bodyPr anchor="ctr"/>
        <a:lstStyle/>
        <a:p>
          <a:r>
            <a:rPr lang="en-US" sz="1200" dirty="0"/>
            <a:t>Complexity</a:t>
          </a:r>
        </a:p>
      </dgm:t>
    </dgm:pt>
    <dgm:pt modelId="{306B7D80-49AE-4DB6-B57C-3D79A4612D55}" type="parTrans" cxnId="{CFD542B8-5DCD-4BE4-B8CC-22D25E657839}">
      <dgm:prSet/>
      <dgm:spPr/>
      <dgm:t>
        <a:bodyPr/>
        <a:lstStyle/>
        <a:p>
          <a:endParaRPr lang="en-US"/>
        </a:p>
      </dgm:t>
    </dgm:pt>
    <dgm:pt modelId="{705A36AE-EB21-4179-A85C-1CCC66D6ADB3}" type="sibTrans" cxnId="{CFD542B8-5DCD-4BE4-B8CC-22D25E657839}">
      <dgm:prSet/>
      <dgm:spPr/>
      <dgm:t>
        <a:bodyPr/>
        <a:lstStyle/>
        <a:p>
          <a:endParaRPr lang="en-US"/>
        </a:p>
      </dgm:t>
    </dgm:pt>
    <dgm:pt modelId="{FFC1CAFE-D498-42A8-9375-AA9DB405A2B8}">
      <dgm:prSet phldrT="[Text]" custT="1"/>
      <dgm:spPr/>
      <dgm:t>
        <a:bodyPr anchor="ctr"/>
        <a:lstStyle/>
        <a:p>
          <a:r>
            <a:rPr lang="en-US" sz="1400" dirty="0"/>
            <a:t>Interpersonal</a:t>
          </a:r>
        </a:p>
      </dgm:t>
    </dgm:pt>
    <dgm:pt modelId="{02803251-0CA5-49AD-8877-83964E21F5FD}" type="parTrans" cxnId="{32F184EC-EF07-40FD-9015-49DF8731C666}">
      <dgm:prSet/>
      <dgm:spPr/>
      <dgm:t>
        <a:bodyPr/>
        <a:lstStyle/>
        <a:p>
          <a:endParaRPr lang="en-US"/>
        </a:p>
      </dgm:t>
    </dgm:pt>
    <dgm:pt modelId="{3F03F42E-1888-4C94-AC31-47EEDFD64210}" type="sibTrans" cxnId="{32F184EC-EF07-40FD-9015-49DF8731C666}">
      <dgm:prSet/>
      <dgm:spPr/>
      <dgm:t>
        <a:bodyPr/>
        <a:lstStyle/>
        <a:p>
          <a:endParaRPr lang="en-US"/>
        </a:p>
      </dgm:t>
    </dgm:pt>
    <dgm:pt modelId="{1E2EA0D5-B3F1-44BF-86D1-068C453606AD}">
      <dgm:prSet phldrT="[Text]" custT="1"/>
      <dgm:spPr/>
      <dgm:t>
        <a:bodyPr anchor="ctr"/>
        <a:lstStyle/>
        <a:p>
          <a:r>
            <a:rPr lang="en-US" sz="1100" dirty="0"/>
            <a:t>Interconnectedness</a:t>
          </a:r>
        </a:p>
      </dgm:t>
    </dgm:pt>
    <dgm:pt modelId="{FCC05179-FB57-45C9-BE47-4052B9936B74}" type="parTrans" cxnId="{4EB6497A-2D53-4D0F-889F-15D123CBE5B8}">
      <dgm:prSet/>
      <dgm:spPr/>
      <dgm:t>
        <a:bodyPr/>
        <a:lstStyle/>
        <a:p>
          <a:endParaRPr lang="en-US"/>
        </a:p>
      </dgm:t>
    </dgm:pt>
    <dgm:pt modelId="{40889FC4-8BE5-4200-B653-1ED6F896EF0D}" type="sibTrans" cxnId="{4EB6497A-2D53-4D0F-889F-15D123CBE5B8}">
      <dgm:prSet/>
      <dgm:spPr/>
      <dgm:t>
        <a:bodyPr/>
        <a:lstStyle/>
        <a:p>
          <a:endParaRPr lang="en-US"/>
        </a:p>
      </dgm:t>
    </dgm:pt>
    <dgm:pt modelId="{0374B081-03AE-4F2D-9E84-56BAFDCAF7EE}">
      <dgm:prSet phldrT="[Text]" custT="1"/>
      <dgm:spPr/>
      <dgm:t>
        <a:bodyPr anchor="ctr"/>
        <a:lstStyle/>
        <a:p>
          <a:r>
            <a:rPr lang="en-US" sz="1200" dirty="0"/>
            <a:t>Consequences</a:t>
          </a:r>
        </a:p>
      </dgm:t>
    </dgm:pt>
    <dgm:pt modelId="{F364CA23-C76F-4203-8F7D-33421D1C4B4E}" type="parTrans" cxnId="{5185EC2E-DCA3-4D39-8F8E-1F6156457369}">
      <dgm:prSet/>
      <dgm:spPr/>
      <dgm:t>
        <a:bodyPr/>
        <a:lstStyle/>
        <a:p>
          <a:endParaRPr lang="en-US"/>
        </a:p>
      </dgm:t>
    </dgm:pt>
    <dgm:pt modelId="{ED455EF7-CB0B-4227-9F1E-3E21C04E8D01}" type="sibTrans" cxnId="{5185EC2E-DCA3-4D39-8F8E-1F6156457369}">
      <dgm:prSet/>
      <dgm:spPr/>
      <dgm:t>
        <a:bodyPr/>
        <a:lstStyle/>
        <a:p>
          <a:endParaRPr lang="en-US"/>
        </a:p>
      </dgm:t>
    </dgm:pt>
    <dgm:pt modelId="{9043439F-3577-4487-A558-1E43ED46D172}">
      <dgm:prSet phldrT="[Text]" custT="1"/>
      <dgm:spPr/>
      <dgm:t>
        <a:bodyPr anchor="ctr"/>
        <a:lstStyle/>
        <a:p>
          <a:r>
            <a:rPr lang="en-US" sz="1200" dirty="0"/>
            <a:t>Collective</a:t>
          </a:r>
        </a:p>
      </dgm:t>
    </dgm:pt>
    <dgm:pt modelId="{2FFD6434-31A8-42DE-8E21-3D8D572AE0B0}" type="parTrans" cxnId="{194162B2-BB1E-493F-BA77-827FE237DCF1}">
      <dgm:prSet/>
      <dgm:spPr/>
      <dgm:t>
        <a:bodyPr/>
        <a:lstStyle/>
        <a:p>
          <a:endParaRPr lang="en-US"/>
        </a:p>
      </dgm:t>
    </dgm:pt>
    <dgm:pt modelId="{F233512E-D9B3-4015-8500-029D46A6B159}" type="sibTrans" cxnId="{194162B2-BB1E-493F-BA77-827FE237DCF1}">
      <dgm:prSet/>
      <dgm:spPr/>
      <dgm:t>
        <a:bodyPr/>
        <a:lstStyle/>
        <a:p>
          <a:endParaRPr lang="en-US"/>
        </a:p>
      </dgm:t>
    </dgm:pt>
    <dgm:pt modelId="{F141C4B6-01A6-445E-B66A-FE2A78D6C50A}">
      <dgm:prSet phldrT="[Text]" custT="1"/>
      <dgm:spPr/>
      <dgm:t>
        <a:bodyPr anchor="ctr"/>
        <a:lstStyle/>
        <a:p>
          <a:r>
            <a:rPr lang="en-US" sz="1200" dirty="0"/>
            <a:t>Authority</a:t>
          </a:r>
        </a:p>
      </dgm:t>
    </dgm:pt>
    <dgm:pt modelId="{1BEE8162-C707-4864-8D41-CAA64A6C3BB9}" type="parTrans" cxnId="{136D04FA-65E3-4565-95F2-746CEB223906}">
      <dgm:prSet/>
      <dgm:spPr/>
      <dgm:t>
        <a:bodyPr/>
        <a:lstStyle/>
        <a:p>
          <a:endParaRPr lang="en-US"/>
        </a:p>
      </dgm:t>
    </dgm:pt>
    <dgm:pt modelId="{45733D75-9AED-40DE-A71C-2358F58ED68C}" type="sibTrans" cxnId="{136D04FA-65E3-4565-95F2-746CEB223906}">
      <dgm:prSet/>
      <dgm:spPr/>
      <dgm:t>
        <a:bodyPr/>
        <a:lstStyle/>
        <a:p>
          <a:endParaRPr lang="en-US"/>
        </a:p>
      </dgm:t>
    </dgm:pt>
    <dgm:pt modelId="{190FC82F-6ECD-44FC-B0E9-AC1DEF3CC713}" type="pres">
      <dgm:prSet presAssocID="{7C99EEDD-7002-45DE-A33B-BDB1F877D6B5}" presName="cycleMatrixDiagram" presStyleCnt="0">
        <dgm:presLayoutVars>
          <dgm:chMax val="1"/>
          <dgm:dir/>
          <dgm:animLvl val="lvl"/>
          <dgm:resizeHandles val="exact"/>
        </dgm:presLayoutVars>
      </dgm:prSet>
      <dgm:spPr/>
    </dgm:pt>
    <dgm:pt modelId="{A4814412-2566-4B80-821E-994B17E409C6}" type="pres">
      <dgm:prSet presAssocID="{7C99EEDD-7002-45DE-A33B-BDB1F877D6B5}" presName="children" presStyleCnt="0"/>
      <dgm:spPr/>
    </dgm:pt>
    <dgm:pt modelId="{54CEAA86-72FB-4C2B-8276-6BB7CA785A72}" type="pres">
      <dgm:prSet presAssocID="{7C99EEDD-7002-45DE-A33B-BDB1F877D6B5}" presName="child1group" presStyleCnt="0"/>
      <dgm:spPr/>
    </dgm:pt>
    <dgm:pt modelId="{BFA58553-7D9C-4A50-ADD4-B1996BCD4B11}" type="pres">
      <dgm:prSet presAssocID="{7C99EEDD-7002-45DE-A33B-BDB1F877D6B5}" presName="child1" presStyleLbl="bgAcc1" presStyleIdx="0" presStyleCnt="4" custScaleY="137647"/>
      <dgm:spPr/>
    </dgm:pt>
    <dgm:pt modelId="{7D54DE8C-385C-4AD1-A581-0B34051FAA4D}" type="pres">
      <dgm:prSet presAssocID="{7C99EEDD-7002-45DE-A33B-BDB1F877D6B5}" presName="child1Text" presStyleLbl="bgAcc1" presStyleIdx="0" presStyleCnt="4">
        <dgm:presLayoutVars>
          <dgm:bulletEnabled val="1"/>
        </dgm:presLayoutVars>
      </dgm:prSet>
      <dgm:spPr/>
    </dgm:pt>
    <dgm:pt modelId="{36416859-AFB8-4C17-9A79-DA170166B1E6}" type="pres">
      <dgm:prSet presAssocID="{7C99EEDD-7002-45DE-A33B-BDB1F877D6B5}" presName="child2group" presStyleCnt="0"/>
      <dgm:spPr/>
    </dgm:pt>
    <dgm:pt modelId="{92D3753A-D83B-4E86-A91E-FAB9E5008603}" type="pres">
      <dgm:prSet presAssocID="{7C99EEDD-7002-45DE-A33B-BDB1F877D6B5}" presName="child2" presStyleLbl="bgAcc1" presStyleIdx="1" presStyleCnt="4" custScaleX="105301" custScaleY="137647"/>
      <dgm:spPr/>
    </dgm:pt>
    <dgm:pt modelId="{C8C064A6-4646-41FE-A407-C7802186EEC8}" type="pres">
      <dgm:prSet presAssocID="{7C99EEDD-7002-45DE-A33B-BDB1F877D6B5}" presName="child2Text" presStyleLbl="bgAcc1" presStyleIdx="1" presStyleCnt="4">
        <dgm:presLayoutVars>
          <dgm:bulletEnabled val="1"/>
        </dgm:presLayoutVars>
      </dgm:prSet>
      <dgm:spPr/>
    </dgm:pt>
    <dgm:pt modelId="{04EEFBA6-128C-4C7A-BB06-2CD1E0F0DD4D}" type="pres">
      <dgm:prSet presAssocID="{7C99EEDD-7002-45DE-A33B-BDB1F877D6B5}" presName="child3group" presStyleCnt="0"/>
      <dgm:spPr/>
    </dgm:pt>
    <dgm:pt modelId="{0692A0AE-5697-4B23-B28E-C86F380C1200}" type="pres">
      <dgm:prSet presAssocID="{7C99EEDD-7002-45DE-A33B-BDB1F877D6B5}" presName="child3" presStyleLbl="bgAcc1" presStyleIdx="2" presStyleCnt="4" custScaleX="107572" custScaleY="137647"/>
      <dgm:spPr/>
    </dgm:pt>
    <dgm:pt modelId="{C5194A85-F411-46C5-8FF6-770D26165FBF}" type="pres">
      <dgm:prSet presAssocID="{7C99EEDD-7002-45DE-A33B-BDB1F877D6B5}" presName="child3Text" presStyleLbl="bgAcc1" presStyleIdx="2" presStyleCnt="4">
        <dgm:presLayoutVars>
          <dgm:bulletEnabled val="1"/>
        </dgm:presLayoutVars>
      </dgm:prSet>
      <dgm:spPr/>
    </dgm:pt>
    <dgm:pt modelId="{E28FAD77-E275-4C0A-8A69-273022630127}" type="pres">
      <dgm:prSet presAssocID="{7C99EEDD-7002-45DE-A33B-BDB1F877D6B5}" presName="child4group" presStyleCnt="0"/>
      <dgm:spPr/>
    </dgm:pt>
    <dgm:pt modelId="{56A77162-2C52-4EBD-A881-9B47D1FA7E82}" type="pres">
      <dgm:prSet presAssocID="{7C99EEDD-7002-45DE-A33B-BDB1F877D6B5}" presName="child4" presStyleLbl="bgAcc1" presStyleIdx="3" presStyleCnt="4" custScaleY="137647"/>
      <dgm:spPr/>
    </dgm:pt>
    <dgm:pt modelId="{758622B1-B417-4CF9-880C-2FE5390FA96C}" type="pres">
      <dgm:prSet presAssocID="{7C99EEDD-7002-45DE-A33B-BDB1F877D6B5}" presName="child4Text" presStyleLbl="bgAcc1" presStyleIdx="3" presStyleCnt="4">
        <dgm:presLayoutVars>
          <dgm:bulletEnabled val="1"/>
        </dgm:presLayoutVars>
      </dgm:prSet>
      <dgm:spPr/>
    </dgm:pt>
    <dgm:pt modelId="{083230B4-4DBA-4CFC-8EF1-58B3EF9B5D1E}" type="pres">
      <dgm:prSet presAssocID="{7C99EEDD-7002-45DE-A33B-BDB1F877D6B5}" presName="childPlaceholder" presStyleCnt="0"/>
      <dgm:spPr/>
    </dgm:pt>
    <dgm:pt modelId="{90606A46-B495-4F30-8176-418822B2049F}" type="pres">
      <dgm:prSet presAssocID="{7C99EEDD-7002-45DE-A33B-BDB1F877D6B5}" presName="circle" presStyleCnt="0"/>
      <dgm:spPr/>
    </dgm:pt>
    <dgm:pt modelId="{4C6BCC72-EE3A-4AD5-BAF8-59E7A16DCAF5}" type="pres">
      <dgm:prSet presAssocID="{7C99EEDD-7002-45DE-A33B-BDB1F877D6B5}" presName="quadrant1" presStyleLbl="node1" presStyleIdx="0" presStyleCnt="4" custLinFactNeighborX="-9507" custLinFactNeighborY="2123">
        <dgm:presLayoutVars>
          <dgm:chMax val="1"/>
          <dgm:bulletEnabled val="1"/>
        </dgm:presLayoutVars>
      </dgm:prSet>
      <dgm:spPr/>
    </dgm:pt>
    <dgm:pt modelId="{7D7A35E4-85B1-4E8D-AEED-87A60DE7A125}" type="pres">
      <dgm:prSet presAssocID="{7C99EEDD-7002-45DE-A33B-BDB1F877D6B5}" presName="quadrant2" presStyleLbl="node1" presStyleIdx="1" presStyleCnt="4" custLinFactNeighborX="-12100" custLinFactNeighborY="2123">
        <dgm:presLayoutVars>
          <dgm:chMax val="1"/>
          <dgm:bulletEnabled val="1"/>
        </dgm:presLayoutVars>
      </dgm:prSet>
      <dgm:spPr/>
    </dgm:pt>
    <dgm:pt modelId="{0E2FFE86-3542-413A-9A7D-B9E68E9A26CC}" type="pres">
      <dgm:prSet presAssocID="{7C99EEDD-7002-45DE-A33B-BDB1F877D6B5}" presName="quadrant3" presStyleLbl="node1" presStyleIdx="2" presStyleCnt="4" custLinFactNeighborX="-12100" custLinFactNeighborY="-2496">
        <dgm:presLayoutVars>
          <dgm:chMax val="1"/>
          <dgm:bulletEnabled val="1"/>
        </dgm:presLayoutVars>
      </dgm:prSet>
      <dgm:spPr/>
    </dgm:pt>
    <dgm:pt modelId="{5712CD84-A517-4EA6-8DDA-CE845F76908A}" type="pres">
      <dgm:prSet presAssocID="{7C99EEDD-7002-45DE-A33B-BDB1F877D6B5}" presName="quadrant4" presStyleLbl="node1" presStyleIdx="3" presStyleCnt="4" custLinFactNeighborX="-9507" custLinFactNeighborY="-2496">
        <dgm:presLayoutVars>
          <dgm:chMax val="1"/>
          <dgm:bulletEnabled val="1"/>
        </dgm:presLayoutVars>
      </dgm:prSet>
      <dgm:spPr/>
    </dgm:pt>
    <dgm:pt modelId="{B6F58219-BD7F-43E8-9768-8F38534E3572}" type="pres">
      <dgm:prSet presAssocID="{7C99EEDD-7002-45DE-A33B-BDB1F877D6B5}" presName="quadrantPlaceholder" presStyleCnt="0"/>
      <dgm:spPr/>
    </dgm:pt>
    <dgm:pt modelId="{6070B145-5B92-41F2-B6F6-4A227B324DAF}" type="pres">
      <dgm:prSet presAssocID="{7C99EEDD-7002-45DE-A33B-BDB1F877D6B5}" presName="center1" presStyleLbl="fgShp" presStyleIdx="0" presStyleCnt="2" custLinFactNeighborX="-32542" custLinFactNeighborY="-2879"/>
      <dgm:spPr/>
    </dgm:pt>
    <dgm:pt modelId="{863C9B5C-CF75-490B-8B67-94D638AB51E7}" type="pres">
      <dgm:prSet presAssocID="{7C99EEDD-7002-45DE-A33B-BDB1F877D6B5}" presName="center2" presStyleLbl="fgShp" presStyleIdx="1" presStyleCnt="2" custLinFactNeighborX="-30039" custLinFactNeighborY="2879"/>
      <dgm:spPr/>
    </dgm:pt>
  </dgm:ptLst>
  <dgm:cxnLst>
    <dgm:cxn modelId="{8E863608-B054-461E-AEE0-35DDB57C12CF}" srcId="{3F33A30E-328C-43D8-A487-AF14B4F1DE41}" destId="{C558C773-9E12-45F9-88E4-4F73CD09034C}" srcOrd="0" destOrd="0" parTransId="{642205F1-986C-478B-A2EF-DCDF45AD66FE}" sibTransId="{0D0CAD34-3A37-4348-B247-BB976B83B45A}"/>
    <dgm:cxn modelId="{3D47F509-F0B3-417D-939C-8BA440C57920}" type="presOf" srcId="{FFC1CAFE-D498-42A8-9375-AA9DB405A2B8}" destId="{92D3753A-D83B-4E86-A91E-FAB9E5008603}" srcOrd="0" destOrd="1" presId="urn:microsoft.com/office/officeart/2005/8/layout/cycle4"/>
    <dgm:cxn modelId="{C617DD0D-0F43-4B39-8310-CE17690520F9}" srcId="{3F33A30E-328C-43D8-A487-AF14B4F1DE41}" destId="{7B3140DB-179E-4FA3-9890-6BB982B547CB}" srcOrd="3" destOrd="0" parTransId="{FD49F144-3923-4402-B3C0-020AEBE74608}" sibTransId="{AA18F2B4-4A4B-4B27-BD55-A7D962F952B0}"/>
    <dgm:cxn modelId="{35BB6A13-529C-4E45-9A24-A59CCD365216}" type="presOf" srcId="{0D60AB17-4E45-4647-859F-9CE1A38EDEE3}" destId="{7D54DE8C-385C-4AD1-A581-0B34051FAA4D}" srcOrd="1" destOrd="2" presId="urn:microsoft.com/office/officeart/2005/8/layout/cycle4"/>
    <dgm:cxn modelId="{5A6E7215-A66A-4BBE-A033-6688283FC9FE}" type="presOf" srcId="{8E0BB557-B0D1-4883-83C7-0F7B7C6574A3}" destId="{758622B1-B417-4CF9-880C-2FE5390FA96C}" srcOrd="1" destOrd="0" presId="urn:microsoft.com/office/officeart/2005/8/layout/cycle4"/>
    <dgm:cxn modelId="{19A1BF1A-7B13-4288-AD88-B1A2DAEB8028}" srcId="{3F33A30E-328C-43D8-A487-AF14B4F1DE41}" destId="{0D60AB17-4E45-4647-859F-9CE1A38EDEE3}" srcOrd="2" destOrd="0" parTransId="{A9895700-9095-4FC6-8EFC-5ACFEA81FF34}" sibTransId="{C62316BB-8F08-458F-A04C-B20B0CADB69D}"/>
    <dgm:cxn modelId="{0E452F1C-242C-440D-81B4-A4A161289209}" type="presOf" srcId="{9043439F-3577-4487-A558-1E43ED46D172}" destId="{56A77162-2C52-4EBD-A881-9B47D1FA7E82}" srcOrd="0" destOrd="1" presId="urn:microsoft.com/office/officeart/2005/8/layout/cycle4"/>
    <dgm:cxn modelId="{8BF1481D-19D0-4F88-A2E9-63314E1DD4EC}" type="presOf" srcId="{3299AEA0-FECA-4BA0-A00F-186594E41DE1}" destId="{7D7A35E4-85B1-4E8D-AEED-87A60DE7A125}" srcOrd="0" destOrd="0" presId="urn:microsoft.com/office/officeart/2005/8/layout/cycle4"/>
    <dgm:cxn modelId="{49D5CD24-EB04-4AD2-B347-DD2C4323519F}" type="presOf" srcId="{D881E008-9B17-4A00-8E62-1D0E48398A76}" destId="{0E2FFE86-3542-413A-9A7D-B9E68E9A26CC}" srcOrd="0" destOrd="0" presId="urn:microsoft.com/office/officeart/2005/8/layout/cycle4"/>
    <dgm:cxn modelId="{ADA68626-2075-426B-8992-806D47804115}" srcId="{3299AEA0-FECA-4BA0-A00F-186594E41DE1}" destId="{BB5AFBAD-B695-45A6-90BD-9CBCCE8EFFD3}" srcOrd="0" destOrd="0" parTransId="{296CA789-BD56-4C4C-8769-A92D102B7363}" sibTransId="{BD4D6390-7DD2-419C-AD6F-8E5D459B1194}"/>
    <dgm:cxn modelId="{26F3CC2B-9EB0-46ED-90D0-860FDE3B0F7F}" type="presOf" srcId="{7B3140DB-179E-4FA3-9890-6BB982B547CB}" destId="{BFA58553-7D9C-4A50-ADD4-B1996BCD4B11}" srcOrd="0" destOrd="3" presId="urn:microsoft.com/office/officeart/2005/8/layout/cycle4"/>
    <dgm:cxn modelId="{D8468D2E-BB2E-4C30-AC67-715EBBCC75CF}" type="presOf" srcId="{0374B081-03AE-4F2D-9E84-56BAFDCAF7EE}" destId="{0692A0AE-5697-4B23-B28E-C86F380C1200}" srcOrd="0" destOrd="2" presId="urn:microsoft.com/office/officeart/2005/8/layout/cycle4"/>
    <dgm:cxn modelId="{5185EC2E-DCA3-4D39-8F8E-1F6156457369}" srcId="{D881E008-9B17-4A00-8E62-1D0E48398A76}" destId="{0374B081-03AE-4F2D-9E84-56BAFDCAF7EE}" srcOrd="2" destOrd="0" parTransId="{F364CA23-C76F-4203-8F7D-33421D1C4B4E}" sibTransId="{ED455EF7-CB0B-4227-9F1E-3E21C04E8D01}"/>
    <dgm:cxn modelId="{94AABB33-6ECC-4BA8-A53D-52CE9659ABAD}" type="presOf" srcId="{BB5AFBAD-B695-45A6-90BD-9CBCCE8EFFD3}" destId="{92D3753A-D83B-4E86-A91E-FAB9E5008603}" srcOrd="0" destOrd="0" presId="urn:microsoft.com/office/officeart/2005/8/layout/cycle4"/>
    <dgm:cxn modelId="{56C18134-F1A2-4380-8591-8278CA2BF207}" srcId="{0B3EEFF5-36C8-451A-B252-1D0A5F307187}" destId="{8E0BB557-B0D1-4883-83C7-0F7B7C6574A3}" srcOrd="0" destOrd="0" parTransId="{56AF4C30-07C2-481C-BBE9-E88D8C2300FA}" sibTransId="{8AAAAE96-1CBE-4B1B-A92D-665936C06584}"/>
    <dgm:cxn modelId="{0015D83B-E67D-4462-8985-FC54DDB838BF}" type="presOf" srcId="{0B3EEFF5-36C8-451A-B252-1D0A5F307187}" destId="{5712CD84-A517-4EA6-8DDA-CE845F76908A}" srcOrd="0" destOrd="0" presId="urn:microsoft.com/office/officeart/2005/8/layout/cycle4"/>
    <dgm:cxn modelId="{1070D34A-B23C-4823-B345-AFFD158A6220}" type="presOf" srcId="{068C8324-790E-4B56-ACA3-D4BE13BF2E2A}" destId="{7D54DE8C-385C-4AD1-A581-0B34051FAA4D}" srcOrd="1" destOrd="4" presId="urn:microsoft.com/office/officeart/2005/8/layout/cycle4"/>
    <dgm:cxn modelId="{5DE16750-E971-4651-BCE6-B287514BDD4E}" type="presOf" srcId="{8E0BB557-B0D1-4883-83C7-0F7B7C6574A3}" destId="{56A77162-2C52-4EBD-A881-9B47D1FA7E82}" srcOrd="0" destOrd="0" presId="urn:microsoft.com/office/officeart/2005/8/layout/cycle4"/>
    <dgm:cxn modelId="{4644BB51-4FC5-41D5-AFA5-BEF31C79ED2D}" type="presOf" srcId="{FFC1CAFE-D498-42A8-9375-AA9DB405A2B8}" destId="{C8C064A6-4646-41FE-A407-C7802186EEC8}" srcOrd="1" destOrd="1" presId="urn:microsoft.com/office/officeart/2005/8/layout/cycle4"/>
    <dgm:cxn modelId="{B942555A-08E0-4996-A9C3-8921EEEABF03}" srcId="{7C99EEDD-7002-45DE-A33B-BDB1F877D6B5}" destId="{D881E008-9B17-4A00-8E62-1D0E48398A76}" srcOrd="2" destOrd="0" parTransId="{5701805C-D1DC-410E-9B6A-FF342B0F92E2}" sibTransId="{E41D53CA-9E03-417A-8C23-0E60162CF4BC}"/>
    <dgm:cxn modelId="{3A28615F-B429-4F4C-AFA0-874AEC9C62E3}" srcId="{D881E008-9B17-4A00-8E62-1D0E48398A76}" destId="{B3B20527-A5FA-4CC5-9B15-A3EE592BBF53}" srcOrd="0" destOrd="0" parTransId="{11AF9DB5-036E-4FA6-8E45-D3CBE0E3E35E}" sibTransId="{B3CEB97B-16CA-4982-82E0-E6B26FF5E06A}"/>
    <dgm:cxn modelId="{87DA1B6D-E06C-4767-9CA4-2F131B02919A}" type="presOf" srcId="{1FFA8B53-CAB0-49D4-A54F-E52DB4B5446C}" destId="{7D54DE8C-385C-4AD1-A581-0B34051FAA4D}" srcOrd="1" destOrd="1" presId="urn:microsoft.com/office/officeart/2005/8/layout/cycle4"/>
    <dgm:cxn modelId="{2654986E-6973-4B7E-A500-75EC32406799}" type="presOf" srcId="{3F33A30E-328C-43D8-A487-AF14B4F1DE41}" destId="{4C6BCC72-EE3A-4AD5-BAF8-59E7A16DCAF5}" srcOrd="0" destOrd="0" presId="urn:microsoft.com/office/officeart/2005/8/layout/cycle4"/>
    <dgm:cxn modelId="{E361F272-C5FC-44BE-BD08-59F3C9F35BC7}" type="presOf" srcId="{B3B20527-A5FA-4CC5-9B15-A3EE592BBF53}" destId="{C5194A85-F411-46C5-8FF6-770D26165FBF}" srcOrd="1" destOrd="0" presId="urn:microsoft.com/office/officeart/2005/8/layout/cycle4"/>
    <dgm:cxn modelId="{4EB6497A-2D53-4D0F-889F-15D123CBE5B8}" srcId="{D881E008-9B17-4A00-8E62-1D0E48398A76}" destId="{1E2EA0D5-B3F1-44BF-86D1-068C453606AD}" srcOrd="1" destOrd="0" parTransId="{FCC05179-FB57-45C9-BE47-4052B9936B74}" sibTransId="{40889FC4-8BE5-4200-B653-1ED6F896EF0D}"/>
    <dgm:cxn modelId="{022D027C-93E5-4FF2-8AFD-C9A10D353008}" srcId="{7C99EEDD-7002-45DE-A33B-BDB1F877D6B5}" destId="{3F33A30E-328C-43D8-A487-AF14B4F1DE41}" srcOrd="0" destOrd="0" parTransId="{4C95E13F-AD64-4499-B2F7-B67576E9C1E7}" sibTransId="{FC905D10-DEBA-46A5-A747-B72443EC8EDB}"/>
    <dgm:cxn modelId="{F210FE84-B66A-4DC2-8032-66F625DDC606}" srcId="{7C99EEDD-7002-45DE-A33B-BDB1F877D6B5}" destId="{0B3EEFF5-36C8-451A-B252-1D0A5F307187}" srcOrd="3" destOrd="0" parTransId="{D508AD30-EB36-4C33-B42A-C84370F14CEC}" sibTransId="{F276CAD9-F760-4D94-B054-A29F1D042736}"/>
    <dgm:cxn modelId="{6F291A85-E5EA-4C70-B540-B629FE4950E8}" type="presOf" srcId="{F141C4B6-01A6-445E-B66A-FE2A78D6C50A}" destId="{758622B1-B417-4CF9-880C-2FE5390FA96C}" srcOrd="1" destOrd="2" presId="urn:microsoft.com/office/officeart/2005/8/layout/cycle4"/>
    <dgm:cxn modelId="{CE7C719A-2AE4-4DDA-B2A9-593F963165DF}" type="presOf" srcId="{0D60AB17-4E45-4647-859F-9CE1A38EDEE3}" destId="{BFA58553-7D9C-4A50-ADD4-B1996BCD4B11}" srcOrd="0" destOrd="2" presId="urn:microsoft.com/office/officeart/2005/8/layout/cycle4"/>
    <dgm:cxn modelId="{2548AD9D-C659-4C3B-97BD-D73092928E7B}" type="presOf" srcId="{068C8324-790E-4B56-ACA3-D4BE13BF2E2A}" destId="{BFA58553-7D9C-4A50-ADD4-B1996BCD4B11}" srcOrd="0" destOrd="4" presId="urn:microsoft.com/office/officeart/2005/8/layout/cycle4"/>
    <dgm:cxn modelId="{194162B2-BB1E-493F-BA77-827FE237DCF1}" srcId="{0B3EEFF5-36C8-451A-B252-1D0A5F307187}" destId="{9043439F-3577-4487-A558-1E43ED46D172}" srcOrd="1" destOrd="0" parTransId="{2FFD6434-31A8-42DE-8E21-3D8D572AE0B0}" sibTransId="{F233512E-D9B3-4015-8500-029D46A6B159}"/>
    <dgm:cxn modelId="{D3BE82B2-7655-408E-A265-B255C1D5607F}" type="presOf" srcId="{C558C773-9E12-45F9-88E4-4F73CD09034C}" destId="{7D54DE8C-385C-4AD1-A581-0B34051FAA4D}" srcOrd="1" destOrd="0" presId="urn:microsoft.com/office/officeart/2005/8/layout/cycle4"/>
    <dgm:cxn modelId="{CFD542B8-5DCD-4BE4-B8CC-22D25E657839}" srcId="{3F33A30E-328C-43D8-A487-AF14B4F1DE41}" destId="{068C8324-790E-4B56-ACA3-D4BE13BF2E2A}" srcOrd="4" destOrd="0" parTransId="{306B7D80-49AE-4DB6-B57C-3D79A4612D55}" sibTransId="{705A36AE-EB21-4179-A85C-1CCC66D6ADB3}"/>
    <dgm:cxn modelId="{FD3FA8C0-7EC1-4D1A-B155-46246F2B0D42}" type="presOf" srcId="{1E2EA0D5-B3F1-44BF-86D1-068C453606AD}" destId="{0692A0AE-5697-4B23-B28E-C86F380C1200}" srcOrd="0" destOrd="1" presId="urn:microsoft.com/office/officeart/2005/8/layout/cycle4"/>
    <dgm:cxn modelId="{79CED1C0-4019-406C-BADB-1A892F502AA1}" srcId="{3F33A30E-328C-43D8-A487-AF14B4F1DE41}" destId="{1FFA8B53-CAB0-49D4-A54F-E52DB4B5446C}" srcOrd="1" destOrd="0" parTransId="{B97BBE12-9826-44F8-9A7C-642D2E75C4C4}" sibTransId="{69D75DC5-DBC9-47E7-9390-2773F7DC39C3}"/>
    <dgm:cxn modelId="{F9BCFDCC-0B2F-42A0-8534-60D813BCB90A}" type="presOf" srcId="{1E2EA0D5-B3F1-44BF-86D1-068C453606AD}" destId="{C5194A85-F411-46C5-8FF6-770D26165FBF}" srcOrd="1" destOrd="1" presId="urn:microsoft.com/office/officeart/2005/8/layout/cycle4"/>
    <dgm:cxn modelId="{8BB7A2D2-5EF6-436E-9160-F9488B929F85}" type="presOf" srcId="{BB5AFBAD-B695-45A6-90BD-9CBCCE8EFFD3}" destId="{C8C064A6-4646-41FE-A407-C7802186EEC8}" srcOrd="1" destOrd="0" presId="urn:microsoft.com/office/officeart/2005/8/layout/cycle4"/>
    <dgm:cxn modelId="{8D359AD5-5FC1-40C1-802D-14DF49928EF4}" type="presOf" srcId="{B3B20527-A5FA-4CC5-9B15-A3EE592BBF53}" destId="{0692A0AE-5697-4B23-B28E-C86F380C1200}" srcOrd="0" destOrd="0" presId="urn:microsoft.com/office/officeart/2005/8/layout/cycle4"/>
    <dgm:cxn modelId="{3243E0E1-5B0A-49AF-A21D-757EAC40F067}" type="presOf" srcId="{1FFA8B53-CAB0-49D4-A54F-E52DB4B5446C}" destId="{BFA58553-7D9C-4A50-ADD4-B1996BCD4B11}" srcOrd="0" destOrd="1" presId="urn:microsoft.com/office/officeart/2005/8/layout/cycle4"/>
    <dgm:cxn modelId="{0C580FE8-AAB5-457B-8C39-E1250A7CD7F2}" type="presOf" srcId="{7C99EEDD-7002-45DE-A33B-BDB1F877D6B5}" destId="{190FC82F-6ECD-44FC-B0E9-AC1DEF3CC713}" srcOrd="0" destOrd="0" presId="urn:microsoft.com/office/officeart/2005/8/layout/cycle4"/>
    <dgm:cxn modelId="{ECCF87E8-12C9-47F1-905F-14DD786A995B}" type="presOf" srcId="{0374B081-03AE-4F2D-9E84-56BAFDCAF7EE}" destId="{C5194A85-F411-46C5-8FF6-770D26165FBF}" srcOrd="1" destOrd="2" presId="urn:microsoft.com/office/officeart/2005/8/layout/cycle4"/>
    <dgm:cxn modelId="{846E3DEC-083F-417F-A9CD-A2DB2572ED8A}" srcId="{7C99EEDD-7002-45DE-A33B-BDB1F877D6B5}" destId="{3299AEA0-FECA-4BA0-A00F-186594E41DE1}" srcOrd="1" destOrd="0" parTransId="{D392939A-91FB-4AAD-9C81-83AFCF1F31D8}" sibTransId="{39FC93FD-8552-4B91-9E50-E261DF6259EE}"/>
    <dgm:cxn modelId="{32F184EC-EF07-40FD-9015-49DF8731C666}" srcId="{3299AEA0-FECA-4BA0-A00F-186594E41DE1}" destId="{FFC1CAFE-D498-42A8-9375-AA9DB405A2B8}" srcOrd="1" destOrd="0" parTransId="{02803251-0CA5-49AD-8877-83964E21F5FD}" sibTransId="{3F03F42E-1888-4C94-AC31-47EEDFD64210}"/>
    <dgm:cxn modelId="{413D1AF1-741C-4653-AC98-52971E18C9F0}" type="presOf" srcId="{7B3140DB-179E-4FA3-9890-6BB982B547CB}" destId="{7D54DE8C-385C-4AD1-A581-0B34051FAA4D}" srcOrd="1" destOrd="3" presId="urn:microsoft.com/office/officeart/2005/8/layout/cycle4"/>
    <dgm:cxn modelId="{D7CF53F1-E5BF-45E7-97E1-76C6F114C5DD}" type="presOf" srcId="{F141C4B6-01A6-445E-B66A-FE2A78D6C50A}" destId="{56A77162-2C52-4EBD-A881-9B47D1FA7E82}" srcOrd="0" destOrd="2" presId="urn:microsoft.com/office/officeart/2005/8/layout/cycle4"/>
    <dgm:cxn modelId="{136D04FA-65E3-4565-95F2-746CEB223906}" srcId="{0B3EEFF5-36C8-451A-B252-1D0A5F307187}" destId="{F141C4B6-01A6-445E-B66A-FE2A78D6C50A}" srcOrd="2" destOrd="0" parTransId="{1BEE8162-C707-4864-8D41-CAA64A6C3BB9}" sibTransId="{45733D75-9AED-40DE-A71C-2358F58ED68C}"/>
    <dgm:cxn modelId="{87FE3BFB-05D5-4D91-863B-0B98451AD659}" type="presOf" srcId="{C558C773-9E12-45F9-88E4-4F73CD09034C}" destId="{BFA58553-7D9C-4A50-ADD4-B1996BCD4B11}" srcOrd="0" destOrd="0" presId="urn:microsoft.com/office/officeart/2005/8/layout/cycle4"/>
    <dgm:cxn modelId="{47E31EFC-A3D4-45C3-86FD-FFEC3C4414F4}" type="presOf" srcId="{9043439F-3577-4487-A558-1E43ED46D172}" destId="{758622B1-B417-4CF9-880C-2FE5390FA96C}" srcOrd="1" destOrd="1" presId="urn:microsoft.com/office/officeart/2005/8/layout/cycle4"/>
    <dgm:cxn modelId="{EB687BDE-7044-4C6A-86FD-0A93691A077B}" type="presParOf" srcId="{190FC82F-6ECD-44FC-B0E9-AC1DEF3CC713}" destId="{A4814412-2566-4B80-821E-994B17E409C6}" srcOrd="0" destOrd="0" presId="urn:microsoft.com/office/officeart/2005/8/layout/cycle4"/>
    <dgm:cxn modelId="{9CB2D49A-F016-4EA2-B32E-E3BF34F41AA1}" type="presParOf" srcId="{A4814412-2566-4B80-821E-994B17E409C6}" destId="{54CEAA86-72FB-4C2B-8276-6BB7CA785A72}" srcOrd="0" destOrd="0" presId="urn:microsoft.com/office/officeart/2005/8/layout/cycle4"/>
    <dgm:cxn modelId="{14686713-E77F-407E-ABBB-02C84DE966D5}" type="presParOf" srcId="{54CEAA86-72FB-4C2B-8276-6BB7CA785A72}" destId="{BFA58553-7D9C-4A50-ADD4-B1996BCD4B11}" srcOrd="0" destOrd="0" presId="urn:microsoft.com/office/officeart/2005/8/layout/cycle4"/>
    <dgm:cxn modelId="{67E2046E-1CC2-4675-BCFE-90883B01D517}" type="presParOf" srcId="{54CEAA86-72FB-4C2B-8276-6BB7CA785A72}" destId="{7D54DE8C-385C-4AD1-A581-0B34051FAA4D}" srcOrd="1" destOrd="0" presId="urn:microsoft.com/office/officeart/2005/8/layout/cycle4"/>
    <dgm:cxn modelId="{0F06E02E-DD03-4F7B-86E9-B670198AF365}" type="presParOf" srcId="{A4814412-2566-4B80-821E-994B17E409C6}" destId="{36416859-AFB8-4C17-9A79-DA170166B1E6}" srcOrd="1" destOrd="0" presId="urn:microsoft.com/office/officeart/2005/8/layout/cycle4"/>
    <dgm:cxn modelId="{A139129C-FCA2-403C-8C66-83C8A8CB1C73}" type="presParOf" srcId="{36416859-AFB8-4C17-9A79-DA170166B1E6}" destId="{92D3753A-D83B-4E86-A91E-FAB9E5008603}" srcOrd="0" destOrd="0" presId="urn:microsoft.com/office/officeart/2005/8/layout/cycle4"/>
    <dgm:cxn modelId="{5338EB80-9B86-4F92-BE94-E4CE93F47B5C}" type="presParOf" srcId="{36416859-AFB8-4C17-9A79-DA170166B1E6}" destId="{C8C064A6-4646-41FE-A407-C7802186EEC8}" srcOrd="1" destOrd="0" presId="urn:microsoft.com/office/officeart/2005/8/layout/cycle4"/>
    <dgm:cxn modelId="{AEAB7631-B385-4273-B506-E4BD7090CB0B}" type="presParOf" srcId="{A4814412-2566-4B80-821E-994B17E409C6}" destId="{04EEFBA6-128C-4C7A-BB06-2CD1E0F0DD4D}" srcOrd="2" destOrd="0" presId="urn:microsoft.com/office/officeart/2005/8/layout/cycle4"/>
    <dgm:cxn modelId="{6A79118C-DA34-4ED8-88D1-9BC5534D5EC4}" type="presParOf" srcId="{04EEFBA6-128C-4C7A-BB06-2CD1E0F0DD4D}" destId="{0692A0AE-5697-4B23-B28E-C86F380C1200}" srcOrd="0" destOrd="0" presId="urn:microsoft.com/office/officeart/2005/8/layout/cycle4"/>
    <dgm:cxn modelId="{D5D53727-DFD9-4330-BC3E-133139D38536}" type="presParOf" srcId="{04EEFBA6-128C-4C7A-BB06-2CD1E0F0DD4D}" destId="{C5194A85-F411-46C5-8FF6-770D26165FBF}" srcOrd="1" destOrd="0" presId="urn:microsoft.com/office/officeart/2005/8/layout/cycle4"/>
    <dgm:cxn modelId="{95499B55-4452-4B02-B43E-953A36813768}" type="presParOf" srcId="{A4814412-2566-4B80-821E-994B17E409C6}" destId="{E28FAD77-E275-4C0A-8A69-273022630127}" srcOrd="3" destOrd="0" presId="urn:microsoft.com/office/officeart/2005/8/layout/cycle4"/>
    <dgm:cxn modelId="{E4007A4F-BD00-4965-92F5-17EAA566D5CF}" type="presParOf" srcId="{E28FAD77-E275-4C0A-8A69-273022630127}" destId="{56A77162-2C52-4EBD-A881-9B47D1FA7E82}" srcOrd="0" destOrd="0" presId="urn:microsoft.com/office/officeart/2005/8/layout/cycle4"/>
    <dgm:cxn modelId="{30B55422-62E4-4FAA-A9D7-393D1C55811D}" type="presParOf" srcId="{E28FAD77-E275-4C0A-8A69-273022630127}" destId="{758622B1-B417-4CF9-880C-2FE5390FA96C}" srcOrd="1" destOrd="0" presId="urn:microsoft.com/office/officeart/2005/8/layout/cycle4"/>
    <dgm:cxn modelId="{293A9C80-3755-47B2-8064-65D65D4B0524}" type="presParOf" srcId="{A4814412-2566-4B80-821E-994B17E409C6}" destId="{083230B4-4DBA-4CFC-8EF1-58B3EF9B5D1E}" srcOrd="4" destOrd="0" presId="urn:microsoft.com/office/officeart/2005/8/layout/cycle4"/>
    <dgm:cxn modelId="{55766E22-5448-491C-86C8-7BA5EEDEF2EA}" type="presParOf" srcId="{190FC82F-6ECD-44FC-B0E9-AC1DEF3CC713}" destId="{90606A46-B495-4F30-8176-418822B2049F}" srcOrd="1" destOrd="0" presId="urn:microsoft.com/office/officeart/2005/8/layout/cycle4"/>
    <dgm:cxn modelId="{DC69A9DC-7639-49E8-8554-381771544BBF}" type="presParOf" srcId="{90606A46-B495-4F30-8176-418822B2049F}" destId="{4C6BCC72-EE3A-4AD5-BAF8-59E7A16DCAF5}" srcOrd="0" destOrd="0" presId="urn:microsoft.com/office/officeart/2005/8/layout/cycle4"/>
    <dgm:cxn modelId="{D8540FAB-AB81-4F31-B169-525D1262093C}" type="presParOf" srcId="{90606A46-B495-4F30-8176-418822B2049F}" destId="{7D7A35E4-85B1-4E8D-AEED-87A60DE7A125}" srcOrd="1" destOrd="0" presId="urn:microsoft.com/office/officeart/2005/8/layout/cycle4"/>
    <dgm:cxn modelId="{242B84BF-A1C7-4DF5-99AA-9DFBE316FD57}" type="presParOf" srcId="{90606A46-B495-4F30-8176-418822B2049F}" destId="{0E2FFE86-3542-413A-9A7D-B9E68E9A26CC}" srcOrd="2" destOrd="0" presId="urn:microsoft.com/office/officeart/2005/8/layout/cycle4"/>
    <dgm:cxn modelId="{0B37A245-68FB-44FD-B41B-68918ADA86C7}" type="presParOf" srcId="{90606A46-B495-4F30-8176-418822B2049F}" destId="{5712CD84-A517-4EA6-8DDA-CE845F76908A}" srcOrd="3" destOrd="0" presId="urn:microsoft.com/office/officeart/2005/8/layout/cycle4"/>
    <dgm:cxn modelId="{39D1A98D-015E-482F-BC64-2B67AEEF0ADE}" type="presParOf" srcId="{90606A46-B495-4F30-8176-418822B2049F}" destId="{B6F58219-BD7F-43E8-9768-8F38534E3572}" srcOrd="4" destOrd="0" presId="urn:microsoft.com/office/officeart/2005/8/layout/cycle4"/>
    <dgm:cxn modelId="{D3F836DF-74D8-4237-8E8A-027F6D9B4071}" type="presParOf" srcId="{190FC82F-6ECD-44FC-B0E9-AC1DEF3CC713}" destId="{6070B145-5B92-41F2-B6F6-4A227B324DAF}" srcOrd="2" destOrd="0" presId="urn:microsoft.com/office/officeart/2005/8/layout/cycle4"/>
    <dgm:cxn modelId="{B2C33335-6297-4158-A701-5163CF55CD74}" type="presParOf" srcId="{190FC82F-6ECD-44FC-B0E9-AC1DEF3CC713}" destId="{863C9B5C-CF75-490B-8B67-94D638AB51E7}"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1B4688E-8C05-4AF4-ADDD-43CFE4A0A74C}"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5B25F277-EF6C-45F2-862E-FCCE8A4E6C23}">
      <dgm:prSet phldrT="[Text]" custT="1"/>
      <dgm:spPr/>
      <dgm:t>
        <a:bodyPr/>
        <a:lstStyle/>
        <a:p>
          <a:r>
            <a:rPr lang="en-US" sz="900" b="1" dirty="0"/>
            <a:t>I. </a:t>
          </a:r>
          <a:r>
            <a:rPr lang="en-US" sz="1000" b="1" dirty="0"/>
            <a:t>Creating Awareness &amp; Interest</a:t>
          </a:r>
        </a:p>
      </dgm:t>
    </dgm:pt>
    <dgm:pt modelId="{B15920ED-E0E8-408B-A1CB-39B843CE9433}" type="parTrans" cxnId="{C1E4C0F6-62CB-4013-BBFA-423B6F654079}">
      <dgm:prSet/>
      <dgm:spPr/>
      <dgm:t>
        <a:bodyPr/>
        <a:lstStyle/>
        <a:p>
          <a:endParaRPr lang="en-US"/>
        </a:p>
      </dgm:t>
    </dgm:pt>
    <dgm:pt modelId="{289FCCCB-6C74-4C95-8467-E56E740D435E}" type="sibTrans" cxnId="{C1E4C0F6-62CB-4013-BBFA-423B6F654079}">
      <dgm:prSet/>
      <dgm:spPr/>
      <dgm:t>
        <a:bodyPr/>
        <a:lstStyle/>
        <a:p>
          <a:endParaRPr lang="en-US"/>
        </a:p>
      </dgm:t>
    </dgm:pt>
    <dgm:pt modelId="{F5BEAE75-B02F-43F9-9D81-CB47901E65D8}">
      <dgm:prSet phldrT="[Text]" custT="1"/>
      <dgm:spPr/>
      <dgm:t>
        <a:bodyPr/>
        <a:lstStyle/>
        <a:p>
          <a:r>
            <a:rPr lang="en-US" sz="1000" b="1" dirty="0"/>
            <a:t>II. Building Knowledge </a:t>
          </a:r>
          <a:br>
            <a:rPr lang="en-US" sz="1000" b="1" dirty="0"/>
          </a:br>
          <a:r>
            <a:rPr lang="en-US" sz="1000" b="1" dirty="0"/>
            <a:t>&amp; Commitment</a:t>
          </a:r>
        </a:p>
      </dgm:t>
    </dgm:pt>
    <dgm:pt modelId="{830AF022-6DFE-4F22-B1D1-32CD23784FA8}" type="parTrans" cxnId="{5FFA5C9A-E16D-4872-9A91-7B2A989D66E2}">
      <dgm:prSet/>
      <dgm:spPr/>
      <dgm:t>
        <a:bodyPr/>
        <a:lstStyle/>
        <a:p>
          <a:endParaRPr lang="en-US"/>
        </a:p>
      </dgm:t>
    </dgm:pt>
    <dgm:pt modelId="{8764CDC3-062C-4135-BCA3-8A79486560CE}" type="sibTrans" cxnId="{5FFA5C9A-E16D-4872-9A91-7B2A989D66E2}">
      <dgm:prSet/>
      <dgm:spPr/>
      <dgm:t>
        <a:bodyPr/>
        <a:lstStyle/>
        <a:p>
          <a:endParaRPr lang="en-US"/>
        </a:p>
      </dgm:t>
    </dgm:pt>
    <dgm:pt modelId="{DA581FF2-3EE3-441D-8D75-A1979E31628B}">
      <dgm:prSet phldrT="[Text]" custT="1"/>
      <dgm:spPr/>
      <dgm:t>
        <a:bodyPr/>
        <a:lstStyle/>
        <a:p>
          <a:r>
            <a:rPr lang="en-US" sz="1000" b="1" dirty="0"/>
            <a:t>III. Promoting Action </a:t>
          </a:r>
          <a:br>
            <a:rPr lang="en-US" sz="1000" b="1" dirty="0"/>
          </a:br>
          <a:r>
            <a:rPr lang="en-US" sz="1000" b="1" dirty="0"/>
            <a:t>&amp; Adoption</a:t>
          </a:r>
        </a:p>
      </dgm:t>
    </dgm:pt>
    <dgm:pt modelId="{CDCB405B-5786-45AC-97E7-F1F73BDEC012}" type="parTrans" cxnId="{36F6F9B2-6927-40B0-B919-5CA7340449EC}">
      <dgm:prSet/>
      <dgm:spPr/>
      <dgm:t>
        <a:bodyPr/>
        <a:lstStyle/>
        <a:p>
          <a:endParaRPr lang="en-US"/>
        </a:p>
      </dgm:t>
    </dgm:pt>
    <dgm:pt modelId="{A7B34220-F305-4F02-8E9F-40A139289453}" type="sibTrans" cxnId="{36F6F9B2-6927-40B0-B919-5CA7340449EC}">
      <dgm:prSet/>
      <dgm:spPr/>
      <dgm:t>
        <a:bodyPr/>
        <a:lstStyle/>
        <a:p>
          <a:endParaRPr lang="en-US"/>
        </a:p>
      </dgm:t>
    </dgm:pt>
    <dgm:pt modelId="{CCC7BCA2-3D2D-43D9-9C0C-D67923888044}">
      <dgm:prSet phldrT="[Text]" custT="1"/>
      <dgm:spPr/>
      <dgm:t>
        <a:bodyPr/>
        <a:lstStyle/>
        <a:p>
          <a:r>
            <a:rPr lang="en-US" sz="1000" b="1" dirty="0"/>
            <a:t>IV. Pursuing Integration </a:t>
          </a:r>
          <a:br>
            <a:rPr lang="en-US" sz="1000" b="1" dirty="0"/>
          </a:br>
          <a:r>
            <a:rPr lang="en-US" sz="1000" b="1" dirty="0"/>
            <a:t>&amp; Sustained Use</a:t>
          </a:r>
        </a:p>
      </dgm:t>
    </dgm:pt>
    <dgm:pt modelId="{655DBA8D-F270-4BA2-A9A3-61316CE73093}" type="parTrans" cxnId="{E9502531-F98E-45E5-987F-6DAD9F11A2D8}">
      <dgm:prSet/>
      <dgm:spPr/>
      <dgm:t>
        <a:bodyPr/>
        <a:lstStyle/>
        <a:p>
          <a:endParaRPr lang="en-US"/>
        </a:p>
      </dgm:t>
    </dgm:pt>
    <dgm:pt modelId="{C2CC33BA-B2CB-4A4A-A1A2-16BAC943E848}" type="sibTrans" cxnId="{E9502531-F98E-45E5-987F-6DAD9F11A2D8}">
      <dgm:prSet/>
      <dgm:spPr/>
      <dgm:t>
        <a:bodyPr/>
        <a:lstStyle/>
        <a:p>
          <a:endParaRPr lang="en-US"/>
        </a:p>
      </dgm:t>
    </dgm:pt>
    <dgm:pt modelId="{E3E718CC-B13B-47D6-B45B-0C0AA3461986}" type="pres">
      <dgm:prSet presAssocID="{91B4688E-8C05-4AF4-ADDD-43CFE4A0A74C}" presName="Name0" presStyleCnt="0">
        <dgm:presLayoutVars>
          <dgm:dir/>
          <dgm:resizeHandles val="exact"/>
        </dgm:presLayoutVars>
      </dgm:prSet>
      <dgm:spPr/>
    </dgm:pt>
    <dgm:pt modelId="{9D3AF4EA-8F90-4ABD-9915-A10FA69AECED}" type="pres">
      <dgm:prSet presAssocID="{5B25F277-EF6C-45F2-862E-FCCE8A4E6C23}" presName="composite" presStyleCnt="0"/>
      <dgm:spPr/>
    </dgm:pt>
    <dgm:pt modelId="{4E4BE0E8-C24F-4F66-9F12-F8D18BB6247E}" type="pres">
      <dgm:prSet presAssocID="{5B25F277-EF6C-45F2-862E-FCCE8A4E6C23}" presName="bgChev" presStyleLbl="node1" presStyleIdx="0" presStyleCnt="4"/>
      <dgm:spPr/>
    </dgm:pt>
    <dgm:pt modelId="{A8D39B7C-0488-4ABB-816E-955C53D64608}" type="pres">
      <dgm:prSet presAssocID="{5B25F277-EF6C-45F2-862E-FCCE8A4E6C23}" presName="txNode" presStyleLbl="fgAcc1" presStyleIdx="0" presStyleCnt="4">
        <dgm:presLayoutVars>
          <dgm:bulletEnabled val="1"/>
        </dgm:presLayoutVars>
      </dgm:prSet>
      <dgm:spPr/>
    </dgm:pt>
    <dgm:pt modelId="{4E99FA53-493C-4BAD-9C06-9C3A8AE22202}" type="pres">
      <dgm:prSet presAssocID="{289FCCCB-6C74-4C95-8467-E56E740D435E}" presName="compositeSpace" presStyleCnt="0"/>
      <dgm:spPr/>
    </dgm:pt>
    <dgm:pt modelId="{59034FB1-B427-45FD-A5B6-EF2B4849E329}" type="pres">
      <dgm:prSet presAssocID="{F5BEAE75-B02F-43F9-9D81-CB47901E65D8}" presName="composite" presStyleCnt="0"/>
      <dgm:spPr/>
    </dgm:pt>
    <dgm:pt modelId="{9F1E5F50-F7D3-4170-B273-13170D39B423}" type="pres">
      <dgm:prSet presAssocID="{F5BEAE75-B02F-43F9-9D81-CB47901E65D8}" presName="bgChev" presStyleLbl="node1" presStyleIdx="1" presStyleCnt="4"/>
      <dgm:spPr/>
    </dgm:pt>
    <dgm:pt modelId="{73210CF5-2269-4CF0-B97C-4BBCDA5FD64A}" type="pres">
      <dgm:prSet presAssocID="{F5BEAE75-B02F-43F9-9D81-CB47901E65D8}" presName="txNode" presStyleLbl="fgAcc1" presStyleIdx="1" presStyleCnt="4">
        <dgm:presLayoutVars>
          <dgm:bulletEnabled val="1"/>
        </dgm:presLayoutVars>
      </dgm:prSet>
      <dgm:spPr/>
    </dgm:pt>
    <dgm:pt modelId="{6D65CF7A-5A12-4E1E-AD34-E0AF27666CAE}" type="pres">
      <dgm:prSet presAssocID="{8764CDC3-062C-4135-BCA3-8A79486560CE}" presName="compositeSpace" presStyleCnt="0"/>
      <dgm:spPr/>
    </dgm:pt>
    <dgm:pt modelId="{31FE4EFB-162D-4D92-B1B1-F101DE8E8E5A}" type="pres">
      <dgm:prSet presAssocID="{DA581FF2-3EE3-441D-8D75-A1979E31628B}" presName="composite" presStyleCnt="0"/>
      <dgm:spPr/>
    </dgm:pt>
    <dgm:pt modelId="{B6C8BC25-4AC2-489B-8714-5B7EEEB2E448}" type="pres">
      <dgm:prSet presAssocID="{DA581FF2-3EE3-441D-8D75-A1979E31628B}" presName="bgChev" presStyleLbl="node1" presStyleIdx="2" presStyleCnt="4"/>
      <dgm:spPr/>
    </dgm:pt>
    <dgm:pt modelId="{28D1DFF9-99B0-47A3-9983-22DB8C124F32}" type="pres">
      <dgm:prSet presAssocID="{DA581FF2-3EE3-441D-8D75-A1979E31628B}" presName="txNode" presStyleLbl="fgAcc1" presStyleIdx="2" presStyleCnt="4">
        <dgm:presLayoutVars>
          <dgm:bulletEnabled val="1"/>
        </dgm:presLayoutVars>
      </dgm:prSet>
      <dgm:spPr/>
    </dgm:pt>
    <dgm:pt modelId="{AD26B92F-FF93-41F5-9922-1CC98DDD65B2}" type="pres">
      <dgm:prSet presAssocID="{A7B34220-F305-4F02-8E9F-40A139289453}" presName="compositeSpace" presStyleCnt="0"/>
      <dgm:spPr/>
    </dgm:pt>
    <dgm:pt modelId="{DB43E583-1F44-4D95-BBFC-B8A327F89B62}" type="pres">
      <dgm:prSet presAssocID="{CCC7BCA2-3D2D-43D9-9C0C-D67923888044}" presName="composite" presStyleCnt="0"/>
      <dgm:spPr/>
    </dgm:pt>
    <dgm:pt modelId="{76D58582-F697-4CCC-A6CE-1984B5A4C528}" type="pres">
      <dgm:prSet presAssocID="{CCC7BCA2-3D2D-43D9-9C0C-D67923888044}" presName="bgChev" presStyleLbl="node1" presStyleIdx="3" presStyleCnt="4"/>
      <dgm:spPr/>
    </dgm:pt>
    <dgm:pt modelId="{5C295F8B-BB19-46E9-975F-378D4B4969D3}" type="pres">
      <dgm:prSet presAssocID="{CCC7BCA2-3D2D-43D9-9C0C-D67923888044}" presName="txNode" presStyleLbl="fgAcc1" presStyleIdx="3" presStyleCnt="4">
        <dgm:presLayoutVars>
          <dgm:bulletEnabled val="1"/>
        </dgm:presLayoutVars>
      </dgm:prSet>
      <dgm:spPr/>
    </dgm:pt>
  </dgm:ptLst>
  <dgm:cxnLst>
    <dgm:cxn modelId="{2B0C6219-40E6-49CE-822F-DA5764622A57}" type="presOf" srcId="{F5BEAE75-B02F-43F9-9D81-CB47901E65D8}" destId="{73210CF5-2269-4CF0-B97C-4BBCDA5FD64A}" srcOrd="0" destOrd="0" presId="urn:microsoft.com/office/officeart/2005/8/layout/chevronAccent+Icon"/>
    <dgm:cxn modelId="{E9502531-F98E-45E5-987F-6DAD9F11A2D8}" srcId="{91B4688E-8C05-4AF4-ADDD-43CFE4A0A74C}" destId="{CCC7BCA2-3D2D-43D9-9C0C-D67923888044}" srcOrd="3" destOrd="0" parTransId="{655DBA8D-F270-4BA2-A9A3-61316CE73093}" sibTransId="{C2CC33BA-B2CB-4A4A-A1A2-16BAC943E848}"/>
    <dgm:cxn modelId="{474C998D-5F00-4045-9D76-97FA710C125E}" type="presOf" srcId="{5B25F277-EF6C-45F2-862E-FCCE8A4E6C23}" destId="{A8D39B7C-0488-4ABB-816E-955C53D64608}" srcOrd="0" destOrd="0" presId="urn:microsoft.com/office/officeart/2005/8/layout/chevronAccent+Icon"/>
    <dgm:cxn modelId="{5FFA5C9A-E16D-4872-9A91-7B2A989D66E2}" srcId="{91B4688E-8C05-4AF4-ADDD-43CFE4A0A74C}" destId="{F5BEAE75-B02F-43F9-9D81-CB47901E65D8}" srcOrd="1" destOrd="0" parTransId="{830AF022-6DFE-4F22-B1D1-32CD23784FA8}" sibTransId="{8764CDC3-062C-4135-BCA3-8A79486560CE}"/>
    <dgm:cxn modelId="{36F6F9B2-6927-40B0-B919-5CA7340449EC}" srcId="{91B4688E-8C05-4AF4-ADDD-43CFE4A0A74C}" destId="{DA581FF2-3EE3-441D-8D75-A1979E31628B}" srcOrd="2" destOrd="0" parTransId="{CDCB405B-5786-45AC-97E7-F1F73BDEC012}" sibTransId="{A7B34220-F305-4F02-8E9F-40A139289453}"/>
    <dgm:cxn modelId="{3826E8D8-E25E-4CB8-8752-7FB9293A583C}" type="presOf" srcId="{DA581FF2-3EE3-441D-8D75-A1979E31628B}" destId="{28D1DFF9-99B0-47A3-9983-22DB8C124F32}" srcOrd="0" destOrd="0" presId="urn:microsoft.com/office/officeart/2005/8/layout/chevronAccent+Icon"/>
    <dgm:cxn modelId="{BE8E1FE6-F192-4CED-B4BB-C67E0CA32973}" type="presOf" srcId="{91B4688E-8C05-4AF4-ADDD-43CFE4A0A74C}" destId="{E3E718CC-B13B-47D6-B45B-0C0AA3461986}" srcOrd="0" destOrd="0" presId="urn:microsoft.com/office/officeart/2005/8/layout/chevronAccent+Icon"/>
    <dgm:cxn modelId="{C1E4C0F6-62CB-4013-BBFA-423B6F654079}" srcId="{91B4688E-8C05-4AF4-ADDD-43CFE4A0A74C}" destId="{5B25F277-EF6C-45F2-862E-FCCE8A4E6C23}" srcOrd="0" destOrd="0" parTransId="{B15920ED-E0E8-408B-A1CB-39B843CE9433}" sibTransId="{289FCCCB-6C74-4C95-8467-E56E740D435E}"/>
    <dgm:cxn modelId="{A02DB6FD-EDC9-4E39-89F7-19B88CBF26FE}" type="presOf" srcId="{CCC7BCA2-3D2D-43D9-9C0C-D67923888044}" destId="{5C295F8B-BB19-46E9-975F-378D4B4969D3}" srcOrd="0" destOrd="0" presId="urn:microsoft.com/office/officeart/2005/8/layout/chevronAccent+Icon"/>
    <dgm:cxn modelId="{408B6922-F6A7-47B4-998F-F973B5CA7B30}" type="presParOf" srcId="{E3E718CC-B13B-47D6-B45B-0C0AA3461986}" destId="{9D3AF4EA-8F90-4ABD-9915-A10FA69AECED}" srcOrd="0" destOrd="0" presId="urn:microsoft.com/office/officeart/2005/8/layout/chevronAccent+Icon"/>
    <dgm:cxn modelId="{1A54FCF1-9267-4290-BA7E-FE6F83A9B66B}" type="presParOf" srcId="{9D3AF4EA-8F90-4ABD-9915-A10FA69AECED}" destId="{4E4BE0E8-C24F-4F66-9F12-F8D18BB6247E}" srcOrd="0" destOrd="0" presId="urn:microsoft.com/office/officeart/2005/8/layout/chevronAccent+Icon"/>
    <dgm:cxn modelId="{1F6EF6FB-D6E1-4AB5-A5F5-D72F113558B6}" type="presParOf" srcId="{9D3AF4EA-8F90-4ABD-9915-A10FA69AECED}" destId="{A8D39B7C-0488-4ABB-816E-955C53D64608}" srcOrd="1" destOrd="0" presId="urn:microsoft.com/office/officeart/2005/8/layout/chevronAccent+Icon"/>
    <dgm:cxn modelId="{9276A673-013A-4922-B53A-6EB8D1D61671}" type="presParOf" srcId="{E3E718CC-B13B-47D6-B45B-0C0AA3461986}" destId="{4E99FA53-493C-4BAD-9C06-9C3A8AE22202}" srcOrd="1" destOrd="0" presId="urn:microsoft.com/office/officeart/2005/8/layout/chevronAccent+Icon"/>
    <dgm:cxn modelId="{F109BB77-BEEF-4754-BE2F-BDA7EB763161}" type="presParOf" srcId="{E3E718CC-B13B-47D6-B45B-0C0AA3461986}" destId="{59034FB1-B427-45FD-A5B6-EF2B4849E329}" srcOrd="2" destOrd="0" presId="urn:microsoft.com/office/officeart/2005/8/layout/chevronAccent+Icon"/>
    <dgm:cxn modelId="{57EC1933-3005-4671-8361-D220DC4FC220}" type="presParOf" srcId="{59034FB1-B427-45FD-A5B6-EF2B4849E329}" destId="{9F1E5F50-F7D3-4170-B273-13170D39B423}" srcOrd="0" destOrd="0" presId="urn:microsoft.com/office/officeart/2005/8/layout/chevronAccent+Icon"/>
    <dgm:cxn modelId="{EF918D1F-3010-47AA-94F1-A52A91932636}" type="presParOf" srcId="{59034FB1-B427-45FD-A5B6-EF2B4849E329}" destId="{73210CF5-2269-4CF0-B97C-4BBCDA5FD64A}" srcOrd="1" destOrd="0" presId="urn:microsoft.com/office/officeart/2005/8/layout/chevronAccent+Icon"/>
    <dgm:cxn modelId="{F35839C7-7FFE-4AFF-B310-7EA064EA4FC4}" type="presParOf" srcId="{E3E718CC-B13B-47D6-B45B-0C0AA3461986}" destId="{6D65CF7A-5A12-4E1E-AD34-E0AF27666CAE}" srcOrd="3" destOrd="0" presId="urn:microsoft.com/office/officeart/2005/8/layout/chevronAccent+Icon"/>
    <dgm:cxn modelId="{3DF5F3EF-D0CB-4A63-A976-48E957F8445E}" type="presParOf" srcId="{E3E718CC-B13B-47D6-B45B-0C0AA3461986}" destId="{31FE4EFB-162D-4D92-B1B1-F101DE8E8E5A}" srcOrd="4" destOrd="0" presId="urn:microsoft.com/office/officeart/2005/8/layout/chevronAccent+Icon"/>
    <dgm:cxn modelId="{8E8F1EB9-574B-4C10-BB75-D95E43974E62}" type="presParOf" srcId="{31FE4EFB-162D-4D92-B1B1-F101DE8E8E5A}" destId="{B6C8BC25-4AC2-489B-8714-5B7EEEB2E448}" srcOrd="0" destOrd="0" presId="urn:microsoft.com/office/officeart/2005/8/layout/chevronAccent+Icon"/>
    <dgm:cxn modelId="{D2C8BE67-FA6B-4B7B-986F-7E375E298740}" type="presParOf" srcId="{31FE4EFB-162D-4D92-B1B1-F101DE8E8E5A}" destId="{28D1DFF9-99B0-47A3-9983-22DB8C124F32}" srcOrd="1" destOrd="0" presId="urn:microsoft.com/office/officeart/2005/8/layout/chevronAccent+Icon"/>
    <dgm:cxn modelId="{E0F38D3F-27B1-427D-822C-7B211C072D9A}" type="presParOf" srcId="{E3E718CC-B13B-47D6-B45B-0C0AA3461986}" destId="{AD26B92F-FF93-41F5-9922-1CC98DDD65B2}" srcOrd="5" destOrd="0" presId="urn:microsoft.com/office/officeart/2005/8/layout/chevronAccent+Icon"/>
    <dgm:cxn modelId="{F1115A1B-C649-4A3E-8132-916504E8F0E0}" type="presParOf" srcId="{E3E718CC-B13B-47D6-B45B-0C0AA3461986}" destId="{DB43E583-1F44-4D95-BBFC-B8A327F89B62}" srcOrd="6" destOrd="0" presId="urn:microsoft.com/office/officeart/2005/8/layout/chevronAccent+Icon"/>
    <dgm:cxn modelId="{D971F4A3-852E-4EC8-926C-942B949CBABA}" type="presParOf" srcId="{DB43E583-1F44-4D95-BBFC-B8A327F89B62}" destId="{76D58582-F697-4CCC-A6CE-1984B5A4C528}" srcOrd="0" destOrd="0" presId="urn:microsoft.com/office/officeart/2005/8/layout/chevronAccent+Icon"/>
    <dgm:cxn modelId="{EF0585B5-F9C1-4D9D-94B0-846AA4C3AA73}" type="presParOf" srcId="{DB43E583-1F44-4D95-BBFC-B8A327F89B62}" destId="{5C295F8B-BB19-46E9-975F-378D4B4969D3}"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5A237A6-25C1-4F1E-BDE0-090D17958446}" type="doc">
      <dgm:prSet loTypeId="urn:microsoft.com/office/officeart/2009/3/layout/StepUpProcess" loCatId="process" qsTypeId="urn:microsoft.com/office/officeart/2005/8/quickstyle/simple1" qsCatId="simple" csTypeId="urn:microsoft.com/office/officeart/2005/8/colors/accent1_2" csCatId="accent1" phldr="1"/>
      <dgm:spPr/>
    </dgm:pt>
    <dgm:pt modelId="{84397DFF-6808-4435-BE0D-BD823519FC92}">
      <dgm:prSet phldrT="[Text]" custT="1"/>
      <dgm:spPr/>
      <dgm:t>
        <a:bodyPr/>
        <a:lstStyle/>
        <a:p>
          <a:r>
            <a:rPr lang="en-US" sz="1400" dirty="0"/>
            <a:t>Start at the end and work back</a:t>
          </a:r>
        </a:p>
      </dgm:t>
    </dgm:pt>
    <dgm:pt modelId="{6B08E449-C401-4764-9FD8-FC19BCD88435}" type="parTrans" cxnId="{0DB219DD-08C4-4495-AA1E-E00ACD0D14AB}">
      <dgm:prSet/>
      <dgm:spPr/>
      <dgm:t>
        <a:bodyPr/>
        <a:lstStyle/>
        <a:p>
          <a:endParaRPr lang="en-US"/>
        </a:p>
      </dgm:t>
    </dgm:pt>
    <dgm:pt modelId="{6A4B9504-F25F-48EF-9838-60BE8C5A066B}" type="sibTrans" cxnId="{0DB219DD-08C4-4495-AA1E-E00ACD0D14AB}">
      <dgm:prSet/>
      <dgm:spPr/>
      <dgm:t>
        <a:bodyPr/>
        <a:lstStyle/>
        <a:p>
          <a:endParaRPr lang="en-US"/>
        </a:p>
      </dgm:t>
    </dgm:pt>
    <dgm:pt modelId="{A5946F26-9C81-499C-8FCB-C2094267445A}">
      <dgm:prSet phldrT="[Text]" custT="1"/>
      <dgm:spPr/>
      <dgm:t>
        <a:bodyPr/>
        <a:lstStyle/>
        <a:p>
          <a:r>
            <a:rPr lang="en-US" sz="1400" dirty="0"/>
            <a:t>Look at the literature</a:t>
          </a:r>
        </a:p>
      </dgm:t>
    </dgm:pt>
    <dgm:pt modelId="{DE620A48-EEC6-4346-853E-C097D822C223}" type="parTrans" cxnId="{F084CA04-7807-4A51-9E21-84CDB007F8E3}">
      <dgm:prSet/>
      <dgm:spPr/>
      <dgm:t>
        <a:bodyPr/>
        <a:lstStyle/>
        <a:p>
          <a:endParaRPr lang="en-US"/>
        </a:p>
      </dgm:t>
    </dgm:pt>
    <dgm:pt modelId="{40C18AE9-699D-440B-AEAB-81548028DE2B}" type="sibTrans" cxnId="{F084CA04-7807-4A51-9E21-84CDB007F8E3}">
      <dgm:prSet/>
      <dgm:spPr/>
      <dgm:t>
        <a:bodyPr/>
        <a:lstStyle/>
        <a:p>
          <a:endParaRPr lang="en-US"/>
        </a:p>
      </dgm:t>
    </dgm:pt>
    <dgm:pt modelId="{215B6ED7-7CAC-485C-AE1C-18D0B94DFD27}">
      <dgm:prSet phldrT="[Text]" custT="1"/>
      <dgm:spPr/>
      <dgm:t>
        <a:bodyPr/>
        <a:lstStyle/>
        <a:p>
          <a:r>
            <a:rPr lang="en-US" sz="1400" dirty="0"/>
            <a:t>Get clinical experts</a:t>
          </a:r>
        </a:p>
      </dgm:t>
    </dgm:pt>
    <dgm:pt modelId="{231C38AB-EB0D-4F48-97DB-6A5BFAFCA002}" type="parTrans" cxnId="{07965681-FA01-46CE-80C1-494CFCD19916}">
      <dgm:prSet/>
      <dgm:spPr/>
      <dgm:t>
        <a:bodyPr/>
        <a:lstStyle/>
        <a:p>
          <a:endParaRPr lang="en-US"/>
        </a:p>
      </dgm:t>
    </dgm:pt>
    <dgm:pt modelId="{6269C18A-C439-4D15-A828-07B7DC56496E}" type="sibTrans" cxnId="{07965681-FA01-46CE-80C1-494CFCD19916}">
      <dgm:prSet/>
      <dgm:spPr/>
      <dgm:t>
        <a:bodyPr/>
        <a:lstStyle/>
        <a:p>
          <a:endParaRPr lang="en-US"/>
        </a:p>
      </dgm:t>
    </dgm:pt>
    <dgm:pt modelId="{1B399B69-1D2A-4586-90ED-D8BE1ED449B3}" type="pres">
      <dgm:prSet presAssocID="{B5A237A6-25C1-4F1E-BDE0-090D17958446}" presName="rootnode" presStyleCnt="0">
        <dgm:presLayoutVars>
          <dgm:chMax/>
          <dgm:chPref/>
          <dgm:dir/>
          <dgm:animLvl val="lvl"/>
        </dgm:presLayoutVars>
      </dgm:prSet>
      <dgm:spPr/>
    </dgm:pt>
    <dgm:pt modelId="{3F5BEFC3-F03B-406F-877F-D8EAD01912BE}" type="pres">
      <dgm:prSet presAssocID="{84397DFF-6808-4435-BE0D-BD823519FC92}" presName="composite" presStyleCnt="0"/>
      <dgm:spPr/>
    </dgm:pt>
    <dgm:pt modelId="{F1681481-C242-4CB8-9981-414C5DB0A02C}" type="pres">
      <dgm:prSet presAssocID="{84397DFF-6808-4435-BE0D-BD823519FC92}" presName="LShape" presStyleLbl="alignNode1" presStyleIdx="0" presStyleCnt="5"/>
      <dgm:spPr/>
    </dgm:pt>
    <dgm:pt modelId="{F0C4ADDF-9C89-4B8A-ACB7-5084858224BF}" type="pres">
      <dgm:prSet presAssocID="{84397DFF-6808-4435-BE0D-BD823519FC92}" presName="ParentText" presStyleLbl="revTx" presStyleIdx="0" presStyleCnt="3">
        <dgm:presLayoutVars>
          <dgm:chMax val="0"/>
          <dgm:chPref val="0"/>
          <dgm:bulletEnabled val="1"/>
        </dgm:presLayoutVars>
      </dgm:prSet>
      <dgm:spPr/>
    </dgm:pt>
    <dgm:pt modelId="{E19B4986-F1DD-4042-8062-E9C3D01F554A}" type="pres">
      <dgm:prSet presAssocID="{84397DFF-6808-4435-BE0D-BD823519FC92}" presName="Triangle" presStyleLbl="alignNode1" presStyleIdx="1" presStyleCnt="5"/>
      <dgm:spPr/>
    </dgm:pt>
    <dgm:pt modelId="{CE27BD13-00E0-4D5B-9393-81876AD6B30B}" type="pres">
      <dgm:prSet presAssocID="{6A4B9504-F25F-48EF-9838-60BE8C5A066B}" presName="sibTrans" presStyleCnt="0"/>
      <dgm:spPr/>
    </dgm:pt>
    <dgm:pt modelId="{ABFF172E-0A5F-4CBE-8329-5B1355EC45E6}" type="pres">
      <dgm:prSet presAssocID="{6A4B9504-F25F-48EF-9838-60BE8C5A066B}" presName="space" presStyleCnt="0"/>
      <dgm:spPr/>
    </dgm:pt>
    <dgm:pt modelId="{F72948EF-DBAB-4B7C-BFA2-905E446BECA8}" type="pres">
      <dgm:prSet presAssocID="{A5946F26-9C81-499C-8FCB-C2094267445A}" presName="composite" presStyleCnt="0"/>
      <dgm:spPr/>
    </dgm:pt>
    <dgm:pt modelId="{3C087E27-DBF5-4A3D-A66D-4133CC31D377}" type="pres">
      <dgm:prSet presAssocID="{A5946F26-9C81-499C-8FCB-C2094267445A}" presName="LShape" presStyleLbl="alignNode1" presStyleIdx="2" presStyleCnt="5"/>
      <dgm:spPr/>
    </dgm:pt>
    <dgm:pt modelId="{97BD3E52-3D6B-4B13-93D6-2AF347F30875}" type="pres">
      <dgm:prSet presAssocID="{A5946F26-9C81-499C-8FCB-C2094267445A}" presName="ParentText" presStyleLbl="revTx" presStyleIdx="1" presStyleCnt="3">
        <dgm:presLayoutVars>
          <dgm:chMax val="0"/>
          <dgm:chPref val="0"/>
          <dgm:bulletEnabled val="1"/>
        </dgm:presLayoutVars>
      </dgm:prSet>
      <dgm:spPr/>
    </dgm:pt>
    <dgm:pt modelId="{E3A5FFF7-90F7-4A84-9B8D-ECB8C6B5A14C}" type="pres">
      <dgm:prSet presAssocID="{A5946F26-9C81-499C-8FCB-C2094267445A}" presName="Triangle" presStyleLbl="alignNode1" presStyleIdx="3" presStyleCnt="5"/>
      <dgm:spPr/>
    </dgm:pt>
    <dgm:pt modelId="{CE8E3B2C-7DBA-439B-8181-9F5C9744D7A3}" type="pres">
      <dgm:prSet presAssocID="{40C18AE9-699D-440B-AEAB-81548028DE2B}" presName="sibTrans" presStyleCnt="0"/>
      <dgm:spPr/>
    </dgm:pt>
    <dgm:pt modelId="{914E7FCD-1395-4E75-983A-429375C3E6AD}" type="pres">
      <dgm:prSet presAssocID="{40C18AE9-699D-440B-AEAB-81548028DE2B}" presName="space" presStyleCnt="0"/>
      <dgm:spPr/>
    </dgm:pt>
    <dgm:pt modelId="{AE61AF03-0EC2-4AB4-B1EB-1E3ABBD06E40}" type="pres">
      <dgm:prSet presAssocID="{215B6ED7-7CAC-485C-AE1C-18D0B94DFD27}" presName="composite" presStyleCnt="0"/>
      <dgm:spPr/>
    </dgm:pt>
    <dgm:pt modelId="{239304E2-97D0-4641-B5D7-B0EF3719DD1C}" type="pres">
      <dgm:prSet presAssocID="{215B6ED7-7CAC-485C-AE1C-18D0B94DFD27}" presName="LShape" presStyleLbl="alignNode1" presStyleIdx="4" presStyleCnt="5"/>
      <dgm:spPr/>
    </dgm:pt>
    <dgm:pt modelId="{797EDCA1-624D-49F1-9476-BE81907C991E}" type="pres">
      <dgm:prSet presAssocID="{215B6ED7-7CAC-485C-AE1C-18D0B94DFD27}" presName="ParentText" presStyleLbl="revTx" presStyleIdx="2" presStyleCnt="3">
        <dgm:presLayoutVars>
          <dgm:chMax val="0"/>
          <dgm:chPref val="0"/>
          <dgm:bulletEnabled val="1"/>
        </dgm:presLayoutVars>
      </dgm:prSet>
      <dgm:spPr/>
    </dgm:pt>
  </dgm:ptLst>
  <dgm:cxnLst>
    <dgm:cxn modelId="{F084CA04-7807-4A51-9E21-84CDB007F8E3}" srcId="{B5A237A6-25C1-4F1E-BDE0-090D17958446}" destId="{A5946F26-9C81-499C-8FCB-C2094267445A}" srcOrd="1" destOrd="0" parTransId="{DE620A48-EEC6-4346-853E-C097D822C223}" sibTransId="{40C18AE9-699D-440B-AEAB-81548028DE2B}"/>
    <dgm:cxn modelId="{4F15A340-6F89-430F-AF67-091444A54956}" type="presOf" srcId="{B5A237A6-25C1-4F1E-BDE0-090D17958446}" destId="{1B399B69-1D2A-4586-90ED-D8BE1ED449B3}" srcOrd="0" destOrd="0" presId="urn:microsoft.com/office/officeart/2009/3/layout/StepUpProcess"/>
    <dgm:cxn modelId="{5624A854-ECC8-4FF5-9061-31089B91474F}" type="presOf" srcId="{84397DFF-6808-4435-BE0D-BD823519FC92}" destId="{F0C4ADDF-9C89-4B8A-ACB7-5084858224BF}" srcOrd="0" destOrd="0" presId="urn:microsoft.com/office/officeart/2009/3/layout/StepUpProcess"/>
    <dgm:cxn modelId="{07965681-FA01-46CE-80C1-494CFCD19916}" srcId="{B5A237A6-25C1-4F1E-BDE0-090D17958446}" destId="{215B6ED7-7CAC-485C-AE1C-18D0B94DFD27}" srcOrd="2" destOrd="0" parTransId="{231C38AB-EB0D-4F48-97DB-6A5BFAFCA002}" sibTransId="{6269C18A-C439-4D15-A828-07B7DC56496E}"/>
    <dgm:cxn modelId="{1770E4BC-3100-4CB8-9171-4A5719FA86B5}" type="presOf" srcId="{A5946F26-9C81-499C-8FCB-C2094267445A}" destId="{97BD3E52-3D6B-4B13-93D6-2AF347F30875}" srcOrd="0" destOrd="0" presId="urn:microsoft.com/office/officeart/2009/3/layout/StepUpProcess"/>
    <dgm:cxn modelId="{0DB219DD-08C4-4495-AA1E-E00ACD0D14AB}" srcId="{B5A237A6-25C1-4F1E-BDE0-090D17958446}" destId="{84397DFF-6808-4435-BE0D-BD823519FC92}" srcOrd="0" destOrd="0" parTransId="{6B08E449-C401-4764-9FD8-FC19BCD88435}" sibTransId="{6A4B9504-F25F-48EF-9838-60BE8C5A066B}"/>
    <dgm:cxn modelId="{A115DDE3-C3CB-47E5-A1EA-40EA04DF1D1D}" type="presOf" srcId="{215B6ED7-7CAC-485C-AE1C-18D0B94DFD27}" destId="{797EDCA1-624D-49F1-9476-BE81907C991E}" srcOrd="0" destOrd="0" presId="urn:microsoft.com/office/officeart/2009/3/layout/StepUpProcess"/>
    <dgm:cxn modelId="{8E1E2A2D-6A52-43FE-916E-05B724C14E6F}" type="presParOf" srcId="{1B399B69-1D2A-4586-90ED-D8BE1ED449B3}" destId="{3F5BEFC3-F03B-406F-877F-D8EAD01912BE}" srcOrd="0" destOrd="0" presId="urn:microsoft.com/office/officeart/2009/3/layout/StepUpProcess"/>
    <dgm:cxn modelId="{887A802D-A1B9-4CFD-A00A-7052FAFA16BF}" type="presParOf" srcId="{3F5BEFC3-F03B-406F-877F-D8EAD01912BE}" destId="{F1681481-C242-4CB8-9981-414C5DB0A02C}" srcOrd="0" destOrd="0" presId="urn:microsoft.com/office/officeart/2009/3/layout/StepUpProcess"/>
    <dgm:cxn modelId="{E6EB8E50-FEDB-4FD3-9EDD-8762149A8CA3}" type="presParOf" srcId="{3F5BEFC3-F03B-406F-877F-D8EAD01912BE}" destId="{F0C4ADDF-9C89-4B8A-ACB7-5084858224BF}" srcOrd="1" destOrd="0" presId="urn:microsoft.com/office/officeart/2009/3/layout/StepUpProcess"/>
    <dgm:cxn modelId="{9559CFA2-5171-4341-9009-390F685ABFA7}" type="presParOf" srcId="{3F5BEFC3-F03B-406F-877F-D8EAD01912BE}" destId="{E19B4986-F1DD-4042-8062-E9C3D01F554A}" srcOrd="2" destOrd="0" presId="urn:microsoft.com/office/officeart/2009/3/layout/StepUpProcess"/>
    <dgm:cxn modelId="{86B5AC5C-1247-4E8B-BAE8-10C2A99CB9F5}" type="presParOf" srcId="{1B399B69-1D2A-4586-90ED-D8BE1ED449B3}" destId="{CE27BD13-00E0-4D5B-9393-81876AD6B30B}" srcOrd="1" destOrd="0" presId="urn:microsoft.com/office/officeart/2009/3/layout/StepUpProcess"/>
    <dgm:cxn modelId="{77E0C260-A195-42EE-90BA-2A4A382361EE}" type="presParOf" srcId="{CE27BD13-00E0-4D5B-9393-81876AD6B30B}" destId="{ABFF172E-0A5F-4CBE-8329-5B1355EC45E6}" srcOrd="0" destOrd="0" presId="urn:microsoft.com/office/officeart/2009/3/layout/StepUpProcess"/>
    <dgm:cxn modelId="{D97C1C52-2ED1-463A-ABAB-EA3E4BBAD5AE}" type="presParOf" srcId="{1B399B69-1D2A-4586-90ED-D8BE1ED449B3}" destId="{F72948EF-DBAB-4B7C-BFA2-905E446BECA8}" srcOrd="2" destOrd="0" presId="urn:microsoft.com/office/officeart/2009/3/layout/StepUpProcess"/>
    <dgm:cxn modelId="{013CEE7C-6DD2-4FEF-B222-D9D009E638CB}" type="presParOf" srcId="{F72948EF-DBAB-4B7C-BFA2-905E446BECA8}" destId="{3C087E27-DBF5-4A3D-A66D-4133CC31D377}" srcOrd="0" destOrd="0" presId="urn:microsoft.com/office/officeart/2009/3/layout/StepUpProcess"/>
    <dgm:cxn modelId="{FDA1B190-F89F-4EA0-96E5-B36719B9A107}" type="presParOf" srcId="{F72948EF-DBAB-4B7C-BFA2-905E446BECA8}" destId="{97BD3E52-3D6B-4B13-93D6-2AF347F30875}" srcOrd="1" destOrd="0" presId="urn:microsoft.com/office/officeart/2009/3/layout/StepUpProcess"/>
    <dgm:cxn modelId="{E3802E1E-E0EB-4339-9203-798DD4B00B6D}" type="presParOf" srcId="{F72948EF-DBAB-4B7C-BFA2-905E446BECA8}" destId="{E3A5FFF7-90F7-4A84-9B8D-ECB8C6B5A14C}" srcOrd="2" destOrd="0" presId="urn:microsoft.com/office/officeart/2009/3/layout/StepUpProcess"/>
    <dgm:cxn modelId="{64E1AC66-3FB7-43DE-862D-39AFFE4E179A}" type="presParOf" srcId="{1B399B69-1D2A-4586-90ED-D8BE1ED449B3}" destId="{CE8E3B2C-7DBA-439B-8181-9F5C9744D7A3}" srcOrd="3" destOrd="0" presId="urn:microsoft.com/office/officeart/2009/3/layout/StepUpProcess"/>
    <dgm:cxn modelId="{BA7354AD-9A48-43FF-948D-1BF712179B1B}" type="presParOf" srcId="{CE8E3B2C-7DBA-439B-8181-9F5C9744D7A3}" destId="{914E7FCD-1395-4E75-983A-429375C3E6AD}" srcOrd="0" destOrd="0" presId="urn:microsoft.com/office/officeart/2009/3/layout/StepUpProcess"/>
    <dgm:cxn modelId="{094307A1-0E9D-4FFA-BEB1-32A66B212EC8}" type="presParOf" srcId="{1B399B69-1D2A-4586-90ED-D8BE1ED449B3}" destId="{AE61AF03-0EC2-4AB4-B1EB-1E3ABBD06E40}" srcOrd="4" destOrd="0" presId="urn:microsoft.com/office/officeart/2009/3/layout/StepUpProcess"/>
    <dgm:cxn modelId="{E25ADFB2-C044-44BD-BB90-DC3A9D0E64AA}" type="presParOf" srcId="{AE61AF03-0EC2-4AB4-B1EB-1E3ABBD06E40}" destId="{239304E2-97D0-4641-B5D7-B0EF3719DD1C}" srcOrd="0" destOrd="0" presId="urn:microsoft.com/office/officeart/2009/3/layout/StepUpProcess"/>
    <dgm:cxn modelId="{F248C826-35B3-4CEE-BB44-FAF503D96850}" type="presParOf" srcId="{AE61AF03-0EC2-4AB4-B1EB-1E3ABBD06E40}" destId="{797EDCA1-624D-49F1-9476-BE81907C991E}"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AAA0CE9-C39E-4BB1-8A7C-F88C1DC70040}" type="doc">
      <dgm:prSet loTypeId="urn:microsoft.com/office/officeart/2011/layout/CircleProcess" loCatId="process" qsTypeId="urn:microsoft.com/office/officeart/2005/8/quickstyle/simple1" qsCatId="simple" csTypeId="urn:microsoft.com/office/officeart/2005/8/colors/accent1_2" csCatId="accent1" phldr="1"/>
      <dgm:spPr/>
    </dgm:pt>
    <dgm:pt modelId="{EB8BBBAD-F6E6-4E91-84BA-E2B521E86FE4}">
      <dgm:prSet phldrT="[Text]" custT="1"/>
      <dgm:spPr/>
      <dgm:t>
        <a:bodyPr/>
        <a:lstStyle/>
        <a:p>
          <a:r>
            <a:rPr lang="en-US" sz="1050" b="1" dirty="0"/>
            <a:t>Knowledge</a:t>
          </a:r>
          <a:endParaRPr lang="en-US" sz="800" b="1" dirty="0"/>
        </a:p>
      </dgm:t>
    </dgm:pt>
    <dgm:pt modelId="{B47C2052-0DA2-443A-9F5D-89B839B3B4D7}" type="parTrans" cxnId="{6C279F8C-C89F-41F2-8142-E0F552124677}">
      <dgm:prSet/>
      <dgm:spPr/>
      <dgm:t>
        <a:bodyPr/>
        <a:lstStyle/>
        <a:p>
          <a:endParaRPr lang="en-US"/>
        </a:p>
      </dgm:t>
    </dgm:pt>
    <dgm:pt modelId="{9AEED566-6B35-46C1-A7CE-51DAB07669EF}" type="sibTrans" cxnId="{6C279F8C-C89F-41F2-8142-E0F552124677}">
      <dgm:prSet/>
      <dgm:spPr/>
      <dgm:t>
        <a:bodyPr/>
        <a:lstStyle/>
        <a:p>
          <a:endParaRPr lang="en-US"/>
        </a:p>
      </dgm:t>
    </dgm:pt>
    <dgm:pt modelId="{CCB405D7-6987-4EB2-9D57-BC38327210E8}">
      <dgm:prSet phldrT="[Text]" custT="1"/>
      <dgm:spPr/>
      <dgm:t>
        <a:bodyPr/>
        <a:lstStyle/>
        <a:p>
          <a:r>
            <a:rPr lang="en-US" sz="1200" b="1" dirty="0"/>
            <a:t>Attitude</a:t>
          </a:r>
        </a:p>
      </dgm:t>
    </dgm:pt>
    <dgm:pt modelId="{39E66ACD-0876-4CB5-A546-820A0145DA83}" type="parTrans" cxnId="{AA4DFEC0-FF9E-49ED-A76D-42A90F1713AD}">
      <dgm:prSet/>
      <dgm:spPr/>
      <dgm:t>
        <a:bodyPr/>
        <a:lstStyle/>
        <a:p>
          <a:endParaRPr lang="en-US"/>
        </a:p>
      </dgm:t>
    </dgm:pt>
    <dgm:pt modelId="{59A1472E-8C86-4446-B57D-EE01A30CC748}" type="sibTrans" cxnId="{AA4DFEC0-FF9E-49ED-A76D-42A90F1713AD}">
      <dgm:prSet/>
      <dgm:spPr/>
      <dgm:t>
        <a:bodyPr/>
        <a:lstStyle/>
        <a:p>
          <a:endParaRPr lang="en-US"/>
        </a:p>
      </dgm:t>
    </dgm:pt>
    <dgm:pt modelId="{10B70B0B-1045-4462-A4C1-094A3B7E4D9D}">
      <dgm:prSet phldrT="[Text]" custT="1"/>
      <dgm:spPr/>
      <dgm:t>
        <a:bodyPr/>
        <a:lstStyle/>
        <a:p>
          <a:r>
            <a:rPr lang="en-US" sz="1200" b="1" dirty="0"/>
            <a:t>Behavior</a:t>
          </a:r>
        </a:p>
      </dgm:t>
    </dgm:pt>
    <dgm:pt modelId="{67D176AE-C73C-4869-B496-86EF58B8DF63}" type="parTrans" cxnId="{B09C337C-93AE-4B31-AE45-5E4529CAFA04}">
      <dgm:prSet/>
      <dgm:spPr/>
      <dgm:t>
        <a:bodyPr/>
        <a:lstStyle/>
        <a:p>
          <a:endParaRPr lang="en-US"/>
        </a:p>
      </dgm:t>
    </dgm:pt>
    <dgm:pt modelId="{1556F95E-9F2C-47B8-B71A-D0E3C77B2A6F}" type="sibTrans" cxnId="{B09C337C-93AE-4B31-AE45-5E4529CAFA04}">
      <dgm:prSet/>
      <dgm:spPr/>
      <dgm:t>
        <a:bodyPr/>
        <a:lstStyle/>
        <a:p>
          <a:endParaRPr lang="en-US"/>
        </a:p>
      </dgm:t>
    </dgm:pt>
    <dgm:pt modelId="{7DF01E14-6765-43CB-8784-CFCC3299156C}">
      <dgm:prSet phldrT="[Text]" custT="1"/>
      <dgm:spPr/>
      <dgm:t>
        <a:bodyPr/>
        <a:lstStyle/>
        <a:p>
          <a:r>
            <a:rPr lang="en-US" sz="1200" b="1" dirty="0"/>
            <a:t>Outcome</a:t>
          </a:r>
        </a:p>
      </dgm:t>
    </dgm:pt>
    <dgm:pt modelId="{6E2DC9DF-6693-4597-9E56-384AE5EFA436}" type="parTrans" cxnId="{51231371-A323-4F0B-9499-32E694DC4A10}">
      <dgm:prSet/>
      <dgm:spPr/>
      <dgm:t>
        <a:bodyPr/>
        <a:lstStyle/>
        <a:p>
          <a:endParaRPr lang="en-US"/>
        </a:p>
      </dgm:t>
    </dgm:pt>
    <dgm:pt modelId="{E2631488-AD93-42E3-894B-B7283B4A77AD}" type="sibTrans" cxnId="{51231371-A323-4F0B-9499-32E694DC4A10}">
      <dgm:prSet/>
      <dgm:spPr/>
      <dgm:t>
        <a:bodyPr/>
        <a:lstStyle/>
        <a:p>
          <a:endParaRPr lang="en-US"/>
        </a:p>
      </dgm:t>
    </dgm:pt>
    <dgm:pt modelId="{EB6FC079-9A21-4A06-8DD2-132424E291CB}">
      <dgm:prSet phldrT="[Text]" custT="1"/>
      <dgm:spPr/>
      <dgm:t>
        <a:bodyPr/>
        <a:lstStyle/>
        <a:p>
          <a:r>
            <a:rPr lang="en-US" sz="1100" dirty="0"/>
            <a:t>Staff knowledge</a:t>
          </a:r>
        </a:p>
      </dgm:t>
    </dgm:pt>
    <dgm:pt modelId="{CBE8F404-99C7-43C7-A4C4-8897768FB59D}" type="parTrans" cxnId="{E8113996-B647-4B73-B244-8000FAF0B6CB}">
      <dgm:prSet/>
      <dgm:spPr/>
      <dgm:t>
        <a:bodyPr/>
        <a:lstStyle/>
        <a:p>
          <a:endParaRPr lang="en-US"/>
        </a:p>
      </dgm:t>
    </dgm:pt>
    <dgm:pt modelId="{E87822BA-8A90-418A-B0C4-9781BDDCD303}" type="sibTrans" cxnId="{E8113996-B647-4B73-B244-8000FAF0B6CB}">
      <dgm:prSet/>
      <dgm:spPr/>
      <dgm:t>
        <a:bodyPr/>
        <a:lstStyle/>
        <a:p>
          <a:endParaRPr lang="en-US"/>
        </a:p>
      </dgm:t>
    </dgm:pt>
    <dgm:pt modelId="{966537A0-06C4-44ED-B495-99716386AA68}">
      <dgm:prSet phldrT="[Text]" custT="1"/>
      <dgm:spPr/>
      <dgm:t>
        <a:bodyPr/>
        <a:lstStyle/>
        <a:p>
          <a:r>
            <a:rPr lang="en-US" sz="1100" dirty="0"/>
            <a:t>Practice</a:t>
          </a:r>
        </a:p>
      </dgm:t>
    </dgm:pt>
    <dgm:pt modelId="{D7F208E6-B351-4AD5-A3C9-98E53E1EDAF5}" type="parTrans" cxnId="{EEB49D6A-2222-4A72-9C5B-D1599E86FACD}">
      <dgm:prSet/>
      <dgm:spPr/>
      <dgm:t>
        <a:bodyPr/>
        <a:lstStyle/>
        <a:p>
          <a:endParaRPr lang="en-US"/>
        </a:p>
      </dgm:t>
    </dgm:pt>
    <dgm:pt modelId="{65EDD613-CF55-4DA7-B9CE-DF949C70069F}" type="sibTrans" cxnId="{EEB49D6A-2222-4A72-9C5B-D1599E86FACD}">
      <dgm:prSet/>
      <dgm:spPr/>
      <dgm:t>
        <a:bodyPr/>
        <a:lstStyle/>
        <a:p>
          <a:endParaRPr lang="en-US"/>
        </a:p>
      </dgm:t>
    </dgm:pt>
    <dgm:pt modelId="{34C47F2D-40E5-4466-9853-49117B7BDB09}">
      <dgm:prSet phldrT="[Text]" custT="1"/>
      <dgm:spPr/>
      <dgm:t>
        <a:bodyPr/>
        <a:lstStyle/>
        <a:p>
          <a:r>
            <a:rPr lang="en-US" sz="1100" dirty="0"/>
            <a:t>Technique</a:t>
          </a:r>
        </a:p>
      </dgm:t>
    </dgm:pt>
    <dgm:pt modelId="{E0952CD6-D29D-4075-93B1-F1A9E404746A}" type="parTrans" cxnId="{6FA9BABB-26F8-4382-9743-EF4F70D459CD}">
      <dgm:prSet/>
      <dgm:spPr/>
      <dgm:t>
        <a:bodyPr/>
        <a:lstStyle/>
        <a:p>
          <a:endParaRPr lang="en-US"/>
        </a:p>
      </dgm:t>
    </dgm:pt>
    <dgm:pt modelId="{8E5BE5FC-D790-44BB-886F-110DEF3B6D50}" type="sibTrans" cxnId="{6FA9BABB-26F8-4382-9743-EF4F70D459CD}">
      <dgm:prSet/>
      <dgm:spPr/>
      <dgm:t>
        <a:bodyPr/>
        <a:lstStyle/>
        <a:p>
          <a:endParaRPr lang="en-US"/>
        </a:p>
      </dgm:t>
    </dgm:pt>
    <dgm:pt modelId="{9F63A20E-5C30-44A9-B7FC-6607E48B3CC6}">
      <dgm:prSet phldrT="[Text]" custT="1"/>
      <dgm:spPr/>
      <dgm:t>
        <a:bodyPr/>
        <a:lstStyle/>
        <a:p>
          <a:r>
            <a:rPr lang="en-US" sz="1100" dirty="0"/>
            <a:t>Staff perception</a:t>
          </a:r>
        </a:p>
      </dgm:t>
    </dgm:pt>
    <dgm:pt modelId="{EC667E04-076E-4957-8E09-BF60B58A0905}" type="parTrans" cxnId="{32D4E71C-6E01-4051-ACC5-843F8B767CDC}">
      <dgm:prSet/>
      <dgm:spPr/>
      <dgm:t>
        <a:bodyPr/>
        <a:lstStyle/>
        <a:p>
          <a:endParaRPr lang="en-US"/>
        </a:p>
      </dgm:t>
    </dgm:pt>
    <dgm:pt modelId="{C214156E-A8AC-4E9C-A5C9-A30DC7D1B0B1}" type="sibTrans" cxnId="{32D4E71C-6E01-4051-ACC5-843F8B767CDC}">
      <dgm:prSet/>
      <dgm:spPr/>
      <dgm:t>
        <a:bodyPr/>
        <a:lstStyle/>
        <a:p>
          <a:endParaRPr lang="en-US"/>
        </a:p>
      </dgm:t>
    </dgm:pt>
    <dgm:pt modelId="{435965CA-5CD7-4DC2-990B-0EE92996D982}">
      <dgm:prSet phldrT="[Text]" custT="1"/>
      <dgm:spPr/>
      <dgm:t>
        <a:bodyPr/>
        <a:lstStyle/>
        <a:p>
          <a:r>
            <a:rPr lang="en-US" sz="1100" dirty="0"/>
            <a:t>Importance</a:t>
          </a:r>
        </a:p>
      </dgm:t>
    </dgm:pt>
    <dgm:pt modelId="{E5A7595F-9890-4CE2-9F54-3B924766F4FF}" type="parTrans" cxnId="{A47FADD7-BA68-4F39-B969-DE5DDA994264}">
      <dgm:prSet/>
      <dgm:spPr/>
      <dgm:t>
        <a:bodyPr/>
        <a:lstStyle/>
        <a:p>
          <a:endParaRPr lang="en-US"/>
        </a:p>
      </dgm:t>
    </dgm:pt>
    <dgm:pt modelId="{842D56D1-74F6-4062-87FD-09CE101543B6}" type="sibTrans" cxnId="{A47FADD7-BA68-4F39-B969-DE5DDA994264}">
      <dgm:prSet/>
      <dgm:spPr/>
      <dgm:t>
        <a:bodyPr/>
        <a:lstStyle/>
        <a:p>
          <a:endParaRPr lang="en-US"/>
        </a:p>
      </dgm:t>
    </dgm:pt>
    <dgm:pt modelId="{E1234CED-808D-46C9-82E6-836FDB98AB15}">
      <dgm:prSet phldrT="[Text]" custT="1"/>
      <dgm:spPr/>
      <dgm:t>
        <a:bodyPr/>
        <a:lstStyle/>
        <a:p>
          <a:r>
            <a:rPr lang="en-US" sz="1100" dirty="0"/>
            <a:t>Priority</a:t>
          </a:r>
        </a:p>
      </dgm:t>
    </dgm:pt>
    <dgm:pt modelId="{D3436F4E-56B9-4A3C-9229-C838D5CE63BD}" type="parTrans" cxnId="{1CF103F2-1427-4E59-A434-D85F7FE01A41}">
      <dgm:prSet/>
      <dgm:spPr/>
      <dgm:t>
        <a:bodyPr/>
        <a:lstStyle/>
        <a:p>
          <a:endParaRPr lang="en-US"/>
        </a:p>
      </dgm:t>
    </dgm:pt>
    <dgm:pt modelId="{C99FBB66-F027-4CFD-8229-F1D1D15B4D9E}" type="sibTrans" cxnId="{1CF103F2-1427-4E59-A434-D85F7FE01A41}">
      <dgm:prSet/>
      <dgm:spPr/>
      <dgm:t>
        <a:bodyPr/>
        <a:lstStyle/>
        <a:p>
          <a:endParaRPr lang="en-US"/>
        </a:p>
      </dgm:t>
    </dgm:pt>
    <dgm:pt modelId="{6F78C635-D38D-47A2-B267-1DE0C7F189B7}">
      <dgm:prSet phldrT="[Text]" custT="1"/>
      <dgm:spPr/>
      <dgm:t>
        <a:bodyPr/>
        <a:lstStyle/>
        <a:p>
          <a:r>
            <a:rPr lang="en-US" sz="1100" dirty="0"/>
            <a:t>Staff behavior</a:t>
          </a:r>
        </a:p>
      </dgm:t>
    </dgm:pt>
    <dgm:pt modelId="{C7629805-0642-4E40-89B9-4E7D69DE7E57}" type="parTrans" cxnId="{D67ED8F0-69F8-4F8F-95A8-2FCB70CEE290}">
      <dgm:prSet/>
      <dgm:spPr/>
      <dgm:t>
        <a:bodyPr/>
        <a:lstStyle/>
        <a:p>
          <a:endParaRPr lang="en-US"/>
        </a:p>
      </dgm:t>
    </dgm:pt>
    <dgm:pt modelId="{077A0CE8-9C5C-4D0F-920E-06F435162B53}" type="sibTrans" cxnId="{D67ED8F0-69F8-4F8F-95A8-2FCB70CEE290}">
      <dgm:prSet/>
      <dgm:spPr/>
      <dgm:t>
        <a:bodyPr/>
        <a:lstStyle/>
        <a:p>
          <a:endParaRPr lang="en-US"/>
        </a:p>
      </dgm:t>
    </dgm:pt>
    <dgm:pt modelId="{549DAEA4-3968-4DF7-A222-97BA3541FA81}">
      <dgm:prSet phldrT="[Text]" custT="1"/>
      <dgm:spPr/>
      <dgm:t>
        <a:bodyPr/>
        <a:lstStyle/>
        <a:p>
          <a:r>
            <a:rPr lang="en-US" sz="1100" dirty="0"/>
            <a:t>Technique</a:t>
          </a:r>
        </a:p>
      </dgm:t>
    </dgm:pt>
    <dgm:pt modelId="{04C1168D-572B-4EBA-8362-367A75E269B9}" type="parTrans" cxnId="{A26195A0-8F5B-49AE-80F2-665469464A81}">
      <dgm:prSet/>
      <dgm:spPr/>
      <dgm:t>
        <a:bodyPr/>
        <a:lstStyle/>
        <a:p>
          <a:endParaRPr lang="en-US"/>
        </a:p>
      </dgm:t>
    </dgm:pt>
    <dgm:pt modelId="{5699090B-A073-4FB6-88E9-1C55ACAC6D52}" type="sibTrans" cxnId="{A26195A0-8F5B-49AE-80F2-665469464A81}">
      <dgm:prSet/>
      <dgm:spPr/>
      <dgm:t>
        <a:bodyPr/>
        <a:lstStyle/>
        <a:p>
          <a:endParaRPr lang="en-US"/>
        </a:p>
      </dgm:t>
    </dgm:pt>
    <dgm:pt modelId="{C0D0B0F1-221F-48CE-80A2-54A84293EDBB}">
      <dgm:prSet phldrT="[Text]" custT="1"/>
      <dgm:spPr/>
      <dgm:t>
        <a:bodyPr/>
        <a:lstStyle/>
        <a:p>
          <a:r>
            <a:rPr lang="en-US" sz="1100" dirty="0"/>
            <a:t>Compliance checks</a:t>
          </a:r>
        </a:p>
      </dgm:t>
    </dgm:pt>
    <dgm:pt modelId="{0EC13114-C079-4CF6-8CCA-66BBA1D1ED75}" type="parTrans" cxnId="{4102D17D-D813-40C9-A114-9E771920929A}">
      <dgm:prSet/>
      <dgm:spPr/>
      <dgm:t>
        <a:bodyPr/>
        <a:lstStyle/>
        <a:p>
          <a:endParaRPr lang="en-US"/>
        </a:p>
      </dgm:t>
    </dgm:pt>
    <dgm:pt modelId="{71E54B7B-0DD6-41EF-9730-6E2719CB8053}" type="sibTrans" cxnId="{4102D17D-D813-40C9-A114-9E771920929A}">
      <dgm:prSet/>
      <dgm:spPr/>
      <dgm:t>
        <a:bodyPr/>
        <a:lstStyle/>
        <a:p>
          <a:endParaRPr lang="en-US"/>
        </a:p>
      </dgm:t>
    </dgm:pt>
    <dgm:pt modelId="{000BB4CD-DF9A-4F03-8067-590FAE742D1F}">
      <dgm:prSet phldrT="[Text]" custT="1"/>
      <dgm:spPr/>
      <dgm:t>
        <a:bodyPr/>
        <a:lstStyle/>
        <a:p>
          <a:r>
            <a:rPr lang="en-US" sz="1100" dirty="0"/>
            <a:t>Outcomes</a:t>
          </a:r>
        </a:p>
      </dgm:t>
    </dgm:pt>
    <dgm:pt modelId="{4ED87E07-017F-4B60-A968-72C3E7E59425}" type="parTrans" cxnId="{2073CD7A-BCA9-4F9F-8CCC-EBFD7C2C2D76}">
      <dgm:prSet/>
      <dgm:spPr/>
      <dgm:t>
        <a:bodyPr/>
        <a:lstStyle/>
        <a:p>
          <a:endParaRPr lang="en-US"/>
        </a:p>
      </dgm:t>
    </dgm:pt>
    <dgm:pt modelId="{B6896890-1638-41E1-8339-53FE00A60E82}" type="sibTrans" cxnId="{2073CD7A-BCA9-4F9F-8CCC-EBFD7C2C2D76}">
      <dgm:prSet/>
      <dgm:spPr/>
      <dgm:t>
        <a:bodyPr/>
        <a:lstStyle/>
        <a:p>
          <a:endParaRPr lang="en-US"/>
        </a:p>
      </dgm:t>
    </dgm:pt>
    <dgm:pt modelId="{D4B8D8B2-FCCB-4F1F-9364-D559AA69BCF4}">
      <dgm:prSet phldrT="[Text]" custT="1"/>
      <dgm:spPr/>
      <dgm:t>
        <a:bodyPr/>
        <a:lstStyle/>
        <a:p>
          <a:r>
            <a:rPr lang="en-US" sz="1100" dirty="0"/>
            <a:t>Patient</a:t>
          </a:r>
        </a:p>
      </dgm:t>
    </dgm:pt>
    <dgm:pt modelId="{A0A0BEC1-D809-40A7-AC70-ACB58B8CFA16}" type="parTrans" cxnId="{F7FAE01D-0535-4DDF-B63F-9AA7917A06AC}">
      <dgm:prSet/>
      <dgm:spPr/>
      <dgm:t>
        <a:bodyPr/>
        <a:lstStyle/>
        <a:p>
          <a:endParaRPr lang="en-US"/>
        </a:p>
      </dgm:t>
    </dgm:pt>
    <dgm:pt modelId="{720E5A5B-7893-4889-BC57-77D333CD1189}" type="sibTrans" cxnId="{F7FAE01D-0535-4DDF-B63F-9AA7917A06AC}">
      <dgm:prSet/>
      <dgm:spPr/>
      <dgm:t>
        <a:bodyPr/>
        <a:lstStyle/>
        <a:p>
          <a:endParaRPr lang="en-US"/>
        </a:p>
      </dgm:t>
    </dgm:pt>
    <dgm:pt modelId="{D81C6CAE-BAC0-4C90-87CD-1D03312B5257}">
      <dgm:prSet phldrT="[Text]" custT="1"/>
      <dgm:spPr/>
      <dgm:t>
        <a:bodyPr/>
        <a:lstStyle/>
        <a:p>
          <a:r>
            <a:rPr lang="en-US" sz="1100" dirty="0"/>
            <a:t>Staff</a:t>
          </a:r>
        </a:p>
      </dgm:t>
    </dgm:pt>
    <dgm:pt modelId="{827FA427-E352-4F3B-945C-BB7F0135CE78}" type="parTrans" cxnId="{689EFE67-2520-46D0-863F-705A527EAD12}">
      <dgm:prSet/>
      <dgm:spPr/>
      <dgm:t>
        <a:bodyPr/>
        <a:lstStyle/>
        <a:p>
          <a:endParaRPr lang="en-US"/>
        </a:p>
      </dgm:t>
    </dgm:pt>
    <dgm:pt modelId="{7BD65739-6A38-4B33-9C9A-BB139666D07B}" type="sibTrans" cxnId="{689EFE67-2520-46D0-863F-705A527EAD12}">
      <dgm:prSet/>
      <dgm:spPr/>
      <dgm:t>
        <a:bodyPr/>
        <a:lstStyle/>
        <a:p>
          <a:endParaRPr lang="en-US"/>
        </a:p>
      </dgm:t>
    </dgm:pt>
    <dgm:pt modelId="{0350BBD3-F699-4A9A-A330-54EA0150511C}">
      <dgm:prSet phldrT="[Text]" custT="1"/>
      <dgm:spPr/>
      <dgm:t>
        <a:bodyPr/>
        <a:lstStyle/>
        <a:p>
          <a:r>
            <a:rPr lang="en-US" sz="1100" dirty="0"/>
            <a:t>Cost</a:t>
          </a:r>
        </a:p>
      </dgm:t>
    </dgm:pt>
    <dgm:pt modelId="{7FF181A9-C0D0-4B42-9CDC-37341A3B99F9}" type="parTrans" cxnId="{713AC46A-2AF4-4CF7-9089-B383DA375CB0}">
      <dgm:prSet/>
      <dgm:spPr/>
      <dgm:t>
        <a:bodyPr/>
        <a:lstStyle/>
        <a:p>
          <a:endParaRPr lang="en-US"/>
        </a:p>
      </dgm:t>
    </dgm:pt>
    <dgm:pt modelId="{D1E193BB-B5F7-488E-897D-295E43D1C0F0}" type="sibTrans" cxnId="{713AC46A-2AF4-4CF7-9089-B383DA375CB0}">
      <dgm:prSet/>
      <dgm:spPr/>
      <dgm:t>
        <a:bodyPr/>
        <a:lstStyle/>
        <a:p>
          <a:endParaRPr lang="en-US"/>
        </a:p>
      </dgm:t>
    </dgm:pt>
    <dgm:pt modelId="{B35C861C-C2BF-4B92-BAA3-9D8034E8948D}" type="pres">
      <dgm:prSet presAssocID="{FAAA0CE9-C39E-4BB1-8A7C-F88C1DC70040}" presName="Name0" presStyleCnt="0">
        <dgm:presLayoutVars>
          <dgm:chMax val="11"/>
          <dgm:chPref val="11"/>
          <dgm:dir/>
          <dgm:resizeHandles/>
        </dgm:presLayoutVars>
      </dgm:prSet>
      <dgm:spPr/>
    </dgm:pt>
    <dgm:pt modelId="{D5A102E5-C570-4F9C-99EC-60B3E2254694}" type="pres">
      <dgm:prSet presAssocID="{7DF01E14-6765-43CB-8784-CFCC3299156C}" presName="Accent4" presStyleCnt="0"/>
      <dgm:spPr/>
    </dgm:pt>
    <dgm:pt modelId="{B6AF08C3-1512-42B5-9A3F-5C15143EEBF6}" type="pres">
      <dgm:prSet presAssocID="{7DF01E14-6765-43CB-8784-CFCC3299156C}" presName="Accent" presStyleLbl="node1" presStyleIdx="0" presStyleCnt="4"/>
      <dgm:spPr/>
    </dgm:pt>
    <dgm:pt modelId="{7B3E88F8-3CAB-4DA0-B70D-F33E806EDF32}" type="pres">
      <dgm:prSet presAssocID="{7DF01E14-6765-43CB-8784-CFCC3299156C}" presName="ParentBackground4" presStyleCnt="0"/>
      <dgm:spPr/>
    </dgm:pt>
    <dgm:pt modelId="{25F2F610-471F-4252-8E4D-D498C84C6B42}" type="pres">
      <dgm:prSet presAssocID="{7DF01E14-6765-43CB-8784-CFCC3299156C}" presName="ParentBackground" presStyleLbl="fgAcc1" presStyleIdx="0" presStyleCnt="4"/>
      <dgm:spPr/>
    </dgm:pt>
    <dgm:pt modelId="{0B0F1897-A5D4-45BC-BC15-A811F767A0B6}" type="pres">
      <dgm:prSet presAssocID="{7DF01E14-6765-43CB-8784-CFCC3299156C}" presName="Child4" presStyleLbl="revTx" presStyleIdx="0" presStyleCnt="4">
        <dgm:presLayoutVars>
          <dgm:chMax val="0"/>
          <dgm:chPref val="0"/>
          <dgm:bulletEnabled val="1"/>
        </dgm:presLayoutVars>
      </dgm:prSet>
      <dgm:spPr/>
    </dgm:pt>
    <dgm:pt modelId="{346F058A-8852-4D8D-B563-7AE09E55E542}" type="pres">
      <dgm:prSet presAssocID="{7DF01E14-6765-43CB-8784-CFCC3299156C}" presName="Parent4" presStyleLbl="revTx" presStyleIdx="0" presStyleCnt="4">
        <dgm:presLayoutVars>
          <dgm:chMax val="1"/>
          <dgm:chPref val="1"/>
          <dgm:bulletEnabled val="1"/>
        </dgm:presLayoutVars>
      </dgm:prSet>
      <dgm:spPr/>
    </dgm:pt>
    <dgm:pt modelId="{784237DB-6B5D-47E8-A407-A8DCD13A802A}" type="pres">
      <dgm:prSet presAssocID="{10B70B0B-1045-4462-A4C1-094A3B7E4D9D}" presName="Accent3" presStyleCnt="0"/>
      <dgm:spPr/>
    </dgm:pt>
    <dgm:pt modelId="{018FFFE6-AD1E-47AE-8810-093B7A4476B0}" type="pres">
      <dgm:prSet presAssocID="{10B70B0B-1045-4462-A4C1-094A3B7E4D9D}" presName="Accent" presStyleLbl="node1" presStyleIdx="1" presStyleCnt="4"/>
      <dgm:spPr/>
    </dgm:pt>
    <dgm:pt modelId="{6A2AB56B-0453-4852-BFC1-C08888E9E47C}" type="pres">
      <dgm:prSet presAssocID="{10B70B0B-1045-4462-A4C1-094A3B7E4D9D}" presName="ParentBackground3" presStyleCnt="0"/>
      <dgm:spPr/>
    </dgm:pt>
    <dgm:pt modelId="{DCA5F462-ED8A-401D-B4F9-1020D4DC9507}" type="pres">
      <dgm:prSet presAssocID="{10B70B0B-1045-4462-A4C1-094A3B7E4D9D}" presName="ParentBackground" presStyleLbl="fgAcc1" presStyleIdx="1" presStyleCnt="4"/>
      <dgm:spPr/>
    </dgm:pt>
    <dgm:pt modelId="{AF547D2D-E672-4295-8DFF-E9F6F2654560}" type="pres">
      <dgm:prSet presAssocID="{10B70B0B-1045-4462-A4C1-094A3B7E4D9D}" presName="Child3" presStyleLbl="revTx" presStyleIdx="1" presStyleCnt="4">
        <dgm:presLayoutVars>
          <dgm:chMax val="0"/>
          <dgm:chPref val="0"/>
          <dgm:bulletEnabled val="1"/>
        </dgm:presLayoutVars>
      </dgm:prSet>
      <dgm:spPr/>
    </dgm:pt>
    <dgm:pt modelId="{A97DA88F-6789-4E33-888E-E27981F8A398}" type="pres">
      <dgm:prSet presAssocID="{10B70B0B-1045-4462-A4C1-094A3B7E4D9D}" presName="Parent3" presStyleLbl="revTx" presStyleIdx="1" presStyleCnt="4">
        <dgm:presLayoutVars>
          <dgm:chMax val="1"/>
          <dgm:chPref val="1"/>
          <dgm:bulletEnabled val="1"/>
        </dgm:presLayoutVars>
      </dgm:prSet>
      <dgm:spPr/>
    </dgm:pt>
    <dgm:pt modelId="{3FE36B02-8E72-48ED-89E1-245C4289C70A}" type="pres">
      <dgm:prSet presAssocID="{CCB405D7-6987-4EB2-9D57-BC38327210E8}" presName="Accent2" presStyleCnt="0"/>
      <dgm:spPr/>
    </dgm:pt>
    <dgm:pt modelId="{EBC405F2-C835-4CA5-96AD-071DDC1BF54E}" type="pres">
      <dgm:prSet presAssocID="{CCB405D7-6987-4EB2-9D57-BC38327210E8}" presName="Accent" presStyleLbl="node1" presStyleIdx="2" presStyleCnt="4"/>
      <dgm:spPr/>
    </dgm:pt>
    <dgm:pt modelId="{FEA2D01A-0F57-4E61-BB36-11CF26050A66}" type="pres">
      <dgm:prSet presAssocID="{CCB405D7-6987-4EB2-9D57-BC38327210E8}" presName="ParentBackground2" presStyleCnt="0"/>
      <dgm:spPr/>
    </dgm:pt>
    <dgm:pt modelId="{034BD95C-365D-4901-A0F4-79915942FC44}" type="pres">
      <dgm:prSet presAssocID="{CCB405D7-6987-4EB2-9D57-BC38327210E8}" presName="ParentBackground" presStyleLbl="fgAcc1" presStyleIdx="2" presStyleCnt="4"/>
      <dgm:spPr/>
    </dgm:pt>
    <dgm:pt modelId="{38F09919-03BC-488A-B062-3E984BD33991}" type="pres">
      <dgm:prSet presAssocID="{CCB405D7-6987-4EB2-9D57-BC38327210E8}" presName="Child2" presStyleLbl="revTx" presStyleIdx="2" presStyleCnt="4">
        <dgm:presLayoutVars>
          <dgm:chMax val="0"/>
          <dgm:chPref val="0"/>
          <dgm:bulletEnabled val="1"/>
        </dgm:presLayoutVars>
      </dgm:prSet>
      <dgm:spPr/>
    </dgm:pt>
    <dgm:pt modelId="{7C1F4B39-21B3-4918-8A4E-A52230A79D41}" type="pres">
      <dgm:prSet presAssocID="{CCB405D7-6987-4EB2-9D57-BC38327210E8}" presName="Parent2" presStyleLbl="revTx" presStyleIdx="2" presStyleCnt="4">
        <dgm:presLayoutVars>
          <dgm:chMax val="1"/>
          <dgm:chPref val="1"/>
          <dgm:bulletEnabled val="1"/>
        </dgm:presLayoutVars>
      </dgm:prSet>
      <dgm:spPr/>
    </dgm:pt>
    <dgm:pt modelId="{84E6DA19-1AE8-40CF-A604-4FBC8FA4FA9E}" type="pres">
      <dgm:prSet presAssocID="{EB8BBBAD-F6E6-4E91-84BA-E2B521E86FE4}" presName="Accent1" presStyleCnt="0"/>
      <dgm:spPr/>
    </dgm:pt>
    <dgm:pt modelId="{80811FC2-FBCB-47EC-B65B-B077C62FEB5C}" type="pres">
      <dgm:prSet presAssocID="{EB8BBBAD-F6E6-4E91-84BA-E2B521E86FE4}" presName="Accent" presStyleLbl="node1" presStyleIdx="3" presStyleCnt="4"/>
      <dgm:spPr/>
    </dgm:pt>
    <dgm:pt modelId="{98C69771-F8A0-4628-BD1F-6D092D1698FF}" type="pres">
      <dgm:prSet presAssocID="{EB8BBBAD-F6E6-4E91-84BA-E2B521E86FE4}" presName="ParentBackground1" presStyleCnt="0"/>
      <dgm:spPr/>
    </dgm:pt>
    <dgm:pt modelId="{C63388FD-1536-415C-AE3B-E4415F36F51F}" type="pres">
      <dgm:prSet presAssocID="{EB8BBBAD-F6E6-4E91-84BA-E2B521E86FE4}" presName="ParentBackground" presStyleLbl="fgAcc1" presStyleIdx="3" presStyleCnt="4"/>
      <dgm:spPr/>
    </dgm:pt>
    <dgm:pt modelId="{1BC81395-2AEB-4D57-8073-8676E689C5B7}" type="pres">
      <dgm:prSet presAssocID="{EB8BBBAD-F6E6-4E91-84BA-E2B521E86FE4}" presName="Child1" presStyleLbl="revTx" presStyleIdx="3" presStyleCnt="4">
        <dgm:presLayoutVars>
          <dgm:chMax val="0"/>
          <dgm:chPref val="0"/>
          <dgm:bulletEnabled val="1"/>
        </dgm:presLayoutVars>
      </dgm:prSet>
      <dgm:spPr/>
    </dgm:pt>
    <dgm:pt modelId="{1D651502-2CEF-4DB4-B1E2-38A958BB2E72}" type="pres">
      <dgm:prSet presAssocID="{EB8BBBAD-F6E6-4E91-84BA-E2B521E86FE4}" presName="Parent1" presStyleLbl="revTx" presStyleIdx="3" presStyleCnt="4">
        <dgm:presLayoutVars>
          <dgm:chMax val="1"/>
          <dgm:chPref val="1"/>
          <dgm:bulletEnabled val="1"/>
        </dgm:presLayoutVars>
      </dgm:prSet>
      <dgm:spPr/>
    </dgm:pt>
  </dgm:ptLst>
  <dgm:cxnLst>
    <dgm:cxn modelId="{3095DA0D-2B19-4FA5-8326-A4CC00278D96}" type="presOf" srcId="{549DAEA4-3968-4DF7-A222-97BA3541FA81}" destId="{AF547D2D-E672-4295-8DFF-E9F6F2654560}" srcOrd="0" destOrd="1" presId="urn:microsoft.com/office/officeart/2011/layout/CircleProcess"/>
    <dgm:cxn modelId="{32D4E71C-6E01-4051-ACC5-843F8B767CDC}" srcId="{CCB405D7-6987-4EB2-9D57-BC38327210E8}" destId="{9F63A20E-5C30-44A9-B7FC-6607E48B3CC6}" srcOrd="0" destOrd="0" parTransId="{EC667E04-076E-4957-8E09-BF60B58A0905}" sibTransId="{C214156E-A8AC-4E9C-A5C9-A30DC7D1B0B1}"/>
    <dgm:cxn modelId="{F7FAE01D-0535-4DDF-B63F-9AA7917A06AC}" srcId="{000BB4CD-DF9A-4F03-8067-590FAE742D1F}" destId="{D4B8D8B2-FCCB-4F1F-9364-D559AA69BCF4}" srcOrd="0" destOrd="0" parTransId="{A0A0BEC1-D809-40A7-AC70-ACB58B8CFA16}" sibTransId="{720E5A5B-7893-4889-BC57-77D333CD1189}"/>
    <dgm:cxn modelId="{6223D920-C6F4-4834-9BD3-4FB9890EE2D9}" type="presOf" srcId="{0350BBD3-F699-4A9A-A330-54EA0150511C}" destId="{0B0F1897-A5D4-45BC-BC15-A811F767A0B6}" srcOrd="0" destOrd="3" presId="urn:microsoft.com/office/officeart/2011/layout/CircleProcess"/>
    <dgm:cxn modelId="{BA10D523-4486-4536-A7C9-5761A840E85E}" type="presOf" srcId="{EB8BBBAD-F6E6-4E91-84BA-E2B521E86FE4}" destId="{1D651502-2CEF-4DB4-B1E2-38A958BB2E72}" srcOrd="1" destOrd="0" presId="urn:microsoft.com/office/officeart/2011/layout/CircleProcess"/>
    <dgm:cxn modelId="{DF45AF28-21A4-475C-8A72-22A25FACE31E}" type="presOf" srcId="{7DF01E14-6765-43CB-8784-CFCC3299156C}" destId="{25F2F610-471F-4252-8E4D-D498C84C6B42}" srcOrd="0" destOrd="0" presId="urn:microsoft.com/office/officeart/2011/layout/CircleProcess"/>
    <dgm:cxn modelId="{939C2A2A-4D9E-4C01-9E46-794FEBF15A20}" type="presOf" srcId="{EB6FC079-9A21-4A06-8DD2-132424E291CB}" destId="{1BC81395-2AEB-4D57-8073-8676E689C5B7}" srcOrd="0" destOrd="0" presId="urn:microsoft.com/office/officeart/2011/layout/CircleProcess"/>
    <dgm:cxn modelId="{CC77BE3C-D7FA-4520-94FC-821D70BB9291}" type="presOf" srcId="{D4B8D8B2-FCCB-4F1F-9364-D559AA69BCF4}" destId="{0B0F1897-A5D4-45BC-BC15-A811F767A0B6}" srcOrd="0" destOrd="1" presId="urn:microsoft.com/office/officeart/2011/layout/CircleProcess"/>
    <dgm:cxn modelId="{D81A2B55-C6F0-4C92-B236-5131B8921459}" type="presOf" srcId="{10B70B0B-1045-4462-A4C1-094A3B7E4D9D}" destId="{DCA5F462-ED8A-401D-B4F9-1020D4DC9507}" srcOrd="0" destOrd="0" presId="urn:microsoft.com/office/officeart/2011/layout/CircleProcess"/>
    <dgm:cxn modelId="{6976AE56-9BB4-4646-BB6A-A2567A727DB4}" type="presOf" srcId="{34C47F2D-40E5-4466-9853-49117B7BDB09}" destId="{1BC81395-2AEB-4D57-8073-8676E689C5B7}" srcOrd="0" destOrd="2" presId="urn:microsoft.com/office/officeart/2011/layout/CircleProcess"/>
    <dgm:cxn modelId="{DF73275D-0157-436F-9439-B452ABE4A074}" type="presOf" srcId="{435965CA-5CD7-4DC2-990B-0EE92996D982}" destId="{38F09919-03BC-488A-B062-3E984BD33991}" srcOrd="0" destOrd="1" presId="urn:microsoft.com/office/officeart/2011/layout/CircleProcess"/>
    <dgm:cxn modelId="{B6CEE562-86B6-42D1-B30D-835D45BDCA8F}" type="presOf" srcId="{000BB4CD-DF9A-4F03-8067-590FAE742D1F}" destId="{0B0F1897-A5D4-45BC-BC15-A811F767A0B6}" srcOrd="0" destOrd="0" presId="urn:microsoft.com/office/officeart/2011/layout/CircleProcess"/>
    <dgm:cxn modelId="{689EFE67-2520-46D0-863F-705A527EAD12}" srcId="{000BB4CD-DF9A-4F03-8067-590FAE742D1F}" destId="{D81C6CAE-BAC0-4C90-87CD-1D03312B5257}" srcOrd="1" destOrd="0" parTransId="{827FA427-E352-4F3B-945C-BB7F0135CE78}" sibTransId="{7BD65739-6A38-4B33-9C9A-BB139666D07B}"/>
    <dgm:cxn modelId="{EEB49D6A-2222-4A72-9C5B-D1599E86FACD}" srcId="{EB6FC079-9A21-4A06-8DD2-132424E291CB}" destId="{966537A0-06C4-44ED-B495-99716386AA68}" srcOrd="0" destOrd="0" parTransId="{D7F208E6-B351-4AD5-A3C9-98E53E1EDAF5}" sibTransId="{65EDD613-CF55-4DA7-B9CE-DF949C70069F}"/>
    <dgm:cxn modelId="{713AC46A-2AF4-4CF7-9089-B383DA375CB0}" srcId="{000BB4CD-DF9A-4F03-8067-590FAE742D1F}" destId="{0350BBD3-F699-4A9A-A330-54EA0150511C}" srcOrd="2" destOrd="0" parTransId="{7FF181A9-C0D0-4B42-9CDC-37341A3B99F9}" sibTransId="{D1E193BB-B5F7-488E-897D-295E43D1C0F0}"/>
    <dgm:cxn modelId="{CD35E370-77B7-4467-BD49-C60BA622B0D5}" type="presOf" srcId="{CCB405D7-6987-4EB2-9D57-BC38327210E8}" destId="{7C1F4B39-21B3-4918-8A4E-A52230A79D41}" srcOrd="1" destOrd="0" presId="urn:microsoft.com/office/officeart/2011/layout/CircleProcess"/>
    <dgm:cxn modelId="{51231371-A323-4F0B-9499-32E694DC4A10}" srcId="{FAAA0CE9-C39E-4BB1-8A7C-F88C1DC70040}" destId="{7DF01E14-6765-43CB-8784-CFCC3299156C}" srcOrd="3" destOrd="0" parTransId="{6E2DC9DF-6693-4597-9E56-384AE5EFA436}" sibTransId="{E2631488-AD93-42E3-894B-B7283B4A77AD}"/>
    <dgm:cxn modelId="{2073CD7A-BCA9-4F9F-8CCC-EBFD7C2C2D76}" srcId="{7DF01E14-6765-43CB-8784-CFCC3299156C}" destId="{000BB4CD-DF9A-4F03-8067-590FAE742D1F}" srcOrd="0" destOrd="0" parTransId="{4ED87E07-017F-4B60-A968-72C3E7E59425}" sibTransId="{B6896890-1638-41E1-8339-53FE00A60E82}"/>
    <dgm:cxn modelId="{B09C337C-93AE-4B31-AE45-5E4529CAFA04}" srcId="{FAAA0CE9-C39E-4BB1-8A7C-F88C1DC70040}" destId="{10B70B0B-1045-4462-A4C1-094A3B7E4D9D}" srcOrd="2" destOrd="0" parTransId="{67D176AE-C73C-4869-B496-86EF58B8DF63}" sibTransId="{1556F95E-9F2C-47B8-B71A-D0E3C77B2A6F}"/>
    <dgm:cxn modelId="{4102D17D-D813-40C9-A114-9E771920929A}" srcId="{6F78C635-D38D-47A2-B267-1DE0C7F189B7}" destId="{C0D0B0F1-221F-48CE-80A2-54A84293EDBB}" srcOrd="1" destOrd="0" parTransId="{0EC13114-C079-4CF6-8CCA-66BBA1D1ED75}" sibTransId="{71E54B7B-0DD6-41EF-9730-6E2719CB8053}"/>
    <dgm:cxn modelId="{303D528C-F32D-40F7-A465-75EC57FAC551}" type="presOf" srcId="{CCB405D7-6987-4EB2-9D57-BC38327210E8}" destId="{034BD95C-365D-4901-A0F4-79915942FC44}" srcOrd="0" destOrd="0" presId="urn:microsoft.com/office/officeart/2011/layout/CircleProcess"/>
    <dgm:cxn modelId="{6C279F8C-C89F-41F2-8142-E0F552124677}" srcId="{FAAA0CE9-C39E-4BB1-8A7C-F88C1DC70040}" destId="{EB8BBBAD-F6E6-4E91-84BA-E2B521E86FE4}" srcOrd="0" destOrd="0" parTransId="{B47C2052-0DA2-443A-9F5D-89B839B3B4D7}" sibTransId="{9AEED566-6B35-46C1-A7CE-51DAB07669EF}"/>
    <dgm:cxn modelId="{452F6092-32EE-4B74-B2BF-80D9C370595B}" type="presOf" srcId="{E1234CED-808D-46C9-82E6-836FDB98AB15}" destId="{38F09919-03BC-488A-B062-3E984BD33991}" srcOrd="0" destOrd="2" presId="urn:microsoft.com/office/officeart/2011/layout/CircleProcess"/>
    <dgm:cxn modelId="{E8113996-B647-4B73-B244-8000FAF0B6CB}" srcId="{EB8BBBAD-F6E6-4E91-84BA-E2B521E86FE4}" destId="{EB6FC079-9A21-4A06-8DD2-132424E291CB}" srcOrd="0" destOrd="0" parTransId="{CBE8F404-99C7-43C7-A4C4-8897768FB59D}" sibTransId="{E87822BA-8A90-418A-B0C4-9781BDDCD303}"/>
    <dgm:cxn modelId="{3456329C-BF2D-436B-BE10-41E488E6B1A7}" type="presOf" srcId="{9F63A20E-5C30-44A9-B7FC-6607E48B3CC6}" destId="{38F09919-03BC-488A-B062-3E984BD33991}" srcOrd="0" destOrd="0" presId="urn:microsoft.com/office/officeart/2011/layout/CircleProcess"/>
    <dgm:cxn modelId="{A26195A0-8F5B-49AE-80F2-665469464A81}" srcId="{6F78C635-D38D-47A2-B267-1DE0C7F189B7}" destId="{549DAEA4-3968-4DF7-A222-97BA3541FA81}" srcOrd="0" destOrd="0" parTransId="{04C1168D-572B-4EBA-8362-367A75E269B9}" sibTransId="{5699090B-A073-4FB6-88E9-1C55ACAC6D52}"/>
    <dgm:cxn modelId="{E40737A1-F7F7-403A-A6B3-6877AEAE82F4}" type="presOf" srcId="{7DF01E14-6765-43CB-8784-CFCC3299156C}" destId="{346F058A-8852-4D8D-B563-7AE09E55E542}" srcOrd="1" destOrd="0" presId="urn:microsoft.com/office/officeart/2011/layout/CircleProcess"/>
    <dgm:cxn modelId="{FEC1F9B1-3955-4916-8CB4-DEA39B844B69}" type="presOf" srcId="{966537A0-06C4-44ED-B495-99716386AA68}" destId="{1BC81395-2AEB-4D57-8073-8676E689C5B7}" srcOrd="0" destOrd="1" presId="urn:microsoft.com/office/officeart/2011/layout/CircleProcess"/>
    <dgm:cxn modelId="{6FA9BABB-26F8-4382-9743-EF4F70D459CD}" srcId="{EB6FC079-9A21-4A06-8DD2-132424E291CB}" destId="{34C47F2D-40E5-4466-9853-49117B7BDB09}" srcOrd="1" destOrd="0" parTransId="{E0952CD6-D29D-4075-93B1-F1A9E404746A}" sibTransId="{8E5BE5FC-D790-44BB-886F-110DEF3B6D50}"/>
    <dgm:cxn modelId="{AA4DFEC0-FF9E-49ED-A76D-42A90F1713AD}" srcId="{FAAA0CE9-C39E-4BB1-8A7C-F88C1DC70040}" destId="{CCB405D7-6987-4EB2-9D57-BC38327210E8}" srcOrd="1" destOrd="0" parTransId="{39E66ACD-0876-4CB5-A546-820A0145DA83}" sibTransId="{59A1472E-8C86-4446-B57D-EE01A30CC748}"/>
    <dgm:cxn modelId="{A8CBE3C8-6410-4936-9608-E99C2741C86C}" type="presOf" srcId="{10B70B0B-1045-4462-A4C1-094A3B7E4D9D}" destId="{A97DA88F-6789-4E33-888E-E27981F8A398}" srcOrd="1" destOrd="0" presId="urn:microsoft.com/office/officeart/2011/layout/CircleProcess"/>
    <dgm:cxn modelId="{B9A1B0CC-FA96-4475-AD73-2BE092D6399D}" type="presOf" srcId="{C0D0B0F1-221F-48CE-80A2-54A84293EDBB}" destId="{AF547D2D-E672-4295-8DFF-E9F6F2654560}" srcOrd="0" destOrd="2" presId="urn:microsoft.com/office/officeart/2011/layout/CircleProcess"/>
    <dgm:cxn modelId="{A47FADD7-BA68-4F39-B969-DE5DDA994264}" srcId="{9F63A20E-5C30-44A9-B7FC-6607E48B3CC6}" destId="{435965CA-5CD7-4DC2-990B-0EE92996D982}" srcOrd="0" destOrd="0" parTransId="{E5A7595F-9890-4CE2-9F54-3B924766F4FF}" sibTransId="{842D56D1-74F6-4062-87FD-09CE101543B6}"/>
    <dgm:cxn modelId="{1727ACDA-8781-4B88-A471-846593F43F09}" type="presOf" srcId="{D81C6CAE-BAC0-4C90-87CD-1D03312B5257}" destId="{0B0F1897-A5D4-45BC-BC15-A811F767A0B6}" srcOrd="0" destOrd="2" presId="urn:microsoft.com/office/officeart/2011/layout/CircleProcess"/>
    <dgm:cxn modelId="{15DBEEDE-DB91-4A31-A40A-9F3CCB850D48}" type="presOf" srcId="{EB8BBBAD-F6E6-4E91-84BA-E2B521E86FE4}" destId="{C63388FD-1536-415C-AE3B-E4415F36F51F}" srcOrd="0" destOrd="0" presId="urn:microsoft.com/office/officeart/2011/layout/CircleProcess"/>
    <dgm:cxn modelId="{D67ED8F0-69F8-4F8F-95A8-2FCB70CEE290}" srcId="{10B70B0B-1045-4462-A4C1-094A3B7E4D9D}" destId="{6F78C635-D38D-47A2-B267-1DE0C7F189B7}" srcOrd="0" destOrd="0" parTransId="{C7629805-0642-4E40-89B9-4E7D69DE7E57}" sibTransId="{077A0CE8-9C5C-4D0F-920E-06F435162B53}"/>
    <dgm:cxn modelId="{1CF103F2-1427-4E59-A434-D85F7FE01A41}" srcId="{9F63A20E-5C30-44A9-B7FC-6607E48B3CC6}" destId="{E1234CED-808D-46C9-82E6-836FDB98AB15}" srcOrd="1" destOrd="0" parTransId="{D3436F4E-56B9-4A3C-9229-C838D5CE63BD}" sibTransId="{C99FBB66-F027-4CFD-8229-F1D1D15B4D9E}"/>
    <dgm:cxn modelId="{504522FE-ABD0-4F60-BAF8-4F3F9B707A0B}" type="presOf" srcId="{6F78C635-D38D-47A2-B267-1DE0C7F189B7}" destId="{AF547D2D-E672-4295-8DFF-E9F6F2654560}" srcOrd="0" destOrd="0" presId="urn:microsoft.com/office/officeart/2011/layout/CircleProcess"/>
    <dgm:cxn modelId="{DB4291FF-A0D1-4381-80AC-3B7A2111B499}" type="presOf" srcId="{FAAA0CE9-C39E-4BB1-8A7C-F88C1DC70040}" destId="{B35C861C-C2BF-4B92-BAA3-9D8034E8948D}" srcOrd="0" destOrd="0" presId="urn:microsoft.com/office/officeart/2011/layout/CircleProcess"/>
    <dgm:cxn modelId="{698842B0-D782-472D-990E-1C6B81F71D6F}" type="presParOf" srcId="{B35C861C-C2BF-4B92-BAA3-9D8034E8948D}" destId="{D5A102E5-C570-4F9C-99EC-60B3E2254694}" srcOrd="0" destOrd="0" presId="urn:microsoft.com/office/officeart/2011/layout/CircleProcess"/>
    <dgm:cxn modelId="{EC512A24-607D-402A-AF32-B97B6CF84A7B}" type="presParOf" srcId="{D5A102E5-C570-4F9C-99EC-60B3E2254694}" destId="{B6AF08C3-1512-42B5-9A3F-5C15143EEBF6}" srcOrd="0" destOrd="0" presId="urn:microsoft.com/office/officeart/2011/layout/CircleProcess"/>
    <dgm:cxn modelId="{1F01C8DC-2C39-4995-BEF1-23D97424B8E2}" type="presParOf" srcId="{B35C861C-C2BF-4B92-BAA3-9D8034E8948D}" destId="{7B3E88F8-3CAB-4DA0-B70D-F33E806EDF32}" srcOrd="1" destOrd="0" presId="urn:microsoft.com/office/officeart/2011/layout/CircleProcess"/>
    <dgm:cxn modelId="{0DCA03E6-B221-492F-9188-505BF8CF20B4}" type="presParOf" srcId="{7B3E88F8-3CAB-4DA0-B70D-F33E806EDF32}" destId="{25F2F610-471F-4252-8E4D-D498C84C6B42}" srcOrd="0" destOrd="0" presId="urn:microsoft.com/office/officeart/2011/layout/CircleProcess"/>
    <dgm:cxn modelId="{5DF94961-1A05-44D0-B92B-06F4C6FEB720}" type="presParOf" srcId="{B35C861C-C2BF-4B92-BAA3-9D8034E8948D}" destId="{0B0F1897-A5D4-45BC-BC15-A811F767A0B6}" srcOrd="2" destOrd="0" presId="urn:microsoft.com/office/officeart/2011/layout/CircleProcess"/>
    <dgm:cxn modelId="{52981639-CAE5-4738-94B8-DB769B1B2E99}" type="presParOf" srcId="{B35C861C-C2BF-4B92-BAA3-9D8034E8948D}" destId="{346F058A-8852-4D8D-B563-7AE09E55E542}" srcOrd="3" destOrd="0" presId="urn:microsoft.com/office/officeart/2011/layout/CircleProcess"/>
    <dgm:cxn modelId="{6A1C105E-FD0A-43A5-BC41-0B10A539C925}" type="presParOf" srcId="{B35C861C-C2BF-4B92-BAA3-9D8034E8948D}" destId="{784237DB-6B5D-47E8-A407-A8DCD13A802A}" srcOrd="4" destOrd="0" presId="urn:microsoft.com/office/officeart/2011/layout/CircleProcess"/>
    <dgm:cxn modelId="{4B3D48F0-7B35-4AFF-999B-0EB2FFA713A1}" type="presParOf" srcId="{784237DB-6B5D-47E8-A407-A8DCD13A802A}" destId="{018FFFE6-AD1E-47AE-8810-093B7A4476B0}" srcOrd="0" destOrd="0" presId="urn:microsoft.com/office/officeart/2011/layout/CircleProcess"/>
    <dgm:cxn modelId="{5EB88AE3-87E7-4BD6-856B-4DDDCFCF33C2}" type="presParOf" srcId="{B35C861C-C2BF-4B92-BAA3-9D8034E8948D}" destId="{6A2AB56B-0453-4852-BFC1-C08888E9E47C}" srcOrd="5" destOrd="0" presId="urn:microsoft.com/office/officeart/2011/layout/CircleProcess"/>
    <dgm:cxn modelId="{DE2C2DFB-48EA-4CC6-AE8F-FCF2A88C4375}" type="presParOf" srcId="{6A2AB56B-0453-4852-BFC1-C08888E9E47C}" destId="{DCA5F462-ED8A-401D-B4F9-1020D4DC9507}" srcOrd="0" destOrd="0" presId="urn:microsoft.com/office/officeart/2011/layout/CircleProcess"/>
    <dgm:cxn modelId="{378B747C-A5E1-40E9-B853-0824AE717876}" type="presParOf" srcId="{B35C861C-C2BF-4B92-BAA3-9D8034E8948D}" destId="{AF547D2D-E672-4295-8DFF-E9F6F2654560}" srcOrd="6" destOrd="0" presId="urn:microsoft.com/office/officeart/2011/layout/CircleProcess"/>
    <dgm:cxn modelId="{C5EAA4A4-C9EC-4F40-B189-C96EB6E23177}" type="presParOf" srcId="{B35C861C-C2BF-4B92-BAA3-9D8034E8948D}" destId="{A97DA88F-6789-4E33-888E-E27981F8A398}" srcOrd="7" destOrd="0" presId="urn:microsoft.com/office/officeart/2011/layout/CircleProcess"/>
    <dgm:cxn modelId="{12A7B7C5-A9E3-4430-83F4-AC6614A7622F}" type="presParOf" srcId="{B35C861C-C2BF-4B92-BAA3-9D8034E8948D}" destId="{3FE36B02-8E72-48ED-89E1-245C4289C70A}" srcOrd="8" destOrd="0" presId="urn:microsoft.com/office/officeart/2011/layout/CircleProcess"/>
    <dgm:cxn modelId="{789D3944-9D75-46C6-AA4B-EBA7BDDD6EFF}" type="presParOf" srcId="{3FE36B02-8E72-48ED-89E1-245C4289C70A}" destId="{EBC405F2-C835-4CA5-96AD-071DDC1BF54E}" srcOrd="0" destOrd="0" presId="urn:microsoft.com/office/officeart/2011/layout/CircleProcess"/>
    <dgm:cxn modelId="{60F595EB-CA95-417F-9CFE-291275B125E2}" type="presParOf" srcId="{B35C861C-C2BF-4B92-BAA3-9D8034E8948D}" destId="{FEA2D01A-0F57-4E61-BB36-11CF26050A66}" srcOrd="9" destOrd="0" presId="urn:microsoft.com/office/officeart/2011/layout/CircleProcess"/>
    <dgm:cxn modelId="{929F0C56-AE38-460B-B982-E1CC52641F91}" type="presParOf" srcId="{FEA2D01A-0F57-4E61-BB36-11CF26050A66}" destId="{034BD95C-365D-4901-A0F4-79915942FC44}" srcOrd="0" destOrd="0" presId="urn:microsoft.com/office/officeart/2011/layout/CircleProcess"/>
    <dgm:cxn modelId="{B6062CA5-7C65-4CA3-9397-FC7BE4F37FA2}" type="presParOf" srcId="{B35C861C-C2BF-4B92-BAA3-9D8034E8948D}" destId="{38F09919-03BC-488A-B062-3E984BD33991}" srcOrd="10" destOrd="0" presId="urn:microsoft.com/office/officeart/2011/layout/CircleProcess"/>
    <dgm:cxn modelId="{72426DEE-30EC-42B5-8C6F-DAA7E789CCA6}" type="presParOf" srcId="{B35C861C-C2BF-4B92-BAA3-9D8034E8948D}" destId="{7C1F4B39-21B3-4918-8A4E-A52230A79D41}" srcOrd="11" destOrd="0" presId="urn:microsoft.com/office/officeart/2011/layout/CircleProcess"/>
    <dgm:cxn modelId="{CE5EEFDC-7FC3-45C6-B7C1-0A1EBA9157EE}" type="presParOf" srcId="{B35C861C-C2BF-4B92-BAA3-9D8034E8948D}" destId="{84E6DA19-1AE8-40CF-A604-4FBC8FA4FA9E}" srcOrd="12" destOrd="0" presId="urn:microsoft.com/office/officeart/2011/layout/CircleProcess"/>
    <dgm:cxn modelId="{06CD3C3A-9019-45FA-A6BC-C6A6962BD43D}" type="presParOf" srcId="{84E6DA19-1AE8-40CF-A604-4FBC8FA4FA9E}" destId="{80811FC2-FBCB-47EC-B65B-B077C62FEB5C}" srcOrd="0" destOrd="0" presId="urn:microsoft.com/office/officeart/2011/layout/CircleProcess"/>
    <dgm:cxn modelId="{AF1AC985-20F2-4AE2-9B80-1ACC5F57211B}" type="presParOf" srcId="{B35C861C-C2BF-4B92-BAA3-9D8034E8948D}" destId="{98C69771-F8A0-4628-BD1F-6D092D1698FF}" srcOrd="13" destOrd="0" presId="urn:microsoft.com/office/officeart/2011/layout/CircleProcess"/>
    <dgm:cxn modelId="{13B5E7CC-A905-4BF7-8B95-06177B5BA968}" type="presParOf" srcId="{98C69771-F8A0-4628-BD1F-6D092D1698FF}" destId="{C63388FD-1536-415C-AE3B-E4415F36F51F}" srcOrd="0" destOrd="0" presId="urn:microsoft.com/office/officeart/2011/layout/CircleProcess"/>
    <dgm:cxn modelId="{BD50FA6D-3CDE-4B25-92F4-D902430B5818}" type="presParOf" srcId="{B35C861C-C2BF-4B92-BAA3-9D8034E8948D}" destId="{1BC81395-2AEB-4D57-8073-8676E689C5B7}" srcOrd="14" destOrd="0" presId="urn:microsoft.com/office/officeart/2011/layout/CircleProcess"/>
    <dgm:cxn modelId="{F2392629-8F82-4EA0-A9B5-79495D04A3B8}" type="presParOf" srcId="{B35C861C-C2BF-4B92-BAA3-9D8034E8948D}" destId="{1D651502-2CEF-4DB4-B1E2-38A958BB2E72}" srcOrd="15"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5F0C71-3AF2-4FC2-A992-83252CF7F795}">
      <dsp:nvSpPr>
        <dsp:cNvPr id="0" name=""/>
        <dsp:cNvSpPr/>
      </dsp:nvSpPr>
      <dsp:spPr>
        <a:xfrm>
          <a:off x="0" y="804714"/>
          <a:ext cx="4857750" cy="5920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Personal Professional Development</a:t>
          </a:r>
        </a:p>
      </dsp:txBody>
      <dsp:txXfrm>
        <a:off x="28900" y="833614"/>
        <a:ext cx="4799950" cy="534220"/>
      </dsp:txXfrm>
    </dsp:sp>
    <dsp:sp modelId="{2B16C1B9-25BF-4CA4-A1F1-933FB61EF985}">
      <dsp:nvSpPr>
        <dsp:cNvPr id="0" name=""/>
        <dsp:cNvSpPr/>
      </dsp:nvSpPr>
      <dsp:spPr>
        <a:xfrm>
          <a:off x="0" y="1462974"/>
          <a:ext cx="4857750" cy="5920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Care Provider</a:t>
          </a:r>
        </a:p>
      </dsp:txBody>
      <dsp:txXfrm>
        <a:off x="28900" y="1491874"/>
        <a:ext cx="4799950" cy="534220"/>
      </dsp:txXfrm>
    </dsp:sp>
    <dsp:sp modelId="{9FD2F418-D738-4F40-9BBB-0784798CAAEB}">
      <dsp:nvSpPr>
        <dsp:cNvPr id="0" name=""/>
        <dsp:cNvSpPr/>
      </dsp:nvSpPr>
      <dsp:spPr>
        <a:xfrm>
          <a:off x="0" y="2121235"/>
          <a:ext cx="4857750" cy="5920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Educator</a:t>
          </a:r>
        </a:p>
      </dsp:txBody>
      <dsp:txXfrm>
        <a:off x="28900" y="2150135"/>
        <a:ext cx="4799950" cy="534220"/>
      </dsp:txXfrm>
    </dsp:sp>
    <dsp:sp modelId="{3D13F8BD-8763-49AE-9DF4-9592ABEFBCBF}">
      <dsp:nvSpPr>
        <dsp:cNvPr id="0" name=""/>
        <dsp:cNvSpPr/>
      </dsp:nvSpPr>
      <dsp:spPr>
        <a:xfrm>
          <a:off x="0" y="2743200"/>
          <a:ext cx="4857750" cy="5920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Scientist</a:t>
          </a:r>
        </a:p>
      </dsp:txBody>
      <dsp:txXfrm>
        <a:off x="28900" y="2772100"/>
        <a:ext cx="4799950" cy="534220"/>
      </dsp:txXfrm>
    </dsp:sp>
    <dsp:sp modelId="{5F7AF28A-A28E-4496-B620-B857C458E050}">
      <dsp:nvSpPr>
        <dsp:cNvPr id="0" name=""/>
        <dsp:cNvSpPr/>
      </dsp:nvSpPr>
      <dsp:spPr>
        <a:xfrm>
          <a:off x="0" y="3437755"/>
          <a:ext cx="4857750" cy="5920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Change Agent</a:t>
          </a:r>
        </a:p>
      </dsp:txBody>
      <dsp:txXfrm>
        <a:off x="28900" y="3466655"/>
        <a:ext cx="4799950" cy="534220"/>
      </dsp:txXfrm>
    </dsp:sp>
    <dsp:sp modelId="{01C2E58C-A8D0-4DBB-A388-99EB5F1CA3BA}">
      <dsp:nvSpPr>
        <dsp:cNvPr id="0" name=""/>
        <dsp:cNvSpPr/>
      </dsp:nvSpPr>
      <dsp:spPr>
        <a:xfrm>
          <a:off x="0" y="4096015"/>
          <a:ext cx="4857750" cy="5920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Leader</a:t>
          </a:r>
        </a:p>
      </dsp:txBody>
      <dsp:txXfrm>
        <a:off x="28900" y="4124915"/>
        <a:ext cx="4799950" cy="534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6E0F5-0A6E-4F91-A90C-A9E871183A9F}">
      <dsp:nvSpPr>
        <dsp:cNvPr id="0" name=""/>
        <dsp:cNvSpPr/>
      </dsp:nvSpPr>
      <dsp:spPr>
        <a:xfrm>
          <a:off x="409569" y="607"/>
          <a:ext cx="1466860" cy="6342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Identify team members</a:t>
          </a:r>
        </a:p>
      </dsp:txBody>
      <dsp:txXfrm>
        <a:off x="428145" y="19183"/>
        <a:ext cx="1429708" cy="597079"/>
      </dsp:txXfrm>
    </dsp:sp>
    <dsp:sp modelId="{C61EFB31-82EB-4532-A614-32034CB5146B}">
      <dsp:nvSpPr>
        <dsp:cNvPr id="0" name=""/>
        <dsp:cNvSpPr/>
      </dsp:nvSpPr>
      <dsp:spPr>
        <a:xfrm rot="5400000">
          <a:off x="987513" y="708832"/>
          <a:ext cx="310972" cy="2621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064355" y="684420"/>
        <a:ext cx="157288" cy="232328"/>
      </dsp:txXfrm>
    </dsp:sp>
    <dsp:sp modelId="{CC587AE7-AEF8-4B8D-AA5A-061D6C13B5BB}">
      <dsp:nvSpPr>
        <dsp:cNvPr id="0" name=""/>
        <dsp:cNvSpPr/>
      </dsp:nvSpPr>
      <dsp:spPr>
        <a:xfrm>
          <a:off x="409569" y="1057659"/>
          <a:ext cx="1466860" cy="6342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Pitch the project</a:t>
          </a:r>
        </a:p>
      </dsp:txBody>
      <dsp:txXfrm>
        <a:off x="428145" y="1076235"/>
        <a:ext cx="1429708" cy="597079"/>
      </dsp:txXfrm>
    </dsp:sp>
    <dsp:sp modelId="{BC616F74-2763-4DCC-A2F8-B95049EF7D0A}">
      <dsp:nvSpPr>
        <dsp:cNvPr id="0" name=""/>
        <dsp:cNvSpPr/>
      </dsp:nvSpPr>
      <dsp:spPr>
        <a:xfrm rot="5400000">
          <a:off x="987513" y="1765884"/>
          <a:ext cx="310972" cy="2621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064355" y="1741472"/>
        <a:ext cx="157288" cy="232328"/>
      </dsp:txXfrm>
    </dsp:sp>
    <dsp:sp modelId="{6F839111-DF27-4EDA-A053-AE8ACD7DE71C}">
      <dsp:nvSpPr>
        <dsp:cNvPr id="0" name=""/>
        <dsp:cNvSpPr/>
      </dsp:nvSpPr>
      <dsp:spPr>
        <a:xfrm>
          <a:off x="409569" y="2114711"/>
          <a:ext cx="1466860" cy="63423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Brand the project</a:t>
          </a:r>
        </a:p>
      </dsp:txBody>
      <dsp:txXfrm>
        <a:off x="428145" y="2133287"/>
        <a:ext cx="1429708" cy="5970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6E0F5-0A6E-4F91-A90C-A9E871183A9F}">
      <dsp:nvSpPr>
        <dsp:cNvPr id="0" name=""/>
        <dsp:cNvSpPr/>
      </dsp:nvSpPr>
      <dsp:spPr>
        <a:xfrm>
          <a:off x="426835" y="238"/>
          <a:ext cx="1467253" cy="6344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Identify team members</a:t>
          </a:r>
        </a:p>
      </dsp:txBody>
      <dsp:txXfrm>
        <a:off x="445416" y="18819"/>
        <a:ext cx="1430091" cy="597239"/>
      </dsp:txXfrm>
    </dsp:sp>
    <dsp:sp modelId="{C61EFB31-82EB-4532-A614-32034CB5146B}">
      <dsp:nvSpPr>
        <dsp:cNvPr id="0" name=""/>
        <dsp:cNvSpPr/>
      </dsp:nvSpPr>
      <dsp:spPr>
        <a:xfrm rot="5400000">
          <a:off x="1004934" y="708653"/>
          <a:ext cx="311055" cy="2622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081796" y="684235"/>
        <a:ext cx="157331" cy="232389"/>
      </dsp:txXfrm>
    </dsp:sp>
    <dsp:sp modelId="{CC587AE7-AEF8-4B8D-AA5A-061D6C13B5BB}">
      <dsp:nvSpPr>
        <dsp:cNvPr id="0" name=""/>
        <dsp:cNvSpPr/>
      </dsp:nvSpPr>
      <dsp:spPr>
        <a:xfrm>
          <a:off x="426835" y="1057574"/>
          <a:ext cx="1467253" cy="6344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Pitch the project</a:t>
          </a:r>
        </a:p>
      </dsp:txBody>
      <dsp:txXfrm>
        <a:off x="445416" y="1076155"/>
        <a:ext cx="1430091" cy="597239"/>
      </dsp:txXfrm>
    </dsp:sp>
    <dsp:sp modelId="{BC616F74-2763-4DCC-A2F8-B95049EF7D0A}">
      <dsp:nvSpPr>
        <dsp:cNvPr id="0" name=""/>
        <dsp:cNvSpPr/>
      </dsp:nvSpPr>
      <dsp:spPr>
        <a:xfrm rot="5400000">
          <a:off x="1004934" y="1765989"/>
          <a:ext cx="311055" cy="2622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081796" y="1741571"/>
        <a:ext cx="157331" cy="232389"/>
      </dsp:txXfrm>
    </dsp:sp>
    <dsp:sp modelId="{6F839111-DF27-4EDA-A053-AE8ACD7DE71C}">
      <dsp:nvSpPr>
        <dsp:cNvPr id="0" name=""/>
        <dsp:cNvSpPr/>
      </dsp:nvSpPr>
      <dsp:spPr>
        <a:xfrm>
          <a:off x="426835" y="2114909"/>
          <a:ext cx="1467253" cy="6344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Brand the project</a:t>
          </a:r>
        </a:p>
      </dsp:txBody>
      <dsp:txXfrm>
        <a:off x="445416" y="2133490"/>
        <a:ext cx="1430091" cy="5972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6E0F5-0A6E-4F91-A90C-A9E871183A9F}">
      <dsp:nvSpPr>
        <dsp:cNvPr id="0" name=""/>
        <dsp:cNvSpPr/>
      </dsp:nvSpPr>
      <dsp:spPr>
        <a:xfrm>
          <a:off x="426835" y="238"/>
          <a:ext cx="1467253" cy="6344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Identify team members</a:t>
          </a:r>
        </a:p>
      </dsp:txBody>
      <dsp:txXfrm>
        <a:off x="445416" y="18819"/>
        <a:ext cx="1430091" cy="597239"/>
      </dsp:txXfrm>
    </dsp:sp>
    <dsp:sp modelId="{C61EFB31-82EB-4532-A614-32034CB5146B}">
      <dsp:nvSpPr>
        <dsp:cNvPr id="0" name=""/>
        <dsp:cNvSpPr/>
      </dsp:nvSpPr>
      <dsp:spPr>
        <a:xfrm rot="5400000">
          <a:off x="1004934" y="708653"/>
          <a:ext cx="311055" cy="2622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081796" y="684235"/>
        <a:ext cx="157331" cy="232389"/>
      </dsp:txXfrm>
    </dsp:sp>
    <dsp:sp modelId="{CC587AE7-AEF8-4B8D-AA5A-061D6C13B5BB}">
      <dsp:nvSpPr>
        <dsp:cNvPr id="0" name=""/>
        <dsp:cNvSpPr/>
      </dsp:nvSpPr>
      <dsp:spPr>
        <a:xfrm>
          <a:off x="426835" y="1057574"/>
          <a:ext cx="1467253" cy="6344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Pitch the project</a:t>
          </a:r>
        </a:p>
      </dsp:txBody>
      <dsp:txXfrm>
        <a:off x="445416" y="1076155"/>
        <a:ext cx="1430091" cy="597239"/>
      </dsp:txXfrm>
    </dsp:sp>
    <dsp:sp modelId="{BC616F74-2763-4DCC-A2F8-B95049EF7D0A}">
      <dsp:nvSpPr>
        <dsp:cNvPr id="0" name=""/>
        <dsp:cNvSpPr/>
      </dsp:nvSpPr>
      <dsp:spPr>
        <a:xfrm rot="5400000">
          <a:off x="1004934" y="1765989"/>
          <a:ext cx="311055" cy="2622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081796" y="1741571"/>
        <a:ext cx="157331" cy="232389"/>
      </dsp:txXfrm>
    </dsp:sp>
    <dsp:sp modelId="{6F839111-DF27-4EDA-A053-AE8ACD7DE71C}">
      <dsp:nvSpPr>
        <dsp:cNvPr id="0" name=""/>
        <dsp:cNvSpPr/>
      </dsp:nvSpPr>
      <dsp:spPr>
        <a:xfrm>
          <a:off x="426835" y="2114909"/>
          <a:ext cx="1467253" cy="6344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Brand the project</a:t>
          </a:r>
        </a:p>
      </dsp:txBody>
      <dsp:txXfrm>
        <a:off x="445416" y="2133490"/>
        <a:ext cx="1430091" cy="5972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B7F0EF-EF05-409B-8DFD-0F2F67292352}">
      <dsp:nvSpPr>
        <dsp:cNvPr id="0" name=""/>
        <dsp:cNvSpPr/>
      </dsp:nvSpPr>
      <dsp:spPr>
        <a:xfrm>
          <a:off x="127608" y="1349168"/>
          <a:ext cx="1715052" cy="1483416"/>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Trust</a:t>
          </a:r>
        </a:p>
      </dsp:txBody>
      <dsp:txXfrm>
        <a:off x="411800" y="1594977"/>
        <a:ext cx="1146668" cy="991798"/>
      </dsp:txXfrm>
    </dsp:sp>
    <dsp:sp modelId="{7D703BCF-302B-4E20-B9EA-72CDCEEF549C}">
      <dsp:nvSpPr>
        <dsp:cNvPr id="0" name=""/>
        <dsp:cNvSpPr/>
      </dsp:nvSpPr>
      <dsp:spPr>
        <a:xfrm>
          <a:off x="1201477" y="639454"/>
          <a:ext cx="647173" cy="55748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6A1878-1FCE-4F76-B0BE-253C96B1E821}">
      <dsp:nvSpPr>
        <dsp:cNvPr id="0" name=""/>
        <dsp:cNvSpPr/>
      </dsp:nvSpPr>
      <dsp:spPr>
        <a:xfrm>
          <a:off x="211029" y="-77923"/>
          <a:ext cx="1554485" cy="1371605"/>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Credibility</a:t>
          </a:r>
          <a:endParaRPr lang="en-US" sz="1100" kern="1200" dirty="0"/>
        </a:p>
      </dsp:txBody>
      <dsp:txXfrm>
        <a:off x="471733" y="152110"/>
        <a:ext cx="1033077" cy="911539"/>
      </dsp:txXfrm>
    </dsp:sp>
    <dsp:sp modelId="{7F19A406-5102-44F7-919C-6CF97879FC44}">
      <dsp:nvSpPr>
        <dsp:cNvPr id="0" name=""/>
        <dsp:cNvSpPr/>
      </dsp:nvSpPr>
      <dsp:spPr>
        <a:xfrm>
          <a:off x="1956751" y="1681651"/>
          <a:ext cx="647173" cy="55748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DB5B38-49A0-46CF-BC79-B7FDAAB9A9E5}">
      <dsp:nvSpPr>
        <dsp:cNvPr id="0" name=""/>
        <dsp:cNvSpPr/>
      </dsp:nvSpPr>
      <dsp:spPr>
        <a:xfrm>
          <a:off x="1499957" y="669848"/>
          <a:ext cx="1554485" cy="1371605"/>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Respect</a:t>
          </a:r>
          <a:endParaRPr lang="en-US" sz="1100" kern="1200" dirty="0"/>
        </a:p>
      </dsp:txBody>
      <dsp:txXfrm>
        <a:off x="1760661" y="899881"/>
        <a:ext cx="1033077" cy="911539"/>
      </dsp:txXfrm>
    </dsp:sp>
    <dsp:sp modelId="{CEDB2AB0-1A4E-4972-8488-8B3AFD1FD312}">
      <dsp:nvSpPr>
        <dsp:cNvPr id="0" name=""/>
        <dsp:cNvSpPr/>
      </dsp:nvSpPr>
      <dsp:spPr>
        <a:xfrm>
          <a:off x="1431938" y="2858096"/>
          <a:ext cx="647173" cy="55748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224F18-AE6F-41D1-886D-58A8B065BAB7}">
      <dsp:nvSpPr>
        <dsp:cNvPr id="0" name=""/>
        <dsp:cNvSpPr/>
      </dsp:nvSpPr>
      <dsp:spPr>
        <a:xfrm>
          <a:off x="1499957" y="2139881"/>
          <a:ext cx="1554485" cy="1371605"/>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Fairness</a:t>
          </a:r>
          <a:endParaRPr lang="en-US" sz="1100" kern="1200" dirty="0"/>
        </a:p>
      </dsp:txBody>
      <dsp:txXfrm>
        <a:off x="1760661" y="2369914"/>
        <a:ext cx="1033077" cy="911539"/>
      </dsp:txXfrm>
    </dsp:sp>
    <dsp:sp modelId="{07504619-8D9C-481E-912C-B09CBB5F5529}">
      <dsp:nvSpPr>
        <dsp:cNvPr id="0" name=""/>
        <dsp:cNvSpPr/>
      </dsp:nvSpPr>
      <dsp:spPr>
        <a:xfrm>
          <a:off x="211029" y="2888490"/>
          <a:ext cx="1554485" cy="1371605"/>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Communication</a:t>
          </a:r>
        </a:p>
      </dsp:txBody>
      <dsp:txXfrm>
        <a:off x="471733" y="3118523"/>
        <a:ext cx="1033077" cy="9115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18EDE5-A55D-4398-B358-AE37A4100943}">
      <dsp:nvSpPr>
        <dsp:cNvPr id="0" name=""/>
        <dsp:cNvSpPr/>
      </dsp:nvSpPr>
      <dsp:spPr>
        <a:xfrm>
          <a:off x="5352" y="817531"/>
          <a:ext cx="1015859" cy="141542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ctr" defTabSz="533400">
            <a:lnSpc>
              <a:spcPct val="90000"/>
            </a:lnSpc>
            <a:spcBef>
              <a:spcPct val="0"/>
            </a:spcBef>
            <a:spcAft>
              <a:spcPct val="15000"/>
            </a:spcAft>
            <a:buChar char="•"/>
          </a:pPr>
          <a:r>
            <a:rPr lang="en-US" sz="1200" kern="1200" dirty="0"/>
            <a:t>PICOT question</a:t>
          </a:r>
        </a:p>
      </dsp:txBody>
      <dsp:txXfrm>
        <a:off x="35105" y="847284"/>
        <a:ext cx="956353" cy="1052613"/>
      </dsp:txXfrm>
    </dsp:sp>
    <dsp:sp modelId="{80B222B1-87E8-4C06-917E-85C36137F93B}">
      <dsp:nvSpPr>
        <dsp:cNvPr id="0" name=""/>
        <dsp:cNvSpPr/>
      </dsp:nvSpPr>
      <dsp:spPr>
        <a:xfrm>
          <a:off x="564864" y="1305413"/>
          <a:ext cx="1132888" cy="1132888"/>
        </a:xfrm>
        <a:prstGeom prst="leftCircularArrow">
          <a:avLst>
            <a:gd name="adj1" fmla="val 4227"/>
            <a:gd name="adj2" fmla="val 533701"/>
            <a:gd name="adj3" fmla="val 2326385"/>
            <a:gd name="adj4" fmla="val 9041662"/>
            <a:gd name="adj5" fmla="val 493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FA8E51-2DED-469F-A236-FF43AAE7FDF0}">
      <dsp:nvSpPr>
        <dsp:cNvPr id="0" name=""/>
        <dsp:cNvSpPr/>
      </dsp:nvSpPr>
      <dsp:spPr>
        <a:xfrm>
          <a:off x="231098" y="1764635"/>
          <a:ext cx="902985" cy="3590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Question</a:t>
          </a:r>
        </a:p>
      </dsp:txBody>
      <dsp:txXfrm>
        <a:off x="241615" y="1775152"/>
        <a:ext cx="881951" cy="338053"/>
      </dsp:txXfrm>
    </dsp:sp>
    <dsp:sp modelId="{5369AC05-E288-4AED-B859-9DE754EFE300}">
      <dsp:nvSpPr>
        <dsp:cNvPr id="0" name=""/>
        <dsp:cNvSpPr/>
      </dsp:nvSpPr>
      <dsp:spPr>
        <a:xfrm>
          <a:off x="1252875" y="793375"/>
          <a:ext cx="1089427" cy="146373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Search for evidence</a:t>
          </a:r>
        </a:p>
        <a:p>
          <a:pPr marL="114300" lvl="1" indent="-114300" algn="l" defTabSz="533400">
            <a:lnSpc>
              <a:spcPct val="90000"/>
            </a:lnSpc>
            <a:spcBef>
              <a:spcPct val="0"/>
            </a:spcBef>
            <a:spcAft>
              <a:spcPct val="15000"/>
            </a:spcAft>
            <a:buChar char="•"/>
          </a:pPr>
          <a:r>
            <a:rPr lang="en-US" sz="1200" kern="1200" dirty="0"/>
            <a:t>Critically appraise evidence</a:t>
          </a:r>
        </a:p>
      </dsp:txBody>
      <dsp:txXfrm>
        <a:off x="1284783" y="1138941"/>
        <a:ext cx="1025611" cy="1086262"/>
      </dsp:txXfrm>
    </dsp:sp>
    <dsp:sp modelId="{B0051A36-D263-4895-A523-AED2BE16603E}">
      <dsp:nvSpPr>
        <dsp:cNvPr id="0" name=""/>
        <dsp:cNvSpPr/>
      </dsp:nvSpPr>
      <dsp:spPr>
        <a:xfrm>
          <a:off x="1836707" y="366186"/>
          <a:ext cx="1576390" cy="1576390"/>
        </a:xfrm>
        <a:prstGeom prst="circularArrow">
          <a:avLst>
            <a:gd name="adj1" fmla="val 3038"/>
            <a:gd name="adj2" fmla="val 372779"/>
            <a:gd name="adj3" fmla="val 20185119"/>
            <a:gd name="adj4" fmla="val 13308920"/>
            <a:gd name="adj5" fmla="val 354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3EDD5C-B4B9-4F80-9E23-111517C24AF3}">
      <dsp:nvSpPr>
        <dsp:cNvPr id="0" name=""/>
        <dsp:cNvSpPr/>
      </dsp:nvSpPr>
      <dsp:spPr>
        <a:xfrm>
          <a:off x="1624631" y="663452"/>
          <a:ext cx="902985" cy="3590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Evidence</a:t>
          </a:r>
        </a:p>
      </dsp:txBody>
      <dsp:txXfrm>
        <a:off x="1635148" y="673969"/>
        <a:ext cx="881951" cy="338053"/>
      </dsp:txXfrm>
    </dsp:sp>
    <dsp:sp modelId="{F8608D55-E925-44D4-A304-F75AE1AD22EB}">
      <dsp:nvSpPr>
        <dsp:cNvPr id="0" name=""/>
        <dsp:cNvSpPr/>
      </dsp:nvSpPr>
      <dsp:spPr>
        <a:xfrm>
          <a:off x="2599495" y="843979"/>
          <a:ext cx="1670773" cy="138599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ts val="2000"/>
            </a:spcBef>
            <a:spcAft>
              <a:spcPts val="0"/>
            </a:spcAft>
            <a:buChar char="•"/>
          </a:pPr>
          <a:r>
            <a:rPr lang="en-US" sz="1200" kern="1200" dirty="0"/>
            <a:t>Engage interdisciplinary team</a:t>
          </a:r>
        </a:p>
        <a:p>
          <a:pPr marL="114300" lvl="1" indent="-114300" algn="l" defTabSz="533400">
            <a:lnSpc>
              <a:spcPct val="90000"/>
            </a:lnSpc>
            <a:spcBef>
              <a:spcPts val="2000"/>
            </a:spcBef>
            <a:spcAft>
              <a:spcPts val="0"/>
            </a:spcAft>
            <a:buChar char="•"/>
          </a:pPr>
          <a:r>
            <a:rPr lang="en-US" sz="1200" kern="1200" dirty="0"/>
            <a:t>Develop action plan to integrate change into practice</a:t>
          </a:r>
        </a:p>
      </dsp:txBody>
      <dsp:txXfrm>
        <a:off x="2631390" y="875874"/>
        <a:ext cx="1606983" cy="1025202"/>
      </dsp:txXfrm>
    </dsp:sp>
    <dsp:sp modelId="{99DD91E1-1305-4FF9-8691-E2C2DEA1A691}">
      <dsp:nvSpPr>
        <dsp:cNvPr id="0" name=""/>
        <dsp:cNvSpPr/>
      </dsp:nvSpPr>
      <dsp:spPr>
        <a:xfrm>
          <a:off x="3860750" y="1165171"/>
          <a:ext cx="1482254" cy="1482254"/>
        </a:xfrm>
        <a:prstGeom prst="leftCircularArrow">
          <a:avLst>
            <a:gd name="adj1" fmla="val 3230"/>
            <a:gd name="adj2" fmla="val 398263"/>
            <a:gd name="adj3" fmla="val 1650614"/>
            <a:gd name="adj4" fmla="val 8501330"/>
            <a:gd name="adj5" fmla="val 37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23A37A-06A5-4D12-90C3-C5B43F9C9759}">
      <dsp:nvSpPr>
        <dsp:cNvPr id="0" name=""/>
        <dsp:cNvSpPr/>
      </dsp:nvSpPr>
      <dsp:spPr>
        <a:xfrm>
          <a:off x="3609557" y="1974501"/>
          <a:ext cx="902985" cy="3590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Teamwork</a:t>
          </a:r>
        </a:p>
      </dsp:txBody>
      <dsp:txXfrm>
        <a:off x="3620074" y="1985018"/>
        <a:ext cx="881951" cy="338053"/>
      </dsp:txXfrm>
    </dsp:sp>
    <dsp:sp modelId="{43D45649-52A9-4564-80D6-6B4008349078}">
      <dsp:nvSpPr>
        <dsp:cNvPr id="0" name=""/>
        <dsp:cNvSpPr/>
      </dsp:nvSpPr>
      <dsp:spPr>
        <a:xfrm>
          <a:off x="4654421" y="859278"/>
          <a:ext cx="1623160" cy="138047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Obtain pre-data</a:t>
          </a:r>
        </a:p>
        <a:p>
          <a:pPr marL="114300" lvl="1" indent="-114300" algn="l" defTabSz="533400">
            <a:lnSpc>
              <a:spcPct val="90000"/>
            </a:lnSpc>
            <a:spcBef>
              <a:spcPct val="0"/>
            </a:spcBef>
            <a:spcAft>
              <a:spcPct val="15000"/>
            </a:spcAft>
            <a:buChar char="•"/>
          </a:pPr>
          <a:r>
            <a:rPr lang="en-US" sz="1200" kern="1200" dirty="0"/>
            <a:t>Pilot practice change</a:t>
          </a:r>
        </a:p>
        <a:p>
          <a:pPr marL="114300" lvl="1" indent="-114300" algn="l" defTabSz="533400">
            <a:lnSpc>
              <a:spcPct val="90000"/>
            </a:lnSpc>
            <a:spcBef>
              <a:spcPct val="0"/>
            </a:spcBef>
            <a:spcAft>
              <a:spcPct val="15000"/>
            </a:spcAft>
            <a:buChar char="•"/>
          </a:pPr>
          <a:r>
            <a:rPr lang="en-US" sz="1200" kern="1200" dirty="0"/>
            <a:t>Evaluate outcomes</a:t>
          </a:r>
        </a:p>
      </dsp:txBody>
      <dsp:txXfrm>
        <a:off x="4686190" y="1186864"/>
        <a:ext cx="1559622" cy="1021122"/>
      </dsp:txXfrm>
    </dsp:sp>
    <dsp:sp modelId="{97CE3E0F-B05A-42A2-A164-D1FE4AA093E4}">
      <dsp:nvSpPr>
        <dsp:cNvPr id="0" name=""/>
        <dsp:cNvSpPr/>
      </dsp:nvSpPr>
      <dsp:spPr>
        <a:xfrm>
          <a:off x="5382844" y="281640"/>
          <a:ext cx="1940741" cy="1940741"/>
        </a:xfrm>
        <a:prstGeom prst="circularArrow">
          <a:avLst>
            <a:gd name="adj1" fmla="val 2467"/>
            <a:gd name="adj2" fmla="val 298790"/>
            <a:gd name="adj3" fmla="val 20040402"/>
            <a:gd name="adj4" fmla="val 13090213"/>
            <a:gd name="adj5" fmla="val 287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3400B1-59DD-4D63-BF47-C6B567160AC3}">
      <dsp:nvSpPr>
        <dsp:cNvPr id="0" name=""/>
        <dsp:cNvSpPr/>
      </dsp:nvSpPr>
      <dsp:spPr>
        <a:xfrm>
          <a:off x="5179619" y="684380"/>
          <a:ext cx="902985" cy="3590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Pilot</a:t>
          </a:r>
        </a:p>
      </dsp:txBody>
      <dsp:txXfrm>
        <a:off x="5190136" y="694897"/>
        <a:ext cx="881951" cy="338053"/>
      </dsp:txXfrm>
    </dsp:sp>
    <dsp:sp modelId="{BC8EEBFE-DCE1-4ECA-9B5F-5EC576385DBA}">
      <dsp:nvSpPr>
        <dsp:cNvPr id="0" name=""/>
        <dsp:cNvSpPr/>
      </dsp:nvSpPr>
      <dsp:spPr>
        <a:xfrm>
          <a:off x="6505597" y="818277"/>
          <a:ext cx="1624521" cy="141393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ctr" anchorCtr="0">
          <a:noAutofit/>
        </a:bodyPr>
        <a:lstStyle/>
        <a:p>
          <a:pPr marL="114300" lvl="1" indent="-114300" algn="l" defTabSz="533400">
            <a:lnSpc>
              <a:spcPct val="90000"/>
            </a:lnSpc>
            <a:spcBef>
              <a:spcPts val="600"/>
            </a:spcBef>
            <a:spcAft>
              <a:spcPct val="15000"/>
            </a:spcAft>
            <a:buChar char="•"/>
          </a:pPr>
          <a:r>
            <a:rPr lang="en-US" sz="1200" kern="1200" dirty="0"/>
            <a:t>Disseminate change internally</a:t>
          </a:r>
        </a:p>
        <a:p>
          <a:pPr marL="114300" lvl="1" indent="-114300" algn="l" defTabSz="533400">
            <a:lnSpc>
              <a:spcPct val="90000"/>
            </a:lnSpc>
            <a:spcBef>
              <a:spcPts val="600"/>
            </a:spcBef>
            <a:spcAft>
              <a:spcPct val="15000"/>
            </a:spcAft>
            <a:buChar char="•"/>
          </a:pPr>
          <a:r>
            <a:rPr lang="en-US" sz="1200" kern="1200" dirty="0"/>
            <a:t>Disseminate change externally, if appropriate</a:t>
          </a:r>
        </a:p>
      </dsp:txBody>
      <dsp:txXfrm>
        <a:off x="6538136" y="850816"/>
        <a:ext cx="1559443" cy="1045869"/>
      </dsp:txXfrm>
    </dsp:sp>
    <dsp:sp modelId="{1B9AEDF9-AE1C-4643-9856-5E8F2573B283}">
      <dsp:nvSpPr>
        <dsp:cNvPr id="0" name=""/>
        <dsp:cNvSpPr/>
      </dsp:nvSpPr>
      <dsp:spPr>
        <a:xfrm>
          <a:off x="7232485" y="2027301"/>
          <a:ext cx="902985" cy="3590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t>Disseminate</a:t>
          </a:r>
        </a:p>
      </dsp:txBody>
      <dsp:txXfrm>
        <a:off x="7243002" y="2037818"/>
        <a:ext cx="881951" cy="33805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92A0AE-5697-4B23-B28E-C86F380C1200}">
      <dsp:nvSpPr>
        <dsp:cNvPr id="0" name=""/>
        <dsp:cNvSpPr/>
      </dsp:nvSpPr>
      <dsp:spPr>
        <a:xfrm>
          <a:off x="3048186" y="3215643"/>
          <a:ext cx="2082180" cy="172587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Norms</a:t>
          </a:r>
        </a:p>
        <a:p>
          <a:pPr marL="57150" lvl="1" indent="-57150" algn="l" defTabSz="488950">
            <a:lnSpc>
              <a:spcPct val="90000"/>
            </a:lnSpc>
            <a:spcBef>
              <a:spcPct val="0"/>
            </a:spcBef>
            <a:spcAft>
              <a:spcPct val="15000"/>
            </a:spcAft>
            <a:buChar char="•"/>
          </a:pPr>
          <a:r>
            <a:rPr lang="en-US" sz="1100" kern="1200" dirty="0"/>
            <a:t>Interconnectedness</a:t>
          </a:r>
        </a:p>
        <a:p>
          <a:pPr marL="114300" lvl="1" indent="-114300" algn="l" defTabSz="533400">
            <a:lnSpc>
              <a:spcPct val="90000"/>
            </a:lnSpc>
            <a:spcBef>
              <a:spcPct val="0"/>
            </a:spcBef>
            <a:spcAft>
              <a:spcPct val="15000"/>
            </a:spcAft>
            <a:buChar char="•"/>
          </a:pPr>
          <a:r>
            <a:rPr lang="en-US" sz="1200" kern="1200" dirty="0"/>
            <a:t>Consequences</a:t>
          </a:r>
        </a:p>
      </dsp:txBody>
      <dsp:txXfrm>
        <a:off x="3710752" y="3685023"/>
        <a:ext cx="1381702" cy="1218581"/>
      </dsp:txXfrm>
    </dsp:sp>
    <dsp:sp modelId="{56A77162-2C52-4EBD-A881-9B47D1FA7E82}">
      <dsp:nvSpPr>
        <dsp:cNvPr id="0" name=""/>
        <dsp:cNvSpPr/>
      </dsp:nvSpPr>
      <dsp:spPr>
        <a:xfrm>
          <a:off x="-36641" y="3215643"/>
          <a:ext cx="1935615" cy="172587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Optional</a:t>
          </a:r>
        </a:p>
        <a:p>
          <a:pPr marL="114300" lvl="1" indent="-114300" algn="l" defTabSz="533400">
            <a:lnSpc>
              <a:spcPct val="90000"/>
            </a:lnSpc>
            <a:spcBef>
              <a:spcPct val="0"/>
            </a:spcBef>
            <a:spcAft>
              <a:spcPct val="15000"/>
            </a:spcAft>
            <a:buChar char="•"/>
          </a:pPr>
          <a:r>
            <a:rPr lang="en-US" sz="1200" kern="1200" dirty="0"/>
            <a:t>Collective</a:t>
          </a:r>
        </a:p>
        <a:p>
          <a:pPr marL="114300" lvl="1" indent="-114300" algn="l" defTabSz="533400">
            <a:lnSpc>
              <a:spcPct val="90000"/>
            </a:lnSpc>
            <a:spcBef>
              <a:spcPct val="0"/>
            </a:spcBef>
            <a:spcAft>
              <a:spcPct val="15000"/>
            </a:spcAft>
            <a:buChar char="•"/>
          </a:pPr>
          <a:r>
            <a:rPr lang="en-US" sz="1200" kern="1200" dirty="0"/>
            <a:t>Authority</a:t>
          </a:r>
        </a:p>
      </dsp:txBody>
      <dsp:txXfrm>
        <a:off x="1271" y="3685023"/>
        <a:ext cx="1279107" cy="1218581"/>
      </dsp:txXfrm>
    </dsp:sp>
    <dsp:sp modelId="{92D3753A-D83B-4E86-A91E-FAB9E5008603}">
      <dsp:nvSpPr>
        <dsp:cNvPr id="0" name=""/>
        <dsp:cNvSpPr/>
      </dsp:nvSpPr>
      <dsp:spPr>
        <a:xfrm>
          <a:off x="3070165" y="551232"/>
          <a:ext cx="2038222" cy="172587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Mass media</a:t>
          </a:r>
        </a:p>
        <a:p>
          <a:pPr marL="114300" lvl="1" indent="-114300" algn="l" defTabSz="622300">
            <a:lnSpc>
              <a:spcPct val="90000"/>
            </a:lnSpc>
            <a:spcBef>
              <a:spcPct val="0"/>
            </a:spcBef>
            <a:spcAft>
              <a:spcPct val="15000"/>
            </a:spcAft>
            <a:buChar char="•"/>
          </a:pPr>
          <a:r>
            <a:rPr lang="en-US" sz="1400" kern="1200" dirty="0"/>
            <a:t>Interpersonal</a:t>
          </a:r>
        </a:p>
      </dsp:txBody>
      <dsp:txXfrm>
        <a:off x="3719544" y="589144"/>
        <a:ext cx="1350932" cy="1218581"/>
      </dsp:txXfrm>
    </dsp:sp>
    <dsp:sp modelId="{BFA58553-7D9C-4A50-ADD4-B1996BCD4B11}">
      <dsp:nvSpPr>
        <dsp:cNvPr id="0" name=""/>
        <dsp:cNvSpPr/>
      </dsp:nvSpPr>
      <dsp:spPr>
        <a:xfrm>
          <a:off x="-36641" y="551232"/>
          <a:ext cx="1935615" cy="172587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Relative advantage</a:t>
          </a:r>
        </a:p>
        <a:p>
          <a:pPr marL="114300" lvl="1" indent="-114300" algn="l" defTabSz="533400">
            <a:lnSpc>
              <a:spcPct val="90000"/>
            </a:lnSpc>
            <a:spcBef>
              <a:spcPct val="0"/>
            </a:spcBef>
            <a:spcAft>
              <a:spcPct val="15000"/>
            </a:spcAft>
            <a:buChar char="•"/>
          </a:pPr>
          <a:r>
            <a:rPr lang="en-US" sz="1200" kern="1200" dirty="0"/>
            <a:t>Compatibility</a:t>
          </a:r>
        </a:p>
        <a:p>
          <a:pPr marL="114300" lvl="1" indent="-114300" algn="l" defTabSz="533400">
            <a:lnSpc>
              <a:spcPct val="90000"/>
            </a:lnSpc>
            <a:spcBef>
              <a:spcPct val="0"/>
            </a:spcBef>
            <a:spcAft>
              <a:spcPct val="15000"/>
            </a:spcAft>
            <a:buChar char="•"/>
          </a:pPr>
          <a:r>
            <a:rPr lang="en-US" sz="1200" kern="1200" dirty="0"/>
            <a:t>Observability</a:t>
          </a:r>
        </a:p>
        <a:p>
          <a:pPr marL="114300" lvl="1" indent="-114300" algn="l" defTabSz="533400">
            <a:lnSpc>
              <a:spcPct val="90000"/>
            </a:lnSpc>
            <a:spcBef>
              <a:spcPct val="0"/>
            </a:spcBef>
            <a:spcAft>
              <a:spcPct val="15000"/>
            </a:spcAft>
            <a:buChar char="•"/>
          </a:pPr>
          <a:r>
            <a:rPr lang="en-US" sz="1200" kern="1200" dirty="0"/>
            <a:t>Trialability</a:t>
          </a:r>
        </a:p>
        <a:p>
          <a:pPr marL="114300" lvl="1" indent="-114300" algn="l" defTabSz="533400">
            <a:lnSpc>
              <a:spcPct val="90000"/>
            </a:lnSpc>
            <a:spcBef>
              <a:spcPct val="0"/>
            </a:spcBef>
            <a:spcAft>
              <a:spcPct val="15000"/>
            </a:spcAft>
            <a:buChar char="•"/>
          </a:pPr>
          <a:r>
            <a:rPr lang="en-US" sz="1200" kern="1200" dirty="0"/>
            <a:t>Complexity</a:t>
          </a:r>
        </a:p>
      </dsp:txBody>
      <dsp:txXfrm>
        <a:off x="1271" y="589144"/>
        <a:ext cx="1279107" cy="1218581"/>
      </dsp:txXfrm>
    </dsp:sp>
    <dsp:sp modelId="{4C6BCC72-EE3A-4AD5-BAF8-59E7A16DCAF5}">
      <dsp:nvSpPr>
        <dsp:cNvPr id="0" name=""/>
        <dsp:cNvSpPr/>
      </dsp:nvSpPr>
      <dsp:spPr>
        <a:xfrm>
          <a:off x="649781" y="1046608"/>
          <a:ext cx="1696602" cy="169660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Attributes of the Innovation</a:t>
          </a:r>
        </a:p>
      </dsp:txBody>
      <dsp:txXfrm>
        <a:off x="1146704" y="1543531"/>
        <a:ext cx="1199679" cy="1199679"/>
      </dsp:txXfrm>
    </dsp:sp>
    <dsp:sp modelId="{7D7A35E4-85B1-4E8D-AEED-87A60DE7A125}">
      <dsp:nvSpPr>
        <dsp:cNvPr id="0" name=""/>
        <dsp:cNvSpPr/>
      </dsp:nvSpPr>
      <dsp:spPr>
        <a:xfrm rot="5400000">
          <a:off x="2380756" y="1046608"/>
          <a:ext cx="1696602" cy="169660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kern="1200" dirty="0"/>
            <a:t>Communication Channels</a:t>
          </a:r>
        </a:p>
      </dsp:txBody>
      <dsp:txXfrm rot="-5400000">
        <a:off x="2380756" y="1543531"/>
        <a:ext cx="1199679" cy="1199679"/>
      </dsp:txXfrm>
    </dsp:sp>
    <dsp:sp modelId="{0E2FFE86-3542-413A-9A7D-B9E68E9A26CC}">
      <dsp:nvSpPr>
        <dsp:cNvPr id="0" name=""/>
        <dsp:cNvSpPr/>
      </dsp:nvSpPr>
      <dsp:spPr>
        <a:xfrm rot="10800000">
          <a:off x="2380756" y="2743210"/>
          <a:ext cx="1696602" cy="169660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Nature of the Social Systems</a:t>
          </a:r>
        </a:p>
      </dsp:txBody>
      <dsp:txXfrm rot="10800000">
        <a:off x="2380756" y="2743210"/>
        <a:ext cx="1199679" cy="1199679"/>
      </dsp:txXfrm>
    </dsp:sp>
    <dsp:sp modelId="{5712CD84-A517-4EA6-8DDA-CE845F76908A}">
      <dsp:nvSpPr>
        <dsp:cNvPr id="0" name=""/>
        <dsp:cNvSpPr/>
      </dsp:nvSpPr>
      <dsp:spPr>
        <a:xfrm rot="16200000">
          <a:off x="649781" y="2743210"/>
          <a:ext cx="1696602" cy="1696602"/>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Types of Innovation Decision</a:t>
          </a:r>
        </a:p>
      </dsp:txBody>
      <dsp:txXfrm rot="5400000">
        <a:off x="1146704" y="2743210"/>
        <a:ext cx="1199679" cy="1199679"/>
      </dsp:txXfrm>
    </dsp:sp>
    <dsp:sp modelId="{6070B145-5B92-41F2-B6F6-4A227B324DAF}">
      <dsp:nvSpPr>
        <dsp:cNvPr id="0" name=""/>
        <dsp:cNvSpPr/>
      </dsp:nvSpPr>
      <dsp:spPr>
        <a:xfrm>
          <a:off x="2063349" y="2379067"/>
          <a:ext cx="585778" cy="509372"/>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3C9B5C-CF75-490B-8B67-94D638AB51E7}">
      <dsp:nvSpPr>
        <dsp:cNvPr id="0" name=""/>
        <dsp:cNvSpPr/>
      </dsp:nvSpPr>
      <dsp:spPr>
        <a:xfrm rot="10800000">
          <a:off x="2078011" y="2604309"/>
          <a:ext cx="585778" cy="509372"/>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4BE0E8-C24F-4F66-9F12-F8D18BB6247E}">
      <dsp:nvSpPr>
        <dsp:cNvPr id="0" name=""/>
        <dsp:cNvSpPr/>
      </dsp:nvSpPr>
      <dsp:spPr>
        <a:xfrm>
          <a:off x="3454" y="982491"/>
          <a:ext cx="1626044" cy="627653"/>
        </a:xfrm>
        <a:prstGeom prst="chevron">
          <a:avLst>
            <a:gd name="adj" fmla="val 4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D39B7C-0488-4ABB-816E-955C53D64608}">
      <dsp:nvSpPr>
        <dsp:cNvPr id="0" name=""/>
        <dsp:cNvSpPr/>
      </dsp:nvSpPr>
      <dsp:spPr>
        <a:xfrm>
          <a:off x="437066" y="1139405"/>
          <a:ext cx="1373104" cy="62765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b="1" kern="1200" dirty="0"/>
            <a:t>I. </a:t>
          </a:r>
          <a:r>
            <a:rPr lang="en-US" sz="1000" b="1" kern="1200" dirty="0"/>
            <a:t>Creating Awareness &amp; Interest</a:t>
          </a:r>
        </a:p>
      </dsp:txBody>
      <dsp:txXfrm>
        <a:off x="455449" y="1157788"/>
        <a:ext cx="1336338" cy="590887"/>
      </dsp:txXfrm>
    </dsp:sp>
    <dsp:sp modelId="{9F1E5F50-F7D3-4170-B273-13170D39B423}">
      <dsp:nvSpPr>
        <dsp:cNvPr id="0" name=""/>
        <dsp:cNvSpPr/>
      </dsp:nvSpPr>
      <dsp:spPr>
        <a:xfrm>
          <a:off x="1860758" y="982491"/>
          <a:ext cx="1626044" cy="627653"/>
        </a:xfrm>
        <a:prstGeom prst="chevron">
          <a:avLst>
            <a:gd name="adj" fmla="val 4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210CF5-2269-4CF0-B97C-4BBCDA5FD64A}">
      <dsp:nvSpPr>
        <dsp:cNvPr id="0" name=""/>
        <dsp:cNvSpPr/>
      </dsp:nvSpPr>
      <dsp:spPr>
        <a:xfrm>
          <a:off x="2294370" y="1139405"/>
          <a:ext cx="1373104" cy="62765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b="1" kern="1200" dirty="0"/>
            <a:t>II. Building Knowledge </a:t>
          </a:r>
          <a:br>
            <a:rPr lang="en-US" sz="1000" b="1" kern="1200" dirty="0"/>
          </a:br>
          <a:r>
            <a:rPr lang="en-US" sz="1000" b="1" kern="1200" dirty="0"/>
            <a:t>&amp; Commitment</a:t>
          </a:r>
        </a:p>
      </dsp:txBody>
      <dsp:txXfrm>
        <a:off x="2312753" y="1157788"/>
        <a:ext cx="1336338" cy="590887"/>
      </dsp:txXfrm>
    </dsp:sp>
    <dsp:sp modelId="{B6C8BC25-4AC2-489B-8714-5B7EEEB2E448}">
      <dsp:nvSpPr>
        <dsp:cNvPr id="0" name=""/>
        <dsp:cNvSpPr/>
      </dsp:nvSpPr>
      <dsp:spPr>
        <a:xfrm>
          <a:off x="3718062" y="982491"/>
          <a:ext cx="1626044" cy="627653"/>
        </a:xfrm>
        <a:prstGeom prst="chevron">
          <a:avLst>
            <a:gd name="adj" fmla="val 4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D1DFF9-99B0-47A3-9983-22DB8C124F32}">
      <dsp:nvSpPr>
        <dsp:cNvPr id="0" name=""/>
        <dsp:cNvSpPr/>
      </dsp:nvSpPr>
      <dsp:spPr>
        <a:xfrm>
          <a:off x="4151674" y="1139405"/>
          <a:ext cx="1373104" cy="62765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b="1" kern="1200" dirty="0"/>
            <a:t>III. Promoting Action </a:t>
          </a:r>
          <a:br>
            <a:rPr lang="en-US" sz="1000" b="1" kern="1200" dirty="0"/>
          </a:br>
          <a:r>
            <a:rPr lang="en-US" sz="1000" b="1" kern="1200" dirty="0"/>
            <a:t>&amp; Adoption</a:t>
          </a:r>
        </a:p>
      </dsp:txBody>
      <dsp:txXfrm>
        <a:off x="4170057" y="1157788"/>
        <a:ext cx="1336338" cy="590887"/>
      </dsp:txXfrm>
    </dsp:sp>
    <dsp:sp modelId="{76D58582-F697-4CCC-A6CE-1984B5A4C528}">
      <dsp:nvSpPr>
        <dsp:cNvPr id="0" name=""/>
        <dsp:cNvSpPr/>
      </dsp:nvSpPr>
      <dsp:spPr>
        <a:xfrm>
          <a:off x="5575366" y="982491"/>
          <a:ext cx="1626044" cy="627653"/>
        </a:xfrm>
        <a:prstGeom prst="chevron">
          <a:avLst>
            <a:gd name="adj" fmla="val 4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295F8B-BB19-46E9-975F-378D4B4969D3}">
      <dsp:nvSpPr>
        <dsp:cNvPr id="0" name=""/>
        <dsp:cNvSpPr/>
      </dsp:nvSpPr>
      <dsp:spPr>
        <a:xfrm>
          <a:off x="6008978" y="1139405"/>
          <a:ext cx="1373104" cy="62765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ctr" anchorCtr="0">
          <a:noAutofit/>
        </a:bodyPr>
        <a:lstStyle/>
        <a:p>
          <a:pPr marL="0" lvl="0" indent="0" algn="ctr" defTabSz="444500">
            <a:lnSpc>
              <a:spcPct val="90000"/>
            </a:lnSpc>
            <a:spcBef>
              <a:spcPct val="0"/>
            </a:spcBef>
            <a:spcAft>
              <a:spcPct val="35000"/>
            </a:spcAft>
            <a:buNone/>
          </a:pPr>
          <a:r>
            <a:rPr lang="en-US" sz="1000" b="1" kern="1200" dirty="0"/>
            <a:t>IV. Pursuing Integration </a:t>
          </a:r>
          <a:br>
            <a:rPr lang="en-US" sz="1000" b="1" kern="1200" dirty="0"/>
          </a:br>
          <a:r>
            <a:rPr lang="en-US" sz="1000" b="1" kern="1200" dirty="0"/>
            <a:t>&amp; Sustained Use</a:t>
          </a:r>
        </a:p>
      </dsp:txBody>
      <dsp:txXfrm>
        <a:off x="6027361" y="1157788"/>
        <a:ext cx="1336338" cy="59088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681481-C242-4CB8-9981-414C5DB0A02C}">
      <dsp:nvSpPr>
        <dsp:cNvPr id="0" name=""/>
        <dsp:cNvSpPr/>
      </dsp:nvSpPr>
      <dsp:spPr>
        <a:xfrm rot="5400000">
          <a:off x="993209" y="354036"/>
          <a:ext cx="610903" cy="101653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C4ADDF-9C89-4B8A-ACB7-5084858224BF}">
      <dsp:nvSpPr>
        <dsp:cNvPr id="0" name=""/>
        <dsp:cNvSpPr/>
      </dsp:nvSpPr>
      <dsp:spPr>
        <a:xfrm>
          <a:off x="891234" y="657759"/>
          <a:ext cx="917729" cy="804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Start at the end and work back</a:t>
          </a:r>
        </a:p>
      </dsp:txBody>
      <dsp:txXfrm>
        <a:off x="891234" y="657759"/>
        <a:ext cx="917729" cy="804443"/>
      </dsp:txXfrm>
    </dsp:sp>
    <dsp:sp modelId="{E19B4986-F1DD-4042-8062-E9C3D01F554A}">
      <dsp:nvSpPr>
        <dsp:cNvPr id="0" name=""/>
        <dsp:cNvSpPr/>
      </dsp:nvSpPr>
      <dsp:spPr>
        <a:xfrm>
          <a:off x="1635807" y="279198"/>
          <a:ext cx="173156" cy="17315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087E27-DBF5-4A3D-A66D-4133CC31D377}">
      <dsp:nvSpPr>
        <dsp:cNvPr id="0" name=""/>
        <dsp:cNvSpPr/>
      </dsp:nvSpPr>
      <dsp:spPr>
        <a:xfrm rot="5400000">
          <a:off x="2116689" y="76029"/>
          <a:ext cx="610903" cy="101653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BD3E52-3D6B-4B13-93D6-2AF347F30875}">
      <dsp:nvSpPr>
        <dsp:cNvPr id="0" name=""/>
        <dsp:cNvSpPr/>
      </dsp:nvSpPr>
      <dsp:spPr>
        <a:xfrm>
          <a:off x="2014714" y="379753"/>
          <a:ext cx="917729" cy="804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Look at the literature</a:t>
          </a:r>
        </a:p>
      </dsp:txBody>
      <dsp:txXfrm>
        <a:off x="2014714" y="379753"/>
        <a:ext cx="917729" cy="804443"/>
      </dsp:txXfrm>
    </dsp:sp>
    <dsp:sp modelId="{E3A5FFF7-90F7-4A84-9B8D-ECB8C6B5A14C}">
      <dsp:nvSpPr>
        <dsp:cNvPr id="0" name=""/>
        <dsp:cNvSpPr/>
      </dsp:nvSpPr>
      <dsp:spPr>
        <a:xfrm>
          <a:off x="2759287" y="1191"/>
          <a:ext cx="173156" cy="17315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9304E2-97D0-4641-B5D7-B0EF3719DD1C}">
      <dsp:nvSpPr>
        <dsp:cNvPr id="0" name=""/>
        <dsp:cNvSpPr/>
      </dsp:nvSpPr>
      <dsp:spPr>
        <a:xfrm rot="5400000">
          <a:off x="3240169" y="-201976"/>
          <a:ext cx="610903" cy="1016530"/>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7EDCA1-624D-49F1-9476-BE81907C991E}">
      <dsp:nvSpPr>
        <dsp:cNvPr id="0" name=""/>
        <dsp:cNvSpPr/>
      </dsp:nvSpPr>
      <dsp:spPr>
        <a:xfrm>
          <a:off x="3138194" y="101747"/>
          <a:ext cx="917729" cy="804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Get clinical experts</a:t>
          </a:r>
        </a:p>
      </dsp:txBody>
      <dsp:txXfrm>
        <a:off x="3138194" y="101747"/>
        <a:ext cx="917729" cy="8044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AF08C3-1512-42B5-9A3F-5C15143EEBF6}">
      <dsp:nvSpPr>
        <dsp:cNvPr id="0" name=""/>
        <dsp:cNvSpPr/>
      </dsp:nvSpPr>
      <dsp:spPr>
        <a:xfrm>
          <a:off x="3834414" y="731197"/>
          <a:ext cx="1143953" cy="114401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F2F610-471F-4252-8E4D-D498C84C6B42}">
      <dsp:nvSpPr>
        <dsp:cNvPr id="0" name=""/>
        <dsp:cNvSpPr/>
      </dsp:nvSpPr>
      <dsp:spPr>
        <a:xfrm>
          <a:off x="3872676" y="769337"/>
          <a:ext cx="1067918" cy="1067731"/>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Outcome</a:t>
          </a:r>
        </a:p>
      </dsp:txBody>
      <dsp:txXfrm>
        <a:off x="4025236" y="921899"/>
        <a:ext cx="762799" cy="762607"/>
      </dsp:txXfrm>
    </dsp:sp>
    <dsp:sp modelId="{0B0F1897-A5D4-45BC-BC15-A811F767A0B6}">
      <dsp:nvSpPr>
        <dsp:cNvPr id="0" name=""/>
        <dsp:cNvSpPr/>
      </dsp:nvSpPr>
      <dsp:spPr>
        <a:xfrm>
          <a:off x="3872676" y="1896286"/>
          <a:ext cx="1067918" cy="62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l" defTabSz="488950">
            <a:lnSpc>
              <a:spcPct val="90000"/>
            </a:lnSpc>
            <a:spcBef>
              <a:spcPct val="0"/>
            </a:spcBef>
            <a:spcAft>
              <a:spcPct val="15000"/>
            </a:spcAft>
            <a:buChar char="•"/>
          </a:pPr>
          <a:r>
            <a:rPr lang="en-US" sz="1100" kern="1200" dirty="0"/>
            <a:t>Outcomes</a:t>
          </a:r>
        </a:p>
        <a:p>
          <a:pPr marL="114300" lvl="2" indent="-57150" algn="l" defTabSz="488950">
            <a:lnSpc>
              <a:spcPct val="90000"/>
            </a:lnSpc>
            <a:spcBef>
              <a:spcPct val="0"/>
            </a:spcBef>
            <a:spcAft>
              <a:spcPct val="15000"/>
            </a:spcAft>
            <a:buChar char="•"/>
          </a:pPr>
          <a:r>
            <a:rPr lang="en-US" sz="1100" kern="1200" dirty="0"/>
            <a:t>Patient</a:t>
          </a:r>
        </a:p>
        <a:p>
          <a:pPr marL="114300" lvl="2" indent="-57150" algn="l" defTabSz="488950">
            <a:lnSpc>
              <a:spcPct val="90000"/>
            </a:lnSpc>
            <a:spcBef>
              <a:spcPct val="0"/>
            </a:spcBef>
            <a:spcAft>
              <a:spcPct val="15000"/>
            </a:spcAft>
            <a:buChar char="•"/>
          </a:pPr>
          <a:r>
            <a:rPr lang="en-US" sz="1100" kern="1200" dirty="0"/>
            <a:t>Staff</a:t>
          </a:r>
        </a:p>
        <a:p>
          <a:pPr marL="114300" lvl="2" indent="-57150" algn="l" defTabSz="488950">
            <a:lnSpc>
              <a:spcPct val="90000"/>
            </a:lnSpc>
            <a:spcBef>
              <a:spcPct val="0"/>
            </a:spcBef>
            <a:spcAft>
              <a:spcPct val="15000"/>
            </a:spcAft>
            <a:buChar char="•"/>
          </a:pPr>
          <a:r>
            <a:rPr lang="en-US" sz="1100" kern="1200" dirty="0"/>
            <a:t>Cost</a:t>
          </a:r>
        </a:p>
      </dsp:txBody>
      <dsp:txXfrm>
        <a:off x="3872676" y="1896286"/>
        <a:ext cx="1067918" cy="627108"/>
      </dsp:txXfrm>
    </dsp:sp>
    <dsp:sp modelId="{018FFFE6-AD1E-47AE-8810-093B7A4476B0}">
      <dsp:nvSpPr>
        <dsp:cNvPr id="0" name=""/>
        <dsp:cNvSpPr/>
      </dsp:nvSpPr>
      <dsp:spPr>
        <a:xfrm rot="2700000">
          <a:off x="2647283" y="731116"/>
          <a:ext cx="1143972" cy="1143972"/>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A5F462-ED8A-401D-B4F9-1020D4DC9507}">
      <dsp:nvSpPr>
        <dsp:cNvPr id="0" name=""/>
        <dsp:cNvSpPr/>
      </dsp:nvSpPr>
      <dsp:spPr>
        <a:xfrm>
          <a:off x="2690460" y="769337"/>
          <a:ext cx="1067918" cy="1067731"/>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Behavior</a:t>
          </a:r>
        </a:p>
      </dsp:txBody>
      <dsp:txXfrm>
        <a:off x="2843020" y="921899"/>
        <a:ext cx="762799" cy="762607"/>
      </dsp:txXfrm>
    </dsp:sp>
    <dsp:sp modelId="{AF547D2D-E672-4295-8DFF-E9F6F2654560}">
      <dsp:nvSpPr>
        <dsp:cNvPr id="0" name=""/>
        <dsp:cNvSpPr/>
      </dsp:nvSpPr>
      <dsp:spPr>
        <a:xfrm>
          <a:off x="2690460" y="1896286"/>
          <a:ext cx="1067918" cy="62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l" defTabSz="488950">
            <a:lnSpc>
              <a:spcPct val="90000"/>
            </a:lnSpc>
            <a:spcBef>
              <a:spcPct val="0"/>
            </a:spcBef>
            <a:spcAft>
              <a:spcPct val="15000"/>
            </a:spcAft>
            <a:buChar char="•"/>
          </a:pPr>
          <a:r>
            <a:rPr lang="en-US" sz="1100" kern="1200" dirty="0"/>
            <a:t>Staff behavior</a:t>
          </a:r>
        </a:p>
        <a:p>
          <a:pPr marL="114300" lvl="2" indent="-57150" algn="l" defTabSz="488950">
            <a:lnSpc>
              <a:spcPct val="90000"/>
            </a:lnSpc>
            <a:spcBef>
              <a:spcPct val="0"/>
            </a:spcBef>
            <a:spcAft>
              <a:spcPct val="15000"/>
            </a:spcAft>
            <a:buChar char="•"/>
          </a:pPr>
          <a:r>
            <a:rPr lang="en-US" sz="1100" kern="1200" dirty="0"/>
            <a:t>Technique</a:t>
          </a:r>
        </a:p>
        <a:p>
          <a:pPr marL="114300" lvl="2" indent="-57150" algn="l" defTabSz="488950">
            <a:lnSpc>
              <a:spcPct val="90000"/>
            </a:lnSpc>
            <a:spcBef>
              <a:spcPct val="0"/>
            </a:spcBef>
            <a:spcAft>
              <a:spcPct val="15000"/>
            </a:spcAft>
            <a:buChar char="•"/>
          </a:pPr>
          <a:r>
            <a:rPr lang="en-US" sz="1100" kern="1200" dirty="0"/>
            <a:t>Compliance checks</a:t>
          </a:r>
        </a:p>
      </dsp:txBody>
      <dsp:txXfrm>
        <a:off x="2690460" y="1896286"/>
        <a:ext cx="1067918" cy="627108"/>
      </dsp:txXfrm>
    </dsp:sp>
    <dsp:sp modelId="{EBC405F2-C835-4CA5-96AD-071DDC1BF54E}">
      <dsp:nvSpPr>
        <dsp:cNvPr id="0" name=""/>
        <dsp:cNvSpPr/>
      </dsp:nvSpPr>
      <dsp:spPr>
        <a:xfrm rot="2700000">
          <a:off x="1469972" y="731116"/>
          <a:ext cx="1143972" cy="1143972"/>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4BD95C-365D-4901-A0F4-79915942FC44}">
      <dsp:nvSpPr>
        <dsp:cNvPr id="0" name=""/>
        <dsp:cNvSpPr/>
      </dsp:nvSpPr>
      <dsp:spPr>
        <a:xfrm>
          <a:off x="1508244" y="769337"/>
          <a:ext cx="1067918" cy="1067731"/>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t>Attitude</a:t>
          </a:r>
        </a:p>
      </dsp:txBody>
      <dsp:txXfrm>
        <a:off x="1660804" y="921899"/>
        <a:ext cx="762799" cy="762607"/>
      </dsp:txXfrm>
    </dsp:sp>
    <dsp:sp modelId="{38F09919-03BC-488A-B062-3E984BD33991}">
      <dsp:nvSpPr>
        <dsp:cNvPr id="0" name=""/>
        <dsp:cNvSpPr/>
      </dsp:nvSpPr>
      <dsp:spPr>
        <a:xfrm>
          <a:off x="1508244" y="1896286"/>
          <a:ext cx="1067918" cy="62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l" defTabSz="488950">
            <a:lnSpc>
              <a:spcPct val="90000"/>
            </a:lnSpc>
            <a:spcBef>
              <a:spcPct val="0"/>
            </a:spcBef>
            <a:spcAft>
              <a:spcPct val="15000"/>
            </a:spcAft>
            <a:buChar char="•"/>
          </a:pPr>
          <a:r>
            <a:rPr lang="en-US" sz="1100" kern="1200" dirty="0"/>
            <a:t>Staff perception</a:t>
          </a:r>
        </a:p>
        <a:p>
          <a:pPr marL="114300" lvl="2" indent="-57150" algn="l" defTabSz="488950">
            <a:lnSpc>
              <a:spcPct val="90000"/>
            </a:lnSpc>
            <a:spcBef>
              <a:spcPct val="0"/>
            </a:spcBef>
            <a:spcAft>
              <a:spcPct val="15000"/>
            </a:spcAft>
            <a:buChar char="•"/>
          </a:pPr>
          <a:r>
            <a:rPr lang="en-US" sz="1100" kern="1200" dirty="0"/>
            <a:t>Importance</a:t>
          </a:r>
        </a:p>
        <a:p>
          <a:pPr marL="114300" lvl="2" indent="-57150" algn="l" defTabSz="488950">
            <a:lnSpc>
              <a:spcPct val="90000"/>
            </a:lnSpc>
            <a:spcBef>
              <a:spcPct val="0"/>
            </a:spcBef>
            <a:spcAft>
              <a:spcPct val="15000"/>
            </a:spcAft>
            <a:buChar char="•"/>
          </a:pPr>
          <a:r>
            <a:rPr lang="en-US" sz="1100" kern="1200" dirty="0"/>
            <a:t>Priority</a:t>
          </a:r>
        </a:p>
      </dsp:txBody>
      <dsp:txXfrm>
        <a:off x="1508244" y="1896286"/>
        <a:ext cx="1067918" cy="627108"/>
      </dsp:txXfrm>
    </dsp:sp>
    <dsp:sp modelId="{80811FC2-FBCB-47EC-B65B-B077C62FEB5C}">
      <dsp:nvSpPr>
        <dsp:cNvPr id="0" name=""/>
        <dsp:cNvSpPr/>
      </dsp:nvSpPr>
      <dsp:spPr>
        <a:xfrm rot="2700000">
          <a:off x="287756" y="731116"/>
          <a:ext cx="1143972" cy="1143972"/>
        </a:xfrm>
        <a:prstGeom prst="teardrop">
          <a:avLst>
            <a:gd name="adj" fmla="val 1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3388FD-1536-415C-AE3B-E4415F36F51F}">
      <dsp:nvSpPr>
        <dsp:cNvPr id="0" name=""/>
        <dsp:cNvSpPr/>
      </dsp:nvSpPr>
      <dsp:spPr>
        <a:xfrm>
          <a:off x="326028" y="769337"/>
          <a:ext cx="1067918" cy="1067731"/>
        </a:xfrm>
        <a:prstGeom prst="ellipse">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1" kern="1200" dirty="0"/>
            <a:t>Knowledge</a:t>
          </a:r>
          <a:endParaRPr lang="en-US" sz="800" b="1" kern="1200" dirty="0"/>
        </a:p>
      </dsp:txBody>
      <dsp:txXfrm>
        <a:off x="478588" y="921899"/>
        <a:ext cx="762799" cy="762607"/>
      </dsp:txXfrm>
    </dsp:sp>
    <dsp:sp modelId="{1BC81395-2AEB-4D57-8073-8676E689C5B7}">
      <dsp:nvSpPr>
        <dsp:cNvPr id="0" name=""/>
        <dsp:cNvSpPr/>
      </dsp:nvSpPr>
      <dsp:spPr>
        <a:xfrm>
          <a:off x="326028" y="1896286"/>
          <a:ext cx="1067918" cy="627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l" defTabSz="488950">
            <a:lnSpc>
              <a:spcPct val="90000"/>
            </a:lnSpc>
            <a:spcBef>
              <a:spcPct val="0"/>
            </a:spcBef>
            <a:spcAft>
              <a:spcPct val="15000"/>
            </a:spcAft>
            <a:buChar char="•"/>
          </a:pPr>
          <a:r>
            <a:rPr lang="en-US" sz="1100" kern="1200" dirty="0"/>
            <a:t>Staff knowledge</a:t>
          </a:r>
        </a:p>
        <a:p>
          <a:pPr marL="114300" lvl="2" indent="-57150" algn="l" defTabSz="488950">
            <a:lnSpc>
              <a:spcPct val="90000"/>
            </a:lnSpc>
            <a:spcBef>
              <a:spcPct val="0"/>
            </a:spcBef>
            <a:spcAft>
              <a:spcPct val="15000"/>
            </a:spcAft>
            <a:buChar char="•"/>
          </a:pPr>
          <a:r>
            <a:rPr lang="en-US" sz="1100" kern="1200" dirty="0"/>
            <a:t>Practice</a:t>
          </a:r>
        </a:p>
        <a:p>
          <a:pPr marL="114300" lvl="2" indent="-57150" algn="l" defTabSz="488950">
            <a:lnSpc>
              <a:spcPct val="90000"/>
            </a:lnSpc>
            <a:spcBef>
              <a:spcPct val="0"/>
            </a:spcBef>
            <a:spcAft>
              <a:spcPct val="15000"/>
            </a:spcAft>
            <a:buChar char="•"/>
          </a:pPr>
          <a:r>
            <a:rPr lang="en-US" sz="1100" kern="1200" dirty="0"/>
            <a:t>Technique</a:t>
          </a:r>
        </a:p>
      </dsp:txBody>
      <dsp:txXfrm>
        <a:off x="326028" y="1896286"/>
        <a:ext cx="1067918" cy="62710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8.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r>
              <a:rPr lang="en-US" dirty="0"/>
              <a:t>PRN Program: PRN Role</a:t>
            </a:r>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r>
              <a:rPr lang="en-US" dirty="0"/>
              <a:t>Version: 09/07/17</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3172" tIns="46586" rIns="93172" bIns="46586"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6"/>
            <a:ext cx="2217039" cy="2877457"/>
          </a:xfrm>
          <a:prstGeom prst="rect">
            <a:avLst/>
          </a:prstGeom>
        </p:spPr>
        <p:txBody>
          <a:bodyPr vert="horz" lIns="93172" tIns="46586" rIns="93172" bIns="46586" rtlCol="0" anchor="ctr"/>
          <a:lstStyle>
            <a:lvl1pPr algn="l">
              <a:defRPr sz="4000" b="1">
                <a:solidFill>
                  <a:schemeClr val="tx1"/>
                </a:solidFill>
              </a:defRPr>
            </a:lvl1pPr>
          </a:lstStyle>
          <a:p>
            <a:r>
              <a:rPr lang="en-US" sz="2900" dirty="0"/>
              <a:t>PRN Program: PRN Role</a:t>
            </a:r>
            <a:endParaRPr lang="en-US" sz="3700" dirty="0"/>
          </a:p>
        </p:txBody>
      </p:sp>
      <p:sp>
        <p:nvSpPr>
          <p:cNvPr id="4" name="Slide Image Placeholder 3"/>
          <p:cNvSpPr>
            <a:spLocks noGrp="1" noRot="1" noChangeAspect="1"/>
          </p:cNvSpPr>
          <p:nvPr>
            <p:ph type="sldImg" idx="2"/>
          </p:nvPr>
        </p:nvSpPr>
        <p:spPr>
          <a:xfrm>
            <a:off x="2514600" y="442913"/>
            <a:ext cx="3810000" cy="2859087"/>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657225" y="3762829"/>
            <a:ext cx="5695950" cy="4426857"/>
          </a:xfrm>
          <a:prstGeom prst="rect">
            <a:avLst/>
          </a:prstGeom>
        </p:spPr>
        <p:txBody>
          <a:bodyPr vert="horz" lIns="93172" tIns="46586" rIns="93172" bIns="4658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r>
              <a:rPr lang="en-US" dirty="0"/>
              <a:t>Version: 09/07/17</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pPr marL="219634" indent="-219634">
              <a:buFontTx/>
              <a:buChar char="•"/>
            </a:pPr>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5" name="Footer Placeholder 4">
            <a:extLst>
              <a:ext uri="{FF2B5EF4-FFF2-40B4-BE49-F238E27FC236}">
                <a16:creationId xmlns:a16="http://schemas.microsoft.com/office/drawing/2014/main" id="{BD9C5D0D-E1CA-41D2-A6C1-9EC1142F34C0}"/>
              </a:ext>
            </a:extLst>
          </p:cNvPr>
          <p:cNvSpPr>
            <a:spLocks noGrp="1"/>
          </p:cNvSpPr>
          <p:nvPr>
            <p:ph type="ftr" sz="quarter" idx="11"/>
          </p:nvPr>
        </p:nvSpPr>
        <p:spPr/>
        <p:txBody>
          <a:bodyPr/>
          <a:lstStyle/>
          <a:p>
            <a:r>
              <a:rPr lang="en-US" dirty="0"/>
              <a:t>Version: 09/07/17</a:t>
            </a:r>
          </a:p>
        </p:txBody>
      </p:sp>
      <p:sp>
        <p:nvSpPr>
          <p:cNvPr id="6" name="Header Placeholder 5">
            <a:extLst>
              <a:ext uri="{FF2B5EF4-FFF2-40B4-BE49-F238E27FC236}">
                <a16:creationId xmlns:a16="http://schemas.microsoft.com/office/drawing/2014/main" id="{09419446-8AC9-4822-AAED-99F0604D5EC7}"/>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2</a:t>
            </a:fld>
            <a:endParaRPr lang="en-US" dirty="0"/>
          </a:p>
        </p:txBody>
      </p:sp>
      <p:sp>
        <p:nvSpPr>
          <p:cNvPr id="5" name="Footer Placeholder 4">
            <a:extLst>
              <a:ext uri="{FF2B5EF4-FFF2-40B4-BE49-F238E27FC236}">
                <a16:creationId xmlns:a16="http://schemas.microsoft.com/office/drawing/2014/main" id="{4F09835F-77D5-4120-97E7-2DD81720EA12}"/>
              </a:ext>
            </a:extLst>
          </p:cNvPr>
          <p:cNvSpPr>
            <a:spLocks noGrp="1"/>
          </p:cNvSpPr>
          <p:nvPr>
            <p:ph type="ftr" sz="quarter" idx="11"/>
          </p:nvPr>
        </p:nvSpPr>
        <p:spPr/>
        <p:txBody>
          <a:bodyPr/>
          <a:lstStyle/>
          <a:p>
            <a:r>
              <a:rPr lang="en-US" dirty="0"/>
              <a:t>Version: 09/07/17</a:t>
            </a:r>
          </a:p>
        </p:txBody>
      </p:sp>
      <p:sp>
        <p:nvSpPr>
          <p:cNvPr id="6" name="Header Placeholder 5">
            <a:extLst>
              <a:ext uri="{FF2B5EF4-FFF2-40B4-BE49-F238E27FC236}">
                <a16:creationId xmlns:a16="http://schemas.microsoft.com/office/drawing/2014/main" id="{F754E6AA-13E6-413D-8540-E610A5076EA0}"/>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4219335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a:t>
            </a:fld>
            <a:endParaRPr lang="en-US" dirty="0"/>
          </a:p>
        </p:txBody>
      </p:sp>
      <p:sp>
        <p:nvSpPr>
          <p:cNvPr id="5" name="Footer Placeholder 4">
            <a:extLst>
              <a:ext uri="{FF2B5EF4-FFF2-40B4-BE49-F238E27FC236}">
                <a16:creationId xmlns:a16="http://schemas.microsoft.com/office/drawing/2014/main" id="{883F0499-BAA0-4F1E-9735-F28B6CE706B1}"/>
              </a:ext>
            </a:extLst>
          </p:cNvPr>
          <p:cNvSpPr>
            <a:spLocks noGrp="1"/>
          </p:cNvSpPr>
          <p:nvPr>
            <p:ph type="ftr" sz="quarter" idx="11"/>
          </p:nvPr>
        </p:nvSpPr>
        <p:spPr/>
        <p:txBody>
          <a:bodyPr/>
          <a:lstStyle/>
          <a:p>
            <a:r>
              <a:rPr lang="en-US" dirty="0"/>
              <a:t>Version: 09/07/17</a:t>
            </a:r>
          </a:p>
        </p:txBody>
      </p:sp>
      <p:sp>
        <p:nvSpPr>
          <p:cNvPr id="6" name="Header Placeholder 5">
            <a:extLst>
              <a:ext uri="{FF2B5EF4-FFF2-40B4-BE49-F238E27FC236}">
                <a16:creationId xmlns:a16="http://schemas.microsoft.com/office/drawing/2014/main" id="{DF887376-2A9F-4C43-A541-9FE9A34700BC}"/>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322604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4</a:t>
            </a:fld>
            <a:endParaRPr lang="en-US" dirty="0"/>
          </a:p>
        </p:txBody>
      </p:sp>
      <p:sp>
        <p:nvSpPr>
          <p:cNvPr id="5" name="Footer Placeholder 4">
            <a:extLst>
              <a:ext uri="{FF2B5EF4-FFF2-40B4-BE49-F238E27FC236}">
                <a16:creationId xmlns:a16="http://schemas.microsoft.com/office/drawing/2014/main" id="{35C1D5F8-A4AA-4E8C-B1BF-9E87FC6F5626}"/>
              </a:ext>
            </a:extLst>
          </p:cNvPr>
          <p:cNvSpPr>
            <a:spLocks noGrp="1"/>
          </p:cNvSpPr>
          <p:nvPr>
            <p:ph type="ftr" sz="quarter" idx="11"/>
          </p:nvPr>
        </p:nvSpPr>
        <p:spPr/>
        <p:txBody>
          <a:bodyPr/>
          <a:lstStyle/>
          <a:p>
            <a:r>
              <a:rPr lang="en-US" dirty="0"/>
              <a:t>Version: 09/07/17</a:t>
            </a:r>
          </a:p>
        </p:txBody>
      </p:sp>
      <p:sp>
        <p:nvSpPr>
          <p:cNvPr id="6" name="Header Placeholder 5">
            <a:extLst>
              <a:ext uri="{FF2B5EF4-FFF2-40B4-BE49-F238E27FC236}">
                <a16:creationId xmlns:a16="http://schemas.microsoft.com/office/drawing/2014/main" id="{3362B87A-0F86-4102-BD98-A13ADB076275}"/>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538019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5</a:t>
            </a:fld>
            <a:endParaRPr lang="en-US" dirty="0"/>
          </a:p>
        </p:txBody>
      </p:sp>
    </p:spTree>
    <p:extLst>
      <p:ext uri="{BB962C8B-B14F-4D97-AF65-F5344CB8AC3E}">
        <p14:creationId xmlns:p14="http://schemas.microsoft.com/office/powerpoint/2010/main" val="1744120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6</a:t>
            </a:fld>
            <a:endParaRPr lang="en-US" dirty="0"/>
          </a:p>
        </p:txBody>
      </p:sp>
    </p:spTree>
    <p:extLst>
      <p:ext uri="{BB962C8B-B14F-4D97-AF65-F5344CB8AC3E}">
        <p14:creationId xmlns:p14="http://schemas.microsoft.com/office/powerpoint/2010/main" val="987983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7</a:t>
            </a:fld>
            <a:endParaRPr lang="en-US" dirty="0"/>
          </a:p>
        </p:txBody>
      </p:sp>
    </p:spTree>
    <p:extLst>
      <p:ext uri="{BB962C8B-B14F-4D97-AF65-F5344CB8AC3E}">
        <p14:creationId xmlns:p14="http://schemas.microsoft.com/office/powerpoint/2010/main" val="2665511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pPr marL="0" indent="0">
              <a:buNone/>
            </a:pPr>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8</a:t>
            </a:fld>
            <a:endParaRPr lang="en-US" dirty="0"/>
          </a:p>
        </p:txBody>
      </p:sp>
      <p:sp>
        <p:nvSpPr>
          <p:cNvPr id="6" name="Header Placeholder 5">
            <a:extLst>
              <a:ext uri="{FF2B5EF4-FFF2-40B4-BE49-F238E27FC236}">
                <a16:creationId xmlns:a16="http://schemas.microsoft.com/office/drawing/2014/main" id="{4437348F-B78A-4223-961D-09A6C69443BF}"/>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48843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9</a:t>
            </a:fld>
            <a:endParaRPr lang="en-US" dirty="0"/>
          </a:p>
        </p:txBody>
      </p:sp>
      <p:sp>
        <p:nvSpPr>
          <p:cNvPr id="5" name="Footer Placeholder 4">
            <a:extLst>
              <a:ext uri="{FF2B5EF4-FFF2-40B4-BE49-F238E27FC236}">
                <a16:creationId xmlns:a16="http://schemas.microsoft.com/office/drawing/2014/main" id="{35C1D5F8-A4AA-4E8C-B1BF-9E87FC6F5626}"/>
              </a:ext>
            </a:extLst>
          </p:cNvPr>
          <p:cNvSpPr>
            <a:spLocks noGrp="1"/>
          </p:cNvSpPr>
          <p:nvPr>
            <p:ph type="ftr" sz="quarter" idx="11"/>
          </p:nvPr>
        </p:nvSpPr>
        <p:spPr/>
        <p:txBody>
          <a:bodyPr/>
          <a:lstStyle/>
          <a:p>
            <a:r>
              <a:rPr lang="en-US" dirty="0"/>
              <a:t>Version: 09/07/17</a:t>
            </a:r>
          </a:p>
        </p:txBody>
      </p:sp>
      <p:sp>
        <p:nvSpPr>
          <p:cNvPr id="6" name="Header Placeholder 5">
            <a:extLst>
              <a:ext uri="{FF2B5EF4-FFF2-40B4-BE49-F238E27FC236}">
                <a16:creationId xmlns:a16="http://schemas.microsoft.com/office/drawing/2014/main" id="{8476E0C3-23F6-4771-97D7-676AB9658E89}"/>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82002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Tree>
    <p:extLst>
      <p:ext uri="{BB962C8B-B14F-4D97-AF65-F5344CB8AC3E}">
        <p14:creationId xmlns:p14="http://schemas.microsoft.com/office/powerpoint/2010/main" val="1002082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Tree>
    <p:extLst>
      <p:ext uri="{BB962C8B-B14F-4D97-AF65-F5344CB8AC3E}">
        <p14:creationId xmlns:p14="http://schemas.microsoft.com/office/powerpoint/2010/main" val="4165444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12</a:t>
            </a:fld>
            <a:endParaRPr lang="en-US" dirty="0"/>
          </a:p>
        </p:txBody>
      </p:sp>
    </p:spTree>
    <p:extLst>
      <p:ext uri="{BB962C8B-B14F-4D97-AF65-F5344CB8AC3E}">
        <p14:creationId xmlns:p14="http://schemas.microsoft.com/office/powerpoint/2010/main" val="3672722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13</a:t>
            </a:fld>
            <a:endParaRPr lang="en-US" dirty="0"/>
          </a:p>
        </p:txBody>
      </p:sp>
    </p:spTree>
    <p:extLst>
      <p:ext uri="{BB962C8B-B14F-4D97-AF65-F5344CB8AC3E}">
        <p14:creationId xmlns:p14="http://schemas.microsoft.com/office/powerpoint/2010/main" val="4260897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14</a:t>
            </a:fld>
            <a:endParaRPr lang="en-US" dirty="0"/>
          </a:p>
        </p:txBody>
      </p:sp>
    </p:spTree>
    <p:extLst>
      <p:ext uri="{BB962C8B-B14F-4D97-AF65-F5344CB8AC3E}">
        <p14:creationId xmlns:p14="http://schemas.microsoft.com/office/powerpoint/2010/main" val="2187152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pPr marL="0" indent="0">
              <a:buNone/>
            </a:pPr>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15</a:t>
            </a:fld>
            <a:endParaRPr lang="en-US" dirty="0"/>
          </a:p>
        </p:txBody>
      </p:sp>
      <p:sp>
        <p:nvSpPr>
          <p:cNvPr id="6" name="Header Placeholder 5">
            <a:extLst>
              <a:ext uri="{FF2B5EF4-FFF2-40B4-BE49-F238E27FC236}">
                <a16:creationId xmlns:a16="http://schemas.microsoft.com/office/drawing/2014/main" id="{AF46A390-04C4-4438-9D95-86A93C148846}"/>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681077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pPr marL="0" indent="0">
              <a:buNone/>
            </a:pPr>
            <a:endParaRPr lang="en-US" b="1"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16</a:t>
            </a:fld>
            <a:endParaRPr lang="en-US" dirty="0"/>
          </a:p>
        </p:txBody>
      </p:sp>
      <p:sp>
        <p:nvSpPr>
          <p:cNvPr id="6" name="Header Placeholder 5">
            <a:extLst>
              <a:ext uri="{FF2B5EF4-FFF2-40B4-BE49-F238E27FC236}">
                <a16:creationId xmlns:a16="http://schemas.microsoft.com/office/drawing/2014/main" id="{61260B5B-4DD5-4F7D-A3BA-1EE54101458F}"/>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550001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pPr marL="0" indent="0">
              <a:buNone/>
            </a:pPr>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17</a:t>
            </a:fld>
            <a:endParaRPr lang="en-US" dirty="0"/>
          </a:p>
        </p:txBody>
      </p:sp>
      <p:sp>
        <p:nvSpPr>
          <p:cNvPr id="6" name="Header Placeholder 5">
            <a:extLst>
              <a:ext uri="{FF2B5EF4-FFF2-40B4-BE49-F238E27FC236}">
                <a16:creationId xmlns:a16="http://schemas.microsoft.com/office/drawing/2014/main" id="{AFFC27FB-3B8B-47C3-82E6-5B551DEA88F8}"/>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4273434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18</a:t>
            </a:fld>
            <a:endParaRPr lang="en-US" dirty="0"/>
          </a:p>
        </p:txBody>
      </p:sp>
    </p:spTree>
    <p:extLst>
      <p:ext uri="{BB962C8B-B14F-4D97-AF65-F5344CB8AC3E}">
        <p14:creationId xmlns:p14="http://schemas.microsoft.com/office/powerpoint/2010/main" val="39360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19</a:t>
            </a:fld>
            <a:endParaRPr lang="en-US" dirty="0"/>
          </a:p>
        </p:txBody>
      </p:sp>
      <p:sp>
        <p:nvSpPr>
          <p:cNvPr id="5" name="Footer Placeholder 4">
            <a:extLst>
              <a:ext uri="{FF2B5EF4-FFF2-40B4-BE49-F238E27FC236}">
                <a16:creationId xmlns:a16="http://schemas.microsoft.com/office/drawing/2014/main" id="{35C1D5F8-A4AA-4E8C-B1BF-9E87FC6F5626}"/>
              </a:ext>
            </a:extLst>
          </p:cNvPr>
          <p:cNvSpPr>
            <a:spLocks noGrp="1"/>
          </p:cNvSpPr>
          <p:nvPr>
            <p:ph type="ftr" sz="quarter" idx="11"/>
          </p:nvPr>
        </p:nvSpPr>
        <p:spPr/>
        <p:txBody>
          <a:bodyPr/>
          <a:lstStyle/>
          <a:p>
            <a:r>
              <a:rPr lang="en-US" dirty="0"/>
              <a:t>Version: 09/07/17</a:t>
            </a:r>
          </a:p>
        </p:txBody>
      </p:sp>
      <p:sp>
        <p:nvSpPr>
          <p:cNvPr id="6" name="Header Placeholder 5">
            <a:extLst>
              <a:ext uri="{FF2B5EF4-FFF2-40B4-BE49-F238E27FC236}">
                <a16:creationId xmlns:a16="http://schemas.microsoft.com/office/drawing/2014/main" id="{E49FE3C9-41EA-4DED-9576-C069316A6FDD}"/>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2136212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pPr marL="0" indent="0">
              <a:buNone/>
            </a:pPr>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20</a:t>
            </a:fld>
            <a:endParaRPr lang="en-US" dirty="0"/>
          </a:p>
        </p:txBody>
      </p:sp>
      <p:sp>
        <p:nvSpPr>
          <p:cNvPr id="6" name="Header Placeholder 5">
            <a:extLst>
              <a:ext uri="{FF2B5EF4-FFF2-40B4-BE49-F238E27FC236}">
                <a16:creationId xmlns:a16="http://schemas.microsoft.com/office/drawing/2014/main" id="{C86813E7-64BE-41BE-A6FF-5F4317193C8B}"/>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572112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21</a:t>
            </a:fld>
            <a:endParaRPr lang="en-US" dirty="0"/>
          </a:p>
        </p:txBody>
      </p:sp>
      <p:sp>
        <p:nvSpPr>
          <p:cNvPr id="6" name="Header Placeholder 5">
            <a:extLst>
              <a:ext uri="{FF2B5EF4-FFF2-40B4-BE49-F238E27FC236}">
                <a16:creationId xmlns:a16="http://schemas.microsoft.com/office/drawing/2014/main" id="{313C036A-8A1A-4DC0-AF2A-7F4653625A5A}"/>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637271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22</a:t>
            </a:fld>
            <a:endParaRPr lang="en-US" dirty="0"/>
          </a:p>
        </p:txBody>
      </p:sp>
    </p:spTree>
    <p:extLst>
      <p:ext uri="{BB962C8B-B14F-4D97-AF65-F5344CB8AC3E}">
        <p14:creationId xmlns:p14="http://schemas.microsoft.com/office/powerpoint/2010/main" val="4209952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23</a:t>
            </a:fld>
            <a:endParaRPr lang="en-US" dirty="0"/>
          </a:p>
        </p:txBody>
      </p:sp>
    </p:spTree>
    <p:extLst>
      <p:ext uri="{BB962C8B-B14F-4D97-AF65-F5344CB8AC3E}">
        <p14:creationId xmlns:p14="http://schemas.microsoft.com/office/powerpoint/2010/main" val="31375694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24</a:t>
            </a:fld>
            <a:endParaRPr lang="en-US" dirty="0"/>
          </a:p>
        </p:txBody>
      </p:sp>
    </p:spTree>
    <p:extLst>
      <p:ext uri="{BB962C8B-B14F-4D97-AF65-F5344CB8AC3E}">
        <p14:creationId xmlns:p14="http://schemas.microsoft.com/office/powerpoint/2010/main" val="2909869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25</a:t>
            </a:fld>
            <a:endParaRPr lang="en-US" dirty="0"/>
          </a:p>
        </p:txBody>
      </p:sp>
    </p:spTree>
    <p:extLst>
      <p:ext uri="{BB962C8B-B14F-4D97-AF65-F5344CB8AC3E}">
        <p14:creationId xmlns:p14="http://schemas.microsoft.com/office/powerpoint/2010/main" val="791748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26</a:t>
            </a:fld>
            <a:endParaRPr lang="en-US" dirty="0"/>
          </a:p>
        </p:txBody>
      </p:sp>
    </p:spTree>
    <p:extLst>
      <p:ext uri="{BB962C8B-B14F-4D97-AF65-F5344CB8AC3E}">
        <p14:creationId xmlns:p14="http://schemas.microsoft.com/office/powerpoint/2010/main" val="18439100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27</a:t>
            </a:fld>
            <a:endParaRPr lang="en-US" dirty="0"/>
          </a:p>
        </p:txBody>
      </p:sp>
    </p:spTree>
    <p:extLst>
      <p:ext uri="{BB962C8B-B14F-4D97-AF65-F5344CB8AC3E}">
        <p14:creationId xmlns:p14="http://schemas.microsoft.com/office/powerpoint/2010/main" val="3822902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28</a:t>
            </a:fld>
            <a:endParaRPr lang="en-US" dirty="0"/>
          </a:p>
        </p:txBody>
      </p:sp>
    </p:spTree>
    <p:extLst>
      <p:ext uri="{BB962C8B-B14F-4D97-AF65-F5344CB8AC3E}">
        <p14:creationId xmlns:p14="http://schemas.microsoft.com/office/powerpoint/2010/main" val="3480893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29</a:t>
            </a:fld>
            <a:endParaRPr lang="en-US" dirty="0"/>
          </a:p>
        </p:txBody>
      </p:sp>
      <p:sp>
        <p:nvSpPr>
          <p:cNvPr id="6" name="Header Placeholder 5">
            <a:extLst>
              <a:ext uri="{FF2B5EF4-FFF2-40B4-BE49-F238E27FC236}">
                <a16:creationId xmlns:a16="http://schemas.microsoft.com/office/drawing/2014/main" id="{C0604026-3A93-4B30-A7A9-A57BEE1E901E}"/>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1434150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30</a:t>
            </a:fld>
            <a:endParaRPr lang="en-US" dirty="0"/>
          </a:p>
        </p:txBody>
      </p:sp>
    </p:spTree>
    <p:extLst>
      <p:ext uri="{BB962C8B-B14F-4D97-AF65-F5344CB8AC3E}">
        <p14:creationId xmlns:p14="http://schemas.microsoft.com/office/powerpoint/2010/main" val="2258156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31</a:t>
            </a:fld>
            <a:endParaRPr lang="en-US" dirty="0"/>
          </a:p>
        </p:txBody>
      </p:sp>
    </p:spTree>
    <p:extLst>
      <p:ext uri="{BB962C8B-B14F-4D97-AF65-F5344CB8AC3E}">
        <p14:creationId xmlns:p14="http://schemas.microsoft.com/office/powerpoint/2010/main" val="4178178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pPr marL="0" lvl="3" indent="0" defTabSz="881390">
              <a:lnSpc>
                <a:spcPct val="110000"/>
              </a:lnSpc>
              <a:spcBef>
                <a:spcPts val="289"/>
              </a:spcBef>
              <a:buNone/>
              <a:defRPr/>
            </a:pPr>
            <a:endParaRPr lang="en-US" dirty="0"/>
          </a:p>
          <a:p>
            <a:pPr marL="0" indent="0">
              <a:buNone/>
            </a:pPr>
            <a:endParaRPr lang="en-US" baseline="0" dirty="0"/>
          </a:p>
        </p:txBody>
      </p:sp>
      <p:sp>
        <p:nvSpPr>
          <p:cNvPr id="3" name="Footer Placeholder 2">
            <a:extLst>
              <a:ext uri="{FF2B5EF4-FFF2-40B4-BE49-F238E27FC236}">
                <a16:creationId xmlns:a16="http://schemas.microsoft.com/office/drawing/2014/main" id="{968DE673-19AC-45D3-AE75-94BE3243DD95}"/>
              </a:ext>
            </a:extLst>
          </p:cNvPr>
          <p:cNvSpPr>
            <a:spLocks noGrp="1"/>
          </p:cNvSpPr>
          <p:nvPr>
            <p:ph type="ftr" sz="quarter" idx="10"/>
          </p:nvPr>
        </p:nvSpPr>
        <p:spPr/>
        <p:txBody>
          <a:bodyPr/>
          <a:lstStyle/>
          <a:p>
            <a:r>
              <a:rPr lang="en-US" dirty="0"/>
              <a:t>Version: 09/07/17</a:t>
            </a:r>
          </a:p>
        </p:txBody>
      </p:sp>
      <p:sp>
        <p:nvSpPr>
          <p:cNvPr id="4" name="Header Placeholder 3">
            <a:extLst>
              <a:ext uri="{FF2B5EF4-FFF2-40B4-BE49-F238E27FC236}">
                <a16:creationId xmlns:a16="http://schemas.microsoft.com/office/drawing/2014/main" id="{0060DC6E-525A-4D13-B1FC-E36B5F309C7E}"/>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8269740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33</a:t>
            </a:fld>
            <a:endParaRPr lang="en-US" dirty="0"/>
          </a:p>
        </p:txBody>
      </p:sp>
    </p:spTree>
    <p:extLst>
      <p:ext uri="{BB962C8B-B14F-4D97-AF65-F5344CB8AC3E}">
        <p14:creationId xmlns:p14="http://schemas.microsoft.com/office/powerpoint/2010/main" val="12090943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pPr marL="0" indent="0">
              <a:buNone/>
            </a:pPr>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34</a:t>
            </a:fld>
            <a:endParaRPr lang="en-US" dirty="0"/>
          </a:p>
        </p:txBody>
      </p:sp>
      <p:sp>
        <p:nvSpPr>
          <p:cNvPr id="6" name="Header Placeholder 5">
            <a:extLst>
              <a:ext uri="{FF2B5EF4-FFF2-40B4-BE49-F238E27FC236}">
                <a16:creationId xmlns:a16="http://schemas.microsoft.com/office/drawing/2014/main" id="{20904836-5F82-4F15-838F-C052FF5CFB86}"/>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4186721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35</a:t>
            </a:fld>
            <a:endParaRPr lang="en-US" dirty="0"/>
          </a:p>
        </p:txBody>
      </p:sp>
      <p:sp>
        <p:nvSpPr>
          <p:cNvPr id="6" name="Header Placeholder 5">
            <a:extLst>
              <a:ext uri="{FF2B5EF4-FFF2-40B4-BE49-F238E27FC236}">
                <a16:creationId xmlns:a16="http://schemas.microsoft.com/office/drawing/2014/main" id="{7E7851EC-F66A-4A2D-8899-DB1ED59801DB}"/>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8825478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36</a:t>
            </a:fld>
            <a:endParaRPr lang="en-US" dirty="0"/>
          </a:p>
        </p:txBody>
      </p:sp>
    </p:spTree>
    <p:extLst>
      <p:ext uri="{BB962C8B-B14F-4D97-AF65-F5344CB8AC3E}">
        <p14:creationId xmlns:p14="http://schemas.microsoft.com/office/powerpoint/2010/main" val="4987577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37</a:t>
            </a:fld>
            <a:endParaRPr lang="en-US" dirty="0"/>
          </a:p>
        </p:txBody>
      </p:sp>
      <p:sp>
        <p:nvSpPr>
          <p:cNvPr id="5" name="Footer Placeholder 4">
            <a:extLst>
              <a:ext uri="{FF2B5EF4-FFF2-40B4-BE49-F238E27FC236}">
                <a16:creationId xmlns:a16="http://schemas.microsoft.com/office/drawing/2014/main" id="{35C1D5F8-A4AA-4E8C-B1BF-9E87FC6F5626}"/>
              </a:ext>
            </a:extLst>
          </p:cNvPr>
          <p:cNvSpPr>
            <a:spLocks noGrp="1"/>
          </p:cNvSpPr>
          <p:nvPr>
            <p:ph type="ftr" sz="quarter" idx="11"/>
          </p:nvPr>
        </p:nvSpPr>
        <p:spPr/>
        <p:txBody>
          <a:bodyPr/>
          <a:lstStyle/>
          <a:p>
            <a:r>
              <a:rPr lang="en-US" dirty="0"/>
              <a:t>Version: 09/07/17</a:t>
            </a:r>
          </a:p>
        </p:txBody>
      </p:sp>
      <p:sp>
        <p:nvSpPr>
          <p:cNvPr id="6" name="Header Placeholder 5">
            <a:extLst>
              <a:ext uri="{FF2B5EF4-FFF2-40B4-BE49-F238E27FC236}">
                <a16:creationId xmlns:a16="http://schemas.microsoft.com/office/drawing/2014/main" id="{F4D5B315-144E-492A-B31F-631E12962DBC}"/>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0346091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pPr marL="0" indent="0">
              <a:buNone/>
            </a:pPr>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38</a:t>
            </a:fld>
            <a:endParaRPr lang="en-US" dirty="0"/>
          </a:p>
        </p:txBody>
      </p:sp>
      <p:sp>
        <p:nvSpPr>
          <p:cNvPr id="6" name="Header Placeholder 5">
            <a:extLst>
              <a:ext uri="{FF2B5EF4-FFF2-40B4-BE49-F238E27FC236}">
                <a16:creationId xmlns:a16="http://schemas.microsoft.com/office/drawing/2014/main" id="{96D30A2A-AA00-4CF9-AE68-E7D79452A446}"/>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2018471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39</a:t>
            </a:fld>
            <a:endParaRPr lang="en-US" dirty="0"/>
          </a:p>
        </p:txBody>
      </p:sp>
    </p:spTree>
    <p:extLst>
      <p:ext uri="{BB962C8B-B14F-4D97-AF65-F5344CB8AC3E}">
        <p14:creationId xmlns:p14="http://schemas.microsoft.com/office/powerpoint/2010/main" val="25406794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40</a:t>
            </a:fld>
            <a:endParaRPr lang="en-US" dirty="0"/>
          </a:p>
        </p:txBody>
      </p:sp>
    </p:spTree>
    <p:extLst>
      <p:ext uri="{BB962C8B-B14F-4D97-AF65-F5344CB8AC3E}">
        <p14:creationId xmlns:p14="http://schemas.microsoft.com/office/powerpoint/2010/main" val="2030677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41</a:t>
            </a:fld>
            <a:endParaRPr lang="en-US" dirty="0"/>
          </a:p>
        </p:txBody>
      </p:sp>
    </p:spTree>
    <p:extLst>
      <p:ext uri="{BB962C8B-B14F-4D97-AF65-F5344CB8AC3E}">
        <p14:creationId xmlns:p14="http://schemas.microsoft.com/office/powerpoint/2010/main" val="4000122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42</a:t>
            </a:fld>
            <a:endParaRPr lang="en-US" dirty="0"/>
          </a:p>
        </p:txBody>
      </p:sp>
    </p:spTree>
    <p:extLst>
      <p:ext uri="{BB962C8B-B14F-4D97-AF65-F5344CB8AC3E}">
        <p14:creationId xmlns:p14="http://schemas.microsoft.com/office/powerpoint/2010/main" val="6938312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43</a:t>
            </a:fld>
            <a:endParaRPr lang="en-US" dirty="0"/>
          </a:p>
        </p:txBody>
      </p:sp>
    </p:spTree>
    <p:extLst>
      <p:ext uri="{BB962C8B-B14F-4D97-AF65-F5344CB8AC3E}">
        <p14:creationId xmlns:p14="http://schemas.microsoft.com/office/powerpoint/2010/main" val="41682632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US" dirty="0"/>
          </a:p>
        </p:txBody>
      </p:sp>
      <p:sp>
        <p:nvSpPr>
          <p:cNvPr id="3" name="Footer Placeholder 2">
            <a:extLst>
              <a:ext uri="{FF2B5EF4-FFF2-40B4-BE49-F238E27FC236}">
                <a16:creationId xmlns:a16="http://schemas.microsoft.com/office/drawing/2014/main" id="{ABBFB85D-2A3A-42A0-9C1A-618B1ED62CA0}"/>
              </a:ext>
            </a:extLst>
          </p:cNvPr>
          <p:cNvSpPr>
            <a:spLocks noGrp="1"/>
          </p:cNvSpPr>
          <p:nvPr>
            <p:ph type="ftr" sz="quarter" idx="10"/>
          </p:nvPr>
        </p:nvSpPr>
        <p:spPr/>
        <p:txBody>
          <a:bodyPr/>
          <a:lstStyle/>
          <a:p>
            <a:r>
              <a:rPr lang="en-US" dirty="0"/>
              <a:t>Version: 09/07/17</a:t>
            </a:r>
          </a:p>
        </p:txBody>
      </p:sp>
      <p:sp>
        <p:nvSpPr>
          <p:cNvPr id="4" name="Header Placeholder 3">
            <a:extLst>
              <a:ext uri="{FF2B5EF4-FFF2-40B4-BE49-F238E27FC236}">
                <a16:creationId xmlns:a16="http://schemas.microsoft.com/office/drawing/2014/main" id="{EC3F1BCD-0CB4-477C-95FD-D2B2CA47C900}"/>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2290330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375181C-0936-4DAF-9889-203D55746D6C}"/>
              </a:ext>
            </a:extLst>
          </p:cNvPr>
          <p:cNvSpPr>
            <a:spLocks noGrp="1"/>
          </p:cNvSpPr>
          <p:nvPr>
            <p:ph type="ftr" sz="quarter" idx="10"/>
          </p:nvPr>
        </p:nvSpPr>
        <p:spPr/>
        <p:txBody>
          <a:bodyPr/>
          <a:lstStyle/>
          <a:p>
            <a:r>
              <a:rPr lang="en-US" dirty="0"/>
              <a:t>Version: 09/07/17</a:t>
            </a:r>
          </a:p>
        </p:txBody>
      </p:sp>
      <p:sp>
        <p:nvSpPr>
          <p:cNvPr id="3" name="Header Placeholder 2">
            <a:extLst>
              <a:ext uri="{FF2B5EF4-FFF2-40B4-BE49-F238E27FC236}">
                <a16:creationId xmlns:a16="http://schemas.microsoft.com/office/drawing/2014/main" id="{9D81D1E1-141E-4140-B1F2-463AC5A5CBCC}"/>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5054092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3C10D9B-2206-4710-A687-6721AAB3EBE0}"/>
              </a:ext>
            </a:extLst>
          </p:cNvPr>
          <p:cNvSpPr>
            <a:spLocks noGrp="1"/>
          </p:cNvSpPr>
          <p:nvPr>
            <p:ph type="ftr" sz="quarter" idx="10"/>
          </p:nvPr>
        </p:nvSpPr>
        <p:spPr/>
        <p:txBody>
          <a:bodyPr/>
          <a:lstStyle/>
          <a:p>
            <a:r>
              <a:rPr lang="en-US" dirty="0"/>
              <a:t>Version: 09/07/17</a:t>
            </a:r>
          </a:p>
        </p:txBody>
      </p:sp>
      <p:sp>
        <p:nvSpPr>
          <p:cNvPr id="3" name="Header Placeholder 2">
            <a:extLst>
              <a:ext uri="{FF2B5EF4-FFF2-40B4-BE49-F238E27FC236}">
                <a16:creationId xmlns:a16="http://schemas.microsoft.com/office/drawing/2014/main" id="{3E69E755-58A8-4DB3-8EBE-ED941E18BC42}"/>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1567187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z="2900" dirty="0"/>
              <a:t>PRN Program: PRN Role</a:t>
            </a:r>
            <a:endParaRPr lang="en-US" sz="3700" dirty="0"/>
          </a:p>
        </p:txBody>
      </p:sp>
      <p:sp>
        <p:nvSpPr>
          <p:cNvPr id="5" name="Footer Placeholder 4"/>
          <p:cNvSpPr>
            <a:spLocks noGrp="1"/>
          </p:cNvSpPr>
          <p:nvPr>
            <p:ph type="ftr" sz="quarter" idx="11"/>
          </p:nvPr>
        </p:nvSpPr>
        <p:spPr/>
        <p:txBody>
          <a:bodyPr/>
          <a:lstStyle/>
          <a:p>
            <a:r>
              <a:rPr lang="en-US" dirty="0"/>
              <a:t>Version: 09/07/17</a:t>
            </a:r>
          </a:p>
        </p:txBody>
      </p:sp>
      <p:sp>
        <p:nvSpPr>
          <p:cNvPr id="6" name="Slide Number Placeholder 5"/>
          <p:cNvSpPr>
            <a:spLocks noGrp="1"/>
          </p:cNvSpPr>
          <p:nvPr>
            <p:ph type="sldNum" sz="quarter" idx="12"/>
          </p:nvPr>
        </p:nvSpPr>
        <p:spPr/>
        <p:txBody>
          <a:bodyPr/>
          <a:lstStyle/>
          <a:p>
            <a:fld id="{F19303DE-3E45-4DD3-9505-92EF4803EF97}" type="slidenum">
              <a:rPr lang="en-US" smtClean="0"/>
              <a:t>47</a:t>
            </a:fld>
            <a:endParaRPr lang="en-US" dirty="0"/>
          </a:p>
        </p:txBody>
      </p:sp>
    </p:spTree>
    <p:extLst>
      <p:ext uri="{BB962C8B-B14F-4D97-AF65-F5344CB8AC3E}">
        <p14:creationId xmlns:p14="http://schemas.microsoft.com/office/powerpoint/2010/main" val="10621617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B09595B-00F1-4FFD-ABAD-A3A14384D68F}"/>
              </a:ext>
            </a:extLst>
          </p:cNvPr>
          <p:cNvSpPr>
            <a:spLocks noGrp="1"/>
          </p:cNvSpPr>
          <p:nvPr>
            <p:ph type="ftr" sz="quarter" idx="10"/>
          </p:nvPr>
        </p:nvSpPr>
        <p:spPr/>
        <p:txBody>
          <a:bodyPr/>
          <a:lstStyle/>
          <a:p>
            <a:r>
              <a:rPr lang="en-US" dirty="0"/>
              <a:t>Version: 09/07/17</a:t>
            </a:r>
          </a:p>
        </p:txBody>
      </p:sp>
      <p:sp>
        <p:nvSpPr>
          <p:cNvPr id="3" name="Header Placeholder 2">
            <a:extLst>
              <a:ext uri="{FF2B5EF4-FFF2-40B4-BE49-F238E27FC236}">
                <a16:creationId xmlns:a16="http://schemas.microsoft.com/office/drawing/2014/main" id="{C3774D7F-F7B3-4ED1-89D0-242A8AEE7699}"/>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6024185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B1247C6-B196-4913-8E36-9A7691872583}"/>
              </a:ext>
            </a:extLst>
          </p:cNvPr>
          <p:cNvSpPr>
            <a:spLocks noGrp="1"/>
          </p:cNvSpPr>
          <p:nvPr>
            <p:ph type="ftr" sz="quarter" idx="10"/>
          </p:nvPr>
        </p:nvSpPr>
        <p:spPr/>
        <p:txBody>
          <a:bodyPr/>
          <a:lstStyle/>
          <a:p>
            <a:r>
              <a:rPr lang="en-US" dirty="0"/>
              <a:t>Version: 09/07/17</a:t>
            </a:r>
          </a:p>
        </p:txBody>
      </p:sp>
      <p:sp>
        <p:nvSpPr>
          <p:cNvPr id="3" name="Header Placeholder 2">
            <a:extLst>
              <a:ext uri="{FF2B5EF4-FFF2-40B4-BE49-F238E27FC236}">
                <a16:creationId xmlns:a16="http://schemas.microsoft.com/office/drawing/2014/main" id="{DFD9FC70-B6E2-4227-86AF-57B5C0E17DD4}"/>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5893510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6CB389F-7EDB-4E2F-AC66-3E2BC22836F2}"/>
              </a:ext>
            </a:extLst>
          </p:cNvPr>
          <p:cNvSpPr>
            <a:spLocks noGrp="1"/>
          </p:cNvSpPr>
          <p:nvPr>
            <p:ph type="ftr" sz="quarter" idx="10"/>
          </p:nvPr>
        </p:nvSpPr>
        <p:spPr/>
        <p:txBody>
          <a:bodyPr/>
          <a:lstStyle/>
          <a:p>
            <a:r>
              <a:rPr lang="en-US" dirty="0"/>
              <a:t>Version: 09/07/17</a:t>
            </a:r>
          </a:p>
        </p:txBody>
      </p:sp>
      <p:sp>
        <p:nvSpPr>
          <p:cNvPr id="3" name="Header Placeholder 2">
            <a:extLst>
              <a:ext uri="{FF2B5EF4-FFF2-40B4-BE49-F238E27FC236}">
                <a16:creationId xmlns:a16="http://schemas.microsoft.com/office/drawing/2014/main" id="{B55DF35A-9BE0-4699-A9E2-99A5F13BBBAD}"/>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8124619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4E777C7-DEDC-49C3-85EB-A48FD723FAC3}"/>
              </a:ext>
            </a:extLst>
          </p:cNvPr>
          <p:cNvSpPr>
            <a:spLocks noGrp="1"/>
          </p:cNvSpPr>
          <p:nvPr>
            <p:ph type="ftr" sz="quarter" idx="10"/>
          </p:nvPr>
        </p:nvSpPr>
        <p:spPr/>
        <p:txBody>
          <a:bodyPr/>
          <a:lstStyle/>
          <a:p>
            <a:r>
              <a:rPr lang="en-US" dirty="0"/>
              <a:t>Version: 09/07/17</a:t>
            </a:r>
          </a:p>
        </p:txBody>
      </p:sp>
      <p:sp>
        <p:nvSpPr>
          <p:cNvPr id="3" name="Header Placeholder 2">
            <a:extLst>
              <a:ext uri="{FF2B5EF4-FFF2-40B4-BE49-F238E27FC236}">
                <a16:creationId xmlns:a16="http://schemas.microsoft.com/office/drawing/2014/main" id="{CC7081F4-F08C-4A99-954A-1AD87EA57B36}"/>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9598010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EDFB018-73DD-4CA1-8887-735799907B95}"/>
              </a:ext>
            </a:extLst>
          </p:cNvPr>
          <p:cNvSpPr>
            <a:spLocks noGrp="1"/>
          </p:cNvSpPr>
          <p:nvPr>
            <p:ph type="ftr" sz="quarter" idx="10"/>
          </p:nvPr>
        </p:nvSpPr>
        <p:spPr/>
        <p:txBody>
          <a:bodyPr/>
          <a:lstStyle/>
          <a:p>
            <a:r>
              <a:rPr lang="en-US" dirty="0"/>
              <a:t>Version: 09/07/17</a:t>
            </a:r>
          </a:p>
        </p:txBody>
      </p:sp>
      <p:sp>
        <p:nvSpPr>
          <p:cNvPr id="3" name="Header Placeholder 2">
            <a:extLst>
              <a:ext uri="{FF2B5EF4-FFF2-40B4-BE49-F238E27FC236}">
                <a16:creationId xmlns:a16="http://schemas.microsoft.com/office/drawing/2014/main" id="{ED8A88F4-85C3-4860-AFBF-A19B54C25F62}"/>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26714650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389F5CE-E4C5-4EF9-88EC-7E12EDBFEB83}"/>
              </a:ext>
            </a:extLst>
          </p:cNvPr>
          <p:cNvSpPr>
            <a:spLocks noGrp="1"/>
          </p:cNvSpPr>
          <p:nvPr>
            <p:ph type="ftr" sz="quarter" idx="10"/>
          </p:nvPr>
        </p:nvSpPr>
        <p:spPr/>
        <p:txBody>
          <a:bodyPr/>
          <a:lstStyle/>
          <a:p>
            <a:r>
              <a:rPr lang="en-US" dirty="0"/>
              <a:t>Version: 09/07/17</a:t>
            </a:r>
          </a:p>
        </p:txBody>
      </p:sp>
      <p:sp>
        <p:nvSpPr>
          <p:cNvPr id="3" name="Header Placeholder 2">
            <a:extLst>
              <a:ext uri="{FF2B5EF4-FFF2-40B4-BE49-F238E27FC236}">
                <a16:creationId xmlns:a16="http://schemas.microsoft.com/office/drawing/2014/main" id="{8BE9A022-6349-4FFB-9E88-B70E73DED81A}"/>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0472079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pPr marL="0" lvl="3" indent="0" defTabSz="881390">
              <a:lnSpc>
                <a:spcPct val="110000"/>
              </a:lnSpc>
              <a:spcBef>
                <a:spcPts val="289"/>
              </a:spcBef>
              <a:buNone/>
              <a:defRPr/>
            </a:pPr>
            <a:endParaRPr lang="en-US" dirty="0"/>
          </a:p>
          <a:p>
            <a:pPr marL="0" indent="0">
              <a:buNone/>
            </a:pPr>
            <a:endParaRPr lang="en-US" baseline="0" dirty="0"/>
          </a:p>
        </p:txBody>
      </p:sp>
      <p:sp>
        <p:nvSpPr>
          <p:cNvPr id="3" name="Footer Placeholder 2">
            <a:extLst>
              <a:ext uri="{FF2B5EF4-FFF2-40B4-BE49-F238E27FC236}">
                <a16:creationId xmlns:a16="http://schemas.microsoft.com/office/drawing/2014/main" id="{BD48E6EB-A829-404A-B183-C277B78CB31D}"/>
              </a:ext>
            </a:extLst>
          </p:cNvPr>
          <p:cNvSpPr>
            <a:spLocks noGrp="1"/>
          </p:cNvSpPr>
          <p:nvPr>
            <p:ph type="ftr" sz="quarter" idx="10"/>
          </p:nvPr>
        </p:nvSpPr>
        <p:spPr/>
        <p:txBody>
          <a:bodyPr/>
          <a:lstStyle/>
          <a:p>
            <a:r>
              <a:rPr lang="en-US" dirty="0"/>
              <a:t>Version: 09/07/17</a:t>
            </a:r>
          </a:p>
        </p:txBody>
      </p:sp>
      <p:sp>
        <p:nvSpPr>
          <p:cNvPr id="4" name="Header Placeholder 3">
            <a:extLst>
              <a:ext uri="{FF2B5EF4-FFF2-40B4-BE49-F238E27FC236}">
                <a16:creationId xmlns:a16="http://schemas.microsoft.com/office/drawing/2014/main" id="{D50AED30-30B0-4105-B971-712E791628AC}"/>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5867402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5BEE5E3-2F4D-4569-A153-0B56876CFF7E}"/>
              </a:ext>
            </a:extLst>
          </p:cNvPr>
          <p:cNvSpPr>
            <a:spLocks noGrp="1"/>
          </p:cNvSpPr>
          <p:nvPr>
            <p:ph type="body" idx="1"/>
          </p:nvPr>
        </p:nvSpPr>
        <p:spPr/>
        <p:txBody>
          <a:bodyPr/>
          <a:lstStyle/>
          <a:p>
            <a:endParaRPr lang="en-US" dirty="0"/>
          </a:p>
        </p:txBody>
      </p:sp>
      <p:sp>
        <p:nvSpPr>
          <p:cNvPr id="3" name="Footer Placeholder 2">
            <a:extLst>
              <a:ext uri="{FF2B5EF4-FFF2-40B4-BE49-F238E27FC236}">
                <a16:creationId xmlns:a16="http://schemas.microsoft.com/office/drawing/2014/main" id="{1DA00BAB-379E-4D27-ADBC-3BB0DFF87296}"/>
              </a:ext>
            </a:extLst>
          </p:cNvPr>
          <p:cNvSpPr>
            <a:spLocks noGrp="1"/>
          </p:cNvSpPr>
          <p:nvPr>
            <p:ph type="ftr" sz="quarter" idx="10"/>
          </p:nvPr>
        </p:nvSpPr>
        <p:spPr/>
        <p:txBody>
          <a:bodyPr/>
          <a:lstStyle/>
          <a:p>
            <a:r>
              <a:rPr lang="en-US" dirty="0"/>
              <a:t>Version: 09/07/17</a:t>
            </a:r>
          </a:p>
        </p:txBody>
      </p:sp>
      <p:sp>
        <p:nvSpPr>
          <p:cNvPr id="4" name="Header Placeholder 3">
            <a:extLst>
              <a:ext uri="{FF2B5EF4-FFF2-40B4-BE49-F238E27FC236}">
                <a16:creationId xmlns:a16="http://schemas.microsoft.com/office/drawing/2014/main" id="{E5567819-4E5D-4E76-A02A-3D7BA55FC562}"/>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37447067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5BEE5E3-2F4D-4569-A153-0B56876CFF7E}"/>
              </a:ext>
            </a:extLst>
          </p:cNvPr>
          <p:cNvSpPr>
            <a:spLocks noGrp="1"/>
          </p:cNvSpPr>
          <p:nvPr>
            <p:ph type="body" idx="1"/>
          </p:nvPr>
        </p:nvSpPr>
        <p:spPr/>
        <p:txBody>
          <a:bodyPr/>
          <a:lstStyle/>
          <a:p>
            <a:endParaRPr lang="en-US" dirty="0"/>
          </a:p>
        </p:txBody>
      </p:sp>
      <p:sp>
        <p:nvSpPr>
          <p:cNvPr id="3" name="Footer Placeholder 2">
            <a:extLst>
              <a:ext uri="{FF2B5EF4-FFF2-40B4-BE49-F238E27FC236}">
                <a16:creationId xmlns:a16="http://schemas.microsoft.com/office/drawing/2014/main" id="{E7B51FCE-067D-4EE8-A680-D40F01E8695B}"/>
              </a:ext>
            </a:extLst>
          </p:cNvPr>
          <p:cNvSpPr>
            <a:spLocks noGrp="1"/>
          </p:cNvSpPr>
          <p:nvPr>
            <p:ph type="ftr" sz="quarter" idx="10"/>
          </p:nvPr>
        </p:nvSpPr>
        <p:spPr/>
        <p:txBody>
          <a:bodyPr/>
          <a:lstStyle/>
          <a:p>
            <a:r>
              <a:rPr lang="en-US" dirty="0"/>
              <a:t>Version: 09/07/17</a:t>
            </a:r>
          </a:p>
        </p:txBody>
      </p:sp>
      <p:sp>
        <p:nvSpPr>
          <p:cNvPr id="4" name="Header Placeholder 3">
            <a:extLst>
              <a:ext uri="{FF2B5EF4-FFF2-40B4-BE49-F238E27FC236}">
                <a16:creationId xmlns:a16="http://schemas.microsoft.com/office/drawing/2014/main" id="{56FA4394-E40A-4C06-A7BF-295DD6883824}"/>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6578014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69</a:t>
            </a:fld>
            <a:endParaRPr lang="en-US" dirty="0"/>
          </a:p>
        </p:txBody>
      </p:sp>
      <p:sp>
        <p:nvSpPr>
          <p:cNvPr id="6" name="Header Placeholder 5">
            <a:extLst>
              <a:ext uri="{FF2B5EF4-FFF2-40B4-BE49-F238E27FC236}">
                <a16:creationId xmlns:a16="http://schemas.microsoft.com/office/drawing/2014/main" id="{C6E86D6E-DCDA-4387-9BDB-B9ED6989AB6D}"/>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2366000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US" dirty="0"/>
          </a:p>
        </p:txBody>
      </p:sp>
      <p:sp>
        <p:nvSpPr>
          <p:cNvPr id="3" name="Footer Placeholder 2">
            <a:extLst>
              <a:ext uri="{FF2B5EF4-FFF2-40B4-BE49-F238E27FC236}">
                <a16:creationId xmlns:a16="http://schemas.microsoft.com/office/drawing/2014/main" id="{AB043B14-52DE-4B30-8D5E-434935217AA8}"/>
              </a:ext>
            </a:extLst>
          </p:cNvPr>
          <p:cNvSpPr>
            <a:spLocks noGrp="1"/>
          </p:cNvSpPr>
          <p:nvPr>
            <p:ph type="ftr" sz="quarter" idx="10"/>
          </p:nvPr>
        </p:nvSpPr>
        <p:spPr/>
        <p:txBody>
          <a:bodyPr/>
          <a:lstStyle/>
          <a:p>
            <a:r>
              <a:rPr lang="en-US" dirty="0"/>
              <a:t>Version: 09/07/17</a:t>
            </a:r>
          </a:p>
        </p:txBody>
      </p:sp>
      <p:sp>
        <p:nvSpPr>
          <p:cNvPr id="4" name="Header Placeholder 3">
            <a:extLst>
              <a:ext uri="{FF2B5EF4-FFF2-40B4-BE49-F238E27FC236}">
                <a16:creationId xmlns:a16="http://schemas.microsoft.com/office/drawing/2014/main" id="{1A21EE82-DDEA-4843-BA32-47C4996A7954}"/>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10963154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US" dirty="0"/>
          </a:p>
        </p:txBody>
      </p:sp>
      <p:sp>
        <p:nvSpPr>
          <p:cNvPr id="3" name="Footer Placeholder 2">
            <a:extLst>
              <a:ext uri="{FF2B5EF4-FFF2-40B4-BE49-F238E27FC236}">
                <a16:creationId xmlns:a16="http://schemas.microsoft.com/office/drawing/2014/main" id="{F2488FDF-2365-40B5-A206-867E1A476CF2}"/>
              </a:ext>
            </a:extLst>
          </p:cNvPr>
          <p:cNvSpPr>
            <a:spLocks noGrp="1"/>
          </p:cNvSpPr>
          <p:nvPr>
            <p:ph type="ftr" sz="quarter" idx="10"/>
          </p:nvPr>
        </p:nvSpPr>
        <p:spPr/>
        <p:txBody>
          <a:bodyPr/>
          <a:lstStyle/>
          <a:p>
            <a:r>
              <a:rPr lang="en-US" dirty="0"/>
              <a:t>Version: 09/07/17</a:t>
            </a:r>
          </a:p>
        </p:txBody>
      </p:sp>
      <p:sp>
        <p:nvSpPr>
          <p:cNvPr id="4" name="Header Placeholder 3">
            <a:extLst>
              <a:ext uri="{FF2B5EF4-FFF2-40B4-BE49-F238E27FC236}">
                <a16:creationId xmlns:a16="http://schemas.microsoft.com/office/drawing/2014/main" id="{F46C3AA7-3BDF-4013-BC14-0F7FFDBD09C8}"/>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1078375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US" dirty="0"/>
          </a:p>
        </p:txBody>
      </p:sp>
      <p:sp>
        <p:nvSpPr>
          <p:cNvPr id="3" name="Footer Placeholder 2">
            <a:extLst>
              <a:ext uri="{FF2B5EF4-FFF2-40B4-BE49-F238E27FC236}">
                <a16:creationId xmlns:a16="http://schemas.microsoft.com/office/drawing/2014/main" id="{2B325398-BC1C-4FC4-9BE4-B53D705B8C51}"/>
              </a:ext>
            </a:extLst>
          </p:cNvPr>
          <p:cNvSpPr>
            <a:spLocks noGrp="1"/>
          </p:cNvSpPr>
          <p:nvPr>
            <p:ph type="ftr" sz="quarter" idx="10"/>
          </p:nvPr>
        </p:nvSpPr>
        <p:spPr/>
        <p:txBody>
          <a:bodyPr/>
          <a:lstStyle/>
          <a:p>
            <a:r>
              <a:rPr lang="en-US" dirty="0"/>
              <a:t>Version: 09/07/17</a:t>
            </a:r>
          </a:p>
        </p:txBody>
      </p:sp>
      <p:sp>
        <p:nvSpPr>
          <p:cNvPr id="4" name="Header Placeholder 3">
            <a:extLst>
              <a:ext uri="{FF2B5EF4-FFF2-40B4-BE49-F238E27FC236}">
                <a16:creationId xmlns:a16="http://schemas.microsoft.com/office/drawing/2014/main" id="{F67990BF-2459-4A0E-8476-F17545A4ABEA}"/>
              </a:ext>
            </a:extLst>
          </p:cNvPr>
          <p:cNvSpPr>
            <a:spLocks noGrp="1"/>
          </p:cNvSpPr>
          <p:nvPr>
            <p:ph type="hdr" sz="quarter" idx="11"/>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81872332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82</a:t>
            </a:fld>
            <a:endParaRPr lang="en-US" dirty="0"/>
          </a:p>
        </p:txBody>
      </p:sp>
      <p:sp>
        <p:nvSpPr>
          <p:cNvPr id="6" name="Header Placeholder 5">
            <a:extLst>
              <a:ext uri="{FF2B5EF4-FFF2-40B4-BE49-F238E27FC236}">
                <a16:creationId xmlns:a16="http://schemas.microsoft.com/office/drawing/2014/main" id="{313C036A-8A1A-4DC0-AF2A-7F4653625A5A}"/>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4468577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83</a:t>
            </a:fld>
            <a:endParaRPr lang="en-US" dirty="0"/>
          </a:p>
        </p:txBody>
      </p:sp>
      <p:sp>
        <p:nvSpPr>
          <p:cNvPr id="6" name="Header Placeholder 5">
            <a:extLst>
              <a:ext uri="{FF2B5EF4-FFF2-40B4-BE49-F238E27FC236}">
                <a16:creationId xmlns:a16="http://schemas.microsoft.com/office/drawing/2014/main" id="{313C036A-8A1A-4DC0-AF2A-7F4653625A5A}"/>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53565430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84</a:t>
            </a:fld>
            <a:endParaRPr lang="en-US" dirty="0"/>
          </a:p>
        </p:txBody>
      </p:sp>
      <p:sp>
        <p:nvSpPr>
          <p:cNvPr id="6" name="Header Placeholder 5">
            <a:extLst>
              <a:ext uri="{FF2B5EF4-FFF2-40B4-BE49-F238E27FC236}">
                <a16:creationId xmlns:a16="http://schemas.microsoft.com/office/drawing/2014/main" id="{313C036A-8A1A-4DC0-AF2A-7F4653625A5A}"/>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10622820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dirty="0"/>
              <a:t>Version: 09/07/17</a:t>
            </a:r>
          </a:p>
        </p:txBody>
      </p:sp>
      <p:sp>
        <p:nvSpPr>
          <p:cNvPr id="5" name="Slide Number Placeholder 4"/>
          <p:cNvSpPr>
            <a:spLocks noGrp="1"/>
          </p:cNvSpPr>
          <p:nvPr>
            <p:ph type="sldNum" sz="quarter" idx="11"/>
          </p:nvPr>
        </p:nvSpPr>
        <p:spPr/>
        <p:txBody>
          <a:bodyPr/>
          <a:lstStyle/>
          <a:p>
            <a:fld id="{F19303DE-3E45-4DD3-9505-92EF4803EF97}" type="slidenum">
              <a:rPr lang="en-US" smtClean="0"/>
              <a:t>85</a:t>
            </a:fld>
            <a:endParaRPr lang="en-US" dirty="0"/>
          </a:p>
        </p:txBody>
      </p:sp>
      <p:sp>
        <p:nvSpPr>
          <p:cNvPr id="6" name="Header Placeholder 5">
            <a:extLst>
              <a:ext uri="{FF2B5EF4-FFF2-40B4-BE49-F238E27FC236}">
                <a16:creationId xmlns:a16="http://schemas.microsoft.com/office/drawing/2014/main" id="{313C036A-8A1A-4DC0-AF2A-7F4653625A5A}"/>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5987385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6C842E-2F71-4E91-A6F6-4E46A7910476}" type="slidenum">
              <a:rPr lang="en-US" smtClean="0"/>
              <a:pPr/>
              <a:t>87</a:t>
            </a:fld>
            <a:endParaRPr lang="en-US" dirty="0"/>
          </a:p>
        </p:txBody>
      </p:sp>
      <p:sp>
        <p:nvSpPr>
          <p:cNvPr id="5" name="Footer Placeholder 4">
            <a:extLst>
              <a:ext uri="{FF2B5EF4-FFF2-40B4-BE49-F238E27FC236}">
                <a16:creationId xmlns:a16="http://schemas.microsoft.com/office/drawing/2014/main" id="{5CE80BD8-9A65-487D-9149-B85141CC5003}"/>
              </a:ext>
            </a:extLst>
          </p:cNvPr>
          <p:cNvSpPr>
            <a:spLocks noGrp="1"/>
          </p:cNvSpPr>
          <p:nvPr>
            <p:ph type="ftr" sz="quarter" idx="11"/>
          </p:nvPr>
        </p:nvSpPr>
        <p:spPr/>
        <p:txBody>
          <a:bodyPr/>
          <a:lstStyle/>
          <a:p>
            <a:r>
              <a:rPr lang="en-US" dirty="0"/>
              <a:t>Version: 09/07/17</a:t>
            </a:r>
          </a:p>
        </p:txBody>
      </p:sp>
      <p:sp>
        <p:nvSpPr>
          <p:cNvPr id="6" name="Header Placeholder 5">
            <a:extLst>
              <a:ext uri="{FF2B5EF4-FFF2-40B4-BE49-F238E27FC236}">
                <a16:creationId xmlns:a16="http://schemas.microsoft.com/office/drawing/2014/main" id="{F78BBDF5-A563-4EC6-B134-23777E21ABA3}"/>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23328680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42913"/>
            <a:ext cx="3810000" cy="2859087"/>
          </a:xfrm>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88</a:t>
            </a:fld>
            <a:endParaRPr lang="en-US" dirty="0"/>
          </a:p>
        </p:txBody>
      </p:sp>
      <p:sp>
        <p:nvSpPr>
          <p:cNvPr id="5" name="Footer Placeholder 4">
            <a:extLst>
              <a:ext uri="{FF2B5EF4-FFF2-40B4-BE49-F238E27FC236}">
                <a16:creationId xmlns:a16="http://schemas.microsoft.com/office/drawing/2014/main" id="{D1167D4C-B1F6-4A20-9AF2-0B7E0CA5616F}"/>
              </a:ext>
            </a:extLst>
          </p:cNvPr>
          <p:cNvSpPr>
            <a:spLocks noGrp="1"/>
          </p:cNvSpPr>
          <p:nvPr>
            <p:ph type="ftr" sz="quarter" idx="11"/>
          </p:nvPr>
        </p:nvSpPr>
        <p:spPr/>
        <p:txBody>
          <a:bodyPr/>
          <a:lstStyle/>
          <a:p>
            <a:r>
              <a:rPr lang="en-US" dirty="0"/>
              <a:t>Version: 09/07/17</a:t>
            </a:r>
          </a:p>
        </p:txBody>
      </p:sp>
      <p:sp>
        <p:nvSpPr>
          <p:cNvPr id="6" name="Header Placeholder 5">
            <a:extLst>
              <a:ext uri="{FF2B5EF4-FFF2-40B4-BE49-F238E27FC236}">
                <a16:creationId xmlns:a16="http://schemas.microsoft.com/office/drawing/2014/main" id="{78A24F93-C81B-4F74-BD64-118C1D373D8B}"/>
              </a:ext>
            </a:extLst>
          </p:cNvPr>
          <p:cNvSpPr>
            <a:spLocks noGrp="1"/>
          </p:cNvSpPr>
          <p:nvPr>
            <p:ph type="hdr" sz="quarter" idx="12"/>
          </p:nvPr>
        </p:nvSpPr>
        <p:spPr/>
        <p:txBody>
          <a:bodyPr/>
          <a:lstStyle/>
          <a:p>
            <a:r>
              <a:rPr lang="en-US" sz="2900" dirty="0"/>
              <a:t>PRN Program: PRN Role</a:t>
            </a:r>
            <a:endParaRPr lang="en-US" sz="3700" dirty="0"/>
          </a:p>
        </p:txBody>
      </p:sp>
    </p:spTree>
    <p:extLst>
      <p:ext uri="{BB962C8B-B14F-4D97-AF65-F5344CB8AC3E}">
        <p14:creationId xmlns:p14="http://schemas.microsoft.com/office/powerpoint/2010/main" val="3327511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7" name="TextBox 6">
            <a:extLst>
              <a:ext uri="{FF2B5EF4-FFF2-40B4-BE49-F238E27FC236}">
                <a16:creationId xmlns:a16="http://schemas.microsoft.com/office/drawing/2014/main" id="{8669326B-50C1-45B9-BAB4-30AA55E78AB1}"/>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a:t>
            </a:r>
            <a:r>
              <a:rPr lang="en-US" sz="1050" baseline="0" dirty="0">
                <a:solidFill>
                  <a:schemeClr val="bg1"/>
                </a:solidFill>
              </a:rPr>
              <a:t> &amp;</a:t>
            </a:r>
            <a:r>
              <a:rPr lang="en-US" sz="1050" dirty="0">
                <a:solidFill>
                  <a:schemeClr val="bg1"/>
                </a:solidFill>
              </a:rPr>
              <a:t>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458200" y="6431062"/>
            <a:ext cx="414337" cy="153888"/>
          </a:xfrm>
          <a:prstGeom prst="rect">
            <a:avLst/>
          </a:prstGeom>
        </p:spPr>
        <p:txBody>
          <a:bodyPr/>
          <a:lstStyle/>
          <a:p>
            <a:fld id="{0A04C45C-EEE3-41C4-9EC5-D358FEAE28D9}" type="slidenum">
              <a:rPr lang="en-US" smtClean="0"/>
              <a:pPr/>
              <a:t>‹#›</a:t>
            </a:fld>
            <a:endParaRPr lang="en-US" dirty="0"/>
          </a:p>
        </p:txBody>
      </p:sp>
      <p:sp>
        <p:nvSpPr>
          <p:cNvPr id="3" name="Rectangle 2"/>
          <p:cNvSpPr/>
          <p:nvPr userDrawn="1"/>
        </p:nvSpPr>
        <p:spPr bwMode="white">
          <a:xfrm>
            <a:off x="0" y="0"/>
            <a:ext cx="9144000" cy="1310054"/>
          </a:xfrm>
          <a:prstGeom prst="rect">
            <a:avLst/>
          </a:prstGeom>
          <a:gradFill>
            <a:gsLst>
              <a:gs pos="0">
                <a:schemeClr val="accent2">
                  <a:alpha val="65000"/>
                </a:schemeClr>
              </a:gs>
              <a:gs pos="100000">
                <a:schemeClr val="accent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4959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lvl1pPr>
          </a:lstStyle>
          <a:p>
            <a:r>
              <a:rPr lang="en-US" dirty="0"/>
              <a:t>Two Column Layout</a:t>
            </a:r>
          </a:p>
        </p:txBody>
      </p:sp>
      <p:sp>
        <p:nvSpPr>
          <p:cNvPr id="3" name="Content Placeholder 2"/>
          <p:cNvSpPr>
            <a:spLocks noGrp="1"/>
          </p:cNvSpPr>
          <p:nvPr>
            <p:ph sz="half" idx="1"/>
          </p:nvPr>
        </p:nvSpPr>
        <p:spPr>
          <a:xfrm>
            <a:off x="273050" y="1600200"/>
            <a:ext cx="4224528" cy="4525963"/>
          </a:xfrm>
        </p:spPr>
        <p:txBody>
          <a:bodyPr>
            <a:noAutofit/>
          </a:bodyPr>
          <a:lstStyle>
            <a:lvl1pPr>
              <a:defRPr sz="22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224528" cy="4525963"/>
          </a:xfrm>
        </p:spPr>
        <p:txBody>
          <a:bodyPr>
            <a:noAutofit/>
          </a:bodyPr>
          <a:lstStyle>
            <a:lvl1pPr>
              <a:defRPr sz="22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a:xfrm>
            <a:off x="8458200" y="6431062"/>
            <a:ext cx="414337" cy="153888"/>
          </a:xfrm>
          <a:prstGeom prst="rect">
            <a:avLst/>
          </a:prstGeom>
        </p:spPr>
        <p:txBody>
          <a:bodyPr/>
          <a:lstStyle/>
          <a:p>
            <a:fld id="{0A04C45C-EEE3-41C4-9EC5-D358FEAE28D9}" type="slidenum">
              <a:rPr lang="en-US" smtClean="0"/>
              <a:pPr/>
              <a:t>‹#›</a:t>
            </a:fld>
            <a:endParaRPr lang="en-US" dirty="0"/>
          </a:p>
        </p:txBody>
      </p:sp>
    </p:spTree>
    <p:extLst>
      <p:ext uri="{BB962C8B-B14F-4D97-AF65-F5344CB8AC3E}">
        <p14:creationId xmlns:p14="http://schemas.microsoft.com/office/powerpoint/2010/main" val="2615620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 id="2147483665" r:id="rId13"/>
    <p:sldLayoutId id="2147483667" r:id="rId14"/>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hyperlink" Target="https://creativecommons.org/licenses/by-sa/4.0/deed.en"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hyperlink" Target="https://commons.wikimedia.org/wiki/Main_Page" TargetMode="External"/><Relationship Id="rId5" Type="http://schemas.openxmlformats.org/officeDocument/2006/relationships/hyperlink" Target="https://commons.wikimedia.org/wiki/File:Books_with_Apple_Flat_Icon_Vector.svg##" TargetMode="External"/><Relationship Id="rId4" Type="http://schemas.openxmlformats.org/officeDocument/2006/relationships/hyperlink" Target="https://videoplasty.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hyperlink" Target="https://www.napnap.org/" TargetMode="External"/><Relationship Id="rId3" Type="http://schemas.openxmlformats.org/officeDocument/2006/relationships/image" Target="../media/image14.png"/><Relationship Id="rId7" Type="http://schemas.openxmlformats.org/officeDocument/2006/relationships/hyperlink" Target="http://www.pedsnurses.org/"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hyperlink" Target="https://www.iasp-pain.org/" TargetMode="External"/><Relationship Id="rId5" Type="http://schemas.openxmlformats.org/officeDocument/2006/relationships/hyperlink" Target="http://www.aspmn.org/" TargetMode="External"/><Relationship Id="rId4" Type="http://schemas.openxmlformats.org/officeDocument/2006/relationships/hyperlink" Target="americanpainsociety.org/" TargetMode="External"/><Relationship Id="rId9" Type="http://schemas.openxmlformats.org/officeDocument/2006/relationships/hyperlink" Target="aphon.or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microsoft.com/office/2007/relationships/hdphoto" Target="../media/hdphoto2.wdp"/></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4.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0.png"/><Relationship Id="rId7" Type="http://schemas.openxmlformats.org/officeDocument/2006/relationships/diagramColors" Target="../diagrams/colors9.xml"/><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9.xml"/><Relationship Id="rId1" Type="http://schemas.openxmlformats.org/officeDocument/2006/relationships/slideLayout" Target="../slideLayouts/slideLayout8.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1.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hyperlink" Target="http://www.kidshealth.org/" TargetMode="External"/><Relationship Id="rId2" Type="http://schemas.openxmlformats.org/officeDocument/2006/relationships/hyperlink" Target="http://www.aap.org/" TargetMode="External"/><Relationship Id="rId1" Type="http://schemas.openxmlformats.org/officeDocument/2006/relationships/slideLayout" Target="../slideLayouts/slideLayout4.xml"/><Relationship Id="rId5" Type="http://schemas.openxmlformats.org/officeDocument/2006/relationships/hyperlink" Target="https://www.cdc.gov/healthliteracy/" TargetMode="External"/><Relationship Id="rId4" Type="http://schemas.openxmlformats.org/officeDocument/2006/relationships/hyperlink" Target="https://www.ahrq.gov/professionals/education/curriculum-tools/index.html"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6174829" cy="2742289"/>
          </a:xfrm>
        </p:spPr>
        <p:txBody>
          <a:bodyPr/>
          <a:lstStyle/>
          <a:p>
            <a:r>
              <a:rPr lang="en-US" dirty="0"/>
              <a:t>Implementing the PRN Role</a:t>
            </a:r>
          </a:p>
        </p:txBody>
      </p:sp>
      <p:sp>
        <p:nvSpPr>
          <p:cNvPr id="3" name="Text Placeholder 2"/>
          <p:cNvSpPr>
            <a:spLocks noGrp="1"/>
          </p:cNvSpPr>
          <p:nvPr>
            <p:ph type="body" sz="quarter" idx="10"/>
          </p:nvPr>
        </p:nvSpPr>
        <p:spPr/>
        <p:txBody>
          <a:bodyPr/>
          <a:lstStyle/>
          <a:p>
            <a:r>
              <a:rPr lang="en-US" sz="1400"/>
              <a:t>Pediatric Pain PRN Curriculum</a:t>
            </a:r>
            <a:endParaRPr lang="en-US" sz="1400" dirty="0"/>
          </a:p>
          <a:p>
            <a:endParaRPr lang="en-US" dirty="0"/>
          </a:p>
        </p:txBody>
      </p:sp>
      <p:sp>
        <p:nvSpPr>
          <p:cNvPr id="2" name="TextBox 1">
            <a:extLst>
              <a:ext uri="{FF2B5EF4-FFF2-40B4-BE49-F238E27FC236}">
                <a16:creationId xmlns:a16="http://schemas.microsoft.com/office/drawing/2014/main" id="{ABE725AF-5C28-1F2A-1497-981F29114BB5}"/>
              </a:ext>
              <a:ext uri="{C183D7F6-B498-43B3-948B-1728B52AA6E4}">
                <adec:decorative xmlns:adec="http://schemas.microsoft.com/office/drawing/2017/decorative" val="1"/>
              </a:ext>
            </a:extLst>
          </p:cNvPr>
          <p:cNvSpPr txBox="1"/>
          <p:nvPr/>
        </p:nvSpPr>
        <p:spPr>
          <a:xfrm>
            <a:off x="6917635" y="3864334"/>
            <a:ext cx="2226365" cy="2011680"/>
          </a:xfrm>
          <a:prstGeom prst="rect">
            <a:avLst/>
          </a:prstGeom>
          <a:solidFill>
            <a:srgbClr val="31CCE8"/>
          </a:solidFill>
        </p:spPr>
        <p:txBody>
          <a:bodyPr wrap="square" rtlCol="0">
            <a:spAutoFit/>
          </a:bodyPr>
          <a:lstStyle/>
          <a:p>
            <a:endParaRPr lang="en-US" dirty="0"/>
          </a:p>
        </p:txBody>
      </p:sp>
      <p:pic>
        <p:nvPicPr>
          <p:cNvPr id="6" name="Picture 5">
            <a:extLst>
              <a:ext uri="{FF2B5EF4-FFF2-40B4-BE49-F238E27FC236}">
                <a16:creationId xmlns:a16="http://schemas.microsoft.com/office/drawing/2014/main" id="{125461EA-6491-4306-2E32-8861055B1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1285" y="4178024"/>
            <a:ext cx="2552700" cy="1384300"/>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8877"/>
            <a:ext cx="3182052" cy="1228028"/>
          </a:xfrm>
        </p:spPr>
        <p:txBody>
          <a:bodyPr/>
          <a:lstStyle/>
          <a:p>
            <a:r>
              <a:rPr lang="en-US" dirty="0"/>
              <a:t>Table of Contents</a:t>
            </a:r>
          </a:p>
        </p:txBody>
      </p:sp>
      <p:sp>
        <p:nvSpPr>
          <p:cNvPr id="35" name="Text Placeholder 3">
            <a:extLst>
              <a:ext uri="{FF2B5EF4-FFF2-40B4-BE49-F238E27FC236}">
                <a16:creationId xmlns:a16="http://schemas.microsoft.com/office/drawing/2014/main" id="{7DF37F47-AA3D-47B0-A3AB-E63DF230A01D}"/>
              </a:ext>
            </a:extLst>
          </p:cNvPr>
          <p:cNvSpPr>
            <a:spLocks noGrp="1"/>
          </p:cNvSpPr>
          <p:nvPr>
            <p:ph type="body" sz="quarter" idx="11"/>
          </p:nvPr>
        </p:nvSpPr>
        <p:spPr>
          <a:xfrm>
            <a:off x="457200" y="1000858"/>
            <a:ext cx="8389088" cy="1784416"/>
          </a:xfrm>
        </p:spPr>
        <p:txBody>
          <a:bodyPr/>
          <a:lstStyle/>
          <a:p>
            <a:pPr lvl="2">
              <a:lnSpc>
                <a:spcPct val="95000"/>
              </a:lnSpc>
              <a:spcBef>
                <a:spcPts val="0"/>
              </a:spcBef>
              <a:buNone/>
            </a:pPr>
            <a:r>
              <a:rPr lang="en-US" sz="1200" b="1" dirty="0"/>
              <a:t>   Objectives</a:t>
            </a:r>
            <a:endParaRPr lang="en-US" sz="1200" dirty="0"/>
          </a:p>
          <a:p>
            <a:pPr marL="114300" indent="-114300">
              <a:lnSpc>
                <a:spcPct val="95000"/>
              </a:lnSpc>
              <a:spcBef>
                <a:spcPts val="0"/>
              </a:spcBef>
              <a:spcAft>
                <a:spcPts val="0"/>
              </a:spcAft>
              <a:buFontTx/>
              <a:buChar char="•"/>
              <a:defRPr/>
            </a:pPr>
            <a:r>
              <a:rPr lang="en-US" altLang="en-US" sz="1200" i="0" dirty="0">
                <a:solidFill>
                  <a:schemeClr val="tx1"/>
                </a:solidFill>
                <a:latin typeface="+mn-lt"/>
                <a:ea typeface="ＭＳ Ｐゴシック" panose="020B0600070205080204" pitchFamily="34" charset="-128"/>
              </a:rPr>
              <a:t>Engage patients, families, leaders, and the interdisciplinary healthcare teams to identify opportunities and develop an action plan to improve sensitivity to children’s pain and clinical care provided.</a:t>
            </a:r>
          </a:p>
          <a:p>
            <a:pPr marL="114300" indent="-114300">
              <a:lnSpc>
                <a:spcPct val="95000"/>
              </a:lnSpc>
              <a:spcBef>
                <a:spcPts val="0"/>
              </a:spcBef>
              <a:spcAft>
                <a:spcPts val="0"/>
              </a:spcAft>
              <a:buFontTx/>
              <a:buChar char="•"/>
              <a:defRPr/>
            </a:pPr>
            <a:r>
              <a:rPr lang="en-US" altLang="en-US" sz="1200" i="0" dirty="0">
                <a:solidFill>
                  <a:schemeClr val="tx1"/>
                </a:solidFill>
                <a:latin typeface="+mn-lt"/>
                <a:ea typeface="ＭＳ Ｐゴシック" panose="020B0600070205080204" pitchFamily="34" charset="-128"/>
              </a:rPr>
              <a:t>Assess your unit, </a:t>
            </a:r>
            <a:r>
              <a:rPr lang="en-US" sz="1200" i="0" dirty="0">
                <a:solidFill>
                  <a:schemeClr val="tx1"/>
                </a:solidFill>
                <a:latin typeface="+mn-lt"/>
              </a:rPr>
              <a:t>specialty, organization, and community for opportunities to successfully educate patients/families and/or the interdisciplinary health care team, conduct evidence-based practice, research, and/or quality improvement projects that will facilitate optimal pain management and systemize optimal pain care.</a:t>
            </a:r>
          </a:p>
          <a:p>
            <a:pPr marL="114300" indent="-114300">
              <a:lnSpc>
                <a:spcPct val="95000"/>
              </a:lnSpc>
              <a:spcBef>
                <a:spcPts val="0"/>
              </a:spcBef>
              <a:spcAft>
                <a:spcPts val="0"/>
              </a:spcAft>
              <a:buFontTx/>
              <a:buChar char="•"/>
              <a:defRPr/>
            </a:pPr>
            <a:r>
              <a:rPr lang="en-US" altLang="en-US" sz="1200" i="0" dirty="0">
                <a:solidFill>
                  <a:schemeClr val="tx1"/>
                </a:solidFill>
                <a:latin typeface="+mn-lt"/>
                <a:ea typeface="ＭＳ Ｐゴシック" panose="020B0600070205080204" pitchFamily="34" charset="-128"/>
              </a:rPr>
              <a:t>Analyze your potential for success in the PRN role based on your qualifications and your evaluation of your institution’s leadership commitment, interdisciplinary teamwork, and resources to address staff/organization related challenges and barriers to optimal pain care. </a:t>
            </a:r>
          </a:p>
          <a:p>
            <a:pPr marL="114300" indent="-114300">
              <a:lnSpc>
                <a:spcPct val="95000"/>
              </a:lnSpc>
              <a:spcBef>
                <a:spcPts val="0"/>
              </a:spcBef>
              <a:spcAft>
                <a:spcPts val="0"/>
              </a:spcAft>
              <a:buFontTx/>
              <a:buChar char="•"/>
              <a:defRPr/>
            </a:pPr>
            <a:r>
              <a:rPr lang="en-US" altLang="en-US" sz="1200" i="0" dirty="0">
                <a:solidFill>
                  <a:schemeClr val="tx1"/>
                </a:solidFill>
                <a:latin typeface="+mn-lt"/>
                <a:ea typeface="ＭＳ Ｐゴシック" panose="020B0600070205080204" pitchFamily="34" charset="-128"/>
              </a:rPr>
              <a:t>Evaluate how your goals for the PRN role align with the outlined PRN responsibilities and the institutions care priorities.</a:t>
            </a:r>
          </a:p>
        </p:txBody>
      </p:sp>
      <p:sp>
        <p:nvSpPr>
          <p:cNvPr id="3" name="Text Placeholder 2"/>
          <p:cNvSpPr>
            <a:spLocks noGrp="1"/>
          </p:cNvSpPr>
          <p:nvPr>
            <p:ph type="body" sz="quarter" idx="10"/>
          </p:nvPr>
        </p:nvSpPr>
        <p:spPr>
          <a:xfrm>
            <a:off x="457200" y="2810671"/>
            <a:ext cx="1497013" cy="1083733"/>
          </a:xfrm>
        </p:spPr>
        <p:txBody>
          <a:bodyPr/>
          <a:lstStyle/>
          <a:p>
            <a:r>
              <a:rPr lang="en-US" dirty="0"/>
              <a:t>3</a:t>
            </a:r>
          </a:p>
        </p:txBody>
      </p:sp>
      <p:sp>
        <p:nvSpPr>
          <p:cNvPr id="72" name="Text Placeholder 71"/>
          <p:cNvSpPr>
            <a:spLocks noGrp="1"/>
          </p:cNvSpPr>
          <p:nvPr>
            <p:ph type="body" sz="quarter" idx="21"/>
          </p:nvPr>
        </p:nvSpPr>
        <p:spPr>
          <a:xfrm>
            <a:off x="457200" y="2718937"/>
            <a:ext cx="1497013" cy="295466"/>
          </a:xfrm>
        </p:spPr>
        <p:txBody>
          <a:bodyPr/>
          <a:lstStyle/>
          <a:p>
            <a:r>
              <a:rPr lang="en-US" dirty="0"/>
              <a:t>page</a:t>
            </a:r>
          </a:p>
        </p:txBody>
      </p:sp>
      <p:graphicFrame>
        <p:nvGraphicFramePr>
          <p:cNvPr id="5" name="Table 4"/>
          <p:cNvGraphicFramePr>
            <a:graphicFrameLocks noGrp="1"/>
          </p:cNvGraphicFramePr>
          <p:nvPr>
            <p:extLst>
              <p:ext uri="{D42A27DB-BD31-4B8C-83A1-F6EECF244321}">
                <p14:modId xmlns:p14="http://schemas.microsoft.com/office/powerpoint/2010/main" val="166396961"/>
              </p:ext>
            </p:extLst>
          </p:nvPr>
        </p:nvGraphicFramePr>
        <p:xfrm>
          <a:off x="457200" y="3919801"/>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r>
                        <a:rPr lang="en-US" sz="1300" i="1" kern="100" spc="-50" baseline="0" dirty="0">
                          <a:solidFill>
                            <a:schemeClr val="accent1"/>
                          </a:solidFill>
                          <a:latin typeface="Corbel" panose="020B0503020204020204" pitchFamily="34" charset="0"/>
                        </a:rPr>
                        <a:t>What is a </a:t>
                      </a:r>
                    </a:p>
                    <a:p>
                      <a:r>
                        <a:rPr lang="en-US" sz="1300" i="1" kern="100" spc="-50" baseline="0" dirty="0">
                          <a:solidFill>
                            <a:schemeClr val="accent1"/>
                          </a:solidFill>
                          <a:latin typeface="Corbel" panose="020B0503020204020204" pitchFamily="34" charset="0"/>
                        </a:rPr>
                        <a:t>Pain Resource Nurse?</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9" name="Text Placeholder 8"/>
          <p:cNvSpPr>
            <a:spLocks noGrp="1"/>
          </p:cNvSpPr>
          <p:nvPr>
            <p:ph type="body" sz="quarter" idx="12"/>
          </p:nvPr>
        </p:nvSpPr>
        <p:spPr>
          <a:xfrm>
            <a:off x="2140347" y="2810671"/>
            <a:ext cx="1497013" cy="1083733"/>
          </a:xfrm>
        </p:spPr>
        <p:txBody>
          <a:bodyPr/>
          <a:lstStyle/>
          <a:p>
            <a:r>
              <a:rPr lang="en-US" dirty="0"/>
              <a:t>11</a:t>
            </a:r>
          </a:p>
        </p:txBody>
      </p:sp>
      <p:sp>
        <p:nvSpPr>
          <p:cNvPr id="95" name="Text Placeholder 94"/>
          <p:cNvSpPr>
            <a:spLocks noGrp="1"/>
          </p:cNvSpPr>
          <p:nvPr>
            <p:ph type="body" sz="quarter" idx="22"/>
          </p:nvPr>
        </p:nvSpPr>
        <p:spPr>
          <a:xfrm>
            <a:off x="2140347" y="2718937"/>
            <a:ext cx="1497013" cy="295466"/>
          </a:xfrm>
        </p:spPr>
        <p:txBody>
          <a:bodyPr/>
          <a:lstStyle/>
          <a:p>
            <a:r>
              <a:rPr lang="en-US" dirty="0"/>
              <a:t>page</a:t>
            </a:r>
          </a:p>
        </p:txBody>
      </p:sp>
      <p:graphicFrame>
        <p:nvGraphicFramePr>
          <p:cNvPr id="18" name="Table 17"/>
          <p:cNvGraphicFramePr>
            <a:graphicFrameLocks noGrp="1"/>
          </p:cNvGraphicFramePr>
          <p:nvPr>
            <p:extLst>
              <p:ext uri="{D42A27DB-BD31-4B8C-83A1-F6EECF244321}">
                <p14:modId xmlns:p14="http://schemas.microsoft.com/office/powerpoint/2010/main" val="4108050998"/>
              </p:ext>
            </p:extLst>
          </p:nvPr>
        </p:nvGraphicFramePr>
        <p:xfrm>
          <a:off x="2142239" y="3919801"/>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r>
                        <a:rPr lang="en-US" sz="1300" i="1" kern="100" spc="-50" baseline="0" dirty="0">
                          <a:solidFill>
                            <a:schemeClr val="accent1"/>
                          </a:solidFill>
                          <a:latin typeface="Corbel" panose="020B0503020204020204" pitchFamily="34" charset="0"/>
                        </a:rPr>
                        <a:t>PRN </a:t>
                      </a:r>
                    </a:p>
                    <a:p>
                      <a:r>
                        <a:rPr lang="en-US" sz="1300" i="1" kern="100" spc="-50" baseline="0" dirty="0">
                          <a:solidFill>
                            <a:schemeClr val="accent1"/>
                          </a:solidFill>
                          <a:latin typeface="Corbel" panose="020B0503020204020204" pitchFamily="34" charset="0"/>
                        </a:rPr>
                        <a:t>Responsibilities</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0" name="Text Placeholder 9"/>
          <p:cNvSpPr>
            <a:spLocks noGrp="1"/>
          </p:cNvSpPr>
          <p:nvPr>
            <p:ph type="body" sz="quarter" idx="13"/>
          </p:nvPr>
        </p:nvSpPr>
        <p:spPr>
          <a:xfrm>
            <a:off x="3823494" y="2810671"/>
            <a:ext cx="1497013" cy="1083733"/>
          </a:xfrm>
        </p:spPr>
        <p:txBody>
          <a:bodyPr/>
          <a:lstStyle/>
          <a:p>
            <a:r>
              <a:rPr lang="en-US" dirty="0"/>
              <a:t>20</a:t>
            </a:r>
          </a:p>
        </p:txBody>
      </p:sp>
      <p:sp>
        <p:nvSpPr>
          <p:cNvPr id="96" name="Text Placeholder 95"/>
          <p:cNvSpPr>
            <a:spLocks noGrp="1"/>
          </p:cNvSpPr>
          <p:nvPr>
            <p:ph type="body" sz="quarter" idx="23"/>
          </p:nvPr>
        </p:nvSpPr>
        <p:spPr>
          <a:xfrm>
            <a:off x="3823494" y="2718937"/>
            <a:ext cx="1497013" cy="295466"/>
          </a:xfrm>
        </p:spPr>
        <p:txBody>
          <a:bodyPr/>
          <a:lstStyle/>
          <a:p>
            <a:r>
              <a:rPr lang="en-US" dirty="0"/>
              <a:t>page</a:t>
            </a:r>
          </a:p>
        </p:txBody>
      </p:sp>
      <p:graphicFrame>
        <p:nvGraphicFramePr>
          <p:cNvPr id="19" name="Table 18"/>
          <p:cNvGraphicFramePr>
            <a:graphicFrameLocks noGrp="1"/>
          </p:cNvGraphicFramePr>
          <p:nvPr>
            <p:extLst>
              <p:ext uri="{D42A27DB-BD31-4B8C-83A1-F6EECF244321}">
                <p14:modId xmlns:p14="http://schemas.microsoft.com/office/powerpoint/2010/main" val="4284970192"/>
              </p:ext>
            </p:extLst>
          </p:nvPr>
        </p:nvGraphicFramePr>
        <p:xfrm>
          <a:off x="3829050" y="3919801"/>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pPr marL="0" algn="l" defTabSz="914400" rtl="0" eaLnBrk="1" latinLnBrk="0" hangingPunct="1"/>
                      <a:r>
                        <a:rPr lang="en-US" sz="1300" i="1" kern="100" spc="-50" baseline="0" dirty="0">
                          <a:solidFill>
                            <a:schemeClr val="accent1"/>
                          </a:solidFill>
                          <a:latin typeface="Corbel" panose="020B0503020204020204" pitchFamily="34" charset="0"/>
                          <a:ea typeface="+mn-ea"/>
                          <a:cs typeface="+mn-cs"/>
                        </a:rPr>
                        <a:t>Clinical Standards</a:t>
                      </a:r>
                    </a:p>
                    <a:p>
                      <a:pPr marL="0" algn="l" defTabSz="914400" rtl="0" eaLnBrk="1" latinLnBrk="0" hangingPunct="1"/>
                      <a:endParaRPr lang="en-US" sz="1300" i="1" kern="100" spc="-50" baseline="0" dirty="0">
                        <a:solidFill>
                          <a:schemeClr val="accent1"/>
                        </a:solidFill>
                        <a:latin typeface="Corbel" panose="020B0503020204020204" pitchFamily="34" charset="0"/>
                        <a:ea typeface="+mn-ea"/>
                        <a:cs typeface="+mn-cs"/>
                      </a:endParaRP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1" name="Text Placeholder 10"/>
          <p:cNvSpPr>
            <a:spLocks noGrp="1"/>
          </p:cNvSpPr>
          <p:nvPr>
            <p:ph type="body" sz="quarter" idx="14"/>
          </p:nvPr>
        </p:nvSpPr>
        <p:spPr>
          <a:xfrm>
            <a:off x="5506641" y="2810671"/>
            <a:ext cx="1497013" cy="1083733"/>
          </a:xfrm>
        </p:spPr>
        <p:txBody>
          <a:bodyPr/>
          <a:lstStyle/>
          <a:p>
            <a:r>
              <a:rPr lang="en-US" dirty="0"/>
              <a:t>24</a:t>
            </a:r>
          </a:p>
        </p:txBody>
      </p:sp>
      <p:sp>
        <p:nvSpPr>
          <p:cNvPr id="97" name="Text Placeholder 96"/>
          <p:cNvSpPr>
            <a:spLocks noGrp="1"/>
          </p:cNvSpPr>
          <p:nvPr>
            <p:ph type="body" sz="quarter" idx="24"/>
          </p:nvPr>
        </p:nvSpPr>
        <p:spPr>
          <a:xfrm>
            <a:off x="5506641" y="2718937"/>
            <a:ext cx="1497013" cy="295466"/>
          </a:xfrm>
        </p:spPr>
        <p:txBody>
          <a:bodyPr/>
          <a:lstStyle/>
          <a:p>
            <a:r>
              <a:rPr lang="en-US" dirty="0"/>
              <a:t>page</a:t>
            </a:r>
          </a:p>
        </p:txBody>
      </p:sp>
      <p:graphicFrame>
        <p:nvGraphicFramePr>
          <p:cNvPr id="20" name="Table 19"/>
          <p:cNvGraphicFramePr>
            <a:graphicFrameLocks noGrp="1"/>
          </p:cNvGraphicFramePr>
          <p:nvPr>
            <p:extLst>
              <p:ext uri="{D42A27DB-BD31-4B8C-83A1-F6EECF244321}">
                <p14:modId xmlns:p14="http://schemas.microsoft.com/office/powerpoint/2010/main" val="2706180423"/>
              </p:ext>
            </p:extLst>
          </p:nvPr>
        </p:nvGraphicFramePr>
        <p:xfrm>
          <a:off x="5511951" y="3919801"/>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r>
                        <a:rPr lang="en-US" sz="1300" i="1" kern="100" spc="-50" baseline="0" dirty="0">
                          <a:solidFill>
                            <a:schemeClr val="accent1"/>
                          </a:solidFill>
                          <a:latin typeface="Corbel" panose="020B0503020204020204" pitchFamily="34" charset="0"/>
                        </a:rPr>
                        <a:t>Implementing the </a:t>
                      </a:r>
                    </a:p>
                    <a:p>
                      <a:r>
                        <a:rPr lang="en-US" sz="1300" i="1" kern="100" spc="-50" baseline="0" dirty="0">
                          <a:solidFill>
                            <a:schemeClr val="accent1"/>
                          </a:solidFill>
                          <a:latin typeface="Corbel" panose="020B0503020204020204" pitchFamily="34" charset="0"/>
                        </a:rPr>
                        <a:t>PRN Role</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2" name="Text Placeholder 11"/>
          <p:cNvSpPr>
            <a:spLocks noGrp="1"/>
          </p:cNvSpPr>
          <p:nvPr>
            <p:ph type="body" sz="quarter" idx="15"/>
          </p:nvPr>
        </p:nvSpPr>
        <p:spPr>
          <a:xfrm>
            <a:off x="7189787" y="2810671"/>
            <a:ext cx="1497013" cy="1083733"/>
          </a:xfrm>
        </p:spPr>
        <p:txBody>
          <a:bodyPr/>
          <a:lstStyle/>
          <a:p>
            <a:r>
              <a:rPr lang="en-US" dirty="0"/>
              <a:t>33</a:t>
            </a:r>
          </a:p>
        </p:txBody>
      </p:sp>
      <p:sp>
        <p:nvSpPr>
          <p:cNvPr id="98" name="Text Placeholder 97"/>
          <p:cNvSpPr>
            <a:spLocks noGrp="1"/>
          </p:cNvSpPr>
          <p:nvPr>
            <p:ph type="body" sz="quarter" idx="25"/>
          </p:nvPr>
        </p:nvSpPr>
        <p:spPr>
          <a:xfrm>
            <a:off x="7189787" y="2718937"/>
            <a:ext cx="1497013" cy="295466"/>
          </a:xfrm>
        </p:spPr>
        <p:txBody>
          <a:bodyPr/>
          <a:lstStyle/>
          <a:p>
            <a:r>
              <a:rPr lang="en-US" dirty="0"/>
              <a:t>page</a:t>
            </a:r>
          </a:p>
        </p:txBody>
      </p:sp>
      <p:graphicFrame>
        <p:nvGraphicFramePr>
          <p:cNvPr id="21" name="Table 20"/>
          <p:cNvGraphicFramePr>
            <a:graphicFrameLocks noGrp="1"/>
          </p:cNvGraphicFramePr>
          <p:nvPr>
            <p:extLst>
              <p:ext uri="{D42A27DB-BD31-4B8C-83A1-F6EECF244321}">
                <p14:modId xmlns:p14="http://schemas.microsoft.com/office/powerpoint/2010/main" val="1603566217"/>
              </p:ext>
            </p:extLst>
          </p:nvPr>
        </p:nvGraphicFramePr>
        <p:xfrm>
          <a:off x="7198762" y="3919801"/>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r>
                        <a:rPr lang="en-US" sz="1300" i="1" kern="100" spc="-50" baseline="0" dirty="0">
                          <a:solidFill>
                            <a:schemeClr val="accent1"/>
                          </a:solidFill>
                          <a:latin typeface="Corbel" panose="020B0503020204020204" pitchFamily="34" charset="0"/>
                        </a:rPr>
                        <a:t>Identify</a:t>
                      </a:r>
                    </a:p>
                    <a:p>
                      <a:r>
                        <a:rPr lang="en-US" sz="1300" i="1" kern="100" spc="-50" baseline="0" dirty="0">
                          <a:solidFill>
                            <a:schemeClr val="accent1"/>
                          </a:solidFill>
                          <a:latin typeface="Corbel" panose="020B0503020204020204" pitchFamily="34" charset="0"/>
                        </a:rPr>
                        <a:t>Opportunities</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3" name="Text Placeholder 12"/>
          <p:cNvSpPr>
            <a:spLocks noGrp="1"/>
          </p:cNvSpPr>
          <p:nvPr>
            <p:ph type="body" sz="quarter" idx="31"/>
          </p:nvPr>
        </p:nvSpPr>
        <p:spPr>
          <a:xfrm>
            <a:off x="457200" y="4918870"/>
            <a:ext cx="1497013" cy="1083733"/>
          </a:xfrm>
        </p:spPr>
        <p:txBody>
          <a:bodyPr/>
          <a:lstStyle/>
          <a:p>
            <a:r>
              <a:rPr lang="en-US" dirty="0"/>
              <a:t>39</a:t>
            </a:r>
          </a:p>
        </p:txBody>
      </p:sp>
      <p:sp>
        <p:nvSpPr>
          <p:cNvPr id="99" name="Text Placeholder 98"/>
          <p:cNvSpPr>
            <a:spLocks noGrp="1"/>
          </p:cNvSpPr>
          <p:nvPr>
            <p:ph type="body" sz="quarter" idx="36"/>
          </p:nvPr>
        </p:nvSpPr>
        <p:spPr>
          <a:xfrm>
            <a:off x="457200" y="4827136"/>
            <a:ext cx="1497013" cy="295466"/>
          </a:xfrm>
        </p:spPr>
        <p:txBody>
          <a:bodyPr/>
          <a:lstStyle/>
          <a:p>
            <a:r>
              <a:rPr lang="en-US" dirty="0"/>
              <a:t>page</a:t>
            </a:r>
          </a:p>
        </p:txBody>
      </p:sp>
      <p:graphicFrame>
        <p:nvGraphicFramePr>
          <p:cNvPr id="22" name="Table 21"/>
          <p:cNvGraphicFramePr>
            <a:graphicFrameLocks noGrp="1"/>
          </p:cNvGraphicFramePr>
          <p:nvPr>
            <p:extLst>
              <p:ext uri="{D42A27DB-BD31-4B8C-83A1-F6EECF244321}">
                <p14:modId xmlns:p14="http://schemas.microsoft.com/office/powerpoint/2010/main" val="3235083610"/>
              </p:ext>
            </p:extLst>
          </p:nvPr>
        </p:nvGraphicFramePr>
        <p:xfrm>
          <a:off x="457200" y="6036475"/>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r>
                        <a:rPr lang="en-US" sz="1300" i="1" kern="100" spc="-50" baseline="0" dirty="0">
                          <a:solidFill>
                            <a:schemeClr val="accent1"/>
                          </a:solidFill>
                          <a:latin typeface="Corbel" panose="020B0503020204020204" pitchFamily="34" charset="0"/>
                        </a:rPr>
                        <a:t>Your Role as a </a:t>
                      </a:r>
                    </a:p>
                    <a:p>
                      <a:r>
                        <a:rPr lang="en-US" sz="1300" i="1" kern="100" spc="-50" baseline="0" dirty="0">
                          <a:solidFill>
                            <a:schemeClr val="accent1"/>
                          </a:solidFill>
                          <a:latin typeface="Corbel" panose="020B0503020204020204" pitchFamily="34" charset="0"/>
                        </a:rPr>
                        <a:t>Change Agent</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4" name="Text Placeholder 13"/>
          <p:cNvSpPr>
            <a:spLocks noGrp="1"/>
          </p:cNvSpPr>
          <p:nvPr>
            <p:ph type="body" sz="quarter" idx="32"/>
          </p:nvPr>
        </p:nvSpPr>
        <p:spPr>
          <a:xfrm>
            <a:off x="2140347" y="4918870"/>
            <a:ext cx="1497013" cy="1083733"/>
          </a:xfrm>
        </p:spPr>
        <p:txBody>
          <a:bodyPr/>
          <a:lstStyle/>
          <a:p>
            <a:r>
              <a:rPr lang="en-US" dirty="0">
                <a:solidFill>
                  <a:srgbClr val="FFC000"/>
                </a:solidFill>
              </a:rPr>
              <a:t>58</a:t>
            </a:r>
          </a:p>
        </p:txBody>
      </p:sp>
      <p:sp>
        <p:nvSpPr>
          <p:cNvPr id="100" name="Text Placeholder 99"/>
          <p:cNvSpPr>
            <a:spLocks noGrp="1"/>
          </p:cNvSpPr>
          <p:nvPr>
            <p:ph type="body" sz="quarter" idx="37"/>
          </p:nvPr>
        </p:nvSpPr>
        <p:spPr>
          <a:xfrm>
            <a:off x="2140347" y="4827136"/>
            <a:ext cx="1497013" cy="295466"/>
          </a:xfrm>
        </p:spPr>
        <p:txBody>
          <a:bodyPr/>
          <a:lstStyle/>
          <a:p>
            <a:r>
              <a:rPr lang="en-US" dirty="0"/>
              <a:t>page</a:t>
            </a:r>
          </a:p>
        </p:txBody>
      </p:sp>
      <p:graphicFrame>
        <p:nvGraphicFramePr>
          <p:cNvPr id="23" name="Table 22"/>
          <p:cNvGraphicFramePr>
            <a:graphicFrameLocks noGrp="1"/>
          </p:cNvGraphicFramePr>
          <p:nvPr>
            <p:extLst>
              <p:ext uri="{D42A27DB-BD31-4B8C-83A1-F6EECF244321}">
                <p14:modId xmlns:p14="http://schemas.microsoft.com/office/powerpoint/2010/main" val="2732930193"/>
              </p:ext>
            </p:extLst>
          </p:nvPr>
        </p:nvGraphicFramePr>
        <p:xfrm>
          <a:off x="2142239" y="6036475"/>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r>
                        <a:rPr lang="en-US" sz="1300" i="1" kern="100" spc="-50" baseline="0" dirty="0">
                          <a:solidFill>
                            <a:schemeClr val="accent1"/>
                          </a:solidFill>
                          <a:latin typeface="Corbel" panose="020B0503020204020204" pitchFamily="34" charset="0"/>
                        </a:rPr>
                        <a:t>Leveraging </a:t>
                      </a:r>
                    </a:p>
                    <a:p>
                      <a:r>
                        <a:rPr lang="en-US" sz="1300" i="1" kern="100" spc="-50" baseline="0" dirty="0">
                          <a:solidFill>
                            <a:schemeClr val="accent1"/>
                          </a:solidFill>
                          <a:latin typeface="Corbel" panose="020B0503020204020204" pitchFamily="34" charset="0"/>
                        </a:rPr>
                        <a:t>Informatics</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5" name="Text Placeholder 14"/>
          <p:cNvSpPr>
            <a:spLocks noGrp="1"/>
          </p:cNvSpPr>
          <p:nvPr>
            <p:ph type="body" sz="quarter" idx="33"/>
          </p:nvPr>
        </p:nvSpPr>
        <p:spPr>
          <a:xfrm>
            <a:off x="3823494" y="4918870"/>
            <a:ext cx="1497013" cy="1083733"/>
          </a:xfrm>
        </p:spPr>
        <p:txBody>
          <a:bodyPr/>
          <a:lstStyle/>
          <a:p>
            <a:r>
              <a:rPr lang="en-US" dirty="0">
                <a:solidFill>
                  <a:srgbClr val="FFC000"/>
                </a:solidFill>
              </a:rPr>
              <a:t>64</a:t>
            </a:r>
          </a:p>
        </p:txBody>
      </p:sp>
      <p:sp>
        <p:nvSpPr>
          <p:cNvPr id="101" name="Text Placeholder 100"/>
          <p:cNvSpPr>
            <a:spLocks noGrp="1"/>
          </p:cNvSpPr>
          <p:nvPr>
            <p:ph type="body" sz="quarter" idx="38"/>
          </p:nvPr>
        </p:nvSpPr>
        <p:spPr>
          <a:xfrm>
            <a:off x="3823494" y="4827136"/>
            <a:ext cx="1497013" cy="295466"/>
          </a:xfrm>
        </p:spPr>
        <p:txBody>
          <a:bodyPr/>
          <a:lstStyle/>
          <a:p>
            <a:r>
              <a:rPr lang="en-US" dirty="0"/>
              <a:t>page</a:t>
            </a:r>
          </a:p>
        </p:txBody>
      </p:sp>
      <p:graphicFrame>
        <p:nvGraphicFramePr>
          <p:cNvPr id="24" name="Table 23"/>
          <p:cNvGraphicFramePr>
            <a:graphicFrameLocks noGrp="1"/>
          </p:cNvGraphicFramePr>
          <p:nvPr>
            <p:extLst>
              <p:ext uri="{D42A27DB-BD31-4B8C-83A1-F6EECF244321}">
                <p14:modId xmlns:p14="http://schemas.microsoft.com/office/powerpoint/2010/main" val="1844281223"/>
              </p:ext>
            </p:extLst>
          </p:nvPr>
        </p:nvGraphicFramePr>
        <p:xfrm>
          <a:off x="3829050" y="6036475"/>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r>
                        <a:rPr lang="en-US" sz="1300" i="1" kern="100" spc="-50" baseline="0" dirty="0">
                          <a:solidFill>
                            <a:schemeClr val="accent1"/>
                          </a:solidFill>
                          <a:latin typeface="Corbel" panose="020B0503020204020204" pitchFamily="34" charset="0"/>
                        </a:rPr>
                        <a:t>Advocating for </a:t>
                      </a:r>
                    </a:p>
                    <a:p>
                      <a:r>
                        <a:rPr lang="en-US" sz="1300" i="1" kern="100" spc="-50" baseline="0" dirty="0">
                          <a:solidFill>
                            <a:schemeClr val="accent1"/>
                          </a:solidFill>
                          <a:latin typeface="Corbel" panose="020B0503020204020204" pitchFamily="34" charset="0"/>
                        </a:rPr>
                        <a:t>Patients and Families</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6" name="Text Placeholder 15"/>
          <p:cNvSpPr>
            <a:spLocks noGrp="1"/>
          </p:cNvSpPr>
          <p:nvPr>
            <p:ph type="body" sz="quarter" idx="34"/>
          </p:nvPr>
        </p:nvSpPr>
        <p:spPr>
          <a:xfrm>
            <a:off x="5506641" y="4918870"/>
            <a:ext cx="1497013" cy="1083733"/>
          </a:xfrm>
        </p:spPr>
        <p:txBody>
          <a:bodyPr/>
          <a:lstStyle/>
          <a:p>
            <a:r>
              <a:rPr lang="en-US" dirty="0">
                <a:solidFill>
                  <a:srgbClr val="FFC000"/>
                </a:solidFill>
              </a:rPr>
              <a:t>75</a:t>
            </a:r>
          </a:p>
        </p:txBody>
      </p:sp>
      <p:sp>
        <p:nvSpPr>
          <p:cNvPr id="102" name="Text Placeholder 101"/>
          <p:cNvSpPr>
            <a:spLocks noGrp="1"/>
          </p:cNvSpPr>
          <p:nvPr>
            <p:ph type="body" sz="quarter" idx="39"/>
          </p:nvPr>
        </p:nvSpPr>
        <p:spPr>
          <a:xfrm>
            <a:off x="5506641" y="4827136"/>
            <a:ext cx="1497013" cy="295466"/>
          </a:xfrm>
        </p:spPr>
        <p:txBody>
          <a:bodyPr/>
          <a:lstStyle/>
          <a:p>
            <a:r>
              <a:rPr lang="en-US" dirty="0"/>
              <a:t>page</a:t>
            </a:r>
          </a:p>
        </p:txBody>
      </p:sp>
      <p:graphicFrame>
        <p:nvGraphicFramePr>
          <p:cNvPr id="25" name="Table 24"/>
          <p:cNvGraphicFramePr>
            <a:graphicFrameLocks noGrp="1"/>
          </p:cNvGraphicFramePr>
          <p:nvPr>
            <p:extLst>
              <p:ext uri="{D42A27DB-BD31-4B8C-83A1-F6EECF244321}">
                <p14:modId xmlns:p14="http://schemas.microsoft.com/office/powerpoint/2010/main" val="3988448875"/>
              </p:ext>
            </p:extLst>
          </p:nvPr>
        </p:nvGraphicFramePr>
        <p:xfrm>
          <a:off x="5502715" y="6036475"/>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r>
                        <a:rPr lang="en-US" sz="1300" i="1" kern="100" spc="-50" baseline="0" dirty="0">
                          <a:solidFill>
                            <a:schemeClr val="accent1"/>
                          </a:solidFill>
                          <a:latin typeface="Corbel" panose="020B0503020204020204" pitchFamily="34" charset="0"/>
                        </a:rPr>
                        <a:t>In Summary</a:t>
                      </a:r>
                    </a:p>
                    <a:p>
                      <a:endParaRPr lang="en-US" sz="1300" i="1" kern="100" spc="-50" baseline="0" dirty="0">
                        <a:solidFill>
                          <a:schemeClr val="accent1"/>
                        </a:solidFill>
                        <a:latin typeface="Corbel" panose="020B0503020204020204" pitchFamily="34" charset="0"/>
                      </a:endParaRP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7" name="Text Placeholder 16"/>
          <p:cNvSpPr>
            <a:spLocks noGrp="1"/>
          </p:cNvSpPr>
          <p:nvPr>
            <p:ph type="body" sz="quarter" idx="35"/>
          </p:nvPr>
        </p:nvSpPr>
        <p:spPr>
          <a:xfrm>
            <a:off x="7189787" y="4918870"/>
            <a:ext cx="1497013" cy="1083733"/>
          </a:xfrm>
        </p:spPr>
        <p:txBody>
          <a:bodyPr/>
          <a:lstStyle/>
          <a:p>
            <a:r>
              <a:rPr lang="en-US" dirty="0">
                <a:solidFill>
                  <a:srgbClr val="FFC000"/>
                </a:solidFill>
              </a:rPr>
              <a:t>79</a:t>
            </a:r>
          </a:p>
        </p:txBody>
      </p:sp>
      <p:sp>
        <p:nvSpPr>
          <p:cNvPr id="103" name="Text Placeholder 102"/>
          <p:cNvSpPr>
            <a:spLocks noGrp="1"/>
          </p:cNvSpPr>
          <p:nvPr>
            <p:ph type="body" sz="quarter" idx="40"/>
          </p:nvPr>
        </p:nvSpPr>
        <p:spPr>
          <a:xfrm>
            <a:off x="7189787" y="4827136"/>
            <a:ext cx="1497013" cy="295466"/>
          </a:xfrm>
        </p:spPr>
        <p:txBody>
          <a:bodyPr/>
          <a:lstStyle/>
          <a:p>
            <a:r>
              <a:rPr lang="en-US" dirty="0"/>
              <a:t>page</a:t>
            </a:r>
          </a:p>
        </p:txBody>
      </p:sp>
      <p:graphicFrame>
        <p:nvGraphicFramePr>
          <p:cNvPr id="26" name="Table 25"/>
          <p:cNvGraphicFramePr>
            <a:graphicFrameLocks noGrp="1"/>
          </p:cNvGraphicFramePr>
          <p:nvPr>
            <p:extLst>
              <p:ext uri="{D42A27DB-BD31-4B8C-83A1-F6EECF244321}">
                <p14:modId xmlns:p14="http://schemas.microsoft.com/office/powerpoint/2010/main" val="3145549390"/>
              </p:ext>
            </p:extLst>
          </p:nvPr>
        </p:nvGraphicFramePr>
        <p:xfrm>
          <a:off x="7198762" y="6036475"/>
          <a:ext cx="1497013" cy="579120"/>
        </p:xfrm>
        <a:graphic>
          <a:graphicData uri="http://schemas.openxmlformats.org/drawingml/2006/table">
            <a:tbl>
              <a:tblPr firstRow="1">
                <a:tableStyleId>{5C22544A-7EE6-4342-B048-85BDC9FD1C3A}</a:tableStyleId>
              </a:tblPr>
              <a:tblGrid>
                <a:gridCol w="1497013">
                  <a:extLst>
                    <a:ext uri="{9D8B030D-6E8A-4147-A177-3AD203B41FA5}">
                      <a16:colId xmlns:a16="http://schemas.microsoft.com/office/drawing/2014/main" val="20000"/>
                    </a:ext>
                  </a:extLst>
                </a:gridCol>
              </a:tblGrid>
              <a:tr h="0">
                <a:tc>
                  <a:txBody>
                    <a:bodyPr/>
                    <a:lstStyle/>
                    <a:p>
                      <a:r>
                        <a:rPr lang="en-US" sz="1300" i="1" kern="100" spc="-50" baseline="0" dirty="0">
                          <a:solidFill>
                            <a:schemeClr val="accent1"/>
                          </a:solidFill>
                          <a:latin typeface="Corbel" panose="020B0503020204020204" pitchFamily="34" charset="0"/>
                        </a:rPr>
                        <a:t>Appendix</a:t>
                      </a:r>
                    </a:p>
                    <a:p>
                      <a:endParaRPr lang="en-US" sz="1300" i="1" kern="100" spc="-50" baseline="0" dirty="0">
                        <a:solidFill>
                          <a:schemeClr val="accent1"/>
                        </a:solidFill>
                        <a:latin typeface="Corbel" panose="020B0503020204020204" pitchFamily="34" charset="0"/>
                      </a:endParaRP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419838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5029200" cy="2543773"/>
          </a:xfrm>
        </p:spPr>
        <p:txBody>
          <a:bodyPr/>
          <a:lstStyle/>
          <a:p>
            <a:r>
              <a:rPr lang="en-US" dirty="0"/>
              <a:t>What is a </a:t>
            </a:r>
            <a:br>
              <a:rPr lang="en-US" dirty="0"/>
            </a:br>
            <a:r>
              <a:rPr lang="en-US" dirty="0"/>
              <a:t>Pain Resource Nurse?</a:t>
            </a:r>
          </a:p>
        </p:txBody>
      </p:sp>
    </p:spTree>
    <p:extLst>
      <p:ext uri="{BB962C8B-B14F-4D97-AF65-F5344CB8AC3E}">
        <p14:creationId xmlns:p14="http://schemas.microsoft.com/office/powerpoint/2010/main" val="2935232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5" y="3158609"/>
            <a:ext cx="1954894"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Type your answer here.</a:t>
            </a:r>
          </a:p>
        </p:txBody>
      </p:sp>
      <p:grpSp>
        <p:nvGrpSpPr>
          <p:cNvPr id="5" name="Group 4" descr="An icon of a thought cloud">
            <a:extLst>
              <a:ext uri="{FF2B5EF4-FFF2-40B4-BE49-F238E27FC236}">
                <a16:creationId xmlns:a16="http://schemas.microsoft.com/office/drawing/2014/main" id="{EF895BD8-08F0-4725-AAB5-0F5402AD252E}"/>
              </a:ext>
            </a:extLst>
          </p:cNvPr>
          <p:cNvGrpSpPr/>
          <p:nvPr/>
        </p:nvGrpSpPr>
        <p:grpSpPr>
          <a:xfrm>
            <a:off x="966156" y="903889"/>
            <a:ext cx="1828800" cy="1828800"/>
            <a:chOff x="4340771" y="1040524"/>
            <a:chExt cx="1828800" cy="1828800"/>
          </a:xfrm>
        </p:grpSpPr>
        <p:sp>
          <p:nvSpPr>
            <p:cNvPr id="6" name="Oval 5">
              <a:extLst>
                <a:ext uri="{FF2B5EF4-FFF2-40B4-BE49-F238E27FC236}">
                  <a16:creationId xmlns:a16="http://schemas.microsoft.com/office/drawing/2014/main" id="{63DCC55F-B7CE-4B9A-A312-8536EEE4553D}"/>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7" name="Picture 2" descr="Image result for image for thinking cloud">
              <a:extLst>
                <a:ext uri="{FF2B5EF4-FFF2-40B4-BE49-F238E27FC236}">
                  <a16:creationId xmlns:a16="http://schemas.microsoft.com/office/drawing/2014/main" id="{14CF19CF-81CF-4FEB-BB5C-CD1E91A11E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 Placeholder 1"/>
          <p:cNvSpPr>
            <a:spLocks noGrp="1"/>
          </p:cNvSpPr>
          <p:nvPr>
            <p:ph type="body" sz="quarter" idx="10"/>
          </p:nvPr>
        </p:nvSpPr>
        <p:spPr>
          <a:xfrm>
            <a:off x="475488" y="3250854"/>
            <a:ext cx="2810136" cy="2746756"/>
          </a:xfrm>
        </p:spPr>
        <p:txBody>
          <a:bodyPr/>
          <a:lstStyle/>
          <a:p>
            <a:pPr lvl="2"/>
            <a:r>
              <a:rPr lang="en-US" sz="1600" dirty="0"/>
              <a:t>Take a minute to reflect…</a:t>
            </a:r>
          </a:p>
          <a:p>
            <a:pPr lvl="2"/>
            <a:endParaRPr lang="en-US" sz="1200" dirty="0"/>
          </a:p>
          <a:p>
            <a:pPr marL="225425" lvl="4" indent="-171450">
              <a:lnSpc>
                <a:spcPct val="95000"/>
              </a:lnSpc>
              <a:spcAft>
                <a:spcPts val="600"/>
              </a:spcAft>
              <a:buFont typeface="Arial" panose="020B0604020202020204" pitchFamily="34" charset="0"/>
              <a:buChar char="•"/>
            </a:pPr>
            <a:r>
              <a:rPr lang="en-US" sz="1200" dirty="0"/>
              <a:t>Is your </a:t>
            </a:r>
            <a:r>
              <a:rPr lang="en-US" sz="1200" b="1" dirty="0"/>
              <a:t>leadership committed </a:t>
            </a:r>
            <a:r>
              <a:rPr lang="en-US" sz="1200" dirty="0"/>
              <a:t>to your active involvement in this effort? Are you? </a:t>
            </a:r>
          </a:p>
          <a:p>
            <a:pPr marL="225425" lvl="4" indent="-171450">
              <a:lnSpc>
                <a:spcPct val="95000"/>
              </a:lnSpc>
              <a:spcAft>
                <a:spcPts val="600"/>
              </a:spcAft>
              <a:buFont typeface="Arial" panose="020B0604020202020204" pitchFamily="34" charset="0"/>
              <a:buChar char="•"/>
            </a:pPr>
            <a:r>
              <a:rPr lang="en-US" sz="1200" dirty="0"/>
              <a:t>Who are key members of your </a:t>
            </a:r>
            <a:r>
              <a:rPr lang="en-US" sz="1200" b="1" dirty="0"/>
              <a:t>collaborative interdisciplinary </a:t>
            </a:r>
            <a:r>
              <a:rPr lang="en-US" sz="1200" dirty="0"/>
              <a:t>team</a:t>
            </a:r>
            <a:r>
              <a:rPr lang="en-US" sz="1200" b="1" dirty="0"/>
              <a:t> </a:t>
            </a:r>
            <a:r>
              <a:rPr lang="en-US" sz="1200" dirty="0"/>
              <a:t>who effectively communicate vertically and horizontally? </a:t>
            </a:r>
          </a:p>
          <a:p>
            <a:pPr marL="225425" lvl="4" indent="-171450">
              <a:lnSpc>
                <a:spcPct val="95000"/>
              </a:lnSpc>
              <a:spcAft>
                <a:spcPts val="600"/>
              </a:spcAft>
              <a:buFont typeface="Arial" panose="020B0604020202020204" pitchFamily="34" charset="0"/>
              <a:buChar char="•"/>
            </a:pPr>
            <a:r>
              <a:rPr lang="en-US" sz="1200" dirty="0"/>
              <a:t>Where can you </a:t>
            </a:r>
            <a:r>
              <a:rPr lang="en-US" sz="1200" b="1" dirty="0"/>
              <a:t>focus</a:t>
            </a:r>
            <a:r>
              <a:rPr lang="en-US" sz="1200" dirty="0"/>
              <a:t> your first effort for the quickest win and biggest reward? </a:t>
            </a:r>
          </a:p>
          <a:p>
            <a:pPr marL="225425" lvl="4" indent="-171450">
              <a:lnSpc>
                <a:spcPct val="95000"/>
              </a:lnSpc>
              <a:spcAft>
                <a:spcPts val="600"/>
              </a:spcAft>
              <a:buFont typeface="Arial" panose="020B0604020202020204" pitchFamily="34" charset="0"/>
              <a:buChar char="•"/>
            </a:pPr>
            <a:r>
              <a:rPr lang="en-US" sz="1200" dirty="0"/>
              <a:t>Do you have the </a:t>
            </a:r>
            <a:r>
              <a:rPr lang="en-US" sz="1200" b="1" dirty="0"/>
              <a:t>resources</a:t>
            </a:r>
            <a:r>
              <a:rPr lang="en-US" sz="1200" dirty="0"/>
              <a:t> you need to secure success? </a:t>
            </a:r>
          </a:p>
          <a:p>
            <a:pPr lvl="2">
              <a:buNone/>
            </a:pPr>
            <a:endParaRPr lang="en-US" sz="1600" dirty="0"/>
          </a:p>
          <a:p>
            <a:endParaRPr lang="en-US" dirty="0"/>
          </a:p>
        </p:txBody>
      </p:sp>
    </p:spTree>
    <p:extLst>
      <p:ext uri="{BB962C8B-B14F-4D97-AF65-F5344CB8AC3E}">
        <p14:creationId xmlns:p14="http://schemas.microsoft.com/office/powerpoint/2010/main" val="1196687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chemeClr val="tx1"/>
                </a:solidFill>
              </a:rPr>
              <a:t>The Pain Resource Nurse (PRN) Role</a:t>
            </a:r>
          </a:p>
        </p:txBody>
      </p:sp>
      <p:graphicFrame>
        <p:nvGraphicFramePr>
          <p:cNvPr id="11" name="Table 10">
            <a:extLst>
              <a:ext uri="{FF2B5EF4-FFF2-40B4-BE49-F238E27FC236}">
                <a16:creationId xmlns:a16="http://schemas.microsoft.com/office/drawing/2014/main" id="{15A51066-AFC4-4F1B-9136-5777CC24841F}"/>
              </a:ext>
            </a:extLst>
          </p:cNvPr>
          <p:cNvGraphicFramePr>
            <a:graphicFrameLocks noGrp="1"/>
          </p:cNvGraphicFramePr>
          <p:nvPr>
            <p:extLst>
              <p:ext uri="{D42A27DB-BD31-4B8C-83A1-F6EECF244321}">
                <p14:modId xmlns:p14="http://schemas.microsoft.com/office/powerpoint/2010/main" val="1637372376"/>
              </p:ext>
            </p:extLst>
          </p:nvPr>
        </p:nvGraphicFramePr>
        <p:xfrm>
          <a:off x="457200" y="2886109"/>
          <a:ext cx="3154680" cy="974154"/>
        </p:xfrm>
        <a:graphic>
          <a:graphicData uri="http://schemas.openxmlformats.org/drawingml/2006/table">
            <a:tbl>
              <a:tblPr firstRow="1">
                <a:tableStyleId>{5C22544A-7EE6-4342-B048-85BDC9FD1C3A}</a:tableStyleId>
              </a:tblPr>
              <a:tblGrid>
                <a:gridCol w="3154680">
                  <a:extLst>
                    <a:ext uri="{9D8B030D-6E8A-4147-A177-3AD203B41FA5}">
                      <a16:colId xmlns:a16="http://schemas.microsoft.com/office/drawing/2014/main" val="20000"/>
                    </a:ext>
                  </a:extLst>
                </a:gridCol>
              </a:tblGrid>
              <a:tr h="0">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600" b="0" i="1" kern="1200" dirty="0">
                          <a:solidFill>
                            <a:schemeClr val="accent1"/>
                          </a:solidFill>
                          <a:latin typeface="Corbel" panose="020B0503020204020204" pitchFamily="34" charset="0"/>
                          <a:ea typeface="+mn-ea"/>
                          <a:cs typeface="+mn-cs"/>
                        </a:rPr>
                        <a:t>PRNs influence care at the unit, specialty, organization, and community level</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Content Placeholder 5">
            <a:extLst>
              <a:ext uri="{FF2B5EF4-FFF2-40B4-BE49-F238E27FC236}">
                <a16:creationId xmlns:a16="http://schemas.microsoft.com/office/drawing/2014/main" id="{FB50489E-52D9-442A-B545-E44E42593709}"/>
              </a:ext>
            </a:extLst>
          </p:cNvPr>
          <p:cNvSpPr>
            <a:spLocks noGrp="1"/>
          </p:cNvSpPr>
          <p:nvPr>
            <p:ph idx="1"/>
          </p:nvPr>
        </p:nvSpPr>
        <p:spPr>
          <a:xfrm>
            <a:off x="3829078" y="685800"/>
            <a:ext cx="4978746" cy="5492750"/>
          </a:xfrm>
        </p:spPr>
        <p:txBody>
          <a:bodyPr/>
          <a:lstStyle/>
          <a:p>
            <a:pPr marL="53975" lvl="2" indent="1588">
              <a:lnSpc>
                <a:spcPct val="104000"/>
              </a:lnSpc>
              <a:buNone/>
            </a:pPr>
            <a:r>
              <a:rPr lang="en-US" sz="1200" dirty="0"/>
              <a:t>A Pain Resource Nurse (PRN) is a registered nurse who interfaces with healthcare team members, patients, and families as a resource, change agent, and leader to disseminate information, facilitate optimal pain management, and systemize quality pain care.</a:t>
            </a:r>
          </a:p>
          <a:p>
            <a:pPr marL="53975" lvl="3" indent="1588">
              <a:lnSpc>
                <a:spcPct val="104000"/>
              </a:lnSpc>
              <a:spcAft>
                <a:spcPts val="0"/>
              </a:spcAft>
              <a:buNone/>
            </a:pPr>
            <a:r>
              <a:rPr lang="en-US" sz="1200" dirty="0"/>
              <a:t>A systematic review of PRN programs identified four key elements for a successful program:</a:t>
            </a:r>
          </a:p>
          <a:p>
            <a:pPr marL="228600" lvl="3" indent="-174625">
              <a:lnSpc>
                <a:spcPct val="104000"/>
              </a:lnSpc>
              <a:spcAft>
                <a:spcPts val="0"/>
              </a:spcAft>
              <a:buAutoNum type="arabicParenR"/>
            </a:pPr>
            <a:r>
              <a:rPr lang="en-US" sz="1200" dirty="0"/>
              <a:t>Committed leadership and active PRN involvement to embed a culture of effective pain management throughout an organization.</a:t>
            </a:r>
          </a:p>
          <a:p>
            <a:pPr marL="228600" lvl="3" indent="-174625">
              <a:lnSpc>
                <a:spcPct val="104000"/>
              </a:lnSpc>
              <a:spcAft>
                <a:spcPts val="0"/>
              </a:spcAft>
              <a:buFont typeface="Arial" panose="020B0604020202020204" pitchFamily="34" charset="0"/>
              <a:buAutoNum type="arabicParenR"/>
            </a:pPr>
            <a:r>
              <a:rPr lang="en-US" sz="1200" dirty="0"/>
              <a:t>Collaborative interdisciplinary teamwork and communication. </a:t>
            </a:r>
          </a:p>
          <a:p>
            <a:pPr marL="228600" lvl="3" indent="-174625">
              <a:lnSpc>
                <a:spcPct val="104000"/>
              </a:lnSpc>
              <a:spcAft>
                <a:spcPts val="0"/>
              </a:spcAft>
              <a:buFont typeface="Arial" panose="020B0604020202020204" pitchFamily="34" charset="0"/>
              <a:buAutoNum type="arabicParenR"/>
            </a:pPr>
            <a:r>
              <a:rPr lang="en-US" sz="1200" dirty="0"/>
              <a:t>Focused effort to address staff-related and organization-related challenges and barriers to pain management.</a:t>
            </a:r>
          </a:p>
          <a:p>
            <a:pPr marL="228600" lvl="3" indent="-174625">
              <a:lnSpc>
                <a:spcPct val="104000"/>
              </a:lnSpc>
              <a:spcAft>
                <a:spcPts val="0"/>
              </a:spcAft>
              <a:buFont typeface="Arial" panose="020B0604020202020204" pitchFamily="34" charset="0"/>
              <a:buAutoNum type="arabicParenR"/>
            </a:pPr>
            <a:r>
              <a:rPr lang="en-US" sz="1200" dirty="0"/>
              <a:t>Uses a combination of strategies and resources to overcome barriers to optimal pain management. </a:t>
            </a:r>
          </a:p>
          <a:p>
            <a:pPr marL="53975" lvl="3">
              <a:buNone/>
            </a:pPr>
            <a:r>
              <a:rPr lang="en-US" dirty="0"/>
              <a:t>	</a:t>
            </a:r>
          </a:p>
        </p:txBody>
      </p:sp>
      <p:pic>
        <p:nvPicPr>
          <p:cNvPr id="10" name="Picture 9" descr="A person smiling at camera&#10;">
            <a:extLst>
              <a:ext uri="{FF2B5EF4-FFF2-40B4-BE49-F238E27FC236}">
                <a16:creationId xmlns:a16="http://schemas.microsoft.com/office/drawing/2014/main" id="{6E72F7EF-E948-45B9-A679-22CC5710F6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6792" y="3996132"/>
            <a:ext cx="2920008" cy="2182418"/>
          </a:xfrm>
          <a:prstGeom prst="rect">
            <a:avLst/>
          </a:prstGeom>
        </p:spPr>
      </p:pic>
    </p:spTree>
    <p:extLst>
      <p:ext uri="{BB962C8B-B14F-4D97-AF65-F5344CB8AC3E}">
        <p14:creationId xmlns:p14="http://schemas.microsoft.com/office/powerpoint/2010/main" val="184094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chemeClr val="tx1"/>
                </a:solidFill>
              </a:rPr>
              <a:t>PRN Qualifications</a:t>
            </a:r>
          </a:p>
        </p:txBody>
      </p:sp>
      <p:pic>
        <p:nvPicPr>
          <p:cNvPr id="9" name="Content Placeholder 8" descr="A black and white circle with a person and check mark&#10;">
            <a:extLst>
              <a:ext uri="{FF2B5EF4-FFF2-40B4-BE49-F238E27FC236}">
                <a16:creationId xmlns:a16="http://schemas.microsoft.com/office/drawing/2014/main" id="{CDE2E412-A0D3-45B5-8CED-14A68FEE2B1D}"/>
              </a:ext>
            </a:extLst>
          </p:cNvPr>
          <p:cNvPicPr>
            <a:picLocks noGrp="1" noChangeAspect="1"/>
          </p:cNvPicPr>
          <p:nvPr>
            <p:ph idx="13"/>
          </p:nvPr>
        </p:nvPicPr>
        <p:blipFill>
          <a:blip r:embed="rId3">
            <a:duotone>
              <a:srgbClr val="31CCE8">
                <a:shade val="45000"/>
                <a:satMod val="135000"/>
              </a:srgbClr>
              <a:prstClr val="white"/>
            </a:duotone>
            <a:extLst>
              <a:ext uri="{28A0092B-C50C-407E-A947-70E740481C1C}">
                <a14:useLocalDpi xmlns:a14="http://schemas.microsoft.com/office/drawing/2010/main" val="0"/>
              </a:ext>
            </a:extLst>
          </a:blip>
          <a:stretch>
            <a:fillRect/>
          </a:stretch>
        </p:blipFill>
        <p:spPr>
          <a:xfrm>
            <a:off x="785532" y="1299814"/>
            <a:ext cx="2143125" cy="2143125"/>
          </a:xfrm>
          <a:prstGeom prst="ellipse">
            <a:avLst/>
          </a:prstGeom>
        </p:spPr>
      </p:pic>
      <p:sp>
        <p:nvSpPr>
          <p:cNvPr id="6" name="Content Placeholder 5">
            <a:extLst>
              <a:ext uri="{FF2B5EF4-FFF2-40B4-BE49-F238E27FC236}">
                <a16:creationId xmlns:a16="http://schemas.microsoft.com/office/drawing/2014/main" id="{FB50489E-52D9-442A-B545-E44E42593709}"/>
              </a:ext>
            </a:extLst>
          </p:cNvPr>
          <p:cNvSpPr>
            <a:spLocks noGrp="1"/>
          </p:cNvSpPr>
          <p:nvPr>
            <p:ph idx="1"/>
          </p:nvPr>
        </p:nvSpPr>
        <p:spPr/>
        <p:txBody>
          <a:bodyPr/>
          <a:lstStyle/>
          <a:p>
            <a:r>
              <a:rPr lang="en-US" sz="1600" dirty="0"/>
              <a:t>Qualifications may vary by institutional commitment, culture, structure, and employee policies</a:t>
            </a:r>
          </a:p>
          <a:p>
            <a:pPr marL="339725" lvl="1" indent="-285750">
              <a:lnSpc>
                <a:spcPct val="95000"/>
              </a:lnSpc>
              <a:buFont typeface="Arial" panose="020B0604020202020204" pitchFamily="34" charset="0"/>
              <a:buChar char="•"/>
            </a:pPr>
            <a:r>
              <a:rPr lang="en-US" altLang="en-US" sz="1200" i="0" dirty="0">
                <a:latin typeface="+mn-lt"/>
                <a:ea typeface="Times New Roman" panose="02020603050405020304" pitchFamily="18" charset="0"/>
                <a:cs typeface="Arial" panose="020B0604020202020204" pitchFamily="34" charset="0"/>
              </a:rPr>
              <a:t>Confident professional Registered Nurse, bachelors’ degree preferred</a:t>
            </a:r>
          </a:p>
          <a:p>
            <a:pPr marL="339725" lvl="1" indent="-285750">
              <a:lnSpc>
                <a:spcPct val="95000"/>
              </a:lnSpc>
              <a:buFont typeface="Arial" panose="020B0604020202020204" pitchFamily="34" charset="0"/>
              <a:buChar char="•"/>
            </a:pPr>
            <a:r>
              <a:rPr lang="en-US" altLang="en-US" sz="1200" i="0" dirty="0">
                <a:latin typeface="+mn-lt"/>
                <a:ea typeface="Times New Roman" panose="02020603050405020304" pitchFamily="18" charset="0"/>
                <a:cs typeface="Arial" panose="020B0604020202020204" pitchFamily="34" charset="0"/>
              </a:rPr>
              <a:t>Defined clinical experience and demonstrated competence as a nurse and leader on current unit, clinical practice or specialty</a:t>
            </a:r>
          </a:p>
          <a:p>
            <a:pPr marL="339725" lvl="1" indent="-285750">
              <a:lnSpc>
                <a:spcPct val="95000"/>
              </a:lnSpc>
              <a:buFont typeface="Arial" panose="020B0604020202020204" pitchFamily="34" charset="0"/>
              <a:buChar char="•"/>
            </a:pPr>
            <a:r>
              <a:rPr lang="en-US" sz="1200" i="0" dirty="0">
                <a:latin typeface="+mn-lt"/>
              </a:rPr>
              <a:t>Able to articulate beliefs, knowledge, and attitudes about pain in a complex healthcare system </a:t>
            </a:r>
            <a:endParaRPr lang="en-US" altLang="en-US" sz="1200" i="0" dirty="0">
              <a:latin typeface="+mn-lt"/>
              <a:ea typeface="Times New Roman" panose="02020603050405020304" pitchFamily="18" charset="0"/>
              <a:cs typeface="Arial" panose="020B0604020202020204" pitchFamily="34" charset="0"/>
            </a:endParaRPr>
          </a:p>
          <a:p>
            <a:pPr marL="339725" lvl="1" indent="-285750">
              <a:lnSpc>
                <a:spcPct val="95000"/>
              </a:lnSpc>
              <a:buFont typeface="Arial" panose="020B0604020202020204" pitchFamily="34" charset="0"/>
              <a:buChar char="•"/>
            </a:pPr>
            <a:r>
              <a:rPr lang="en-US" altLang="en-US" sz="1200" i="0" dirty="0">
                <a:latin typeface="+mn-lt"/>
                <a:ea typeface="Times New Roman" panose="02020603050405020304" pitchFamily="18" charset="0"/>
                <a:cs typeface="Arial" panose="020B0604020202020204" pitchFamily="34" charset="0"/>
              </a:rPr>
              <a:t>Demonstrates knowledge and expertise in providing nursing care, problem solving, critical thinking, and implementing standards</a:t>
            </a:r>
            <a:endParaRPr lang="en-US" altLang="en-US" sz="1200" i="0" dirty="0">
              <a:latin typeface="+mn-lt"/>
            </a:endParaRPr>
          </a:p>
          <a:p>
            <a:pPr marL="339725" lvl="1" indent="-285750">
              <a:lnSpc>
                <a:spcPct val="95000"/>
              </a:lnSpc>
              <a:buFont typeface="Arial" panose="020B0604020202020204" pitchFamily="34" charset="0"/>
              <a:buChar char="•"/>
            </a:pPr>
            <a:r>
              <a:rPr lang="en-US" altLang="en-US" sz="1200" i="0" dirty="0">
                <a:latin typeface="+mn-lt"/>
                <a:ea typeface="Times New Roman" panose="02020603050405020304" pitchFamily="18" charset="0"/>
                <a:cs typeface="Arial" panose="020B0604020202020204" pitchFamily="34" charset="0"/>
              </a:rPr>
              <a:t>Demonstrates effective interpersonal skills, and flexible thinking. Able to collaborate with the interdisciplinary team</a:t>
            </a:r>
          </a:p>
          <a:p>
            <a:pPr marL="339725" lvl="1" indent="-285750">
              <a:lnSpc>
                <a:spcPct val="95000"/>
              </a:lnSpc>
              <a:buFont typeface="Arial" panose="020B0604020202020204" pitchFamily="34" charset="0"/>
              <a:buChar char="•"/>
            </a:pPr>
            <a:r>
              <a:rPr lang="en-US" altLang="en-US" sz="1200" i="0" dirty="0">
                <a:latin typeface="+mn-lt"/>
                <a:ea typeface="Times New Roman" panose="02020603050405020304" pitchFamily="18" charset="0"/>
                <a:cs typeface="Arial" panose="020B0604020202020204" pitchFamily="34" charset="0"/>
              </a:rPr>
              <a:t>O</a:t>
            </a:r>
            <a:r>
              <a:rPr lang="en-US" sz="1200" i="0" dirty="0">
                <a:latin typeface="+mn-lt"/>
              </a:rPr>
              <a:t>pen to diverse strategies for pain care and pain care improvement</a:t>
            </a:r>
          </a:p>
          <a:p>
            <a:pPr marL="339725" lvl="1" indent="-285750">
              <a:lnSpc>
                <a:spcPct val="95000"/>
              </a:lnSpc>
              <a:buFont typeface="Arial" panose="020B0604020202020204" pitchFamily="34" charset="0"/>
              <a:buChar char="•"/>
            </a:pPr>
            <a:r>
              <a:rPr lang="en-US" altLang="en-US" sz="1200" i="0" dirty="0">
                <a:latin typeface="+mn-lt"/>
                <a:ea typeface="Times New Roman" panose="02020603050405020304" pitchFamily="18" charset="0"/>
                <a:cs typeface="Arial" panose="020B0604020202020204" pitchFamily="34" charset="0"/>
              </a:rPr>
              <a:t>Expresses interest and a commitment to providing the best pain management available</a:t>
            </a:r>
            <a:endParaRPr lang="en-US" altLang="en-US" sz="1200" i="0" dirty="0">
              <a:latin typeface="+mn-lt"/>
            </a:endParaRPr>
          </a:p>
          <a:p>
            <a:pPr marL="339725" lvl="1" indent="-285750">
              <a:lnSpc>
                <a:spcPct val="95000"/>
              </a:lnSpc>
              <a:buFont typeface="Arial" panose="020B0604020202020204" pitchFamily="34" charset="0"/>
              <a:buChar char="•"/>
            </a:pPr>
            <a:r>
              <a:rPr lang="en-US" altLang="en-US" sz="1200" i="0" dirty="0">
                <a:latin typeface="+mn-lt"/>
                <a:ea typeface="Times New Roman" panose="02020603050405020304" pitchFamily="18" charset="0"/>
                <a:cs typeface="Arial" panose="020B0604020202020204" pitchFamily="34" charset="0"/>
              </a:rPr>
              <a:t>Shares knowledge with staff through role modeling and teaching</a:t>
            </a:r>
          </a:p>
          <a:p>
            <a:pPr marL="339725" lvl="1" indent="-285750">
              <a:lnSpc>
                <a:spcPct val="95000"/>
              </a:lnSpc>
              <a:buFont typeface="Arial" panose="020B0604020202020204" pitchFamily="34" charset="0"/>
              <a:buChar char="•"/>
            </a:pPr>
            <a:r>
              <a:rPr lang="en-US" altLang="en-US" sz="1200" i="0" dirty="0">
                <a:latin typeface="+mn-lt"/>
                <a:ea typeface="Times New Roman" panose="02020603050405020304" pitchFamily="18" charset="0"/>
                <a:cs typeface="Arial" panose="020B0604020202020204" pitchFamily="34" charset="0"/>
              </a:rPr>
              <a:t>Demonstrates effective written and verbal communication skills</a:t>
            </a:r>
          </a:p>
          <a:p>
            <a:pPr marL="339725" lvl="1" indent="-285750">
              <a:lnSpc>
                <a:spcPct val="95000"/>
              </a:lnSpc>
              <a:buFont typeface="Arial" panose="020B0604020202020204" pitchFamily="34" charset="0"/>
              <a:buChar char="•"/>
            </a:pPr>
            <a:r>
              <a:rPr lang="en-US" altLang="en-US" sz="1200" i="0" dirty="0">
                <a:latin typeface="+mn-lt"/>
                <a:ea typeface="Times New Roman" panose="02020603050405020304" pitchFamily="18" charset="0"/>
                <a:cs typeface="Arial" panose="020B0604020202020204" pitchFamily="34" charset="0"/>
              </a:rPr>
              <a:t>Able to prioritize and independently manage time </a:t>
            </a:r>
          </a:p>
          <a:p>
            <a:pPr marL="53975" lvl="3">
              <a:buNone/>
            </a:pPr>
            <a:endParaRPr lang="en-US" dirty="0"/>
          </a:p>
        </p:txBody>
      </p:sp>
    </p:spTree>
    <p:extLst>
      <p:ext uri="{BB962C8B-B14F-4D97-AF65-F5344CB8AC3E}">
        <p14:creationId xmlns:p14="http://schemas.microsoft.com/office/powerpoint/2010/main" val="80731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5E29A5-E9E5-42E5-96B5-74F11184C3EE}"/>
              </a:ext>
            </a:extLst>
          </p:cNvPr>
          <p:cNvSpPr>
            <a:spLocks noGrp="1"/>
          </p:cNvSpPr>
          <p:nvPr>
            <p:ph type="title"/>
          </p:nvPr>
        </p:nvSpPr>
        <p:spPr/>
        <p:txBody>
          <a:bodyPr/>
          <a:lstStyle/>
          <a:p>
            <a:r>
              <a:rPr lang="en-US" dirty="0">
                <a:solidFill>
                  <a:schemeClr val="tx1"/>
                </a:solidFill>
              </a:rPr>
              <a:t>Characteristics of a Successful PRN</a:t>
            </a:r>
            <a:endParaRPr lang="en-US" dirty="0"/>
          </a:p>
        </p:txBody>
      </p:sp>
      <p:sp>
        <p:nvSpPr>
          <p:cNvPr id="6" name="Content Placeholder 5">
            <a:extLst>
              <a:ext uri="{FF2B5EF4-FFF2-40B4-BE49-F238E27FC236}">
                <a16:creationId xmlns:a16="http://schemas.microsoft.com/office/drawing/2014/main" id="{653E890E-57B5-480D-AC60-11F1CB5B6DE1}"/>
              </a:ext>
            </a:extLst>
          </p:cNvPr>
          <p:cNvSpPr>
            <a:spLocks noGrp="1"/>
          </p:cNvSpPr>
          <p:nvPr>
            <p:ph idx="11"/>
          </p:nvPr>
        </p:nvSpPr>
        <p:spPr>
          <a:xfrm>
            <a:off x="1317497" y="2526193"/>
            <a:ext cx="2321755" cy="2749550"/>
          </a:xfrm>
        </p:spPr>
        <p:txBody>
          <a:bodyPr/>
          <a:lstStyle/>
          <a:p>
            <a:pPr lvl="3"/>
            <a:r>
              <a:rPr lang="en-US" sz="1200" b="1" dirty="0">
                <a:solidFill>
                  <a:schemeClr val="accent4"/>
                </a:solidFill>
              </a:rPr>
              <a:t>Nursing Virtuosity </a:t>
            </a:r>
            <a:r>
              <a:rPr lang="en-US" sz="1200" dirty="0"/>
              <a:t>is the performance of the professional discipline with great knowledge, skill, and intuitiveness by an expert in caring.</a:t>
            </a:r>
            <a:endParaRPr lang="en-US" sz="1200" dirty="0">
              <a:solidFill>
                <a:schemeClr val="bg2"/>
              </a:solidFill>
            </a:endParaRPr>
          </a:p>
          <a:p>
            <a:pPr lvl="3"/>
            <a:r>
              <a:rPr lang="en-US" sz="1200" dirty="0"/>
              <a:t>The PRN demonstrates technical proficiency, sustainable talent, innovation, and connectiveness in care. The PRN reacts to the subtleties of patients’ conditions and the dynamics of interpersonal relations based on knowledge and experience, modulated by workload, and evaluated by the patient, family, leadership, and interdisciplinary health team. </a:t>
            </a:r>
          </a:p>
          <a:p>
            <a:pPr lvl="3" algn="r"/>
            <a:r>
              <a:rPr lang="en-US" sz="1200" dirty="0">
                <a:solidFill>
                  <a:schemeClr val="bg2"/>
                </a:solidFill>
              </a:rPr>
              <a:t>(Manworren, 2010).</a:t>
            </a:r>
            <a:endParaRPr lang="en-US" sz="1200" dirty="0"/>
          </a:p>
        </p:txBody>
      </p:sp>
      <p:graphicFrame>
        <p:nvGraphicFramePr>
          <p:cNvPr id="2" name="Content Placeholder 1">
            <a:extLst>
              <a:ext uri="{FF2B5EF4-FFF2-40B4-BE49-F238E27FC236}">
                <a16:creationId xmlns:a16="http://schemas.microsoft.com/office/drawing/2014/main" id="{730B5561-533C-43D3-98F8-C0DECC2E350D}"/>
              </a:ext>
            </a:extLst>
          </p:cNvPr>
          <p:cNvGraphicFramePr>
            <a:graphicFrameLocks noGrp="1"/>
          </p:cNvGraphicFramePr>
          <p:nvPr>
            <p:ph idx="1"/>
            <p:extLst>
              <p:ext uri="{D42A27DB-BD31-4B8C-83A1-F6EECF244321}">
                <p14:modId xmlns:p14="http://schemas.microsoft.com/office/powerpoint/2010/main" val="336814637"/>
              </p:ext>
            </p:extLst>
          </p:nvPr>
        </p:nvGraphicFramePr>
        <p:xfrm>
          <a:off x="3827462" y="2136228"/>
          <a:ext cx="4859338" cy="4028440"/>
        </p:xfrm>
        <a:graphic>
          <a:graphicData uri="http://schemas.openxmlformats.org/drawingml/2006/table">
            <a:tbl>
              <a:tblPr firstRow="1" bandRow="1">
                <a:tableStyleId>{5C22544A-7EE6-4342-B048-85BDC9FD1C3A}</a:tableStyleId>
              </a:tblPr>
              <a:tblGrid>
                <a:gridCol w="2429669">
                  <a:extLst>
                    <a:ext uri="{9D8B030D-6E8A-4147-A177-3AD203B41FA5}">
                      <a16:colId xmlns:a16="http://schemas.microsoft.com/office/drawing/2014/main" val="2308418416"/>
                    </a:ext>
                  </a:extLst>
                </a:gridCol>
                <a:gridCol w="2429669">
                  <a:extLst>
                    <a:ext uri="{9D8B030D-6E8A-4147-A177-3AD203B41FA5}">
                      <a16:colId xmlns:a16="http://schemas.microsoft.com/office/drawing/2014/main" val="409174113"/>
                    </a:ext>
                  </a:extLst>
                </a:gridCol>
              </a:tblGrid>
              <a:tr h="370840">
                <a:tc>
                  <a:txBody>
                    <a:bodyPr/>
                    <a:lstStyle/>
                    <a:p>
                      <a:pPr marL="0" marR="0" lvl="2" indent="0">
                        <a:spcBef>
                          <a:spcPts val="600"/>
                        </a:spcBef>
                        <a:spcAft>
                          <a:spcPts val="300"/>
                        </a:spcAft>
                        <a:buFont typeface="Arial" panose="020B0604020202020204" pitchFamily="34" charset="0"/>
                        <a:buChar char="​"/>
                      </a:pPr>
                      <a:r>
                        <a:rPr lang="en-US" sz="1200" kern="1200" dirty="0">
                          <a:solidFill>
                            <a:schemeClr val="bg1">
                              <a:lumMod val="95000"/>
                            </a:schemeClr>
                          </a:solidFill>
                          <a:latin typeface="+mn-lt"/>
                          <a:ea typeface="+mn-ea"/>
                          <a:cs typeface="+mn-cs"/>
                        </a:rPr>
                        <a:t>Personal Characteristics:</a:t>
                      </a:r>
                    </a:p>
                  </a:txBody>
                  <a:tcPr marL="32788" marR="32788" marT="0" marB="0" anchor="ctr"/>
                </a:tc>
                <a:tc>
                  <a:txBody>
                    <a:bodyPr/>
                    <a:lstStyle/>
                    <a:p>
                      <a:pPr marL="0" marR="0" lvl="2" indent="0">
                        <a:spcBef>
                          <a:spcPts val="600"/>
                        </a:spcBef>
                        <a:spcAft>
                          <a:spcPts val="300"/>
                        </a:spcAft>
                        <a:buFont typeface="Arial" panose="020B0604020202020204" pitchFamily="34" charset="0"/>
                        <a:buChar char="​"/>
                      </a:pPr>
                      <a:r>
                        <a:rPr lang="en-US" sz="1200" kern="1200" dirty="0">
                          <a:solidFill>
                            <a:schemeClr val="bg1">
                              <a:lumMod val="95000"/>
                            </a:schemeClr>
                          </a:solidFill>
                          <a:latin typeface="+mn-lt"/>
                          <a:ea typeface="+mn-ea"/>
                          <a:cs typeface="+mn-cs"/>
                        </a:rPr>
                        <a:t>Clinical Leadership Skills:</a:t>
                      </a:r>
                    </a:p>
                  </a:txBody>
                  <a:tcPr marL="32788" marR="32788" marT="0" marB="0" anchor="ctr"/>
                </a:tc>
                <a:extLst>
                  <a:ext uri="{0D108BD9-81ED-4DB2-BD59-A6C34878D82A}">
                    <a16:rowId xmlns:a16="http://schemas.microsoft.com/office/drawing/2014/main" val="624358287"/>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Committed</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E7F3F4"/>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Advocate</a:t>
                      </a:r>
                    </a:p>
                  </a:txBody>
                  <a:tcPr marL="32788" marR="32788" marT="0" marB="0" anchor="ctr">
                    <a:solidFill>
                      <a:srgbClr val="E7F3F4"/>
                    </a:solidFill>
                  </a:tcPr>
                </a:tc>
                <a:extLst>
                  <a:ext uri="{0D108BD9-81ED-4DB2-BD59-A6C34878D82A}">
                    <a16:rowId xmlns:a16="http://schemas.microsoft.com/office/drawing/2014/main" val="201065445"/>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Confident</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E7F3F4"/>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Coach</a:t>
                      </a:r>
                    </a:p>
                  </a:txBody>
                  <a:tcPr marL="32788" marR="32788" marT="0" marB="0" anchor="ctr">
                    <a:solidFill>
                      <a:srgbClr val="E7F3F4"/>
                    </a:solidFill>
                  </a:tcPr>
                </a:tc>
                <a:extLst>
                  <a:ext uri="{0D108BD9-81ED-4DB2-BD59-A6C34878D82A}">
                    <a16:rowId xmlns:a16="http://schemas.microsoft.com/office/drawing/2014/main" val="3403699385"/>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Contagious enthusiasm</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E7F3F4"/>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Collaborator</a:t>
                      </a:r>
                    </a:p>
                  </a:txBody>
                  <a:tcPr marL="32788" marR="32788" marT="0" marB="0" anchor="ctr">
                    <a:solidFill>
                      <a:srgbClr val="E7F3F4"/>
                    </a:solidFill>
                  </a:tcPr>
                </a:tc>
                <a:extLst>
                  <a:ext uri="{0D108BD9-81ED-4DB2-BD59-A6C34878D82A}">
                    <a16:rowId xmlns:a16="http://schemas.microsoft.com/office/drawing/2014/main" val="737874664"/>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Flexible</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F3F9FA"/>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Change Champion</a:t>
                      </a:r>
                    </a:p>
                  </a:txBody>
                  <a:tcPr marL="32788" marR="32788" marT="0" marB="0" anchor="ctr">
                    <a:solidFill>
                      <a:srgbClr val="F3F9FA"/>
                    </a:solidFill>
                  </a:tcPr>
                </a:tc>
                <a:extLst>
                  <a:ext uri="{0D108BD9-81ED-4DB2-BD59-A6C34878D82A}">
                    <a16:rowId xmlns:a16="http://schemas.microsoft.com/office/drawing/2014/main" val="533028938"/>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Open-minded</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E7F3F4"/>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Provides effective feedback</a:t>
                      </a:r>
                    </a:p>
                  </a:txBody>
                  <a:tcPr marL="32788" marR="32788" marT="0" marB="0" anchor="ctr">
                    <a:solidFill>
                      <a:srgbClr val="E7F3F4"/>
                    </a:solidFill>
                  </a:tcPr>
                </a:tc>
                <a:extLst>
                  <a:ext uri="{0D108BD9-81ED-4DB2-BD59-A6C34878D82A}">
                    <a16:rowId xmlns:a16="http://schemas.microsoft.com/office/drawing/2014/main" val="2632221145"/>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Passionate</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F3F9FA"/>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Risk manager</a:t>
                      </a:r>
                    </a:p>
                  </a:txBody>
                  <a:tcPr marL="32788" marR="32788" marT="0" marB="0" anchor="ctr">
                    <a:solidFill>
                      <a:srgbClr val="F3F9FA"/>
                    </a:solidFill>
                  </a:tcPr>
                </a:tc>
                <a:extLst>
                  <a:ext uri="{0D108BD9-81ED-4DB2-BD59-A6C34878D82A}">
                    <a16:rowId xmlns:a16="http://schemas.microsoft.com/office/drawing/2014/main" val="328170368"/>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Patient</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E7F3F4"/>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Role Model</a:t>
                      </a:r>
                    </a:p>
                  </a:txBody>
                  <a:tcPr marL="32788" marR="32788" marT="0" marB="0" anchor="ctr">
                    <a:solidFill>
                      <a:srgbClr val="E7F3F4"/>
                    </a:solidFill>
                  </a:tcPr>
                </a:tc>
                <a:extLst>
                  <a:ext uri="{0D108BD9-81ED-4DB2-BD59-A6C34878D82A}">
                    <a16:rowId xmlns:a16="http://schemas.microsoft.com/office/drawing/2014/main" val="3083619364"/>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Professionally Credible</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F3F9FA"/>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Skilled in Conflict resolution</a:t>
                      </a:r>
                    </a:p>
                  </a:txBody>
                  <a:tcPr marL="32788" marR="32788" marT="0" marB="0" anchor="ctr">
                    <a:solidFill>
                      <a:srgbClr val="F3F9FA"/>
                    </a:solidFill>
                  </a:tcPr>
                </a:tc>
                <a:extLst>
                  <a:ext uri="{0D108BD9-81ED-4DB2-BD59-A6C34878D82A}">
                    <a16:rowId xmlns:a16="http://schemas.microsoft.com/office/drawing/2014/main" val="471776678"/>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Resilient</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E7F3F4"/>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Teambuilder</a:t>
                      </a:r>
                    </a:p>
                  </a:txBody>
                  <a:tcPr marL="32788" marR="32788" marT="0" marB="0" anchor="ctr">
                    <a:solidFill>
                      <a:srgbClr val="E7F3F4"/>
                    </a:solidFill>
                  </a:tcPr>
                </a:tc>
                <a:extLst>
                  <a:ext uri="{0D108BD9-81ED-4DB2-BD59-A6C34878D82A}">
                    <a16:rowId xmlns:a16="http://schemas.microsoft.com/office/drawing/2014/main" val="3821265464"/>
                  </a:ext>
                </a:extLst>
              </a:tr>
              <a:tr h="365760">
                <a:tc>
                  <a:txBody>
                    <a:bodyPr/>
                    <a:lstStyle/>
                    <a:p>
                      <a:pPr marL="342900" marR="0" lvl="0" indent="-342900">
                        <a:lnSpc>
                          <a:spcPct val="100000"/>
                        </a:lnSpc>
                        <a:spcBef>
                          <a:spcPts val="0"/>
                        </a:spcBef>
                        <a:spcAft>
                          <a:spcPts val="0"/>
                        </a:spcAft>
                        <a:buFont typeface="Arial" panose="020B0604020202020204" pitchFamily="34" charset="0"/>
                        <a:buChar char="•"/>
                        <a:tabLst>
                          <a:tab pos="457200" algn="l"/>
                        </a:tabLst>
                      </a:pPr>
                      <a:r>
                        <a:rPr lang="en-US" sz="1200" i="1" dirty="0">
                          <a:effectLst/>
                          <a:latin typeface="+mn-lt"/>
                          <a:ea typeface="Calibri" panose="020F0502020204030204" pitchFamily="34" charset="0"/>
                          <a:cs typeface="Times New Roman" panose="02020603050405020304" pitchFamily="18" charset="0"/>
                        </a:rPr>
                        <a:t>Yours?</a:t>
                      </a:r>
                      <a:endParaRPr lang="en-US" sz="1200" dirty="0">
                        <a:effectLst/>
                        <a:latin typeface="+mn-lt"/>
                        <a:ea typeface="Calibri" panose="020F0502020204030204" pitchFamily="34" charset="0"/>
                        <a:cs typeface="Times New Roman" panose="02020603050405020304" pitchFamily="18" charset="0"/>
                      </a:endParaRPr>
                    </a:p>
                  </a:txBody>
                  <a:tcPr marL="32788" marR="32788" marT="0" marB="0" anchor="ctr">
                    <a:solidFill>
                      <a:srgbClr val="F3F9FA"/>
                    </a:solidFill>
                  </a:tcPr>
                </a:tc>
                <a:tc>
                  <a:txBody>
                    <a:bodyPr/>
                    <a:lstStyle/>
                    <a:p>
                      <a:pPr marL="342900" marR="0" lvl="0" indent="-342900">
                        <a:spcBef>
                          <a:spcPts val="0"/>
                        </a:spcBef>
                        <a:spcAft>
                          <a:spcPts val="0"/>
                        </a:spcAft>
                        <a:buFont typeface="Arial" panose="020B0604020202020204" pitchFamily="34" charset="0"/>
                        <a:buChar char="•"/>
                        <a:tabLst>
                          <a:tab pos="457200" algn="l"/>
                        </a:tabLst>
                      </a:pPr>
                      <a:r>
                        <a:rPr lang="en-US" sz="1200" i="1" kern="1200" dirty="0">
                          <a:solidFill>
                            <a:schemeClr val="dk1"/>
                          </a:solidFill>
                          <a:effectLst/>
                          <a:latin typeface="+mn-lt"/>
                          <a:ea typeface="Calibri" panose="020F0502020204030204" pitchFamily="34" charset="0"/>
                          <a:cs typeface="Times New Roman" panose="02020603050405020304" pitchFamily="18" charset="0"/>
                        </a:rPr>
                        <a:t>Others?</a:t>
                      </a:r>
                    </a:p>
                  </a:txBody>
                  <a:tcPr marL="32788" marR="32788" marT="0" marB="0" anchor="ctr">
                    <a:solidFill>
                      <a:srgbClr val="F3F9FA"/>
                    </a:solidFill>
                  </a:tcPr>
                </a:tc>
                <a:extLst>
                  <a:ext uri="{0D108BD9-81ED-4DB2-BD59-A6C34878D82A}">
                    <a16:rowId xmlns:a16="http://schemas.microsoft.com/office/drawing/2014/main" val="1561450281"/>
                  </a:ext>
                </a:extLst>
              </a:tr>
            </a:tbl>
          </a:graphicData>
        </a:graphic>
      </p:graphicFrame>
    </p:spTree>
    <p:extLst>
      <p:ext uri="{BB962C8B-B14F-4D97-AF65-F5344CB8AC3E}">
        <p14:creationId xmlns:p14="http://schemas.microsoft.com/office/powerpoint/2010/main" val="4090712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8E779-17D6-4C89-A188-061AF006023B}"/>
              </a:ext>
            </a:extLst>
          </p:cNvPr>
          <p:cNvSpPr>
            <a:spLocks noGrp="1"/>
          </p:cNvSpPr>
          <p:nvPr>
            <p:ph type="title"/>
          </p:nvPr>
        </p:nvSpPr>
        <p:spPr/>
        <p:txBody>
          <a:bodyPr/>
          <a:lstStyle/>
          <a:p>
            <a:r>
              <a:rPr lang="en-US" dirty="0"/>
              <a:t>Measures of Successful PRN Program Outcomes</a:t>
            </a:r>
          </a:p>
        </p:txBody>
      </p:sp>
      <p:pic>
        <p:nvPicPr>
          <p:cNvPr id="4098" name="Picture 2" descr="A white board with a graph and red dots&#1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102" y="2075372"/>
            <a:ext cx="1948709" cy="194870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E75F328-3AAD-4BC9-8200-E1F1D1167B22}"/>
              </a:ext>
            </a:extLst>
          </p:cNvPr>
          <p:cNvSpPr>
            <a:spLocks noGrp="1"/>
          </p:cNvSpPr>
          <p:nvPr>
            <p:ph idx="1"/>
          </p:nvPr>
        </p:nvSpPr>
        <p:spPr>
          <a:xfrm>
            <a:off x="3829078" y="578222"/>
            <a:ext cx="4857722" cy="6051177"/>
          </a:xfrm>
        </p:spPr>
        <p:txBody>
          <a:bodyPr/>
          <a:lstStyle/>
          <a:p>
            <a:pPr lvl="2">
              <a:lnSpc>
                <a:spcPct val="103000"/>
              </a:lnSpc>
              <a:spcBef>
                <a:spcPts val="0"/>
              </a:spcBef>
              <a:spcAft>
                <a:spcPts val="600"/>
              </a:spcAft>
            </a:pPr>
            <a:r>
              <a:rPr lang="en-US" sz="1200" dirty="0"/>
              <a:t>Strategies for successful implementation of the PRN role:</a:t>
            </a:r>
          </a:p>
          <a:p>
            <a:pPr lvl="4">
              <a:lnSpc>
                <a:spcPct val="110000"/>
              </a:lnSpc>
              <a:spcAft>
                <a:spcPts val="0"/>
              </a:spcAft>
              <a:buClr>
                <a:srgbClr val="3E4D9A"/>
              </a:buClr>
              <a:buSzPct val="150000"/>
            </a:pPr>
            <a:r>
              <a:rPr lang="en-US" altLang="en-US" sz="1200" dirty="0">
                <a:ea typeface="ＭＳ Ｐゴシック" panose="020B0600070205080204" pitchFamily="34" charset="-128"/>
              </a:rPr>
              <a:t>Identify opportunities to improve pain care and promote an organizational culture of sensitivity to children’s pain </a:t>
            </a:r>
          </a:p>
          <a:p>
            <a:pPr lvl="4">
              <a:lnSpc>
                <a:spcPct val="110000"/>
              </a:lnSpc>
              <a:spcAft>
                <a:spcPts val="0"/>
              </a:spcAft>
              <a:buClr>
                <a:srgbClr val="3E4D9A"/>
              </a:buClr>
              <a:buSzPct val="150000"/>
            </a:pPr>
            <a:r>
              <a:rPr lang="en-US" altLang="en-US" sz="1200" dirty="0">
                <a:ea typeface="ＭＳ Ｐゴシック" panose="020B0600070205080204" pitchFamily="34" charset="-128"/>
              </a:rPr>
              <a:t>Align work with organizational priorities</a:t>
            </a:r>
          </a:p>
          <a:p>
            <a:pPr lvl="4">
              <a:lnSpc>
                <a:spcPct val="110000"/>
              </a:lnSpc>
              <a:spcAft>
                <a:spcPts val="0"/>
              </a:spcAft>
              <a:buClr>
                <a:srgbClr val="3E4D9A"/>
              </a:buClr>
              <a:buSzPct val="150000"/>
            </a:pPr>
            <a:r>
              <a:rPr lang="en-US" altLang="en-US" sz="1200" dirty="0">
                <a:ea typeface="ＭＳ Ｐゴシック" panose="020B0600070205080204" pitchFamily="34" charset="-128"/>
              </a:rPr>
              <a:t>Promote PRN role; make it visible and accessible</a:t>
            </a:r>
          </a:p>
          <a:p>
            <a:pPr lvl="4">
              <a:lnSpc>
                <a:spcPct val="110000"/>
              </a:lnSpc>
              <a:spcAft>
                <a:spcPts val="0"/>
              </a:spcAft>
              <a:buClr>
                <a:srgbClr val="3E4D9A"/>
              </a:buClr>
              <a:buSzPct val="150000"/>
            </a:pPr>
            <a:r>
              <a:rPr lang="en-US" altLang="en-US" sz="1200" dirty="0">
                <a:ea typeface="ＭＳ Ｐゴシック" panose="020B0600070205080204" pitchFamily="34" charset="-128"/>
              </a:rPr>
              <a:t>Document and communicate PRN activities and outcomes</a:t>
            </a:r>
            <a:endParaRPr lang="en-US" sz="1200" dirty="0"/>
          </a:p>
          <a:p>
            <a:pPr marL="463550" lvl="2" indent="-176213">
              <a:spcBef>
                <a:spcPts val="0"/>
              </a:spcBef>
              <a:buClr>
                <a:srgbClr val="3E4D9A"/>
              </a:buClr>
              <a:buSzPct val="150000"/>
              <a:buFont typeface="Wingdings" panose="05000000000000000000" pitchFamily="2" charset="2"/>
              <a:buChar char="§"/>
            </a:pPr>
            <a:r>
              <a:rPr lang="en-US" altLang="en-US" sz="1200" b="0" dirty="0">
                <a:solidFill>
                  <a:schemeClr val="tx2"/>
                </a:solidFill>
                <a:ea typeface="ＭＳ Ｐゴシック" panose="020B0600070205080204" pitchFamily="34" charset="-128"/>
              </a:rPr>
              <a:t>Increased documentation of pain assessments and interventions</a:t>
            </a:r>
          </a:p>
          <a:p>
            <a:pPr marL="463550" lvl="2" indent="-176213">
              <a:spcBef>
                <a:spcPts val="0"/>
              </a:spcBef>
              <a:buClr>
                <a:srgbClr val="3E4D9A"/>
              </a:buClr>
              <a:buSzPct val="150000"/>
              <a:buFont typeface="Wingdings" panose="05000000000000000000" pitchFamily="2" charset="2"/>
              <a:buChar char="§"/>
            </a:pPr>
            <a:r>
              <a:rPr lang="en-US" altLang="en-US" sz="1200" b="0" dirty="0">
                <a:solidFill>
                  <a:schemeClr val="tx2"/>
                </a:solidFill>
                <a:ea typeface="ＭＳ Ｐゴシック" panose="020B0600070205080204" pitchFamily="34" charset="-128"/>
              </a:rPr>
              <a:t>Greater awareness of the problem of undertreated pain; improved knowledge and attitudes</a:t>
            </a:r>
          </a:p>
          <a:p>
            <a:pPr marL="463550" lvl="2" indent="-176213">
              <a:spcBef>
                <a:spcPts val="0"/>
              </a:spcBef>
              <a:buClr>
                <a:srgbClr val="3E4D9A"/>
              </a:buClr>
              <a:buSzPct val="150000"/>
              <a:buFont typeface="Wingdings" panose="05000000000000000000" pitchFamily="2" charset="2"/>
              <a:buChar char="§"/>
            </a:pPr>
            <a:r>
              <a:rPr lang="en-US" altLang="en-US" sz="1200" b="0" dirty="0">
                <a:solidFill>
                  <a:schemeClr val="tx2"/>
                </a:solidFill>
                <a:ea typeface="ＭＳ Ｐゴシック" panose="020B0600070205080204" pitchFamily="34" charset="-128"/>
              </a:rPr>
              <a:t>Implementation of multimodal pain treatment protocols, including pharmacologic and biobehavioral (non-pharmacologic) strategies</a:t>
            </a:r>
          </a:p>
          <a:p>
            <a:pPr marL="463550" lvl="2" indent="-176213">
              <a:spcBef>
                <a:spcPts val="0"/>
              </a:spcBef>
              <a:buClr>
                <a:srgbClr val="3E4D9A"/>
              </a:buClr>
              <a:buSzPct val="150000"/>
              <a:buFont typeface="Wingdings" panose="05000000000000000000" pitchFamily="2" charset="2"/>
              <a:buChar char="§"/>
            </a:pPr>
            <a:r>
              <a:rPr lang="en-US" altLang="en-US" sz="1200" b="0" dirty="0">
                <a:solidFill>
                  <a:schemeClr val="tx2"/>
                </a:solidFill>
                <a:ea typeface="ＭＳ Ｐゴシック" panose="020B0600070205080204" pitchFamily="34" charset="-128"/>
              </a:rPr>
              <a:t>Improved pain relief </a:t>
            </a:r>
          </a:p>
          <a:p>
            <a:pPr marL="463550" lvl="2" indent="-176213">
              <a:spcBef>
                <a:spcPts val="0"/>
              </a:spcBef>
              <a:buClr>
                <a:srgbClr val="3E4D9A"/>
              </a:buClr>
              <a:buSzPct val="150000"/>
              <a:buFont typeface="Wingdings" panose="05000000000000000000" pitchFamily="2" charset="2"/>
              <a:buChar char="§"/>
            </a:pPr>
            <a:r>
              <a:rPr lang="en-US" altLang="en-US" sz="1200" b="0" dirty="0">
                <a:solidFill>
                  <a:schemeClr val="tx2"/>
                </a:solidFill>
                <a:ea typeface="ＭＳ Ｐゴシック" panose="020B0600070205080204" pitchFamily="34" charset="-128"/>
              </a:rPr>
              <a:t>Improved patient knowledge and satisfaction with pain care</a:t>
            </a:r>
          </a:p>
          <a:p>
            <a:pPr marL="463550" lvl="2" indent="-176213">
              <a:spcBef>
                <a:spcPts val="0"/>
              </a:spcBef>
              <a:buClr>
                <a:srgbClr val="3E4D9A"/>
              </a:buClr>
              <a:buSzPct val="150000"/>
              <a:buFont typeface="Wingdings" panose="05000000000000000000" pitchFamily="2" charset="2"/>
              <a:buChar char="§"/>
            </a:pPr>
            <a:r>
              <a:rPr lang="en-US" altLang="en-US" sz="1200" b="0" dirty="0">
                <a:solidFill>
                  <a:schemeClr val="tx2"/>
                </a:solidFill>
                <a:ea typeface="ＭＳ Ｐゴシック" panose="020B0600070205080204" pitchFamily="34" charset="-128"/>
              </a:rPr>
              <a:t>Enhanced nurse empowerment, job satisfaction, and retention</a:t>
            </a:r>
          </a:p>
          <a:p>
            <a:pPr marL="285750" lvl="1" indent="-285750">
              <a:lnSpc>
                <a:spcPct val="110000"/>
              </a:lnSpc>
              <a:spcAft>
                <a:spcPts val="0"/>
              </a:spcAft>
              <a:buClr>
                <a:srgbClr val="3E4D9A"/>
              </a:buClr>
              <a:buSzPct val="150000"/>
              <a:buFont typeface="Arial" panose="020B0604020202020204" pitchFamily="34" charset="0"/>
              <a:buChar char="•"/>
            </a:pPr>
            <a:r>
              <a:rPr lang="en-US" altLang="en-US" sz="1200" i="0" dirty="0">
                <a:latin typeface="Microsoft New Tai Lue" panose="020B0502040204020203" pitchFamily="34" charset="0"/>
                <a:ea typeface="ＭＳ Ｐゴシック" panose="020B0600070205080204" pitchFamily="34" charset="-128"/>
                <a:cs typeface="Microsoft New Tai Lue" panose="020B0502040204020203" pitchFamily="34" charset="0"/>
              </a:rPr>
              <a:t>Seek feedback from patients, families, nurses, healthcare team members, leadership</a:t>
            </a:r>
          </a:p>
          <a:p>
            <a:pPr lvl="2"/>
            <a:r>
              <a:rPr lang="en-US" sz="1200" dirty="0"/>
              <a:t>Benefits </a:t>
            </a:r>
          </a:p>
          <a:p>
            <a:pPr marL="339725" indent="-285750">
              <a:lnSpc>
                <a:spcPct val="110000"/>
              </a:lnSpc>
              <a:spcBef>
                <a:spcPts val="0"/>
              </a:spcBef>
              <a:spcAft>
                <a:spcPts val="0"/>
              </a:spcAft>
              <a:buFont typeface="Arial" panose="020B0604020202020204" pitchFamily="34" charset="0"/>
              <a:buChar char="•"/>
            </a:pPr>
            <a:r>
              <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Specialized ongoing continuing education </a:t>
            </a:r>
          </a:p>
          <a:p>
            <a:pPr marL="339725" indent="-285750">
              <a:lnSpc>
                <a:spcPct val="110000"/>
              </a:lnSpc>
              <a:spcBef>
                <a:spcPts val="0"/>
              </a:spcBef>
              <a:spcAft>
                <a:spcPts val="0"/>
              </a:spcAft>
              <a:buFont typeface="Arial" panose="020B0604020202020204" pitchFamily="34" charset="0"/>
              <a:buChar char="•"/>
            </a:pPr>
            <a:r>
              <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Leadership and career development opportunities </a:t>
            </a:r>
          </a:p>
          <a:p>
            <a:pPr marL="339725" lvl="1" indent="-285750">
              <a:lnSpc>
                <a:spcPct val="110000"/>
              </a:lnSpc>
              <a:spcAft>
                <a:spcPts val="0"/>
              </a:spcAft>
              <a:buFont typeface="Arial" panose="020B0604020202020204" pitchFamily="34" charset="0"/>
              <a:buChar char="•"/>
            </a:pPr>
            <a:r>
              <a:rPr lang="en-US" altLang="en-US" sz="1200" i="0" dirty="0">
                <a:latin typeface="Microsoft New Tai Lue" panose="020B0502040204020203" pitchFamily="34" charset="0"/>
                <a:ea typeface="ＭＳ Ｐゴシック" panose="020B0600070205080204" pitchFamily="34" charset="-128"/>
                <a:cs typeface="Microsoft New Tai Lue" panose="020B0502040204020203" pitchFamily="34" charset="0"/>
              </a:rPr>
              <a:t>Recognition of clinical expertise and leadership role</a:t>
            </a:r>
          </a:p>
          <a:p>
            <a:pPr marL="339725" lvl="1" indent="-285750">
              <a:lnSpc>
                <a:spcPct val="110000"/>
              </a:lnSpc>
              <a:spcAft>
                <a:spcPts val="0"/>
              </a:spcAft>
              <a:buFont typeface="Arial" panose="020B0604020202020204" pitchFamily="34" charset="0"/>
              <a:buChar char="•"/>
            </a:pPr>
            <a:r>
              <a:rPr lang="en-US" altLang="en-US" sz="1200" i="0" dirty="0">
                <a:latin typeface="Microsoft New Tai Lue" panose="020B0502040204020203" pitchFamily="34" charset="0"/>
                <a:ea typeface="ＭＳ Ｐゴシック" panose="020B0600070205080204" pitchFamily="34" charset="-128"/>
                <a:cs typeface="Microsoft New Tai Lue" panose="020B0502040204020203" pitchFamily="34" charset="0"/>
              </a:rPr>
              <a:t>Support for identified educational, evidence-based practice, performance improvement, and/or research projects related to pain management</a:t>
            </a:r>
          </a:p>
          <a:p>
            <a:pPr marL="339725" lvl="1" indent="-285750">
              <a:lnSpc>
                <a:spcPct val="110000"/>
              </a:lnSpc>
              <a:spcAft>
                <a:spcPts val="0"/>
              </a:spcAft>
              <a:buFont typeface="Arial" panose="020B0604020202020204" pitchFamily="34" charset="0"/>
              <a:buChar char="•"/>
            </a:pPr>
            <a:r>
              <a:rPr lang="en-US" altLang="en-US" sz="1200" i="0" dirty="0">
                <a:latin typeface="Microsoft New Tai Lue" panose="020B0502040204020203" pitchFamily="34" charset="0"/>
                <a:ea typeface="ＭＳ Ｐゴシック" panose="020B0600070205080204" pitchFamily="34" charset="-128"/>
                <a:cs typeface="Microsoft New Tai Lue" panose="020B0502040204020203" pitchFamily="34" charset="0"/>
              </a:rPr>
              <a:t>Opportunities to present and publish project findings internally and externally in local, regional, national and international forums</a:t>
            </a:r>
          </a:p>
          <a:p>
            <a:pPr lvl="2"/>
            <a:r>
              <a:rPr lang="en-US" sz="1200" dirty="0"/>
              <a:t>Challenges</a:t>
            </a:r>
          </a:p>
          <a:p>
            <a:pPr marL="339725" lvl="1" indent="-285750">
              <a:lnSpc>
                <a:spcPct val="95000"/>
              </a:lnSpc>
              <a:spcBef>
                <a:spcPts val="600"/>
              </a:spcBef>
              <a:spcAft>
                <a:spcPts val="0"/>
              </a:spcAft>
              <a:buFont typeface="Arial" panose="020B0604020202020204" pitchFamily="34" charset="0"/>
              <a:buChar char="•"/>
            </a:pPr>
            <a:r>
              <a:rPr lang="en-US" altLang="en-US" sz="1200" i="0" dirty="0">
                <a:latin typeface="Microsoft New Tai Lue" panose="020B0502040204020203" pitchFamily="34" charset="0"/>
                <a:ea typeface="ＭＳ Ｐゴシック" panose="020B0600070205080204" pitchFamily="34" charset="-128"/>
                <a:cs typeface="Microsoft New Tai Lue" panose="020B0502040204020203" pitchFamily="34" charset="0"/>
              </a:rPr>
              <a:t>Time, resources, role conflict and ambiguity</a:t>
            </a:r>
          </a:p>
          <a:p>
            <a:pPr lvl="2"/>
            <a:endParaRPr lang="en-US" dirty="0"/>
          </a:p>
        </p:txBody>
      </p:sp>
    </p:spTree>
    <p:extLst>
      <p:ext uri="{BB962C8B-B14F-4D97-AF65-F5344CB8AC3E}">
        <p14:creationId xmlns:p14="http://schemas.microsoft.com/office/powerpoint/2010/main" val="1201576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4" y="3158609"/>
            <a:ext cx="3579505"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Type your answers here.</a:t>
            </a:r>
          </a:p>
        </p:txBody>
      </p:sp>
      <p:grpSp>
        <p:nvGrpSpPr>
          <p:cNvPr id="5" name="Group 4" descr="An icon of a thought cloud">
            <a:extLst>
              <a:ext uri="{FF2B5EF4-FFF2-40B4-BE49-F238E27FC236}">
                <a16:creationId xmlns:a16="http://schemas.microsoft.com/office/drawing/2014/main" id="{EF895BD8-08F0-4725-AAB5-0F5402AD252E}"/>
              </a:ext>
            </a:extLst>
          </p:cNvPr>
          <p:cNvGrpSpPr/>
          <p:nvPr/>
        </p:nvGrpSpPr>
        <p:grpSpPr>
          <a:xfrm>
            <a:off x="966156" y="903889"/>
            <a:ext cx="1828800" cy="1828800"/>
            <a:chOff x="4340771" y="1040524"/>
            <a:chExt cx="1828800" cy="1828800"/>
          </a:xfrm>
        </p:grpSpPr>
        <p:sp>
          <p:nvSpPr>
            <p:cNvPr id="6" name="Oval 5">
              <a:extLst>
                <a:ext uri="{FF2B5EF4-FFF2-40B4-BE49-F238E27FC236}">
                  <a16:creationId xmlns:a16="http://schemas.microsoft.com/office/drawing/2014/main" id="{63DCC55F-B7CE-4B9A-A312-8536EEE4553D}"/>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7" name="Picture 2" descr="Image result for image for thinking cloud">
              <a:extLst>
                <a:ext uri="{FF2B5EF4-FFF2-40B4-BE49-F238E27FC236}">
                  <a16:creationId xmlns:a16="http://schemas.microsoft.com/office/drawing/2014/main" id="{14CF19CF-81CF-4FEB-BB5C-CD1E91A11E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 Placeholder 1"/>
          <p:cNvSpPr>
            <a:spLocks noGrp="1"/>
          </p:cNvSpPr>
          <p:nvPr>
            <p:ph type="body" sz="quarter" idx="10"/>
          </p:nvPr>
        </p:nvSpPr>
        <p:spPr>
          <a:xfrm>
            <a:off x="475488" y="3250854"/>
            <a:ext cx="2810136" cy="2746756"/>
          </a:xfrm>
        </p:spPr>
        <p:txBody>
          <a:bodyPr/>
          <a:lstStyle/>
          <a:p>
            <a:pPr lvl="2"/>
            <a:r>
              <a:rPr lang="en-US" sz="1600" dirty="0"/>
              <a:t>Take a minute to reflect…</a:t>
            </a:r>
          </a:p>
          <a:p>
            <a:pPr marL="171450" lvl="2" indent="-171450">
              <a:buFont typeface="Arial" panose="020B0604020202020204" pitchFamily="34" charset="0"/>
              <a:buChar char="•"/>
            </a:pPr>
            <a:endParaRPr lang="en-US" sz="1200" dirty="0">
              <a:solidFill>
                <a:schemeClr val="tx1"/>
              </a:solidFill>
              <a:latin typeface="+mn-lt"/>
            </a:endParaRPr>
          </a:p>
          <a:p>
            <a:pPr marL="225425" indent="-171450">
              <a:buFont typeface="Arial" panose="020B0604020202020204" pitchFamily="34" charset="0"/>
              <a:buChar char="•"/>
            </a:pPr>
            <a:r>
              <a:rPr lang="en-US" sz="1400" i="0" dirty="0">
                <a:solidFill>
                  <a:schemeClr val="tx1"/>
                </a:solidFill>
                <a:latin typeface="+mn-lt"/>
              </a:rPr>
              <a:t>What are your </a:t>
            </a:r>
            <a:r>
              <a:rPr lang="en-US" sz="1400" b="1" i="0" dirty="0">
                <a:solidFill>
                  <a:schemeClr val="tx1"/>
                </a:solidFill>
                <a:latin typeface="+mn-lt"/>
              </a:rPr>
              <a:t>organizational priorities</a:t>
            </a:r>
            <a:r>
              <a:rPr lang="en-US" sz="1400" i="0" dirty="0">
                <a:solidFill>
                  <a:schemeClr val="tx1"/>
                </a:solidFill>
                <a:latin typeface="+mn-lt"/>
              </a:rPr>
              <a:t>? </a:t>
            </a:r>
          </a:p>
          <a:p>
            <a:pPr marL="225425" indent="-171450">
              <a:spcBef>
                <a:spcPts val="600"/>
              </a:spcBef>
              <a:buFont typeface="Arial" panose="020B0604020202020204" pitchFamily="34" charset="0"/>
              <a:buChar char="•"/>
            </a:pPr>
            <a:r>
              <a:rPr lang="en-US" sz="1400" i="0" dirty="0">
                <a:solidFill>
                  <a:schemeClr val="tx1"/>
                </a:solidFill>
                <a:latin typeface="+mn-lt"/>
              </a:rPr>
              <a:t>How will you successfully brand the PRN role? </a:t>
            </a:r>
          </a:p>
          <a:p>
            <a:pPr marL="225425" indent="-171450">
              <a:spcBef>
                <a:spcPts val="600"/>
              </a:spcBef>
              <a:buFont typeface="Arial" panose="020B0604020202020204" pitchFamily="34" charset="0"/>
              <a:buChar char="•"/>
            </a:pPr>
            <a:r>
              <a:rPr lang="en-US" sz="1400" b="1" i="0" dirty="0">
                <a:solidFill>
                  <a:schemeClr val="tx1"/>
                </a:solidFill>
                <a:latin typeface="+mn-lt"/>
                <a:cs typeface="Arial" panose="020B0604020202020204" pitchFamily="34" charset="0"/>
              </a:rPr>
              <a:t>Who can help you </a:t>
            </a:r>
            <a:r>
              <a:rPr lang="en-US" sz="1400" i="0" dirty="0">
                <a:solidFill>
                  <a:schemeClr val="tx1"/>
                </a:solidFill>
                <a:latin typeface="+mn-lt"/>
                <a:cs typeface="Arial" panose="020B0604020202020204" pitchFamily="34" charset="0"/>
              </a:rPr>
              <a:t>overcome these challenges?</a:t>
            </a:r>
          </a:p>
          <a:p>
            <a:pPr marL="225425" indent="-171450">
              <a:spcBef>
                <a:spcPts val="600"/>
              </a:spcBef>
              <a:buFont typeface="Arial" panose="020B0604020202020204" pitchFamily="34" charset="0"/>
              <a:buChar char="•"/>
            </a:pPr>
            <a:r>
              <a:rPr lang="en-US" sz="1400" b="1" i="0" dirty="0">
                <a:solidFill>
                  <a:schemeClr val="tx1"/>
                </a:solidFill>
                <a:latin typeface="+mn-lt"/>
                <a:cs typeface="Arial" panose="020B0604020202020204" pitchFamily="34" charset="0"/>
              </a:rPr>
              <a:t>Who can help you </a:t>
            </a:r>
            <a:r>
              <a:rPr lang="en-US" sz="1400" i="0" dirty="0">
                <a:solidFill>
                  <a:schemeClr val="tx1"/>
                </a:solidFill>
                <a:latin typeface="+mn-lt"/>
                <a:cs typeface="Arial" panose="020B0604020202020204" pitchFamily="34" charset="0"/>
              </a:rPr>
              <a:t>access the resources you need? </a:t>
            </a:r>
            <a:endParaRPr lang="en-US" sz="1400" i="0" dirty="0">
              <a:solidFill>
                <a:schemeClr val="tx1"/>
              </a:solidFill>
              <a:latin typeface="+mn-lt"/>
            </a:endParaRPr>
          </a:p>
          <a:p>
            <a:pPr lvl="2">
              <a:buNone/>
            </a:pPr>
            <a:endParaRPr lang="en-US" sz="1600" dirty="0"/>
          </a:p>
          <a:p>
            <a:endParaRPr lang="en-US" dirty="0"/>
          </a:p>
        </p:txBody>
      </p:sp>
    </p:spTree>
    <p:extLst>
      <p:ext uri="{BB962C8B-B14F-4D97-AF65-F5344CB8AC3E}">
        <p14:creationId xmlns:p14="http://schemas.microsoft.com/office/powerpoint/2010/main" val="499146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015D4-FF1D-4825-B1BF-6F71D9A94B95}"/>
              </a:ext>
            </a:extLst>
          </p:cNvPr>
          <p:cNvSpPr>
            <a:spLocks noGrp="1"/>
          </p:cNvSpPr>
          <p:nvPr>
            <p:ph type="title"/>
          </p:nvPr>
        </p:nvSpPr>
        <p:spPr/>
        <p:txBody>
          <a:bodyPr/>
          <a:lstStyle/>
          <a:p>
            <a:r>
              <a:rPr lang="en-US" dirty="0"/>
              <a:t>Leadership Commitment to </a:t>
            </a:r>
            <a:br>
              <a:rPr lang="en-US" dirty="0"/>
            </a:br>
            <a:r>
              <a:rPr lang="en-US" dirty="0"/>
              <a:t>PRN and PRN Role</a:t>
            </a:r>
          </a:p>
        </p:txBody>
      </p:sp>
      <p:graphicFrame>
        <p:nvGraphicFramePr>
          <p:cNvPr id="5" name="Table 4">
            <a:extLst>
              <a:ext uri="{FF2B5EF4-FFF2-40B4-BE49-F238E27FC236}">
                <a16:creationId xmlns:a16="http://schemas.microsoft.com/office/drawing/2014/main" id="{BC7E580C-04BF-43E1-8F1E-74CCCD64C81A}"/>
              </a:ext>
            </a:extLst>
          </p:cNvPr>
          <p:cNvGraphicFramePr>
            <a:graphicFrameLocks noGrp="1"/>
          </p:cNvGraphicFramePr>
          <p:nvPr>
            <p:extLst>
              <p:ext uri="{D42A27DB-BD31-4B8C-83A1-F6EECF244321}">
                <p14:modId xmlns:p14="http://schemas.microsoft.com/office/powerpoint/2010/main" val="921367464"/>
              </p:ext>
            </p:extLst>
          </p:nvPr>
        </p:nvGraphicFramePr>
        <p:xfrm>
          <a:off x="457200" y="2763277"/>
          <a:ext cx="3154680" cy="974154"/>
        </p:xfrm>
        <a:graphic>
          <a:graphicData uri="http://schemas.openxmlformats.org/drawingml/2006/table">
            <a:tbl>
              <a:tblPr firstRow="1">
                <a:tableStyleId>{5C22544A-7EE6-4342-B048-85BDC9FD1C3A}</a:tableStyleId>
              </a:tblPr>
              <a:tblGrid>
                <a:gridCol w="3154680">
                  <a:extLst>
                    <a:ext uri="{9D8B030D-6E8A-4147-A177-3AD203B41FA5}">
                      <a16:colId xmlns:a16="http://schemas.microsoft.com/office/drawing/2014/main" val="20000"/>
                    </a:ext>
                  </a:extLst>
                </a:gridCol>
              </a:tblGrid>
              <a:tr h="0">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600" b="0" i="1" kern="1200" dirty="0">
                          <a:solidFill>
                            <a:schemeClr val="accent1"/>
                          </a:solidFill>
                          <a:latin typeface="Corbel" panose="020B0503020204020204" pitchFamily="34" charset="0"/>
                          <a:ea typeface="+mn-ea"/>
                          <a:cs typeface="+mn-cs"/>
                        </a:rPr>
                        <a:t>Management is doing things right; leadership is doing the right things. </a:t>
                      </a:r>
                    </a:p>
                    <a:p>
                      <a:pPr marL="0" marR="0" lvl="0" indent="0" algn="l" defTabSz="914400" rtl="0" eaLnBrk="1" fontAlgn="auto" latinLnBrk="0" hangingPunct="1">
                        <a:lnSpc>
                          <a:spcPct val="110000"/>
                        </a:lnSpc>
                        <a:spcBef>
                          <a:spcPts val="0"/>
                        </a:spcBef>
                        <a:spcAft>
                          <a:spcPts val="0"/>
                        </a:spcAft>
                        <a:buClrTx/>
                        <a:buSzTx/>
                        <a:buFontTx/>
                        <a:buNone/>
                        <a:tabLst/>
                        <a:defRPr/>
                      </a:pPr>
                      <a:r>
                        <a:rPr lang="en-US" sz="1600" b="0" i="1" kern="1200" dirty="0">
                          <a:solidFill>
                            <a:schemeClr val="accent1"/>
                          </a:solidFill>
                          <a:latin typeface="Corbel" panose="020B0503020204020204" pitchFamily="34" charset="0"/>
                          <a:ea typeface="+mn-ea"/>
                          <a:cs typeface="+mn-cs"/>
                        </a:rPr>
                        <a:t>~ Peter Drucker</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3" name="Content Placeholder 2">
            <a:extLst>
              <a:ext uri="{FF2B5EF4-FFF2-40B4-BE49-F238E27FC236}">
                <a16:creationId xmlns:a16="http://schemas.microsoft.com/office/drawing/2014/main" id="{5CBEA086-9038-4CA9-B3A0-690997A76FB6}"/>
              </a:ext>
            </a:extLst>
          </p:cNvPr>
          <p:cNvSpPr>
            <a:spLocks noGrp="1"/>
          </p:cNvSpPr>
          <p:nvPr>
            <p:ph idx="1"/>
          </p:nvPr>
        </p:nvSpPr>
        <p:spPr/>
        <p:txBody>
          <a:bodyPr/>
          <a:lstStyle/>
          <a:p>
            <a:pPr marL="53975" lvl="3">
              <a:lnSpc>
                <a:spcPct val="120000"/>
              </a:lnSpc>
              <a:buNone/>
            </a:pPr>
            <a:r>
              <a:rPr lang="en-US" altLang="en-US" sz="1200" b="1" dirty="0">
                <a:solidFill>
                  <a:schemeClr val="accent4"/>
                </a:solidFill>
              </a:rPr>
              <a:t>Leadership should commit to provide:</a:t>
            </a:r>
          </a:p>
          <a:p>
            <a:pPr marL="339725" indent="-285750">
              <a:lnSpc>
                <a:spcPct val="95000"/>
              </a:lnSpc>
              <a:spcAft>
                <a:spcPts val="0"/>
              </a:spcAft>
              <a:buFont typeface="Arial" panose="020B0604020202020204" pitchFamily="34" charset="0"/>
              <a:buChar char="•"/>
            </a:pPr>
            <a:r>
              <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Time for initial training and ongoing continuing education</a:t>
            </a:r>
          </a:p>
          <a:p>
            <a:pPr marL="339725" indent="-285750">
              <a:lnSpc>
                <a:spcPct val="95000"/>
              </a:lnSpc>
              <a:spcAft>
                <a:spcPts val="0"/>
              </a:spcAft>
              <a:buFont typeface="Arial" panose="020B0604020202020204" pitchFamily="34" charset="0"/>
              <a:buChar char="•"/>
            </a:pPr>
            <a:r>
              <a:rPr 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Commitment to a culture of effective pain management throughout an organization</a:t>
            </a:r>
          </a:p>
          <a:p>
            <a:pPr marL="339725" indent="-285750">
              <a:lnSpc>
                <a:spcPct val="95000"/>
              </a:lnSpc>
              <a:spcAft>
                <a:spcPts val="0"/>
              </a:spcAft>
              <a:buFont typeface="Arial" panose="020B0604020202020204" pitchFamily="34" charset="0"/>
              <a:buChar char="•"/>
            </a:pPr>
            <a:r>
              <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Program facilitation by a leader with expertise in pain management and education</a:t>
            </a:r>
          </a:p>
          <a:p>
            <a:pPr marL="339725" indent="-285750">
              <a:lnSpc>
                <a:spcPct val="95000"/>
              </a:lnSpc>
              <a:spcAft>
                <a:spcPts val="0"/>
              </a:spcAft>
              <a:buFont typeface="Arial" panose="020B0604020202020204" pitchFamily="34" charset="0"/>
              <a:buChar char="•"/>
            </a:pPr>
            <a:r>
              <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Ongoing role development</a:t>
            </a:r>
          </a:p>
          <a:p>
            <a:pPr marL="339725" indent="-285750">
              <a:lnSpc>
                <a:spcPct val="95000"/>
              </a:lnSpc>
              <a:spcAft>
                <a:spcPts val="0"/>
              </a:spcAft>
              <a:buFont typeface="Arial" panose="020B0604020202020204" pitchFamily="34" charset="0"/>
              <a:buChar char="•"/>
            </a:pPr>
            <a:r>
              <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Communication and provide support for PRN role and project </a:t>
            </a:r>
          </a:p>
          <a:p>
            <a:pPr marL="339725" indent="-285750">
              <a:lnSpc>
                <a:spcPct val="95000"/>
              </a:lnSpc>
              <a:spcAft>
                <a:spcPts val="0"/>
              </a:spcAft>
              <a:buFont typeface="Arial" panose="020B0604020202020204" pitchFamily="34" charset="0"/>
              <a:buChar char="•"/>
            </a:pPr>
            <a:r>
              <a:rPr 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Help with way finding, identification of resources, and effective methods of addressing staff and organizational challenges and barriers. </a:t>
            </a:r>
            <a:endPar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endParaRPr>
          </a:p>
          <a:p>
            <a:pPr marL="339725" indent="-285750">
              <a:lnSpc>
                <a:spcPct val="95000"/>
              </a:lnSpc>
              <a:spcAft>
                <a:spcPts val="0"/>
              </a:spcAft>
              <a:buFont typeface="Arial" panose="020B0604020202020204" pitchFamily="34" charset="0"/>
              <a:buChar char="•"/>
            </a:pPr>
            <a:r>
              <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Facilitate interdisciplinary communication, cooperation, and teamwork to advance PRN role</a:t>
            </a:r>
          </a:p>
          <a:p>
            <a:pPr marL="339725" indent="-285750">
              <a:lnSpc>
                <a:spcPct val="95000"/>
              </a:lnSpc>
              <a:spcAft>
                <a:spcPts val="0"/>
              </a:spcAft>
              <a:buFont typeface="Arial" panose="020B0604020202020204" pitchFamily="34" charset="0"/>
              <a:buChar char="•"/>
            </a:pPr>
            <a:r>
              <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Collaboration with PRN to evaluate role</a:t>
            </a:r>
          </a:p>
          <a:p>
            <a:pPr marL="339725" indent="-285750">
              <a:lnSpc>
                <a:spcPct val="95000"/>
              </a:lnSpc>
              <a:spcAft>
                <a:spcPts val="0"/>
              </a:spcAft>
              <a:buFont typeface="Arial" panose="020B0604020202020204" pitchFamily="34" charset="0"/>
              <a:buChar char="•"/>
            </a:pPr>
            <a:r>
              <a:rPr lang="en-US" altLang="en-US" sz="12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rPr>
              <a:t>Evaluation of effectiveness of PRN</a:t>
            </a:r>
          </a:p>
          <a:p>
            <a:pPr>
              <a:buNone/>
            </a:pPr>
            <a:endParaRPr lang="en-US" dirty="0"/>
          </a:p>
        </p:txBody>
      </p:sp>
    </p:spTree>
    <p:extLst>
      <p:ext uri="{BB962C8B-B14F-4D97-AF65-F5344CB8AC3E}">
        <p14:creationId xmlns:p14="http://schemas.microsoft.com/office/powerpoint/2010/main" val="1187594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A6563-BB27-4FFC-BCAE-078AE4868DF1}"/>
              </a:ext>
            </a:extLst>
          </p:cNvPr>
          <p:cNvSpPr>
            <a:spLocks noGrp="1"/>
          </p:cNvSpPr>
          <p:nvPr>
            <p:ph type="title"/>
          </p:nvPr>
        </p:nvSpPr>
        <p:spPr>
          <a:xfrm>
            <a:off x="457199" y="3848100"/>
            <a:ext cx="5701863" cy="2543773"/>
          </a:xfrm>
        </p:spPr>
        <p:txBody>
          <a:bodyPr/>
          <a:lstStyle/>
          <a:p>
            <a:r>
              <a:rPr lang="en-US" dirty="0"/>
              <a:t>PRN Responsibilities</a:t>
            </a:r>
          </a:p>
        </p:txBody>
      </p:sp>
    </p:spTree>
    <p:extLst>
      <p:ext uri="{BB962C8B-B14F-4D97-AF65-F5344CB8AC3E}">
        <p14:creationId xmlns:p14="http://schemas.microsoft.com/office/powerpoint/2010/main" val="1033371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E8D4EB-84F2-4719-9FF3-DB2B14C2DABC}"/>
              </a:ext>
            </a:extLst>
          </p:cNvPr>
          <p:cNvSpPr>
            <a:spLocks noGrp="1"/>
          </p:cNvSpPr>
          <p:nvPr>
            <p:ph type="title"/>
          </p:nvPr>
        </p:nvSpPr>
        <p:spPr/>
        <p:txBody>
          <a:bodyPr/>
          <a:lstStyle/>
          <a:p>
            <a:r>
              <a:rPr lang="en-US" dirty="0"/>
              <a:t>What PRNs Do</a:t>
            </a:r>
          </a:p>
        </p:txBody>
      </p:sp>
      <p:sp>
        <p:nvSpPr>
          <p:cNvPr id="6" name="Content Placeholder 5">
            <a:extLst>
              <a:ext uri="{FF2B5EF4-FFF2-40B4-BE49-F238E27FC236}">
                <a16:creationId xmlns:a16="http://schemas.microsoft.com/office/drawing/2014/main" id="{56722D7A-84B7-49C5-993B-C1AE74E8BB86}"/>
              </a:ext>
            </a:extLst>
          </p:cNvPr>
          <p:cNvSpPr>
            <a:spLocks noGrp="1"/>
          </p:cNvSpPr>
          <p:nvPr>
            <p:ph idx="13"/>
          </p:nvPr>
        </p:nvSpPr>
        <p:spPr/>
        <p:txBody>
          <a:bodyPr/>
          <a:lstStyle/>
          <a:p>
            <a:r>
              <a:rPr lang="en-US" sz="1600" dirty="0"/>
              <a:t>Responsibilities vary by institutional commitment, culture, structure, needs, opportunities, and expectations</a:t>
            </a:r>
          </a:p>
        </p:txBody>
      </p:sp>
      <p:graphicFrame>
        <p:nvGraphicFramePr>
          <p:cNvPr id="10" name="Content Placeholder 9" descr="What PRNs do">
            <a:extLst>
              <a:ext uri="{FF2B5EF4-FFF2-40B4-BE49-F238E27FC236}">
                <a16:creationId xmlns:a16="http://schemas.microsoft.com/office/drawing/2014/main" id="{F3F28EC2-021B-49CE-8892-861623598A7E}"/>
              </a:ext>
            </a:extLst>
          </p:cNvPr>
          <p:cNvGraphicFramePr>
            <a:graphicFrameLocks noGrp="1"/>
          </p:cNvGraphicFramePr>
          <p:nvPr>
            <p:ph idx="1"/>
            <p:extLst>
              <p:ext uri="{D42A27DB-BD31-4B8C-83A1-F6EECF244321}">
                <p14:modId xmlns:p14="http://schemas.microsoft.com/office/powerpoint/2010/main" val="943385886"/>
              </p:ext>
            </p:extLst>
          </p:nvPr>
        </p:nvGraphicFramePr>
        <p:xfrm>
          <a:off x="3829050" y="685800"/>
          <a:ext cx="4857750"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7685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58DAF-116D-4FBC-8BFF-36ACCED76042}"/>
              </a:ext>
            </a:extLst>
          </p:cNvPr>
          <p:cNvSpPr>
            <a:spLocks noGrp="1"/>
          </p:cNvSpPr>
          <p:nvPr>
            <p:ph type="title"/>
          </p:nvPr>
        </p:nvSpPr>
        <p:spPr/>
        <p:txBody>
          <a:bodyPr/>
          <a:lstStyle/>
          <a:p>
            <a:r>
              <a:rPr lang="en-US" dirty="0"/>
              <a:t>Responsibilities</a:t>
            </a:r>
          </a:p>
        </p:txBody>
      </p:sp>
      <p:sp>
        <p:nvSpPr>
          <p:cNvPr id="7" name="Content Placeholder 6">
            <a:extLst>
              <a:ext uri="{FF2B5EF4-FFF2-40B4-BE49-F238E27FC236}">
                <a16:creationId xmlns:a16="http://schemas.microsoft.com/office/drawing/2014/main" id="{6787EBCA-1AE0-4D38-817D-0E0185639992}"/>
              </a:ext>
            </a:extLst>
          </p:cNvPr>
          <p:cNvSpPr>
            <a:spLocks noGrp="1"/>
          </p:cNvSpPr>
          <p:nvPr>
            <p:ph idx="11"/>
          </p:nvPr>
        </p:nvSpPr>
        <p:spPr>
          <a:xfrm>
            <a:off x="1301263" y="3133165"/>
            <a:ext cx="2133424" cy="2749550"/>
          </a:xfrm>
        </p:spPr>
        <p:txBody>
          <a:bodyPr/>
          <a:lstStyle/>
          <a:p>
            <a:pPr>
              <a:spcAft>
                <a:spcPts val="600"/>
              </a:spcAft>
            </a:pPr>
            <a:r>
              <a:rPr lang="en-US" sz="1600" dirty="0"/>
              <a:t>Personal Professional Development</a:t>
            </a:r>
          </a:p>
          <a:p>
            <a:pPr lvl="4">
              <a:spcBef>
                <a:spcPts val="600"/>
              </a:spcBef>
              <a:spcAft>
                <a:spcPts val="0"/>
              </a:spcAft>
              <a:buClr>
                <a:srgbClr val="3E4D9A"/>
              </a:buClr>
              <a:buSzPct val="150000"/>
            </a:pPr>
            <a:r>
              <a:rPr lang="en-US" altLang="en-US" sz="1200" dirty="0">
                <a:ea typeface="ＭＳ Ｐゴシック" panose="020B0600070205080204" pitchFamily="34" charset="-128"/>
              </a:rPr>
              <a:t>Assess personal knowledge and attitudes about pain and pain care </a:t>
            </a:r>
          </a:p>
          <a:p>
            <a:pPr lvl="4">
              <a:spcBef>
                <a:spcPts val="600"/>
              </a:spcBef>
              <a:spcAft>
                <a:spcPts val="0"/>
              </a:spcAft>
              <a:buClr>
                <a:srgbClr val="3E4D9A"/>
              </a:buClr>
              <a:buSzPct val="150000"/>
            </a:pPr>
            <a:r>
              <a:rPr lang="en-US" altLang="en-US" sz="1200" dirty="0">
                <a:ea typeface="ＭＳ Ｐゴシック" panose="020B0600070205080204" pitchFamily="34" charset="-128"/>
              </a:rPr>
              <a:t>Regular active attendance at PRN meetings and other committee meetings as defined</a:t>
            </a:r>
          </a:p>
          <a:p>
            <a:pPr lvl="4">
              <a:spcBef>
                <a:spcPts val="600"/>
              </a:spcBef>
              <a:spcAft>
                <a:spcPts val="0"/>
              </a:spcAft>
              <a:buClr>
                <a:srgbClr val="3E4D9A"/>
              </a:buClr>
              <a:buSzPct val="150000"/>
            </a:pPr>
            <a:r>
              <a:rPr lang="en-US" altLang="en-US" sz="1200" dirty="0">
                <a:ea typeface="ＭＳ Ｐゴシック" panose="020B0600070205080204" pitchFamily="34" charset="-128"/>
              </a:rPr>
              <a:t>Negotiate with leadership for time to complete the responsibilities of the PRN role</a:t>
            </a:r>
          </a:p>
          <a:p>
            <a:endParaRPr lang="en-US" dirty="0"/>
          </a:p>
        </p:txBody>
      </p:sp>
      <p:sp>
        <p:nvSpPr>
          <p:cNvPr id="5" name="Content Placeholder 4">
            <a:extLst>
              <a:ext uri="{FF2B5EF4-FFF2-40B4-BE49-F238E27FC236}">
                <a16:creationId xmlns:a16="http://schemas.microsoft.com/office/drawing/2014/main" id="{0C204579-FBF2-460B-9503-7DBBD3A84737}"/>
              </a:ext>
            </a:extLst>
          </p:cNvPr>
          <p:cNvSpPr>
            <a:spLocks noGrp="1"/>
          </p:cNvSpPr>
          <p:nvPr>
            <p:ph idx="1"/>
          </p:nvPr>
        </p:nvSpPr>
        <p:spPr>
          <a:xfrm>
            <a:off x="3639253" y="3429000"/>
            <a:ext cx="2510088" cy="2749550"/>
          </a:xfrm>
        </p:spPr>
        <p:txBody>
          <a:bodyPr/>
          <a:lstStyle/>
          <a:p>
            <a:pPr marL="174625" indent="-174625">
              <a:lnSpc>
                <a:spcPct val="110000"/>
              </a:lnSpc>
              <a:spcAft>
                <a:spcPts val="600"/>
              </a:spcAft>
            </a:pPr>
            <a:r>
              <a:rPr lang="en-US" sz="1600" dirty="0"/>
              <a:t>Care Provider</a:t>
            </a:r>
          </a:p>
          <a:p>
            <a:pPr lvl="4">
              <a:spcBef>
                <a:spcPts val="300"/>
              </a:spcBef>
              <a:spcAft>
                <a:spcPts val="0"/>
              </a:spcAft>
              <a:buClr>
                <a:srgbClr val="3E4D9A"/>
              </a:buClr>
              <a:buSzPct val="150000"/>
            </a:pPr>
            <a:r>
              <a:rPr lang="en-US" altLang="en-US" sz="1200" dirty="0">
                <a:ea typeface="ＭＳ Ｐゴシック" panose="020B0600070205080204" pitchFamily="34" charset="-128"/>
              </a:rPr>
              <a:t>Act as a role model for others in the care of patients by performing thorough pain assessments, providing pharmacologic and biobehavioral interventions, evaluating outcomes, teaching patients and families about pain care, and communicating pain care through documentation and verbally during patient care rounds and reports</a:t>
            </a:r>
          </a:p>
          <a:p>
            <a:pPr lvl="4">
              <a:spcBef>
                <a:spcPts val="300"/>
              </a:spcBef>
              <a:spcAft>
                <a:spcPts val="0"/>
              </a:spcAft>
              <a:buClr>
                <a:srgbClr val="3E4D9A"/>
              </a:buClr>
              <a:buSzPct val="150000"/>
            </a:pPr>
            <a:r>
              <a:rPr lang="en-US" altLang="en-US" sz="1200" dirty="0">
                <a:ea typeface="ＭＳ Ｐゴシック" panose="020B0600070205080204" pitchFamily="34" charset="-128"/>
              </a:rPr>
              <a:t>Advocates for patients experiencing pain as a resource for staff and by escalating concerns to healthcare team members, leadership, and committees</a:t>
            </a:r>
          </a:p>
          <a:p>
            <a:endParaRPr lang="en-US" dirty="0"/>
          </a:p>
        </p:txBody>
      </p:sp>
      <p:sp>
        <p:nvSpPr>
          <p:cNvPr id="6" name="Content Placeholder 5">
            <a:extLst>
              <a:ext uri="{FF2B5EF4-FFF2-40B4-BE49-F238E27FC236}">
                <a16:creationId xmlns:a16="http://schemas.microsoft.com/office/drawing/2014/main" id="{FC5D5B0A-56AE-466B-ACE2-6734ED6CA2DA}"/>
              </a:ext>
            </a:extLst>
          </p:cNvPr>
          <p:cNvSpPr>
            <a:spLocks noGrp="1"/>
          </p:cNvSpPr>
          <p:nvPr>
            <p:ph idx="10"/>
          </p:nvPr>
        </p:nvSpPr>
        <p:spPr>
          <a:xfrm>
            <a:off x="6353908" y="3429000"/>
            <a:ext cx="2480810" cy="3307976"/>
          </a:xfrm>
        </p:spPr>
        <p:txBody>
          <a:bodyPr/>
          <a:lstStyle/>
          <a:p>
            <a:pPr>
              <a:lnSpc>
                <a:spcPct val="110000"/>
              </a:lnSpc>
              <a:spcAft>
                <a:spcPts val="600"/>
              </a:spcAft>
            </a:pPr>
            <a:r>
              <a:rPr lang="en-US" sz="1600" dirty="0"/>
              <a:t>Educator</a:t>
            </a:r>
          </a:p>
          <a:p>
            <a:pPr lvl="4">
              <a:spcBef>
                <a:spcPts val="300"/>
              </a:spcBef>
              <a:spcAft>
                <a:spcPts val="0"/>
              </a:spcAft>
              <a:buClr>
                <a:srgbClr val="3E4D9A"/>
              </a:buClr>
              <a:buSzPct val="150000"/>
            </a:pPr>
            <a:r>
              <a:rPr lang="en-US" altLang="en-US" sz="1200" dirty="0">
                <a:ea typeface="ＭＳ Ｐゴシック" panose="020B0600070205080204" pitchFamily="34" charset="-128"/>
              </a:rPr>
              <a:t>Educates patients and families in pain care through developmentally appropriate strategies </a:t>
            </a:r>
          </a:p>
          <a:p>
            <a:pPr lvl="4">
              <a:spcBef>
                <a:spcPts val="300"/>
              </a:spcBef>
              <a:spcAft>
                <a:spcPts val="0"/>
              </a:spcAft>
              <a:buClr>
                <a:srgbClr val="3E4D9A"/>
              </a:buClr>
              <a:buSzPct val="150000"/>
            </a:pPr>
            <a:r>
              <a:rPr lang="en-US" altLang="en-US" sz="1200" dirty="0">
                <a:ea typeface="ＭＳ Ｐゴシック" panose="020B0600070205080204" pitchFamily="34" charset="-128"/>
              </a:rPr>
              <a:t>Improves health literacy related to children’s pain through consistent use of words with discrete and powerful meaning</a:t>
            </a:r>
          </a:p>
          <a:p>
            <a:pPr lvl="4">
              <a:spcBef>
                <a:spcPts val="300"/>
              </a:spcBef>
              <a:spcAft>
                <a:spcPts val="0"/>
              </a:spcAft>
              <a:buClr>
                <a:srgbClr val="3E4D9A"/>
              </a:buClr>
              <a:buSzPct val="150000"/>
            </a:pPr>
            <a:r>
              <a:rPr lang="en-US" altLang="en-US" sz="1200" dirty="0">
                <a:ea typeface="ＭＳ Ｐゴシック" panose="020B0600070205080204" pitchFamily="34" charset="-128"/>
              </a:rPr>
              <a:t>Disseminates information about pain care and clinical practice guidelines to the interdisciplinary healthcare team through a variety of creative strategies </a:t>
            </a:r>
          </a:p>
          <a:p>
            <a:pPr lvl="4">
              <a:spcBef>
                <a:spcPts val="300"/>
              </a:spcBef>
              <a:spcAft>
                <a:spcPts val="0"/>
              </a:spcAft>
              <a:buClr>
                <a:srgbClr val="3E4D9A"/>
              </a:buClr>
              <a:buSzPct val="150000"/>
            </a:pPr>
            <a:r>
              <a:rPr lang="en-US" altLang="en-US" sz="1200" dirty="0">
                <a:ea typeface="ＭＳ Ｐゴシック" panose="020B0600070205080204" pitchFamily="34" charset="-128"/>
              </a:rPr>
              <a:t>Coordinates unit education related to pain</a:t>
            </a:r>
          </a:p>
          <a:p>
            <a:endParaRPr lang="en-US" dirty="0"/>
          </a:p>
        </p:txBody>
      </p:sp>
    </p:spTree>
    <p:extLst>
      <p:ext uri="{BB962C8B-B14F-4D97-AF65-F5344CB8AC3E}">
        <p14:creationId xmlns:p14="http://schemas.microsoft.com/office/powerpoint/2010/main" val="2048391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58DAF-116D-4FBC-8BFF-36ACCED76042}"/>
              </a:ext>
            </a:extLst>
          </p:cNvPr>
          <p:cNvSpPr>
            <a:spLocks noGrp="1"/>
          </p:cNvSpPr>
          <p:nvPr>
            <p:ph type="title"/>
          </p:nvPr>
        </p:nvSpPr>
        <p:spPr/>
        <p:txBody>
          <a:bodyPr/>
          <a:lstStyle/>
          <a:p>
            <a:r>
              <a:rPr lang="en-US" dirty="0"/>
              <a:t>Responsibilities </a:t>
            </a:r>
          </a:p>
        </p:txBody>
      </p:sp>
      <p:sp>
        <p:nvSpPr>
          <p:cNvPr id="5" name="Content Placeholder 4">
            <a:extLst>
              <a:ext uri="{FF2B5EF4-FFF2-40B4-BE49-F238E27FC236}">
                <a16:creationId xmlns:a16="http://schemas.microsoft.com/office/drawing/2014/main" id="{0C204579-FBF2-460B-9503-7DBBD3A84737}"/>
              </a:ext>
            </a:extLst>
          </p:cNvPr>
          <p:cNvSpPr>
            <a:spLocks noGrp="1"/>
          </p:cNvSpPr>
          <p:nvPr>
            <p:ph idx="1"/>
          </p:nvPr>
        </p:nvSpPr>
        <p:spPr>
          <a:xfrm>
            <a:off x="1492623" y="2548282"/>
            <a:ext cx="2146628" cy="2749550"/>
          </a:xfrm>
        </p:spPr>
        <p:txBody>
          <a:bodyPr/>
          <a:lstStyle/>
          <a:p>
            <a:pPr>
              <a:lnSpc>
                <a:spcPct val="110000"/>
              </a:lnSpc>
              <a:spcAft>
                <a:spcPts val="600"/>
              </a:spcAft>
            </a:pPr>
            <a:r>
              <a:rPr lang="en-US" dirty="0"/>
              <a:t>Change Agent</a:t>
            </a:r>
          </a:p>
          <a:p>
            <a:pPr lvl="4">
              <a:spcBef>
                <a:spcPts val="600"/>
              </a:spcBef>
              <a:spcAft>
                <a:spcPts val="0"/>
              </a:spcAft>
              <a:buClr>
                <a:srgbClr val="3E4D9A"/>
              </a:buClr>
              <a:buSzPct val="150000"/>
            </a:pPr>
            <a:r>
              <a:rPr lang="en-US" altLang="en-US" sz="1200" dirty="0">
                <a:ea typeface="ＭＳ Ｐゴシック" panose="020B0600070205080204" pitchFamily="34" charset="-128"/>
              </a:rPr>
              <a:t>Performs informal needs assessment of clinical unit, specialty, or clinic practice setting including a review of staff knowledge and attitudes about pain, general pain management practices, and documentation to target areas for improvement</a:t>
            </a:r>
          </a:p>
          <a:p>
            <a:pPr lvl="4">
              <a:spcBef>
                <a:spcPts val="600"/>
              </a:spcBef>
              <a:spcAft>
                <a:spcPts val="0"/>
              </a:spcAft>
              <a:buClr>
                <a:srgbClr val="3E4D9A"/>
              </a:buClr>
              <a:buSzPct val="150000"/>
            </a:pPr>
            <a:r>
              <a:rPr lang="en-US" altLang="en-US" sz="1200" dirty="0">
                <a:ea typeface="ＭＳ Ｐゴシック" panose="020B0600070205080204" pitchFamily="34" charset="-128"/>
              </a:rPr>
              <a:t>Supports institution-wide efforts to improve pain care</a:t>
            </a:r>
          </a:p>
          <a:p>
            <a:pPr lvl="4">
              <a:spcBef>
                <a:spcPts val="600"/>
              </a:spcBef>
              <a:spcAft>
                <a:spcPts val="0"/>
              </a:spcAft>
              <a:buClr>
                <a:srgbClr val="3E4D9A"/>
              </a:buClr>
              <a:buSzPct val="150000"/>
            </a:pPr>
            <a:r>
              <a:rPr lang="en-US" altLang="en-US" sz="1200" dirty="0">
                <a:ea typeface="ＭＳ Ｐゴシック" panose="020B0600070205080204" pitchFamily="34" charset="-128"/>
              </a:rPr>
              <a:t>Facilitates ongoing quality improvement projects related to pain</a:t>
            </a:r>
          </a:p>
          <a:p>
            <a:pPr lvl="4">
              <a:spcBef>
                <a:spcPts val="600"/>
              </a:spcBef>
              <a:spcAft>
                <a:spcPts val="0"/>
              </a:spcAft>
              <a:buClr>
                <a:srgbClr val="3E4D9A"/>
              </a:buClr>
              <a:buSzPct val="150000"/>
            </a:pPr>
            <a:r>
              <a:rPr lang="en-US" altLang="en-US" sz="1200" dirty="0">
                <a:ea typeface="ＭＳ Ｐゴシック" panose="020B0600070205080204" pitchFamily="34" charset="-128"/>
              </a:rPr>
              <a:t>Leads projects </a:t>
            </a:r>
            <a:r>
              <a:rPr lang="en-US" sz="1200" dirty="0">
                <a:ea typeface="ＭＳ Ｐゴシック" panose="020B0600070205080204" pitchFamily="34" charset="-128"/>
              </a:rPr>
              <a:t>to facilitate optimal pain management and systemize quality pain care</a:t>
            </a:r>
          </a:p>
          <a:p>
            <a:endParaRPr lang="en-US" dirty="0"/>
          </a:p>
        </p:txBody>
      </p:sp>
      <p:sp>
        <p:nvSpPr>
          <p:cNvPr id="7" name="Content Placeholder 6">
            <a:extLst>
              <a:ext uri="{FF2B5EF4-FFF2-40B4-BE49-F238E27FC236}">
                <a16:creationId xmlns:a16="http://schemas.microsoft.com/office/drawing/2014/main" id="{6787EBCA-1AE0-4D38-817D-0E0185639992}"/>
              </a:ext>
            </a:extLst>
          </p:cNvPr>
          <p:cNvSpPr>
            <a:spLocks noGrp="1"/>
          </p:cNvSpPr>
          <p:nvPr>
            <p:ph idx="11"/>
          </p:nvPr>
        </p:nvSpPr>
        <p:spPr>
          <a:xfrm>
            <a:off x="3998754" y="4323786"/>
            <a:ext cx="2264485" cy="2749550"/>
          </a:xfrm>
        </p:spPr>
        <p:txBody>
          <a:bodyPr/>
          <a:lstStyle/>
          <a:p>
            <a:pPr>
              <a:lnSpc>
                <a:spcPct val="110000"/>
              </a:lnSpc>
              <a:spcAft>
                <a:spcPts val="600"/>
              </a:spcAft>
            </a:pPr>
            <a:r>
              <a:rPr lang="en-US" sz="1600" dirty="0"/>
              <a:t>Scientist</a:t>
            </a:r>
          </a:p>
          <a:p>
            <a:pPr lvl="4">
              <a:spcBef>
                <a:spcPts val="600"/>
              </a:spcBef>
              <a:spcAft>
                <a:spcPts val="0"/>
              </a:spcAft>
              <a:buClr>
                <a:srgbClr val="3E4D9A"/>
              </a:buClr>
              <a:buSzPct val="150000"/>
            </a:pPr>
            <a:r>
              <a:rPr lang="en-US" altLang="en-US" sz="1200" dirty="0">
                <a:ea typeface="ＭＳ Ｐゴシック" panose="020B0600070205080204" pitchFamily="34" charset="-128"/>
              </a:rPr>
              <a:t>Identifies gaps in evidence-based guidance for pediatric pain care</a:t>
            </a:r>
          </a:p>
          <a:p>
            <a:pPr lvl="4">
              <a:spcBef>
                <a:spcPts val="600"/>
              </a:spcBef>
              <a:spcAft>
                <a:spcPts val="0"/>
              </a:spcAft>
              <a:buClr>
                <a:srgbClr val="3E4D9A"/>
              </a:buClr>
              <a:buSzPct val="150000"/>
            </a:pPr>
            <a:r>
              <a:rPr lang="en-US" altLang="en-US" sz="1200" dirty="0">
                <a:ea typeface="ＭＳ Ｐゴシック" panose="020B0600070205080204" pitchFamily="34" charset="-128"/>
              </a:rPr>
              <a:t>Explores opportunities to pursue new knowledge and innovation</a:t>
            </a:r>
          </a:p>
          <a:p>
            <a:endParaRPr lang="en-US" dirty="0"/>
          </a:p>
        </p:txBody>
      </p:sp>
      <p:sp>
        <p:nvSpPr>
          <p:cNvPr id="6" name="Content Placeholder 5">
            <a:extLst>
              <a:ext uri="{FF2B5EF4-FFF2-40B4-BE49-F238E27FC236}">
                <a16:creationId xmlns:a16="http://schemas.microsoft.com/office/drawing/2014/main" id="{FC5D5B0A-56AE-466B-ACE2-6734ED6CA2DA}"/>
              </a:ext>
            </a:extLst>
          </p:cNvPr>
          <p:cNvSpPr>
            <a:spLocks noGrp="1"/>
          </p:cNvSpPr>
          <p:nvPr>
            <p:ph idx="10"/>
          </p:nvPr>
        </p:nvSpPr>
        <p:spPr>
          <a:xfrm>
            <a:off x="6622742" y="4362518"/>
            <a:ext cx="2286000" cy="2601632"/>
          </a:xfrm>
        </p:spPr>
        <p:txBody>
          <a:bodyPr/>
          <a:lstStyle/>
          <a:p>
            <a:pPr>
              <a:lnSpc>
                <a:spcPct val="110000"/>
              </a:lnSpc>
              <a:spcAft>
                <a:spcPts val="600"/>
              </a:spcAft>
            </a:pPr>
            <a:r>
              <a:rPr lang="en-US" sz="1600" dirty="0"/>
              <a:t>Leader</a:t>
            </a:r>
          </a:p>
          <a:p>
            <a:pPr lvl="4">
              <a:spcBef>
                <a:spcPts val="600"/>
              </a:spcBef>
              <a:spcAft>
                <a:spcPts val="0"/>
              </a:spcAft>
              <a:buClr>
                <a:srgbClr val="3E4D9A"/>
              </a:buClr>
              <a:buSzPct val="150000"/>
            </a:pPr>
            <a:r>
              <a:rPr lang="en-US" altLang="en-US" sz="1200" dirty="0">
                <a:ea typeface="ＭＳ Ｐゴシック" panose="020B0600070205080204" pitchFamily="34" charset="-128"/>
              </a:rPr>
              <a:t>Provides feedback to healthcare team members regarding pain management practices</a:t>
            </a:r>
          </a:p>
          <a:p>
            <a:pPr lvl="4">
              <a:spcBef>
                <a:spcPts val="600"/>
              </a:spcBef>
              <a:spcAft>
                <a:spcPts val="0"/>
              </a:spcAft>
              <a:buClr>
                <a:srgbClr val="3E4D9A"/>
              </a:buClr>
              <a:buSzPct val="150000"/>
            </a:pPr>
            <a:r>
              <a:rPr lang="en-US" altLang="en-US" sz="1200" dirty="0">
                <a:ea typeface="ＭＳ Ｐゴシック" panose="020B0600070205080204" pitchFamily="34" charset="-128"/>
              </a:rPr>
              <a:t>Recognizes and addresses ethical issues related to pain care</a:t>
            </a:r>
          </a:p>
          <a:p>
            <a:endParaRPr lang="en-US" dirty="0">
              <a:ea typeface="ＭＳ Ｐゴシック" panose="020B0600070205080204" pitchFamily="34" charset="-128"/>
            </a:endParaRPr>
          </a:p>
        </p:txBody>
      </p:sp>
    </p:spTree>
    <p:extLst>
      <p:ext uri="{BB962C8B-B14F-4D97-AF65-F5344CB8AC3E}">
        <p14:creationId xmlns:p14="http://schemas.microsoft.com/office/powerpoint/2010/main" val="3319653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3EA0D-7FA4-411A-BD4E-2BF2398EA004}"/>
              </a:ext>
            </a:extLst>
          </p:cNvPr>
          <p:cNvSpPr>
            <a:spLocks noGrp="1"/>
          </p:cNvSpPr>
          <p:nvPr>
            <p:ph type="title"/>
          </p:nvPr>
        </p:nvSpPr>
        <p:spPr/>
        <p:txBody>
          <a:bodyPr/>
          <a:lstStyle/>
          <a:p>
            <a:r>
              <a:rPr lang="en-US" dirty="0"/>
              <a:t>PRN Projects:</a:t>
            </a:r>
            <a:br>
              <a:rPr lang="en-US" dirty="0"/>
            </a:br>
            <a:r>
              <a:rPr lang="en-US" dirty="0"/>
              <a:t>Patient/Family Educator</a:t>
            </a:r>
          </a:p>
        </p:txBody>
      </p:sp>
      <p:pic>
        <p:nvPicPr>
          <p:cNvPr id="8" name="Picture 7" descr="A red apple on top of a stack of books&#10;&#10;"/>
          <p:cNvPicPr>
            <a:picLocks noChangeAspect="1"/>
          </p:cNvPicPr>
          <p:nvPr/>
        </p:nvPicPr>
        <p:blipFill rotWithShape="1">
          <a:blip r:embed="rId3" cstate="print">
            <a:extLst>
              <a:ext uri="{28A0092B-C50C-407E-A947-70E740481C1C}">
                <a14:useLocalDpi xmlns:a14="http://schemas.microsoft.com/office/drawing/2010/main" val="0"/>
              </a:ext>
            </a:extLst>
          </a:blip>
          <a:srcRect l="26478" t="14369" r="25947" b="14847"/>
          <a:stretch/>
        </p:blipFill>
        <p:spPr>
          <a:xfrm>
            <a:off x="1373862" y="1570940"/>
            <a:ext cx="1397922" cy="1607166"/>
          </a:xfrm>
          <a:prstGeom prst="rect">
            <a:avLst/>
          </a:prstGeom>
        </p:spPr>
      </p:pic>
      <p:sp>
        <p:nvSpPr>
          <p:cNvPr id="9" name="Rectangle 8"/>
          <p:cNvSpPr/>
          <p:nvPr/>
        </p:nvSpPr>
        <p:spPr>
          <a:xfrm>
            <a:off x="2282394" y="3161709"/>
            <a:ext cx="546784" cy="200055"/>
          </a:xfrm>
          <a:prstGeom prst="rect">
            <a:avLst/>
          </a:prstGeom>
        </p:spPr>
        <p:txBody>
          <a:bodyPr wrap="square">
            <a:spAutoFit/>
          </a:bodyPr>
          <a:lstStyle/>
          <a:p>
            <a:r>
              <a:rPr lang="en-US" sz="700" dirty="0">
                <a:solidFill>
                  <a:srgbClr val="000000"/>
                </a:solidFill>
                <a:latin typeface="Arial" panose="020B0604020202020204" pitchFamily="34" charset="0"/>
              </a:rPr>
              <a:t>Author: </a:t>
            </a:r>
            <a:r>
              <a:rPr lang="en-US" sz="700" dirty="0">
                <a:solidFill>
                  <a:srgbClr val="663366"/>
                </a:solidFill>
                <a:latin typeface="Arial" panose="020B0604020202020204" pitchFamily="34" charset="0"/>
              </a:rPr>
              <a:t>*</a:t>
            </a:r>
            <a:endParaRPr lang="en-US" sz="700" b="0" i="0" dirty="0">
              <a:solidFill>
                <a:srgbClr val="000000"/>
              </a:solidFill>
              <a:effectLst/>
              <a:latin typeface="Arial" panose="020B0604020202020204" pitchFamily="34" charset="0"/>
            </a:endParaRPr>
          </a:p>
        </p:txBody>
      </p:sp>
      <p:sp>
        <p:nvSpPr>
          <p:cNvPr id="4" name="Content Placeholder 3">
            <a:extLst>
              <a:ext uri="{FF2B5EF4-FFF2-40B4-BE49-F238E27FC236}">
                <a16:creationId xmlns:a16="http://schemas.microsoft.com/office/drawing/2014/main" id="{2A03A468-3DEA-4BB8-B83A-89FBB8DFDDD1}"/>
              </a:ext>
            </a:extLst>
          </p:cNvPr>
          <p:cNvSpPr>
            <a:spLocks noGrp="1"/>
          </p:cNvSpPr>
          <p:nvPr>
            <p:ph idx="13"/>
          </p:nvPr>
        </p:nvSpPr>
        <p:spPr/>
        <p:txBody>
          <a:bodyPr/>
          <a:lstStyle/>
          <a:p>
            <a:pPr lvl="0">
              <a:spcAft>
                <a:spcPts val="600"/>
              </a:spcAft>
            </a:pPr>
            <a:r>
              <a:rPr lang="en-US" sz="1600" b="1" dirty="0"/>
              <a:t>PRN Project Leadership</a:t>
            </a:r>
          </a:p>
          <a:p>
            <a:pPr marL="53975" lvl="3">
              <a:buNone/>
            </a:pPr>
            <a:r>
              <a:rPr lang="en-US" sz="1400" b="1" dirty="0">
                <a:solidFill>
                  <a:schemeClr val="accent4"/>
                </a:solidFill>
                <a:latin typeface="+mn-lt"/>
                <a:cs typeface="Arial" panose="020B0604020202020204" pitchFamily="34" charset="0"/>
              </a:rPr>
              <a:t>Potential projects</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Health Literacy and/or Patient/Family Education</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Nursing or Interdisciplinary Healthcare Team Education</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Evidence-based Practice</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Quality  Improvement</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Research</a:t>
            </a:r>
            <a:endParaRPr lang="en-US" dirty="0"/>
          </a:p>
        </p:txBody>
      </p:sp>
      <p:sp>
        <p:nvSpPr>
          <p:cNvPr id="3" name="Content Placeholder 2">
            <a:extLst>
              <a:ext uri="{FF2B5EF4-FFF2-40B4-BE49-F238E27FC236}">
                <a16:creationId xmlns:a16="http://schemas.microsoft.com/office/drawing/2014/main" id="{50680374-EFE2-49FE-BB42-FDA2B7C4FFA8}"/>
              </a:ext>
            </a:extLst>
          </p:cNvPr>
          <p:cNvSpPr>
            <a:spLocks noGrp="1"/>
          </p:cNvSpPr>
          <p:nvPr>
            <p:ph idx="1"/>
          </p:nvPr>
        </p:nvSpPr>
        <p:spPr>
          <a:xfrm>
            <a:off x="3829078" y="564777"/>
            <a:ext cx="4857722" cy="5492750"/>
          </a:xfrm>
        </p:spPr>
        <p:txBody>
          <a:bodyPr/>
          <a:lstStyle/>
          <a:p>
            <a:pPr lvl="2">
              <a:spcAft>
                <a:spcPts val="600"/>
              </a:spcAft>
            </a:pPr>
            <a:r>
              <a:rPr lang="en-US" altLang="en-US" sz="1600" b="0" i="1" dirty="0">
                <a:solidFill>
                  <a:schemeClr val="accent1"/>
                </a:solidFill>
                <a:latin typeface="Corbel" panose="020B0503020204020204" pitchFamily="34" charset="0"/>
                <a:cs typeface="+mn-cs"/>
              </a:rPr>
              <a:t>PRNs should lead projects that facilitate optimal pain management and systemize quality pain care</a:t>
            </a:r>
          </a:p>
          <a:p>
            <a:pPr marL="53975" lvl="3">
              <a:lnSpc>
                <a:spcPct val="103000"/>
              </a:lnSpc>
              <a:buNone/>
            </a:pPr>
            <a:r>
              <a:rPr lang="en-US" altLang="en-US" sz="1400" i="0" dirty="0">
                <a:latin typeface="+mn-lt"/>
                <a:ea typeface="Times New Roman" panose="02020603050405020304" pitchFamily="18" charset="0"/>
                <a:cs typeface="Arial" panose="020B0604020202020204" pitchFamily="34" charset="0"/>
              </a:rPr>
              <a:t>Projects of importance should be developed based on needs assessment and reflect the PRNs strengths and interests. Projects should be outcome focused and time limited. </a:t>
            </a:r>
          </a:p>
          <a:p>
            <a:pPr marL="53975" lvl="3">
              <a:lnSpc>
                <a:spcPct val="103000"/>
              </a:lnSpc>
              <a:buNone/>
            </a:pPr>
            <a:r>
              <a:rPr lang="en-US" altLang="en-US" sz="1400" dirty="0">
                <a:latin typeface="+mn-lt"/>
                <a:ea typeface="Times New Roman" panose="02020603050405020304" pitchFamily="18" charset="0"/>
                <a:cs typeface="Arial" panose="020B0604020202020204" pitchFamily="34" charset="0"/>
              </a:rPr>
              <a:t>Examples of recommended project responsibilities.</a:t>
            </a:r>
            <a:endParaRPr lang="en-US" altLang="en-US" sz="1400" i="0" dirty="0">
              <a:latin typeface="+mn-lt"/>
              <a:ea typeface="Times New Roman" panose="02020603050405020304" pitchFamily="18" charset="0"/>
              <a:cs typeface="Arial" panose="020B0604020202020204" pitchFamily="34" charset="0"/>
            </a:endParaRPr>
          </a:p>
          <a:p>
            <a:pPr marL="53975" lvl="2">
              <a:buNone/>
            </a:pPr>
            <a:r>
              <a:rPr lang="en-US" altLang="en-US" sz="1400" dirty="0">
                <a:latin typeface="+mn-lt"/>
                <a:cs typeface="Arial" panose="020B0604020202020204" pitchFamily="34" charset="0"/>
              </a:rPr>
              <a:t>Health Literacy and/or Patient/Family Education</a:t>
            </a:r>
          </a:p>
          <a:p>
            <a:pPr lvl="4" fontAlgn="base">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Identifies patient/family education needs </a:t>
            </a:r>
          </a:p>
          <a:p>
            <a:pPr lvl="4" fontAlgn="base">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Assembles a team or joins or consults with a developed team to address identified education need</a:t>
            </a:r>
          </a:p>
          <a:p>
            <a:pPr lvl="4" fontAlgn="base">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Collaborates to develop and implement an action plan</a:t>
            </a:r>
          </a:p>
          <a:p>
            <a:pPr lvl="4" fontAlgn="base">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Assists in the development and dissemination of education materials for patients and families </a:t>
            </a:r>
          </a:p>
          <a:p>
            <a:pPr lvl="4" fontAlgn="base">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Acts as a resource for patient/family education related to pain care. </a:t>
            </a:r>
          </a:p>
          <a:p>
            <a:pPr lvl="4" fontAlgn="base">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Collaborates with the leadership, Educators and other resources to evaluate progress </a:t>
            </a:r>
          </a:p>
        </p:txBody>
      </p:sp>
      <p:sp>
        <p:nvSpPr>
          <p:cNvPr id="5" name="Rectangle 4"/>
          <p:cNvSpPr/>
          <p:nvPr/>
        </p:nvSpPr>
        <p:spPr>
          <a:xfrm>
            <a:off x="6131859" y="6269175"/>
            <a:ext cx="2554941" cy="369332"/>
          </a:xfrm>
          <a:prstGeom prst="rect">
            <a:avLst/>
          </a:prstGeom>
        </p:spPr>
        <p:txBody>
          <a:bodyPr wrap="square">
            <a:spAutoFit/>
          </a:bodyPr>
          <a:lstStyle/>
          <a:p>
            <a:r>
              <a:rPr lang="en-US" sz="600" dirty="0">
                <a:solidFill>
                  <a:srgbClr val="000000"/>
                </a:solidFill>
                <a:latin typeface="Arial" panose="020B0604020202020204" pitchFamily="34" charset="0"/>
              </a:rPr>
              <a:t>* Author: </a:t>
            </a:r>
            <a:r>
              <a:rPr lang="en-US" sz="600" dirty="0">
                <a:solidFill>
                  <a:srgbClr val="663366"/>
                </a:solidFill>
                <a:latin typeface="Arial" panose="020B0604020202020204" pitchFamily="34" charset="0"/>
                <a:hlinkClick r:id="rId4"/>
              </a:rPr>
              <a:t>Videoplasty.com</a:t>
            </a:r>
            <a:endParaRPr lang="en-US" sz="600" dirty="0">
              <a:solidFill>
                <a:srgbClr val="000000"/>
              </a:solidFill>
              <a:latin typeface="Arial" panose="020B0604020202020204" pitchFamily="34" charset="0"/>
            </a:endParaRPr>
          </a:p>
          <a:p>
            <a:r>
              <a:rPr lang="en-US" sz="600" i="1" dirty="0">
                <a:solidFill>
                  <a:srgbClr val="0B0080"/>
                </a:solidFill>
                <a:latin typeface="Arial" panose="020B0604020202020204" pitchFamily="34" charset="0"/>
                <a:hlinkClick r:id="rId5" tooltip="File:Books with Apple Flat Icon Vector.svg"/>
              </a:rPr>
              <a:t>Books with Apple Flat Icon </a:t>
            </a:r>
            <a:r>
              <a:rPr lang="en-US" sz="600" i="1" dirty="0" err="1">
                <a:solidFill>
                  <a:srgbClr val="0B0080"/>
                </a:solidFill>
                <a:latin typeface="Arial" panose="020B0604020202020204" pitchFamily="34" charset="0"/>
                <a:hlinkClick r:id="rId5" tooltip="File:Books with Apple Flat Icon Vector.svg"/>
              </a:rPr>
              <a:t>Vector.svg</a:t>
            </a:r>
            <a:r>
              <a:rPr lang="en-US" sz="600" dirty="0">
                <a:solidFill>
                  <a:srgbClr val="000000"/>
                </a:solidFill>
                <a:latin typeface="Arial" panose="020B0604020202020204" pitchFamily="34" charset="0"/>
              </a:rPr>
              <a:t> from </a:t>
            </a:r>
            <a:r>
              <a:rPr lang="en-US" sz="600" dirty="0">
                <a:solidFill>
                  <a:srgbClr val="0B0080"/>
                </a:solidFill>
                <a:latin typeface="Arial" panose="020B0604020202020204" pitchFamily="34" charset="0"/>
                <a:hlinkClick r:id="rId6" tooltip="Main Page"/>
              </a:rPr>
              <a:t>Wikimedia Commons</a:t>
            </a:r>
            <a:endParaRPr lang="en-US" sz="600" dirty="0">
              <a:solidFill>
                <a:srgbClr val="000000"/>
              </a:solidFill>
              <a:latin typeface="Arial" panose="020B0604020202020204" pitchFamily="34" charset="0"/>
            </a:endParaRPr>
          </a:p>
          <a:p>
            <a:r>
              <a:rPr lang="en-US" sz="600" dirty="0">
                <a:solidFill>
                  <a:srgbClr val="000000"/>
                </a:solidFill>
                <a:latin typeface="Arial" panose="020B0604020202020204" pitchFamily="34" charset="0"/>
              </a:rPr>
              <a:t>License: </a:t>
            </a:r>
            <a:r>
              <a:rPr lang="en-US" sz="600" dirty="0">
                <a:solidFill>
                  <a:srgbClr val="663366"/>
                </a:solidFill>
                <a:latin typeface="Arial" panose="020B0604020202020204" pitchFamily="34" charset="0"/>
                <a:hlinkClick r:id="rId7"/>
              </a:rPr>
              <a:t>Creative Commons Attribution-</a:t>
            </a:r>
            <a:r>
              <a:rPr lang="en-US" sz="600" dirty="0" err="1">
                <a:solidFill>
                  <a:srgbClr val="663366"/>
                </a:solidFill>
                <a:latin typeface="Arial" panose="020B0604020202020204" pitchFamily="34" charset="0"/>
                <a:hlinkClick r:id="rId7"/>
              </a:rPr>
              <a:t>ShareAlike</a:t>
            </a:r>
            <a:r>
              <a:rPr lang="en-US" sz="600" dirty="0">
                <a:solidFill>
                  <a:srgbClr val="663366"/>
                </a:solidFill>
                <a:latin typeface="Arial" panose="020B0604020202020204" pitchFamily="34" charset="0"/>
                <a:hlinkClick r:id="rId7"/>
              </a:rPr>
              <a:t> 4.0</a:t>
            </a:r>
            <a:endParaRPr lang="en-US" sz="6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372148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3EA0D-7FA4-411A-BD4E-2BF2398EA004}"/>
              </a:ext>
            </a:extLst>
          </p:cNvPr>
          <p:cNvSpPr>
            <a:spLocks noGrp="1"/>
          </p:cNvSpPr>
          <p:nvPr>
            <p:ph type="title"/>
          </p:nvPr>
        </p:nvSpPr>
        <p:spPr/>
        <p:txBody>
          <a:bodyPr/>
          <a:lstStyle/>
          <a:p>
            <a:r>
              <a:rPr lang="en-US" dirty="0"/>
              <a:t>PRN Projects:</a:t>
            </a:r>
            <a:br>
              <a:rPr lang="en-US" dirty="0"/>
            </a:br>
            <a:r>
              <a:rPr lang="en-US" dirty="0"/>
              <a:t>Staff Educator</a:t>
            </a:r>
          </a:p>
        </p:txBody>
      </p:sp>
      <p:pic>
        <p:nvPicPr>
          <p:cNvPr id="1026" name="Picture 2" descr="A pile of books and papers&#1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847" y="1604546"/>
            <a:ext cx="1812902" cy="1812902"/>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3">
            <a:extLst>
              <a:ext uri="{FF2B5EF4-FFF2-40B4-BE49-F238E27FC236}">
                <a16:creationId xmlns:a16="http://schemas.microsoft.com/office/drawing/2014/main" id="{2A03A468-3DEA-4BB8-B83A-89FBB8DFDDD1}"/>
              </a:ext>
            </a:extLst>
          </p:cNvPr>
          <p:cNvSpPr txBox="1">
            <a:spLocks/>
          </p:cNvSpPr>
          <p:nvPr/>
        </p:nvSpPr>
        <p:spPr>
          <a:xfrm>
            <a:off x="1301262" y="3557845"/>
            <a:ext cx="2321755" cy="274955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a:spcAft>
                <a:spcPts val="600"/>
              </a:spcAft>
            </a:pPr>
            <a:r>
              <a:rPr lang="en-US" sz="1600" b="1" dirty="0"/>
              <a:t>PRN Project Leadership</a:t>
            </a:r>
          </a:p>
          <a:p>
            <a:pPr marL="53975" lvl="3">
              <a:buFont typeface="Arial" panose="020B0604020202020204" pitchFamily="34" charset="0"/>
              <a:buNone/>
            </a:pPr>
            <a:r>
              <a:rPr lang="en-US" sz="1400" b="1" dirty="0">
                <a:solidFill>
                  <a:schemeClr val="accent4"/>
                </a:solidFill>
                <a:latin typeface="+mn-lt"/>
                <a:cs typeface="Arial" panose="020B0604020202020204" pitchFamily="34" charset="0"/>
              </a:rPr>
              <a:t>Potential projects</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Health Literacy and/or Patient/Family Education</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Nursing or Interdisciplinary Healthcare Team Education</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Evidence-based Practice</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Quality  Improvement</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Research</a:t>
            </a:r>
            <a:endParaRPr lang="en-US" dirty="0"/>
          </a:p>
        </p:txBody>
      </p:sp>
      <p:sp>
        <p:nvSpPr>
          <p:cNvPr id="3" name="Content Placeholder 2">
            <a:extLst>
              <a:ext uri="{FF2B5EF4-FFF2-40B4-BE49-F238E27FC236}">
                <a16:creationId xmlns:a16="http://schemas.microsoft.com/office/drawing/2014/main" id="{50680374-EFE2-49FE-BB42-FDA2B7C4FFA8}"/>
              </a:ext>
            </a:extLst>
          </p:cNvPr>
          <p:cNvSpPr>
            <a:spLocks noGrp="1"/>
          </p:cNvSpPr>
          <p:nvPr>
            <p:ph idx="1"/>
          </p:nvPr>
        </p:nvSpPr>
        <p:spPr>
          <a:xfrm>
            <a:off x="3829078" y="685800"/>
            <a:ext cx="4857722" cy="5970494"/>
          </a:xfrm>
        </p:spPr>
        <p:txBody>
          <a:bodyPr/>
          <a:lstStyle/>
          <a:p>
            <a:pPr marL="53975" lvl="3">
              <a:lnSpc>
                <a:spcPct val="104000"/>
              </a:lnSpc>
              <a:spcBef>
                <a:spcPts val="0"/>
              </a:spcBef>
              <a:buNone/>
            </a:pPr>
            <a:r>
              <a:rPr lang="en-US" altLang="en-US" sz="1400" dirty="0">
                <a:latin typeface="+mn-lt"/>
                <a:ea typeface="Times New Roman" panose="02020603050405020304" pitchFamily="18" charset="0"/>
                <a:cs typeface="Arial" panose="020B0604020202020204" pitchFamily="34" charset="0"/>
              </a:rPr>
              <a:t>More examples of recommended project responsibilities and potential projects:</a:t>
            </a:r>
            <a:endParaRPr lang="en-US" altLang="en-US" sz="1400" i="0" dirty="0">
              <a:latin typeface="+mn-lt"/>
              <a:ea typeface="Times New Roman" panose="02020603050405020304" pitchFamily="18" charset="0"/>
              <a:cs typeface="Arial" panose="020B0604020202020204" pitchFamily="34" charset="0"/>
            </a:endParaRPr>
          </a:p>
          <a:p>
            <a:pPr marL="53975" lvl="2">
              <a:spcBef>
                <a:spcPts val="0"/>
              </a:spcBef>
              <a:buNone/>
            </a:pPr>
            <a:r>
              <a:rPr lang="en-US" altLang="en-US" sz="1200" dirty="0">
                <a:latin typeface="+mn-lt"/>
                <a:cs typeface="Arial" panose="020B0604020202020204" pitchFamily="34" charset="0"/>
              </a:rPr>
              <a:t>Nursing or Interdisciplinary Healthcare Team Education Role</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Identifies interdisciplinary teams’ education needs </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Assembles a team or joins or consults with a developed team to address identified education need</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Collaborates to develop and implement an action plan</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Assists in the development and dissemination of education materials </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Employs </a:t>
            </a:r>
            <a:r>
              <a:rPr lang="en-US" altLang="en-US" sz="1200" dirty="0">
                <a:latin typeface="+mn-lt"/>
                <a:ea typeface="ＭＳ Ｐゴシック" panose="020B0600070205080204" pitchFamily="34" charset="-128"/>
              </a:rPr>
              <a:t>effective education strategies, for example</a:t>
            </a:r>
          </a:p>
          <a:p>
            <a:pPr marL="628650" lvl="1" indent="-228600" eaLnBrk="0" fontAlgn="base" hangingPunct="0">
              <a:lnSpc>
                <a:spcPct val="95000"/>
              </a:lnSpc>
              <a:spcAft>
                <a:spcPct val="0"/>
              </a:spcAft>
              <a:buFont typeface="Wingdings" panose="05000000000000000000" pitchFamily="2" charset="2"/>
              <a:buChar char="§"/>
              <a:tabLst>
                <a:tab pos="571500" algn="l"/>
              </a:tabLst>
            </a:pPr>
            <a:r>
              <a:rPr lang="en-US" altLang="en-US" sz="1200" i="0" dirty="0">
                <a:latin typeface="+mn-lt"/>
                <a:ea typeface="Times New Roman" panose="02020603050405020304" pitchFamily="18" charset="0"/>
                <a:cs typeface="Arial" panose="020B0604020202020204" pitchFamily="34" charset="0"/>
              </a:rPr>
              <a:t>Conducts pain rounds</a:t>
            </a:r>
          </a:p>
          <a:p>
            <a:pPr marL="628650" lvl="1" indent="-228600" eaLnBrk="0" fontAlgn="base" hangingPunct="0">
              <a:lnSpc>
                <a:spcPct val="95000"/>
              </a:lnSpc>
              <a:spcBef>
                <a:spcPts val="600"/>
              </a:spcBef>
              <a:spcAft>
                <a:spcPct val="0"/>
              </a:spcAft>
              <a:buFont typeface="Wingdings" panose="05000000000000000000" pitchFamily="2" charset="2"/>
              <a:buChar char="§"/>
              <a:tabLst>
                <a:tab pos="571500" algn="l"/>
              </a:tabLst>
            </a:pPr>
            <a:r>
              <a:rPr lang="en-US" altLang="en-US" sz="1200" i="0" dirty="0">
                <a:latin typeface="+mn-lt"/>
                <a:ea typeface="Times New Roman" panose="02020603050405020304" pitchFamily="18" charset="0"/>
                <a:cs typeface="Arial" panose="020B0604020202020204" pitchFamily="34" charset="0"/>
              </a:rPr>
              <a:t>Provides journal articles relevant to pain care provided on unit or clinical area</a:t>
            </a:r>
          </a:p>
          <a:p>
            <a:pPr marL="628650" lvl="1" indent="-228600" eaLnBrk="0" fontAlgn="base" hangingPunct="0">
              <a:lnSpc>
                <a:spcPct val="95000"/>
              </a:lnSpc>
              <a:spcBef>
                <a:spcPts val="600"/>
              </a:spcBef>
              <a:spcAft>
                <a:spcPct val="0"/>
              </a:spcAft>
              <a:buFont typeface="Wingdings" panose="05000000000000000000" pitchFamily="2" charset="2"/>
              <a:buChar char="§"/>
              <a:tabLst>
                <a:tab pos="571500" algn="l"/>
              </a:tabLst>
            </a:pPr>
            <a:r>
              <a:rPr lang="en-US" altLang="en-US" sz="1200" i="0" dirty="0">
                <a:latin typeface="+mn-lt"/>
                <a:ea typeface="Times New Roman" panose="02020603050405020304" pitchFamily="18" charset="0"/>
                <a:cs typeface="Arial" panose="020B0604020202020204" pitchFamily="34" charset="0"/>
              </a:rPr>
              <a:t>Coordinates in-services related to pain</a:t>
            </a:r>
          </a:p>
          <a:p>
            <a:pPr marL="628650" lvl="1" indent="-228600" eaLnBrk="0" fontAlgn="base" hangingPunct="0">
              <a:lnSpc>
                <a:spcPct val="95000"/>
              </a:lnSpc>
              <a:spcBef>
                <a:spcPts val="600"/>
              </a:spcBef>
              <a:spcAft>
                <a:spcPct val="0"/>
              </a:spcAft>
              <a:buFont typeface="Wingdings" panose="05000000000000000000" pitchFamily="2" charset="2"/>
              <a:buChar char="§"/>
              <a:tabLst>
                <a:tab pos="571500" algn="l"/>
              </a:tabLst>
            </a:pPr>
            <a:r>
              <a:rPr lang="en-US" altLang="en-US" sz="1200" i="0" dirty="0">
                <a:latin typeface="+mn-lt"/>
                <a:ea typeface="Times New Roman" panose="02020603050405020304" pitchFamily="18" charset="0"/>
                <a:cs typeface="Arial" panose="020B0604020202020204" pitchFamily="34" charset="0"/>
              </a:rPr>
              <a:t>Promotes pain-related educational opportunities</a:t>
            </a:r>
          </a:p>
          <a:p>
            <a:pPr lvl="4" fontAlgn="base">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Acts as a resource for healthcare provider </a:t>
            </a:r>
            <a:r>
              <a:rPr lang="en-US" altLang="en-US" sz="1200" dirty="0">
                <a:ea typeface="ＭＳ Ｐゴシック" panose="020B0600070205080204" pitchFamily="34" charset="-128"/>
              </a:rPr>
              <a:t>and student education related to pain care. </a:t>
            </a:r>
          </a:p>
          <a:p>
            <a:pPr lvl="4" fontAlgn="base">
              <a:spcBef>
                <a:spcPts val="600"/>
              </a:spcBef>
              <a:buClr>
                <a:srgbClr val="3E4D9A"/>
              </a:buClr>
              <a:buSzPct val="150000"/>
              <a:tabLst>
                <a:tab pos="523875" algn="l"/>
              </a:tabLst>
            </a:pPr>
            <a:r>
              <a:rPr lang="en-US" altLang="en-US" sz="1200" dirty="0">
                <a:ea typeface="ＭＳ Ｐゴシック" panose="020B0600070205080204" pitchFamily="34" charset="-128"/>
              </a:rPr>
              <a:t>Collaborates with the leadership, educators, and other resources to evaluate progress toward advancing healthcare team knowledge and attitudes related to pain and pain care</a:t>
            </a:r>
          </a:p>
          <a:p>
            <a:pPr marL="0" lvl="4" indent="0" fontAlgn="base">
              <a:lnSpc>
                <a:spcPct val="110000"/>
              </a:lnSpc>
              <a:spcAft>
                <a:spcPts val="0"/>
              </a:spcAft>
              <a:buClr>
                <a:srgbClr val="3E4D9A"/>
              </a:buClr>
              <a:buSzPct val="150000"/>
              <a:buNone/>
              <a:tabLst>
                <a:tab pos="523875" algn="l"/>
              </a:tabLst>
            </a:pPr>
            <a:r>
              <a:rPr lang="en-US" altLang="en-US" sz="1200" b="1" dirty="0">
                <a:solidFill>
                  <a:schemeClr val="accent4"/>
                </a:solidFill>
                <a:latin typeface="+mn-lt"/>
                <a:cs typeface="Arial" panose="020B0604020202020204" pitchFamily="34" charset="0"/>
              </a:rPr>
              <a:t>Potential Staff Education Projects</a:t>
            </a:r>
            <a:endParaRPr lang="en-US" altLang="en-US" sz="1200" b="1" dirty="0">
              <a:solidFill>
                <a:schemeClr val="accent4"/>
              </a:solidFill>
              <a:latin typeface="+mn-lt"/>
              <a:ea typeface="ＭＳ Ｐゴシック" panose="020B0600070205080204" pitchFamily="34" charset="-128"/>
            </a:endParaRP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Conducts an accreditation readiness campaign for ChildKind or        The Joint Commission survey</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Assists in the coordination of Pain Awareness month activities &amp; other pain education opportunities</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Attends national scientific conferences related to pain and shares newly gained knowledge </a:t>
            </a:r>
          </a:p>
          <a:p>
            <a:pPr>
              <a:buNone/>
            </a:pPr>
            <a:endParaRPr lang="en-US" dirty="0">
              <a:latin typeface="+mn-lt"/>
            </a:endParaRPr>
          </a:p>
        </p:txBody>
      </p:sp>
      <p:sp>
        <p:nvSpPr>
          <p:cNvPr id="5" name="Rectangle 4"/>
          <p:cNvSpPr/>
          <p:nvPr/>
        </p:nvSpPr>
        <p:spPr>
          <a:xfrm>
            <a:off x="5714999" y="4970555"/>
            <a:ext cx="4572000" cy="646331"/>
          </a:xfrm>
          <a:prstGeom prst="rect">
            <a:avLst/>
          </a:prstGeom>
        </p:spPr>
        <p:txBody>
          <a:bodyPr>
            <a:spAutoFit/>
          </a:bodyPr>
          <a:lstStyle/>
          <a:p>
            <a:r>
              <a:rPr lang="en-US" dirty="0"/>
              <a:t>https://creativecommons.org/licenses/by-sa/4.0/deed.de#</a:t>
            </a:r>
          </a:p>
        </p:txBody>
      </p:sp>
    </p:spTree>
    <p:extLst>
      <p:ext uri="{BB962C8B-B14F-4D97-AF65-F5344CB8AC3E}">
        <p14:creationId xmlns:p14="http://schemas.microsoft.com/office/powerpoint/2010/main" val="3599971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3EA0D-7FA4-411A-BD4E-2BF2398EA004}"/>
              </a:ext>
            </a:extLst>
          </p:cNvPr>
          <p:cNvSpPr>
            <a:spLocks noGrp="1"/>
          </p:cNvSpPr>
          <p:nvPr>
            <p:ph type="title"/>
          </p:nvPr>
        </p:nvSpPr>
        <p:spPr/>
        <p:txBody>
          <a:bodyPr/>
          <a:lstStyle/>
          <a:p>
            <a:r>
              <a:rPr lang="en-US" dirty="0"/>
              <a:t>PRN Projects</a:t>
            </a:r>
          </a:p>
        </p:txBody>
      </p:sp>
      <p:pic>
        <p:nvPicPr>
          <p:cNvPr id="5122" name="Picture 2" descr="bag, briefcase, business, portfolio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1301282"/>
            <a:ext cx="1963271" cy="1963272"/>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3">
            <a:extLst>
              <a:ext uri="{FF2B5EF4-FFF2-40B4-BE49-F238E27FC236}">
                <a16:creationId xmlns:a16="http://schemas.microsoft.com/office/drawing/2014/main" id="{2A03A468-3DEA-4BB8-B83A-89FBB8DFDDD1}"/>
              </a:ext>
            </a:extLst>
          </p:cNvPr>
          <p:cNvSpPr txBox="1">
            <a:spLocks/>
          </p:cNvSpPr>
          <p:nvPr/>
        </p:nvSpPr>
        <p:spPr>
          <a:xfrm>
            <a:off x="1301262" y="3557845"/>
            <a:ext cx="2321755" cy="274955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a:spcAft>
                <a:spcPts val="600"/>
              </a:spcAft>
            </a:pPr>
            <a:r>
              <a:rPr lang="en-US" sz="1600" b="1" dirty="0"/>
              <a:t>PRN Project Leadership</a:t>
            </a:r>
          </a:p>
          <a:p>
            <a:pPr marL="53975" lvl="3">
              <a:buFont typeface="Arial" panose="020B0604020202020204" pitchFamily="34" charset="0"/>
              <a:buNone/>
            </a:pPr>
            <a:r>
              <a:rPr lang="en-US" sz="1400" b="1" dirty="0">
                <a:solidFill>
                  <a:schemeClr val="accent4"/>
                </a:solidFill>
                <a:latin typeface="+mn-lt"/>
                <a:cs typeface="Arial" panose="020B0604020202020204" pitchFamily="34" charset="0"/>
              </a:rPr>
              <a:t>Potential projects</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Health Literacy and/or Patient/Family Education</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Nursing or Interdisciplinary Healthcare Team Education</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Evidence-based Practice</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Quality  Improvement</a:t>
            </a:r>
          </a:p>
          <a:p>
            <a:pPr lvl="4" fontAlgn="base">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Research</a:t>
            </a:r>
            <a:endParaRPr lang="en-US" dirty="0"/>
          </a:p>
        </p:txBody>
      </p:sp>
      <p:sp>
        <p:nvSpPr>
          <p:cNvPr id="3" name="Content Placeholder 2">
            <a:extLst>
              <a:ext uri="{FF2B5EF4-FFF2-40B4-BE49-F238E27FC236}">
                <a16:creationId xmlns:a16="http://schemas.microsoft.com/office/drawing/2014/main" id="{50680374-EFE2-49FE-BB42-FDA2B7C4FFA8}"/>
              </a:ext>
            </a:extLst>
          </p:cNvPr>
          <p:cNvSpPr>
            <a:spLocks noGrp="1"/>
          </p:cNvSpPr>
          <p:nvPr>
            <p:ph idx="1"/>
          </p:nvPr>
        </p:nvSpPr>
        <p:spPr/>
        <p:txBody>
          <a:bodyPr/>
          <a:lstStyle/>
          <a:p>
            <a:pPr marL="53975" lvl="3">
              <a:lnSpc>
                <a:spcPct val="104000"/>
              </a:lnSpc>
              <a:spcAft>
                <a:spcPts val="0"/>
              </a:spcAft>
              <a:buNone/>
            </a:pPr>
            <a:r>
              <a:rPr lang="en-US" altLang="en-US" sz="1200" dirty="0">
                <a:latin typeface="+mn-lt"/>
                <a:ea typeface="Times New Roman" panose="02020603050405020304" pitchFamily="18" charset="0"/>
                <a:cs typeface="Arial" panose="020B0604020202020204" pitchFamily="34" charset="0"/>
              </a:rPr>
              <a:t>More examples:</a:t>
            </a:r>
            <a:endParaRPr lang="en-US" altLang="en-US" sz="1200" i="0" dirty="0">
              <a:latin typeface="+mn-lt"/>
              <a:ea typeface="Times New Roman" panose="02020603050405020304" pitchFamily="18" charset="0"/>
              <a:cs typeface="Arial" panose="020B0604020202020204" pitchFamily="34" charset="0"/>
            </a:endParaRPr>
          </a:p>
          <a:p>
            <a:pPr marL="53975" lvl="2">
              <a:buNone/>
            </a:pPr>
            <a:r>
              <a:rPr lang="en-US" altLang="en-US" sz="1400" dirty="0">
                <a:latin typeface="+mn-lt"/>
                <a:cs typeface="Arial" panose="020B0604020202020204" pitchFamily="34" charset="0"/>
              </a:rPr>
              <a:t>Evidence-Based Practice Projects</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Develops an algorithm for evidence-based prevention of IV insertion pain</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Selects and implements use of an opioid risk assessment tool </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Designs a system to ensure equipment needed to provide developmentally appropriate biobehavioral treatments is available around the clock</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Develops and implements an evidence-based order set to treat the most common reason for pain on a clinical unit</a:t>
            </a:r>
          </a:p>
          <a:p>
            <a:pPr marL="53975" lvl="2">
              <a:buNone/>
            </a:pPr>
            <a:r>
              <a:rPr lang="en-US" altLang="en-US" sz="1400" dirty="0">
                <a:latin typeface="+mn-lt"/>
                <a:cs typeface="Arial" panose="020B0604020202020204" pitchFamily="34" charset="0"/>
              </a:rPr>
              <a:t>Quality Improvement Project Responsibilities</a:t>
            </a:r>
          </a:p>
          <a:p>
            <a:pPr lvl="4" fontAlgn="base">
              <a:spcBef>
                <a:spcPts val="600"/>
              </a:spcBef>
              <a:spcAft>
                <a:spcPts val="0"/>
              </a:spcAft>
              <a:buClr>
                <a:srgbClr val="3E4D9A"/>
              </a:buClr>
              <a:buSzPct val="150000"/>
              <a:tabLst>
                <a:tab pos="523875" algn="l"/>
              </a:tabLst>
            </a:pPr>
            <a:r>
              <a:rPr lang="en-US" altLang="en-US" sz="1400" dirty="0">
                <a:ea typeface="ＭＳ Ｐゴシック" panose="020B0600070205080204" pitchFamily="34" charset="-128"/>
              </a:rPr>
              <a:t>Plan</a:t>
            </a:r>
          </a:p>
          <a:p>
            <a:pPr lvl="4" fontAlgn="base">
              <a:spcBef>
                <a:spcPts val="600"/>
              </a:spcBef>
              <a:spcAft>
                <a:spcPts val="0"/>
              </a:spcAft>
              <a:buClr>
                <a:srgbClr val="3E4D9A"/>
              </a:buClr>
              <a:buSzPct val="150000"/>
              <a:tabLst>
                <a:tab pos="523875" algn="l"/>
              </a:tabLst>
            </a:pPr>
            <a:r>
              <a:rPr lang="en-US" altLang="en-US" sz="1400" dirty="0">
                <a:ea typeface="ＭＳ Ｐゴシック" panose="020B0600070205080204" pitchFamily="34" charset="-128"/>
              </a:rPr>
              <a:t>Do</a:t>
            </a:r>
          </a:p>
          <a:p>
            <a:pPr lvl="4" fontAlgn="base">
              <a:spcBef>
                <a:spcPts val="600"/>
              </a:spcBef>
              <a:spcAft>
                <a:spcPts val="0"/>
              </a:spcAft>
              <a:buClr>
                <a:srgbClr val="3E4D9A"/>
              </a:buClr>
              <a:buSzPct val="150000"/>
              <a:tabLst>
                <a:tab pos="523875" algn="l"/>
              </a:tabLst>
            </a:pPr>
            <a:r>
              <a:rPr lang="en-US" altLang="en-US" sz="1400" dirty="0">
                <a:ea typeface="ＭＳ Ｐゴシック" panose="020B0600070205080204" pitchFamily="34" charset="-128"/>
              </a:rPr>
              <a:t>Check</a:t>
            </a:r>
          </a:p>
          <a:p>
            <a:pPr lvl="4" fontAlgn="base">
              <a:spcBef>
                <a:spcPts val="600"/>
              </a:spcBef>
              <a:spcAft>
                <a:spcPts val="0"/>
              </a:spcAft>
              <a:buClr>
                <a:srgbClr val="3E4D9A"/>
              </a:buClr>
              <a:buSzPct val="150000"/>
              <a:tabLst>
                <a:tab pos="523875" algn="l"/>
              </a:tabLst>
            </a:pPr>
            <a:r>
              <a:rPr lang="en-US" altLang="en-US" sz="1400" dirty="0">
                <a:ea typeface="ＭＳ Ｐゴシック" panose="020B0600070205080204" pitchFamily="34" charset="-128"/>
              </a:rPr>
              <a:t>Act</a:t>
            </a:r>
          </a:p>
          <a:p>
            <a:pPr marL="53975" lvl="2">
              <a:buNone/>
            </a:pPr>
            <a:r>
              <a:rPr lang="en-US" altLang="en-US" sz="1400" dirty="0">
                <a:latin typeface="+mn-lt"/>
                <a:cs typeface="Arial" panose="020B0604020202020204" pitchFamily="34" charset="0"/>
              </a:rPr>
              <a:t>Research Projects</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Conducts a comparative effectiveness trial of PCA and PCA with continuous  infusion</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Develops a pain assessment tool for patients with spina bifida</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Conducts a focus group with physical therapists to describe how they interact with nurses to manage children's pain before and during therapy</a:t>
            </a: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Retrospectively reviews EHR to compare outcomes of two treatment protocols</a:t>
            </a:r>
            <a:endParaRPr lang="en-US" altLang="en-US" sz="1400" dirty="0">
              <a:latin typeface="+mn-lt"/>
              <a:cs typeface="Arial" panose="020B0604020202020204" pitchFamily="34" charset="0"/>
            </a:endParaRPr>
          </a:p>
          <a:p>
            <a:pPr marL="53975">
              <a:spcAft>
                <a:spcPts val="0"/>
              </a:spcAft>
              <a:buNone/>
            </a:pPr>
            <a:r>
              <a:rPr lang="en-US" altLang="en-US" sz="1600" i="0" dirty="0">
                <a:latin typeface="+mn-lt"/>
                <a:ea typeface="Times New Roman" panose="02020603050405020304" pitchFamily="18" charset="0"/>
                <a:cs typeface="Arial" panose="020B0604020202020204" pitchFamily="34" charset="0"/>
              </a:rPr>
              <a:t>			</a:t>
            </a:r>
          </a:p>
          <a:p>
            <a:endParaRPr lang="en-US" dirty="0">
              <a:latin typeface="+mn-lt"/>
            </a:endParaRPr>
          </a:p>
        </p:txBody>
      </p:sp>
    </p:spTree>
    <p:extLst>
      <p:ext uri="{BB962C8B-B14F-4D97-AF65-F5344CB8AC3E}">
        <p14:creationId xmlns:p14="http://schemas.microsoft.com/office/powerpoint/2010/main" val="4222541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1BDCA-516B-4BC2-9970-48A5662A4677}"/>
              </a:ext>
            </a:extLst>
          </p:cNvPr>
          <p:cNvSpPr>
            <a:spLocks noGrp="1"/>
          </p:cNvSpPr>
          <p:nvPr>
            <p:ph type="title"/>
          </p:nvPr>
        </p:nvSpPr>
        <p:spPr/>
        <p:txBody>
          <a:bodyPr/>
          <a:lstStyle/>
          <a:p>
            <a:r>
              <a:rPr lang="en-US" dirty="0"/>
              <a:t>PRN networks</a:t>
            </a:r>
          </a:p>
        </p:txBody>
      </p:sp>
      <p:pic>
        <p:nvPicPr>
          <p:cNvPr id="6" name="Picture 2" descr="SNS icon images">
            <a:extLst>
              <a:ext uri="{FF2B5EF4-FFF2-40B4-BE49-F238E27FC236}">
                <a16:creationId xmlns:a16="http://schemas.microsoft.com/office/drawing/2014/main" id="{BE0F5B7E-5DC4-4CE9-A734-05B07BCA56EA}"/>
              </a:ext>
            </a:extLst>
          </p:cNvPr>
          <p:cNvPicPr>
            <a:picLocks noGrp="1" noChangeAspect="1" noChangeArrowheads="1"/>
          </p:cNvPicPr>
          <p:nvPr>
            <p:ph idx="13"/>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38680" y="1299815"/>
            <a:ext cx="1779562" cy="1779562"/>
          </a:xfrm>
          <a:prstGeom prst="ellipse">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DCF9BB3-1416-4742-9E3F-B1B1A6F6CBCD}"/>
              </a:ext>
            </a:extLst>
          </p:cNvPr>
          <p:cNvSpPr>
            <a:spLocks noGrp="1"/>
          </p:cNvSpPr>
          <p:nvPr>
            <p:ph idx="1"/>
          </p:nvPr>
        </p:nvSpPr>
        <p:spPr/>
        <p:txBody>
          <a:bodyPr/>
          <a:lstStyle/>
          <a:p>
            <a:r>
              <a:rPr lang="en-US" dirty="0"/>
              <a:t>PRNs need to network to stay current!</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Seek a mentor for PRN role.</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Network internally and externally (locally, nationally, and internationally).</a:t>
            </a:r>
          </a:p>
          <a:p>
            <a:pPr marL="53975" lvl="2">
              <a:buNone/>
            </a:pPr>
            <a:r>
              <a:rPr lang="en-US" sz="1200" dirty="0">
                <a:latin typeface="+mn-lt"/>
                <a:cs typeface="Arial" panose="020B0604020202020204" pitchFamily="34" charset="0"/>
              </a:rPr>
              <a:t>Societies</a:t>
            </a:r>
          </a:p>
          <a:p>
            <a:pPr lvl="4" fontAlgn="base">
              <a:spcBef>
                <a:spcPts val="600"/>
              </a:spcBef>
              <a:spcAft>
                <a:spcPts val="0"/>
              </a:spcAft>
              <a:buClr>
                <a:srgbClr val="3E4D9A"/>
              </a:buClr>
              <a:buSzPct val="150000"/>
              <a:tabLst>
                <a:tab pos="523875" algn="l"/>
              </a:tabLst>
            </a:pPr>
            <a:r>
              <a:rPr lang="en-US" altLang="en-US" sz="1200" b="1" dirty="0">
                <a:ea typeface="ＭＳ Ｐゴシック" panose="020B0600070205080204" pitchFamily="34" charset="-128"/>
              </a:rPr>
              <a:t>American Pain Society</a:t>
            </a:r>
            <a:r>
              <a:rPr lang="en-US" altLang="en-US" sz="1200" dirty="0">
                <a:ea typeface="ＭＳ Ｐゴシック" panose="020B0600070205080204" pitchFamily="34" charset="-128"/>
              </a:rPr>
              <a:t>, especially the Pediatric Special Interest Group and Nursing Issues Special Interest Group</a:t>
            </a:r>
          </a:p>
          <a:p>
            <a:pPr marL="173038" lvl="5" indent="0" fontAlgn="base">
              <a:spcBef>
                <a:spcPts val="600"/>
              </a:spcBef>
              <a:spcAft>
                <a:spcPts val="0"/>
              </a:spcAft>
              <a:buClr>
                <a:srgbClr val="3E4D9A"/>
              </a:buClr>
              <a:buSzPct val="150000"/>
              <a:buNone/>
              <a:tabLst>
                <a:tab pos="523875" algn="l"/>
              </a:tabLst>
            </a:pPr>
            <a:r>
              <a:rPr lang="en-US" sz="1200" dirty="0">
                <a:hlinkClick r:id="rId4" action="ppaction://hlinkfile"/>
              </a:rPr>
              <a:t>americanpainsociety.org</a:t>
            </a:r>
            <a:endParaRPr lang="en-US" altLang="en-US" sz="1200" dirty="0">
              <a:ea typeface="ＭＳ Ｐゴシック" panose="020B0600070205080204" pitchFamily="34" charset="-128"/>
            </a:endParaRPr>
          </a:p>
          <a:p>
            <a:pPr lvl="5" fontAlgn="base">
              <a:spcBef>
                <a:spcPts val="600"/>
              </a:spcBef>
              <a:spcAft>
                <a:spcPts val="0"/>
              </a:spcAft>
              <a:buClr>
                <a:srgbClr val="3E4D9A"/>
              </a:buClr>
              <a:buSzPct val="150000"/>
              <a:tabLst>
                <a:tab pos="523875" algn="l"/>
              </a:tabLst>
            </a:pPr>
            <a:r>
              <a:rPr lang="en-US" altLang="en-US" sz="1200" b="1" dirty="0">
                <a:ea typeface="ＭＳ Ｐゴシック" panose="020B0600070205080204" pitchFamily="34" charset="-128"/>
              </a:rPr>
              <a:t>Regional Pain Societies</a:t>
            </a:r>
          </a:p>
          <a:p>
            <a:pPr lvl="4" fontAlgn="base">
              <a:spcBef>
                <a:spcPts val="600"/>
              </a:spcBef>
              <a:spcAft>
                <a:spcPts val="0"/>
              </a:spcAft>
              <a:buClr>
                <a:srgbClr val="3E4D9A"/>
              </a:buClr>
              <a:buSzPct val="150000"/>
              <a:tabLst>
                <a:tab pos="523875" algn="l"/>
              </a:tabLst>
            </a:pPr>
            <a:r>
              <a:rPr lang="en-US" altLang="en-US" sz="1200" b="1" dirty="0">
                <a:ea typeface="ＭＳ Ｐゴシック" panose="020B0600070205080204" pitchFamily="34" charset="-128"/>
              </a:rPr>
              <a:t>American Society for Pain Management Nursing</a:t>
            </a:r>
          </a:p>
          <a:p>
            <a:pPr marL="173038" lvl="5" indent="0" fontAlgn="base">
              <a:spcBef>
                <a:spcPts val="600"/>
              </a:spcBef>
              <a:spcAft>
                <a:spcPts val="0"/>
              </a:spcAft>
              <a:buClr>
                <a:srgbClr val="3E4D9A"/>
              </a:buClr>
              <a:buSzPct val="150000"/>
              <a:buNone/>
              <a:tabLst>
                <a:tab pos="523875" algn="l"/>
              </a:tabLst>
            </a:pPr>
            <a:r>
              <a:rPr lang="en-US" sz="1200" dirty="0">
                <a:latin typeface="+mn-lt"/>
                <a:cs typeface="+mn-cs"/>
                <a:hlinkClick r:id="rId5"/>
              </a:rPr>
              <a:t>www.aspmn.org</a:t>
            </a:r>
            <a:endParaRPr lang="en-US" altLang="en-US" sz="1200" dirty="0">
              <a:latin typeface="+mn-lt"/>
              <a:cs typeface="+mn-cs"/>
            </a:endParaRPr>
          </a:p>
          <a:p>
            <a:pPr lvl="4" fontAlgn="base">
              <a:spcBef>
                <a:spcPts val="600"/>
              </a:spcBef>
              <a:spcAft>
                <a:spcPts val="0"/>
              </a:spcAft>
              <a:buClr>
                <a:srgbClr val="3E4D9A"/>
              </a:buClr>
              <a:buSzPct val="150000"/>
              <a:tabLst>
                <a:tab pos="523875" algn="l"/>
              </a:tabLst>
            </a:pPr>
            <a:r>
              <a:rPr lang="en-US" altLang="en-US" sz="1200" b="1" dirty="0">
                <a:ea typeface="ＭＳ Ｐゴシック" panose="020B0600070205080204" pitchFamily="34" charset="-128"/>
              </a:rPr>
              <a:t>International Association for the Study of Pain </a:t>
            </a:r>
            <a:r>
              <a:rPr lang="en-US" altLang="en-US" sz="1200" dirty="0">
                <a:ea typeface="ＭＳ Ｐゴシック" panose="020B0600070205080204" pitchFamily="34" charset="-128"/>
              </a:rPr>
              <a:t>(IASP), especially the Pediatric Special Interest Group </a:t>
            </a:r>
          </a:p>
          <a:p>
            <a:pPr marL="173038" lvl="5" indent="0" fontAlgn="base">
              <a:spcBef>
                <a:spcPts val="600"/>
              </a:spcBef>
              <a:spcAft>
                <a:spcPts val="0"/>
              </a:spcAft>
              <a:buClr>
                <a:srgbClr val="3E4D9A"/>
              </a:buClr>
              <a:buSzPct val="150000"/>
              <a:buNone/>
              <a:tabLst>
                <a:tab pos="523875" algn="l"/>
              </a:tabLst>
            </a:pPr>
            <a:r>
              <a:rPr lang="en-US" sz="1200" dirty="0">
                <a:hlinkClick r:id="rId6"/>
              </a:rPr>
              <a:t>https://www.iasp-pain.org</a:t>
            </a:r>
            <a:endParaRPr lang="en-US" altLang="en-US" sz="1200" dirty="0">
              <a:ea typeface="ＭＳ Ｐゴシック" panose="020B0600070205080204" pitchFamily="34" charset="-128"/>
            </a:endParaRPr>
          </a:p>
          <a:p>
            <a:pPr lvl="4" fontAlgn="base">
              <a:spcBef>
                <a:spcPts val="600"/>
              </a:spcBef>
              <a:spcAft>
                <a:spcPts val="0"/>
              </a:spcAft>
              <a:buClr>
                <a:srgbClr val="3E4D9A"/>
              </a:buClr>
              <a:buSzPct val="150000"/>
              <a:tabLst>
                <a:tab pos="523875" algn="l"/>
              </a:tabLst>
            </a:pPr>
            <a:r>
              <a:rPr lang="en-US" altLang="en-US" sz="1200" b="1" dirty="0">
                <a:ea typeface="ＭＳ Ｐゴシック" panose="020B0600070205080204" pitchFamily="34" charset="-128"/>
              </a:rPr>
              <a:t>Society of Pediatric Nurses</a:t>
            </a:r>
          </a:p>
          <a:p>
            <a:pPr marL="173038" lvl="5" indent="0" fontAlgn="base">
              <a:spcBef>
                <a:spcPts val="600"/>
              </a:spcBef>
              <a:spcAft>
                <a:spcPts val="0"/>
              </a:spcAft>
              <a:buClr>
                <a:srgbClr val="3E4D9A"/>
              </a:buClr>
              <a:buSzPct val="150000"/>
              <a:buNone/>
              <a:tabLst>
                <a:tab pos="523875" algn="l"/>
              </a:tabLst>
            </a:pPr>
            <a:r>
              <a:rPr lang="en-US" sz="1200" dirty="0">
                <a:hlinkClick r:id="rId7"/>
              </a:rPr>
              <a:t>www.pedsnurses.org</a:t>
            </a:r>
            <a:endParaRPr lang="en-US" altLang="en-US" sz="1200" dirty="0">
              <a:ea typeface="ＭＳ Ｐゴシック" panose="020B0600070205080204" pitchFamily="34" charset="-128"/>
            </a:endParaRPr>
          </a:p>
          <a:p>
            <a:pPr lvl="4" fontAlgn="base">
              <a:spcBef>
                <a:spcPts val="600"/>
              </a:spcBef>
              <a:spcAft>
                <a:spcPts val="0"/>
              </a:spcAft>
              <a:buClr>
                <a:srgbClr val="3E4D9A"/>
              </a:buClr>
              <a:buSzPct val="150000"/>
              <a:tabLst>
                <a:tab pos="523875" algn="l"/>
              </a:tabLst>
            </a:pPr>
            <a:r>
              <a:rPr lang="en-US" altLang="en-US" sz="1200" b="1" dirty="0">
                <a:ea typeface="ＭＳ Ｐゴシック" panose="020B0600070205080204" pitchFamily="34" charset="-128"/>
              </a:rPr>
              <a:t>National Association of Pediatric Nurse Practitioners </a:t>
            </a:r>
            <a:r>
              <a:rPr lang="en-US" altLang="en-US" sz="1200" dirty="0">
                <a:ea typeface="ＭＳ Ｐゴシック" panose="020B0600070205080204" pitchFamily="34" charset="-128"/>
              </a:rPr>
              <a:t>(NAPNAP)</a:t>
            </a:r>
          </a:p>
          <a:p>
            <a:pPr marL="173038" lvl="5" indent="0" fontAlgn="base">
              <a:spcBef>
                <a:spcPts val="600"/>
              </a:spcBef>
              <a:spcAft>
                <a:spcPts val="0"/>
              </a:spcAft>
              <a:buClr>
                <a:srgbClr val="3E4D9A"/>
              </a:buClr>
              <a:buSzPct val="150000"/>
              <a:buNone/>
              <a:tabLst>
                <a:tab pos="523875" algn="l"/>
              </a:tabLst>
            </a:pPr>
            <a:r>
              <a:rPr lang="en-US" sz="1200" dirty="0">
                <a:hlinkClick r:id="rId8"/>
              </a:rPr>
              <a:t>https://www.napnap.org</a:t>
            </a:r>
            <a:endParaRPr lang="en-US" altLang="en-US" sz="1200" dirty="0">
              <a:ea typeface="ＭＳ Ｐゴシック" panose="020B0600070205080204" pitchFamily="34" charset="-128"/>
            </a:endParaRPr>
          </a:p>
          <a:p>
            <a:pPr lvl="4" fontAlgn="base">
              <a:spcBef>
                <a:spcPts val="600"/>
              </a:spcBef>
              <a:spcAft>
                <a:spcPts val="0"/>
              </a:spcAft>
              <a:buClr>
                <a:srgbClr val="3E4D9A"/>
              </a:buClr>
              <a:buSzPct val="150000"/>
              <a:tabLst>
                <a:tab pos="523875" algn="l"/>
              </a:tabLst>
            </a:pPr>
            <a:r>
              <a:rPr lang="en-US" altLang="en-US" sz="1200" b="1" dirty="0">
                <a:ea typeface="ＭＳ Ｐゴシック" panose="020B0600070205080204" pitchFamily="34" charset="-128"/>
              </a:rPr>
              <a:t>Association of Pediatric Hematology/Oncology Nurses </a:t>
            </a:r>
            <a:r>
              <a:rPr lang="en-US" altLang="en-US" sz="1200" dirty="0">
                <a:ea typeface="ＭＳ Ｐゴシック" panose="020B0600070205080204" pitchFamily="34" charset="-128"/>
              </a:rPr>
              <a:t>(APHON)</a:t>
            </a:r>
          </a:p>
          <a:p>
            <a:pPr marL="173038" lvl="5" indent="0" fontAlgn="base">
              <a:spcBef>
                <a:spcPts val="600"/>
              </a:spcBef>
              <a:spcAft>
                <a:spcPts val="0"/>
              </a:spcAft>
              <a:buClr>
                <a:srgbClr val="3E4D9A"/>
              </a:buClr>
              <a:buSzPct val="150000"/>
              <a:buNone/>
              <a:tabLst>
                <a:tab pos="523875" algn="l"/>
              </a:tabLst>
            </a:pPr>
            <a:r>
              <a:rPr lang="en-US" sz="1200" dirty="0">
                <a:hlinkClick r:id="rId9" action="ppaction://hlinkfile"/>
              </a:rPr>
              <a:t>aphon.org</a:t>
            </a:r>
            <a:endParaRPr lang="en-US" altLang="en-US" sz="1200" dirty="0">
              <a:ea typeface="ＭＳ Ｐゴシック" panose="020B0600070205080204" pitchFamily="34" charset="-128"/>
            </a:endParaRPr>
          </a:p>
          <a:p>
            <a:pPr lvl="4" fontAlgn="base">
              <a:spcBef>
                <a:spcPts val="600"/>
              </a:spcBef>
              <a:spcAft>
                <a:spcPts val="0"/>
              </a:spcAft>
              <a:buClr>
                <a:srgbClr val="3E4D9A"/>
              </a:buClr>
              <a:buSzPct val="150000"/>
              <a:tabLst>
                <a:tab pos="523875" algn="l"/>
              </a:tabLst>
            </a:pPr>
            <a:r>
              <a:rPr lang="en-US" altLang="en-US" sz="1200" dirty="0">
                <a:ea typeface="ＭＳ Ｐゴシック" panose="020B0600070205080204" pitchFamily="34" charset="-128"/>
              </a:rPr>
              <a:t>Others?</a:t>
            </a:r>
          </a:p>
          <a:p>
            <a:pPr lvl="4"/>
            <a:endParaRPr lang="en-US" dirty="0"/>
          </a:p>
        </p:txBody>
      </p:sp>
    </p:spTree>
    <p:extLst>
      <p:ext uri="{BB962C8B-B14F-4D97-AF65-F5344CB8AC3E}">
        <p14:creationId xmlns:p14="http://schemas.microsoft.com/office/powerpoint/2010/main" val="4227303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5" y="3158609"/>
            <a:ext cx="1954894"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Type your answer here. </a:t>
            </a:r>
          </a:p>
        </p:txBody>
      </p:sp>
      <p:grpSp>
        <p:nvGrpSpPr>
          <p:cNvPr id="5" name="Group 4" descr="An icon of a thought cloud">
            <a:extLst>
              <a:ext uri="{FF2B5EF4-FFF2-40B4-BE49-F238E27FC236}">
                <a16:creationId xmlns:a16="http://schemas.microsoft.com/office/drawing/2014/main" id="{389CE7DA-3E9B-4C26-85B3-AFB3F96471E6}"/>
              </a:ext>
            </a:extLst>
          </p:cNvPr>
          <p:cNvGrpSpPr/>
          <p:nvPr/>
        </p:nvGrpSpPr>
        <p:grpSpPr>
          <a:xfrm>
            <a:off x="966156" y="903889"/>
            <a:ext cx="1828800" cy="1828800"/>
            <a:chOff x="4340771" y="1040524"/>
            <a:chExt cx="1828800" cy="1828800"/>
          </a:xfrm>
        </p:grpSpPr>
        <p:sp>
          <p:nvSpPr>
            <p:cNvPr id="4" name="Oval 3">
              <a:extLst>
                <a:ext uri="{FF2B5EF4-FFF2-40B4-BE49-F238E27FC236}">
                  <a16:creationId xmlns:a16="http://schemas.microsoft.com/office/drawing/2014/main" id="{01EACA73-A471-4042-8179-20DB32E0186F}"/>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3074" name="Picture 2" descr="Image result for image for thinking cloud">
              <a:extLst>
                <a:ext uri="{FF2B5EF4-FFF2-40B4-BE49-F238E27FC236}">
                  <a16:creationId xmlns:a16="http://schemas.microsoft.com/office/drawing/2014/main" id="{D11FEA42-9363-4E65-8730-3EF0F8EC3E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 Placeholder 1"/>
          <p:cNvSpPr>
            <a:spLocks noGrp="1"/>
          </p:cNvSpPr>
          <p:nvPr>
            <p:ph type="body" sz="quarter" idx="10"/>
          </p:nvPr>
        </p:nvSpPr>
        <p:spPr>
          <a:xfrm>
            <a:off x="475487" y="3170606"/>
            <a:ext cx="2940065" cy="2879120"/>
          </a:xfrm>
        </p:spPr>
        <p:txBody>
          <a:bodyPr/>
          <a:lstStyle/>
          <a:p>
            <a:pPr lvl="2"/>
            <a:r>
              <a:rPr lang="en-US" sz="1600" dirty="0"/>
              <a:t>Take a minute to reflect…</a:t>
            </a:r>
          </a:p>
          <a:p>
            <a:pPr lvl="2"/>
            <a:endParaRPr lang="en-US" sz="1600" dirty="0"/>
          </a:p>
          <a:p>
            <a:pPr marL="225425" lvl="4" indent="-171450">
              <a:lnSpc>
                <a:spcPct val="103000"/>
              </a:lnSpc>
              <a:spcAft>
                <a:spcPts val="600"/>
              </a:spcAft>
              <a:buFont typeface="Arial" panose="020B0604020202020204" pitchFamily="34" charset="0"/>
              <a:buChar char="•"/>
            </a:pPr>
            <a:r>
              <a:rPr lang="en-US" sz="1400" dirty="0"/>
              <a:t>What are some potential projects you could take on in your PRN role?</a:t>
            </a:r>
          </a:p>
          <a:p>
            <a:pPr marL="225425" lvl="4" indent="-171450">
              <a:lnSpc>
                <a:spcPct val="103000"/>
              </a:lnSpc>
              <a:spcAft>
                <a:spcPts val="600"/>
              </a:spcAft>
              <a:buFont typeface="Arial" panose="020B0604020202020204" pitchFamily="34" charset="0"/>
              <a:buChar char="•"/>
            </a:pPr>
            <a:r>
              <a:rPr lang="en-US" sz="1400" dirty="0"/>
              <a:t>Which PRN characteristic do you need to develop to carry out the project responsibilities suggested? </a:t>
            </a:r>
          </a:p>
          <a:p>
            <a:pPr marL="225425" lvl="4" indent="-171450">
              <a:lnSpc>
                <a:spcPct val="103000"/>
              </a:lnSpc>
              <a:spcAft>
                <a:spcPts val="600"/>
              </a:spcAft>
              <a:buFont typeface="Arial" panose="020B0604020202020204" pitchFamily="34" charset="0"/>
              <a:buChar char="•"/>
            </a:pPr>
            <a:r>
              <a:rPr lang="en-US" sz="1400" dirty="0"/>
              <a:t>How can you better develop your personal and professional PRN networks?</a:t>
            </a:r>
          </a:p>
          <a:p>
            <a:pPr lvl="2">
              <a:buNone/>
            </a:pPr>
            <a:endParaRPr lang="en-US" sz="1600" dirty="0"/>
          </a:p>
          <a:p>
            <a:endParaRPr lang="en-US" dirty="0"/>
          </a:p>
        </p:txBody>
      </p:sp>
    </p:spTree>
    <p:extLst>
      <p:ext uri="{BB962C8B-B14F-4D97-AF65-F5344CB8AC3E}">
        <p14:creationId xmlns:p14="http://schemas.microsoft.com/office/powerpoint/2010/main" val="3069818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53EA27-5B60-45A2-B26C-FA22E3AB864D}"/>
              </a:ext>
            </a:extLst>
          </p:cNvPr>
          <p:cNvSpPr>
            <a:spLocks noGrp="1"/>
          </p:cNvSpPr>
          <p:nvPr>
            <p:ph type="title"/>
          </p:nvPr>
        </p:nvSpPr>
        <p:spPr>
          <a:xfrm>
            <a:off x="457200" y="3848100"/>
            <a:ext cx="4229100" cy="1695849"/>
          </a:xfrm>
        </p:spPr>
        <p:txBody>
          <a:bodyPr/>
          <a:lstStyle/>
          <a:p>
            <a:r>
              <a:rPr lang="en-US" dirty="0"/>
              <a:t>Clinical Standards</a:t>
            </a:r>
          </a:p>
        </p:txBody>
      </p:sp>
    </p:spTree>
    <p:extLst>
      <p:ext uri="{BB962C8B-B14F-4D97-AF65-F5344CB8AC3E}">
        <p14:creationId xmlns:p14="http://schemas.microsoft.com/office/powerpoint/2010/main" val="2061850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DDDB-FB68-4758-A0A5-37552A1A6F5C}"/>
              </a:ext>
            </a:extLst>
          </p:cNvPr>
          <p:cNvSpPr>
            <a:spLocks noGrp="1"/>
          </p:cNvSpPr>
          <p:nvPr>
            <p:ph type="title"/>
          </p:nvPr>
        </p:nvSpPr>
        <p:spPr>
          <a:xfrm>
            <a:off x="457200" y="685800"/>
            <a:ext cx="3182052" cy="1228028"/>
          </a:xfrm>
        </p:spPr>
        <p:txBody>
          <a:bodyPr/>
          <a:lstStyle/>
          <a:p>
            <a:r>
              <a:rPr lang="en-US" dirty="0"/>
              <a:t>Accreditation Standards</a:t>
            </a:r>
          </a:p>
        </p:txBody>
      </p:sp>
      <p:sp>
        <p:nvSpPr>
          <p:cNvPr id="3" name="Rectangle 2"/>
          <p:cNvSpPr/>
          <p:nvPr/>
        </p:nvSpPr>
        <p:spPr>
          <a:xfrm>
            <a:off x="781665" y="2828311"/>
            <a:ext cx="4572000" cy="729430"/>
          </a:xfrm>
          <a:prstGeom prst="rect">
            <a:avLst/>
          </a:prstGeom>
        </p:spPr>
        <p:txBody>
          <a:bodyPr>
            <a:spAutoFit/>
          </a:bodyPr>
          <a:lstStyle/>
          <a:p>
            <a:pPr>
              <a:lnSpc>
                <a:spcPct val="115000"/>
              </a:lnSpc>
              <a:spcBef>
                <a:spcPts val="0"/>
              </a:spcBef>
              <a:spcAft>
                <a:spcPts val="0"/>
              </a:spcAft>
            </a:pPr>
            <a:r>
              <a:rPr lang="en-US" i="1" cap="small" dirty="0">
                <a:solidFill>
                  <a:srgbClr val="2B418C"/>
                </a:solidFill>
                <a:ea typeface="Calibri"/>
                <a:cs typeface="Times New Roman"/>
              </a:rPr>
              <a:t>Applicable to Hospitals</a:t>
            </a:r>
            <a:endParaRPr lang="en-US" i="1" dirty="0">
              <a:ea typeface="Calibri"/>
              <a:cs typeface="Times New Roman"/>
            </a:endParaRPr>
          </a:p>
          <a:p>
            <a:pPr>
              <a:lnSpc>
                <a:spcPct val="115000"/>
              </a:lnSpc>
              <a:spcBef>
                <a:spcPts val="0"/>
              </a:spcBef>
              <a:spcAft>
                <a:spcPts val="0"/>
              </a:spcAft>
            </a:pPr>
            <a:r>
              <a:rPr lang="en-US" b="1" i="1" dirty="0">
                <a:solidFill>
                  <a:srgbClr val="000000"/>
                </a:solidFill>
                <a:ea typeface="Calibri"/>
                <a:cs typeface="Times New Roman"/>
              </a:rPr>
              <a:t>Effective January 1, 2018</a:t>
            </a:r>
            <a:endParaRPr lang="en-US" i="1" dirty="0">
              <a:ea typeface="Calibri"/>
              <a:cs typeface="Times New Roman"/>
            </a:endParaRPr>
          </a:p>
        </p:txBody>
      </p:sp>
      <p:sp>
        <p:nvSpPr>
          <p:cNvPr id="4" name="Content Placeholder 3">
            <a:extLst>
              <a:ext uri="{FF2B5EF4-FFF2-40B4-BE49-F238E27FC236}">
                <a16:creationId xmlns:a16="http://schemas.microsoft.com/office/drawing/2014/main" id="{01CC56F1-367F-4232-B6CD-04E9869AB1DB}"/>
              </a:ext>
            </a:extLst>
          </p:cNvPr>
          <p:cNvSpPr>
            <a:spLocks noGrp="1"/>
          </p:cNvSpPr>
          <p:nvPr>
            <p:ph idx="1"/>
          </p:nvPr>
        </p:nvSpPr>
        <p:spPr>
          <a:xfrm>
            <a:off x="3829078" y="567813"/>
            <a:ext cx="4857722" cy="5492750"/>
          </a:xfrm>
        </p:spPr>
        <p:txBody>
          <a:bodyPr/>
          <a:lstStyle/>
          <a:p>
            <a:pPr marL="53975" lvl="2">
              <a:buNone/>
            </a:pPr>
            <a:r>
              <a:rPr lang="en-US" sz="1600" b="0" i="1" dirty="0">
                <a:solidFill>
                  <a:schemeClr val="accent1"/>
                </a:solidFill>
                <a:latin typeface="Corbel" panose="020B0503020204020204" pitchFamily="34" charset="0"/>
                <a:cs typeface="+mn-cs"/>
              </a:rPr>
              <a:t>The Joint Commission</a:t>
            </a:r>
          </a:p>
          <a:p>
            <a:pPr marL="53975" lvl="2">
              <a:buNone/>
            </a:pPr>
            <a:r>
              <a:rPr lang="en-US" sz="1200" b="0" dirty="0">
                <a:solidFill>
                  <a:schemeClr val="tx1"/>
                </a:solidFill>
              </a:rPr>
              <a:t>The Joint Commission accredits healthcare organizations by their Standards Related to Pain Assessment and Management. Conduct  a gap analysis and recommendations to meet these standards. </a:t>
            </a:r>
            <a:r>
              <a:rPr lang="en-US" sz="1400" b="1" i="0" dirty="0">
                <a:solidFill>
                  <a:srgbClr val="2B418C"/>
                </a:solidFill>
                <a:ea typeface="Calibri"/>
                <a:cs typeface="Times New Roman"/>
              </a:rPr>
              <a:t>Leadership (LD) </a:t>
            </a: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LD.04.03.13</a:t>
            </a:r>
            <a:endParaRPr lang="en-US" sz="1100" i="0" dirty="0">
              <a:ea typeface="Calibri"/>
              <a:cs typeface="Times New Roman"/>
            </a:endParaRPr>
          </a:p>
          <a:p>
            <a:pPr>
              <a:lnSpc>
                <a:spcPct val="115000"/>
              </a:lnSpc>
              <a:spcBef>
                <a:spcPts val="0"/>
              </a:spcBef>
              <a:spcAft>
                <a:spcPts val="0"/>
              </a:spcAft>
            </a:pPr>
            <a:r>
              <a:rPr lang="en-US" sz="1200" i="0" dirty="0">
                <a:solidFill>
                  <a:srgbClr val="000000"/>
                </a:solidFill>
                <a:latin typeface="+mn-lt"/>
                <a:ea typeface="Calibri"/>
                <a:cs typeface="Times New Roman"/>
              </a:rPr>
              <a:t>Pain assessment and pain management, including safe opioid prescribing, is identified as an organizational priority for the hospital.</a:t>
            </a:r>
          </a:p>
          <a:p>
            <a:pPr>
              <a:lnSpc>
                <a:spcPct val="115000"/>
              </a:lnSpc>
              <a:spcBef>
                <a:spcPts val="0"/>
              </a:spcBef>
              <a:spcAft>
                <a:spcPts val="0"/>
              </a:spcAft>
            </a:pPr>
            <a:r>
              <a:rPr lang="en-US" sz="1400" b="1" i="0" dirty="0">
                <a:solidFill>
                  <a:srgbClr val="2B418C"/>
                </a:solidFill>
                <a:ea typeface="Calibri"/>
                <a:cs typeface="Times New Roman"/>
              </a:rPr>
              <a:t>Medical Staff (MS)</a:t>
            </a: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MS.03.01.03</a:t>
            </a:r>
          </a:p>
          <a:p>
            <a:pPr>
              <a:lnSpc>
                <a:spcPct val="103000"/>
              </a:lnSpc>
              <a:spcBef>
                <a:spcPts val="0"/>
              </a:spcBef>
              <a:spcAft>
                <a:spcPts val="0"/>
              </a:spcAft>
            </a:pPr>
            <a:r>
              <a:rPr lang="en-US" sz="1200" i="0" dirty="0">
                <a:solidFill>
                  <a:srgbClr val="000000"/>
                </a:solidFill>
                <a:latin typeface="+mn-lt"/>
                <a:ea typeface="Calibri"/>
                <a:cs typeface="Times New Roman"/>
              </a:rPr>
              <a:t>The management and coordination of each patient’s care, treatment, and services is the responsibility of a practitioner with appropriate privileges.</a:t>
            </a:r>
            <a:endParaRPr lang="en-US" sz="1200" i="0" dirty="0">
              <a:latin typeface="+mn-lt"/>
              <a:ea typeface="Calibri"/>
              <a:cs typeface="Times New Roman"/>
            </a:endParaRPr>
          </a:p>
          <a:p>
            <a:pPr>
              <a:lnSpc>
                <a:spcPct val="115000"/>
              </a:lnSpc>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MS.05.01.01</a:t>
            </a:r>
          </a:p>
          <a:p>
            <a:pPr>
              <a:lnSpc>
                <a:spcPct val="103000"/>
              </a:lnSpc>
              <a:spcBef>
                <a:spcPts val="0"/>
              </a:spcBef>
              <a:spcAft>
                <a:spcPts val="0"/>
              </a:spcAft>
            </a:pPr>
            <a:r>
              <a:rPr lang="en-US" sz="1200" i="0" dirty="0">
                <a:solidFill>
                  <a:srgbClr val="000000"/>
                </a:solidFill>
                <a:latin typeface="+mn-lt"/>
                <a:ea typeface="Calibri"/>
                <a:cs typeface="Times New Roman"/>
              </a:rPr>
              <a:t>The organized medical staff has a leadership role in organization performance improvement activities to improve quality of care, treatment, and services and patient safety.</a:t>
            </a:r>
            <a:endParaRPr lang="en-US" sz="1200" i="0" dirty="0">
              <a:latin typeface="+mn-lt"/>
              <a:ea typeface="Calibri"/>
              <a:cs typeface="Times New Roman"/>
            </a:endParaRPr>
          </a:p>
          <a:p>
            <a:pPr>
              <a:lnSpc>
                <a:spcPct val="115000"/>
              </a:lnSpc>
              <a:spcBef>
                <a:spcPts val="0"/>
              </a:spcBef>
              <a:spcAft>
                <a:spcPts val="0"/>
              </a:spcAft>
            </a:pPr>
            <a:r>
              <a:rPr lang="en-US" sz="600" i="0" dirty="0">
                <a:solidFill>
                  <a:srgbClr val="000000"/>
                </a:solidFill>
                <a:ea typeface="Calibri"/>
                <a:cs typeface="Times New Roman"/>
              </a:rPr>
              <a:t> </a:t>
            </a:r>
            <a:endParaRPr lang="en-US" sz="600" i="0" dirty="0">
              <a:ea typeface="Calibri"/>
              <a:cs typeface="Times New Roman"/>
            </a:endParaRPr>
          </a:p>
          <a:p>
            <a:pPr>
              <a:lnSpc>
                <a:spcPct val="115000"/>
              </a:lnSpc>
              <a:spcBef>
                <a:spcPts val="0"/>
              </a:spcBef>
              <a:spcAft>
                <a:spcPts val="0"/>
              </a:spcAft>
            </a:pPr>
            <a:r>
              <a:rPr lang="en-US" sz="1400" b="1" i="0" dirty="0">
                <a:solidFill>
                  <a:srgbClr val="2B418C"/>
                </a:solidFill>
                <a:ea typeface="Calibri"/>
                <a:cs typeface="Times New Roman"/>
              </a:rPr>
              <a:t>Provision of Care, Treatment, and Services (PC)</a:t>
            </a:r>
            <a:endParaRPr lang="en-US" sz="1400" b="1" i="0" dirty="0">
              <a:ea typeface="Calibri"/>
              <a:cs typeface="Times New Roman"/>
            </a:endParaRP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PC.01.02.07</a:t>
            </a:r>
          </a:p>
          <a:p>
            <a:pPr>
              <a:lnSpc>
                <a:spcPct val="103000"/>
              </a:lnSpc>
              <a:spcBef>
                <a:spcPts val="0"/>
              </a:spcBef>
              <a:spcAft>
                <a:spcPts val="0"/>
              </a:spcAft>
            </a:pPr>
            <a:r>
              <a:rPr lang="en-US" sz="1200" i="0" dirty="0">
                <a:solidFill>
                  <a:srgbClr val="000000"/>
                </a:solidFill>
                <a:latin typeface="+mn-lt"/>
                <a:ea typeface="Calibri"/>
                <a:cs typeface="Times New Roman"/>
              </a:rPr>
              <a:t>The hospital assesses and manages the patient’s pain and minimizes the risks associated with treatment.</a:t>
            </a:r>
            <a:r>
              <a:rPr lang="en-US" sz="1200" i="0" dirty="0">
                <a:solidFill>
                  <a:srgbClr val="2B418C"/>
                </a:solidFill>
                <a:latin typeface="+mn-lt"/>
                <a:ea typeface="Calibri"/>
                <a:cs typeface="Times New Roman"/>
              </a:rPr>
              <a:t> </a:t>
            </a:r>
          </a:p>
          <a:p>
            <a:pPr>
              <a:lnSpc>
                <a:spcPct val="115000"/>
              </a:lnSpc>
              <a:spcBef>
                <a:spcPts val="0"/>
              </a:spcBef>
              <a:spcAft>
                <a:spcPts val="0"/>
              </a:spcAft>
            </a:pPr>
            <a:r>
              <a:rPr lang="en-US" sz="1400" b="1" i="0" dirty="0">
                <a:solidFill>
                  <a:srgbClr val="2B418C"/>
                </a:solidFill>
                <a:ea typeface="Calibri"/>
                <a:cs typeface="Times New Roman"/>
              </a:rPr>
              <a:t>Performance Improvement (PI) </a:t>
            </a: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PI.01.01.01</a:t>
            </a:r>
          </a:p>
          <a:p>
            <a:pPr>
              <a:lnSpc>
                <a:spcPct val="105000"/>
              </a:lnSpc>
              <a:spcBef>
                <a:spcPts val="0"/>
              </a:spcBef>
              <a:spcAft>
                <a:spcPts val="0"/>
              </a:spcAft>
            </a:pPr>
            <a:r>
              <a:rPr lang="en-US" sz="1200" i="0" dirty="0">
                <a:solidFill>
                  <a:srgbClr val="000000"/>
                </a:solidFill>
                <a:latin typeface="+mn-lt"/>
                <a:ea typeface="Calibri"/>
                <a:cs typeface="Times New Roman"/>
              </a:rPr>
              <a:t>The hospital collects data to monitor its performance.</a:t>
            </a:r>
            <a:r>
              <a:rPr lang="en-US" sz="1200" dirty="0">
                <a:solidFill>
                  <a:schemeClr val="tx1"/>
                </a:solidFill>
                <a:latin typeface="+mn-lt"/>
                <a:ea typeface="Calibri"/>
                <a:cs typeface="Times New Roman"/>
              </a:rPr>
              <a:t>.</a:t>
            </a: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PI02.01.01</a:t>
            </a:r>
          </a:p>
          <a:p>
            <a:pPr>
              <a:lnSpc>
                <a:spcPct val="105000"/>
              </a:lnSpc>
              <a:spcBef>
                <a:spcPts val="0"/>
              </a:spcBef>
              <a:spcAft>
                <a:spcPts val="0"/>
              </a:spcAft>
              <a:buNone/>
            </a:pPr>
            <a:r>
              <a:rPr lang="en-US" sz="1200" i="0" dirty="0">
                <a:solidFill>
                  <a:srgbClr val="000000"/>
                </a:solidFill>
                <a:latin typeface="+mn-lt"/>
                <a:ea typeface="Calibri"/>
                <a:cs typeface="Times New Roman"/>
              </a:rPr>
              <a:t>The hospital compiles and analyzes data.</a:t>
            </a:r>
          </a:p>
          <a:p>
            <a:pPr>
              <a:lnSpc>
                <a:spcPct val="115000"/>
              </a:lnSpc>
              <a:spcBef>
                <a:spcPts val="0"/>
              </a:spcBef>
              <a:spcAft>
                <a:spcPts val="0"/>
              </a:spcAft>
              <a:buNone/>
            </a:pPr>
            <a:r>
              <a:rPr lang="en-US" sz="1200" b="0" dirty="0">
                <a:solidFill>
                  <a:schemeClr val="tx1"/>
                </a:solidFill>
                <a:latin typeface="+mn-lt"/>
              </a:rPr>
              <a:t>See the </a:t>
            </a:r>
            <a:r>
              <a:rPr lang="en-US" sz="1200" b="0" i="1" dirty="0">
                <a:solidFill>
                  <a:schemeClr val="tx1"/>
                </a:solidFill>
                <a:latin typeface="+mn-lt"/>
              </a:rPr>
              <a:t>Appendix</a:t>
            </a:r>
            <a:r>
              <a:rPr lang="en-US" sz="1200" b="0" dirty="0">
                <a:solidFill>
                  <a:schemeClr val="tx1"/>
                </a:solidFill>
                <a:latin typeface="+mn-lt"/>
              </a:rPr>
              <a:t> for the draft language that </a:t>
            </a:r>
            <a:r>
              <a:rPr lang="en-US" b="0" dirty="0">
                <a:solidFill>
                  <a:schemeClr val="tx1"/>
                </a:solidFill>
              </a:rPr>
              <a:t>goes live January 2018.</a:t>
            </a:r>
          </a:p>
          <a:p>
            <a:pPr marL="53975" lvl="2">
              <a:buNone/>
            </a:pPr>
            <a:endParaRPr lang="en-US" sz="1100" i="0" dirty="0">
              <a:solidFill>
                <a:schemeClr val="tx1"/>
              </a:solidFill>
              <a:latin typeface="+mn-lt"/>
            </a:endParaRPr>
          </a:p>
          <a:p>
            <a:endParaRPr lang="en-US" sz="1100" dirty="0">
              <a:latin typeface="+mn-lt"/>
            </a:endParaRPr>
          </a:p>
        </p:txBody>
      </p:sp>
      <p:cxnSp>
        <p:nvCxnSpPr>
          <p:cNvPr id="7" name="Straight Connector 6">
            <a:extLst>
              <a:ext uri="{C183D7F6-B498-43B3-948B-1728B52AA6E4}">
                <adec:decorative xmlns:adec="http://schemas.microsoft.com/office/drawing/2017/decorative" val="1"/>
              </a:ext>
            </a:extLst>
          </p:cNvPr>
          <p:cNvCxnSpPr/>
          <p:nvPr/>
        </p:nvCxnSpPr>
        <p:spPr>
          <a:xfrm flipV="1">
            <a:off x="3812842" y="1745210"/>
            <a:ext cx="4857722" cy="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C183D7F6-B498-43B3-948B-1728B52AA6E4}">
                <adec:decorative xmlns:adec="http://schemas.microsoft.com/office/drawing/2017/decorative" val="1"/>
              </a:ext>
            </a:extLst>
          </p:cNvPr>
          <p:cNvCxnSpPr/>
          <p:nvPr/>
        </p:nvCxnSpPr>
        <p:spPr>
          <a:xfrm flipV="1">
            <a:off x="3829078" y="2664455"/>
            <a:ext cx="4857722" cy="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C183D7F6-B498-43B3-948B-1728B52AA6E4}">
                <adec:decorative xmlns:adec="http://schemas.microsoft.com/office/drawing/2017/decorative" val="1"/>
              </a:ext>
            </a:extLst>
          </p:cNvPr>
          <p:cNvCxnSpPr/>
          <p:nvPr/>
        </p:nvCxnSpPr>
        <p:spPr>
          <a:xfrm flipV="1">
            <a:off x="3812842" y="4688299"/>
            <a:ext cx="4857722" cy="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C183D7F6-B498-43B3-948B-1728B52AA6E4}">
                <adec:decorative xmlns:adec="http://schemas.microsoft.com/office/drawing/2017/decorative" val="1"/>
              </a:ext>
            </a:extLst>
          </p:cNvPr>
          <p:cNvCxnSpPr/>
          <p:nvPr/>
        </p:nvCxnSpPr>
        <p:spPr>
          <a:xfrm flipV="1">
            <a:off x="3829078" y="5574811"/>
            <a:ext cx="4857722" cy="952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206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882D07-1362-4F6D-B723-77A1F2BBDE1C}"/>
              </a:ext>
            </a:extLst>
          </p:cNvPr>
          <p:cNvSpPr>
            <a:spLocks noGrp="1"/>
          </p:cNvSpPr>
          <p:nvPr>
            <p:ph type="title"/>
          </p:nvPr>
        </p:nvSpPr>
        <p:spPr/>
        <p:txBody>
          <a:bodyPr/>
          <a:lstStyle/>
          <a:p>
            <a:r>
              <a:rPr lang="en-US" dirty="0" err="1"/>
              <a:t>ChildKind</a:t>
            </a:r>
            <a:r>
              <a:rPr lang="en-US" dirty="0"/>
              <a:t> Principles</a:t>
            </a:r>
          </a:p>
        </p:txBody>
      </p:sp>
      <p:pic>
        <p:nvPicPr>
          <p:cNvPr id="10" name="Content Placeholder 8" descr="A logo with a globe and text&#10;&#10;">
            <a:extLst>
              <a:ext uri="{FF2B5EF4-FFF2-40B4-BE49-F238E27FC236}">
                <a16:creationId xmlns:a16="http://schemas.microsoft.com/office/drawing/2014/main" id="{1F021FAB-4F7C-4308-8054-0874E6D97E25}"/>
              </a:ext>
            </a:extLst>
          </p:cNvPr>
          <p:cNvPicPr>
            <a:picLocks noGrp="1" noChangeAspect="1" noChangeArrowheads="1"/>
          </p:cNvPicPr>
          <p:nvPr>
            <p:ph idx="13"/>
          </p:nvPr>
        </p:nvPicPr>
        <p:blipFill>
          <a:blip r:embed="rId3">
            <a:extLst>
              <a:ext uri="{28A0092B-C50C-407E-A947-70E740481C1C}">
                <a14:useLocalDpi xmlns:a14="http://schemas.microsoft.com/office/drawing/2010/main" val="0"/>
              </a:ext>
            </a:extLst>
          </a:blip>
          <a:srcRect/>
          <a:stretch>
            <a:fillRect/>
          </a:stretch>
        </p:blipFill>
        <p:spPr bwMode="auto">
          <a:xfrm>
            <a:off x="812018" y="1299814"/>
            <a:ext cx="2092547" cy="202019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5">
            <a:extLst>
              <a:ext uri="{FF2B5EF4-FFF2-40B4-BE49-F238E27FC236}">
                <a16:creationId xmlns:a16="http://schemas.microsoft.com/office/drawing/2014/main" id="{EB370605-B120-42EE-B0AD-0480729D2C3D}"/>
              </a:ext>
            </a:extLst>
          </p:cNvPr>
          <p:cNvSpPr>
            <a:spLocks noGrp="1"/>
          </p:cNvSpPr>
          <p:nvPr>
            <p:ph idx="1"/>
          </p:nvPr>
        </p:nvSpPr>
        <p:spPr/>
        <p:txBody>
          <a:bodyPr/>
          <a:lstStyle/>
          <a:p>
            <a:pPr lvl="1"/>
            <a:r>
              <a:rPr lang="en-US" sz="1600" dirty="0">
                <a:solidFill>
                  <a:schemeClr val="accent1"/>
                </a:solidFill>
              </a:rPr>
              <a:t>ChildKind is a global initiative </a:t>
            </a:r>
            <a:r>
              <a:rPr lang="en-US" sz="1400" i="0" dirty="0">
                <a:latin typeface="+mn-lt"/>
              </a:rPr>
              <a:t>aimed at reducing pain and unnecessary suffering in children by offering a special designation to those facilities that have demonstrated an institutional commitment to pain relief and by providing the technical support to achieve that goal.</a:t>
            </a:r>
          </a:p>
          <a:p>
            <a:pPr lvl="2">
              <a:lnSpc>
                <a:spcPct val="90000"/>
              </a:lnSpc>
            </a:pPr>
            <a:r>
              <a:rPr lang="en-US" altLang="en-US" sz="1400" dirty="0">
                <a:latin typeface="+mn-lt"/>
                <a:ea typeface="MS PGothic" panose="020B0600070205080204" pitchFamily="34" charset="-128"/>
                <a:cs typeface="Calibri" panose="020F0502020204030204" pitchFamily="34" charset="0"/>
              </a:rPr>
              <a:t>5 Key Principles:</a:t>
            </a:r>
          </a:p>
          <a:p>
            <a:pPr marL="228600" lvl="6" indent="-228600">
              <a:lnSpc>
                <a:spcPct val="95000"/>
              </a:lnSpc>
              <a:spcAft>
                <a:spcPts val="0"/>
              </a:spcAft>
              <a:buFont typeface="+mj-lt"/>
              <a:buAutoNum type="arabicPeriod"/>
            </a:pPr>
            <a:r>
              <a:rPr lang="en-US" altLang="en-US" sz="1200" i="0" dirty="0">
                <a:solidFill>
                  <a:schemeClr val="tx1"/>
                </a:solidFill>
                <a:latin typeface="+mn-lt"/>
                <a:ea typeface="MS PGothic" panose="020B0600070205080204" pitchFamily="34" charset="-128"/>
                <a:cs typeface="Calibri" panose="020F0502020204030204" pitchFamily="34" charset="0"/>
              </a:rPr>
              <a:t>Presence of a facility-wide written policy on pain prevention, assessment, and management endorsed by hospital administration</a:t>
            </a:r>
          </a:p>
          <a:p>
            <a:pPr marL="228600" lvl="6" indent="-228600">
              <a:lnSpc>
                <a:spcPct val="95000"/>
              </a:lnSpc>
              <a:spcAft>
                <a:spcPts val="0"/>
              </a:spcAft>
              <a:buFont typeface="+mj-lt"/>
              <a:buAutoNum type="arabicPeriod"/>
            </a:pPr>
            <a:r>
              <a:rPr lang="en-US" altLang="en-US" sz="1200" i="0" dirty="0">
                <a:solidFill>
                  <a:schemeClr val="tx1"/>
                </a:solidFill>
                <a:latin typeface="+mn-lt"/>
                <a:ea typeface="MS PGothic" panose="020B0600070205080204" pitchFamily="34" charset="-128"/>
                <a:cs typeface="Calibri" panose="020F0502020204030204" pitchFamily="34" charset="0"/>
              </a:rPr>
              <a:t>Comprehensive and on-going education for staff, patients, and caregivers</a:t>
            </a:r>
          </a:p>
          <a:p>
            <a:pPr marL="228600" lvl="6" indent="-228600">
              <a:lnSpc>
                <a:spcPct val="95000"/>
              </a:lnSpc>
              <a:spcAft>
                <a:spcPts val="0"/>
              </a:spcAft>
              <a:buFont typeface="+mj-lt"/>
              <a:buAutoNum type="arabicPeriod"/>
            </a:pPr>
            <a:r>
              <a:rPr lang="en-US" altLang="en-US" sz="1200" i="0" dirty="0">
                <a:solidFill>
                  <a:schemeClr val="tx1"/>
                </a:solidFill>
                <a:latin typeface="+mn-lt"/>
                <a:ea typeface="MS PGothic" panose="020B0600070205080204" pitchFamily="34" charset="-128"/>
                <a:cs typeface="Calibri" panose="020F0502020204030204" pitchFamily="34" charset="0"/>
              </a:rPr>
              <a:t>Documentation that pain is assessed using a developmentally appropriate process </a:t>
            </a:r>
          </a:p>
          <a:p>
            <a:pPr marL="228600" lvl="6" indent="-228600">
              <a:lnSpc>
                <a:spcPct val="95000"/>
              </a:lnSpc>
              <a:spcAft>
                <a:spcPts val="0"/>
              </a:spcAft>
              <a:buFont typeface="+mj-lt"/>
              <a:buAutoNum type="arabicPeriod"/>
            </a:pPr>
            <a:r>
              <a:rPr lang="en-US" altLang="en-US" sz="1200" i="0" dirty="0">
                <a:solidFill>
                  <a:schemeClr val="tx1"/>
                </a:solidFill>
                <a:latin typeface="+mn-lt"/>
                <a:ea typeface="MS PGothic" panose="020B0600070205080204" pitchFamily="34" charset="-128"/>
                <a:cs typeface="Calibri" panose="020F0502020204030204" pitchFamily="34" charset="0"/>
              </a:rPr>
              <a:t>Creation of and access to specific evidence-informed protocols for pain management including pharmacologic, psychologic, and physical methods</a:t>
            </a:r>
          </a:p>
          <a:p>
            <a:pPr marL="228600" lvl="6" indent="-228600">
              <a:lnSpc>
                <a:spcPct val="95000"/>
              </a:lnSpc>
              <a:spcAft>
                <a:spcPts val="0"/>
              </a:spcAft>
              <a:buFont typeface="+mj-lt"/>
              <a:buAutoNum type="arabicPeriod"/>
            </a:pPr>
            <a:r>
              <a:rPr lang="en-US" altLang="en-US" sz="1200" i="0" dirty="0">
                <a:solidFill>
                  <a:schemeClr val="tx1"/>
                </a:solidFill>
                <a:latin typeface="+mn-lt"/>
                <a:ea typeface="MS PGothic" panose="020B0600070205080204" pitchFamily="34" charset="-128"/>
                <a:cs typeface="Calibri" panose="020F0502020204030204" pitchFamily="34" charset="0"/>
              </a:rPr>
              <a:t>Use of a regular institutional self-monitoring quality program</a:t>
            </a:r>
          </a:p>
          <a:p>
            <a:pPr lvl="1"/>
            <a:endParaRPr lang="en-US" sz="1600" dirty="0"/>
          </a:p>
          <a:p>
            <a:endParaRPr lang="en-US" dirty="0"/>
          </a:p>
        </p:txBody>
      </p:sp>
    </p:spTree>
    <p:extLst>
      <p:ext uri="{BB962C8B-B14F-4D97-AF65-F5344CB8AC3E}">
        <p14:creationId xmlns:p14="http://schemas.microsoft.com/office/powerpoint/2010/main" val="3261360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002D6-3175-45B5-8959-9F630FC7CD9F}"/>
              </a:ext>
            </a:extLst>
          </p:cNvPr>
          <p:cNvSpPr>
            <a:spLocks noGrp="1"/>
          </p:cNvSpPr>
          <p:nvPr>
            <p:ph type="title"/>
          </p:nvPr>
        </p:nvSpPr>
        <p:spPr/>
        <p:txBody>
          <a:bodyPr/>
          <a:lstStyle/>
          <a:p>
            <a:r>
              <a:rPr lang="en-US" dirty="0"/>
              <a:t>Ethical Principles</a:t>
            </a:r>
          </a:p>
        </p:txBody>
      </p:sp>
      <p:grpSp>
        <p:nvGrpSpPr>
          <p:cNvPr id="7" name="Group 6" descr="An icon of a judicial justice scale">
            <a:extLst>
              <a:ext uri="{FF2B5EF4-FFF2-40B4-BE49-F238E27FC236}">
                <a16:creationId xmlns:a16="http://schemas.microsoft.com/office/drawing/2014/main" id="{7AEF7144-69B9-494C-BA71-50E92D1CE80E}"/>
              </a:ext>
            </a:extLst>
          </p:cNvPr>
          <p:cNvGrpSpPr/>
          <p:nvPr/>
        </p:nvGrpSpPr>
        <p:grpSpPr>
          <a:xfrm>
            <a:off x="853805" y="1299814"/>
            <a:ext cx="1920240" cy="1840230"/>
            <a:chOff x="1362456" y="3849624"/>
            <a:chExt cx="2194560" cy="2103120"/>
          </a:xfrm>
        </p:grpSpPr>
        <p:sp>
          <p:nvSpPr>
            <p:cNvPr id="18" name="Oval 17">
              <a:extLst>
                <a:ext uri="{FF2B5EF4-FFF2-40B4-BE49-F238E27FC236}">
                  <a16:creationId xmlns:a16="http://schemas.microsoft.com/office/drawing/2014/main" id="{1D37AD09-7B7B-486A-A51C-9E036ACAA419}"/>
                </a:ext>
              </a:extLst>
            </p:cNvPr>
            <p:cNvSpPr/>
            <p:nvPr/>
          </p:nvSpPr>
          <p:spPr>
            <a:xfrm>
              <a:off x="1362456" y="3849624"/>
              <a:ext cx="2194560" cy="210312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19" name="Picture 2" descr="Science Scales icon">
              <a:extLst>
                <a:ext uri="{FF2B5EF4-FFF2-40B4-BE49-F238E27FC236}">
                  <a16:creationId xmlns:a16="http://schemas.microsoft.com/office/drawing/2014/main" id="{BA6EACD1-18BF-44FB-875E-C837EA40ED9D}"/>
                </a:ext>
              </a:extLst>
            </p:cNvPr>
            <p:cNvPicPr>
              <a:picLocks noChangeAspect="1" noChangeArrowheads="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1636776" y="4112514"/>
              <a:ext cx="1645920" cy="157734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Content Placeholder 2">
            <a:extLst>
              <a:ext uri="{FF2B5EF4-FFF2-40B4-BE49-F238E27FC236}">
                <a16:creationId xmlns:a16="http://schemas.microsoft.com/office/drawing/2014/main" id="{C97715FF-53ED-4654-A254-9F3718E399E6}"/>
              </a:ext>
            </a:extLst>
          </p:cNvPr>
          <p:cNvSpPr>
            <a:spLocks noGrp="1"/>
          </p:cNvSpPr>
          <p:nvPr>
            <p:ph idx="1"/>
          </p:nvPr>
        </p:nvSpPr>
        <p:spPr/>
        <p:txBody>
          <a:bodyPr/>
          <a:lstStyle/>
          <a:p>
            <a:r>
              <a:rPr lang="en-US" sz="1600" dirty="0"/>
              <a:t>Definitions</a:t>
            </a:r>
          </a:p>
          <a:p>
            <a:pPr lvl="3"/>
            <a:r>
              <a:rPr lang="en-US" sz="1400" b="1" dirty="0">
                <a:solidFill>
                  <a:schemeClr val="accent4"/>
                </a:solidFill>
                <a:latin typeface="+mn-lt"/>
                <a:ea typeface="MS PGothic" panose="020B0600070205080204" pitchFamily="34" charset="-128"/>
                <a:cs typeface="Calibri" panose="020F0502020204030204" pitchFamily="34" charset="0"/>
              </a:rPr>
              <a:t>Beneficence </a:t>
            </a:r>
          </a:p>
          <a:p>
            <a:pPr lvl="3">
              <a:buNone/>
            </a:pPr>
            <a:r>
              <a:rPr lang="en-US" sz="1200" dirty="0"/>
              <a:t>Taking positive action to help others and the desire to do good; it is a core principle of patient advocacy </a:t>
            </a:r>
          </a:p>
          <a:p>
            <a:pPr lvl="3"/>
            <a:r>
              <a:rPr lang="en-US" sz="1400" b="1" dirty="0">
                <a:solidFill>
                  <a:schemeClr val="accent4"/>
                </a:solidFill>
                <a:latin typeface="+mn-lt"/>
                <a:ea typeface="MS PGothic" panose="020B0600070205080204" pitchFamily="34" charset="-128"/>
                <a:cs typeface="Calibri" panose="020F0502020204030204" pitchFamily="34" charset="0"/>
              </a:rPr>
              <a:t>Nonmaleficence </a:t>
            </a:r>
          </a:p>
          <a:p>
            <a:pPr lvl="3"/>
            <a:r>
              <a:rPr lang="en-US" sz="1200" dirty="0"/>
              <a:t>The duty to do no harm</a:t>
            </a:r>
          </a:p>
          <a:p>
            <a:pPr lvl="3"/>
            <a:r>
              <a:rPr lang="en-US" sz="1400" b="1" dirty="0">
                <a:solidFill>
                  <a:schemeClr val="accent4"/>
                </a:solidFill>
                <a:latin typeface="+mn-lt"/>
                <a:ea typeface="MS PGothic" panose="020B0600070205080204" pitchFamily="34" charset="-128"/>
                <a:cs typeface="Calibri" panose="020F0502020204030204" pitchFamily="34" charset="0"/>
              </a:rPr>
              <a:t>Autonomy </a:t>
            </a:r>
          </a:p>
          <a:p>
            <a:pPr lvl="3"/>
            <a:r>
              <a:rPr lang="en-US" sz="1200" dirty="0"/>
              <a:t>The rights of self-determination</a:t>
            </a:r>
          </a:p>
          <a:p>
            <a:pPr lvl="3"/>
            <a:r>
              <a:rPr lang="en-US" sz="1400" b="1" dirty="0">
                <a:solidFill>
                  <a:schemeClr val="accent4"/>
                </a:solidFill>
                <a:latin typeface="+mn-lt"/>
                <a:ea typeface="MS PGothic" panose="020B0600070205080204" pitchFamily="34" charset="-128"/>
                <a:cs typeface="Calibri" panose="020F0502020204030204" pitchFamily="34" charset="0"/>
              </a:rPr>
              <a:t>Justice </a:t>
            </a:r>
          </a:p>
          <a:p>
            <a:pPr lvl="3"/>
            <a:r>
              <a:rPr lang="en-US" sz="1200" dirty="0"/>
              <a:t>The fair treatment of individuals and equitable allocation of healthcare resources.</a:t>
            </a:r>
          </a:p>
          <a:p>
            <a:endParaRPr lang="en-US" dirty="0"/>
          </a:p>
          <a:p>
            <a:endParaRPr lang="en-US" dirty="0"/>
          </a:p>
        </p:txBody>
      </p:sp>
    </p:spTree>
    <p:extLst>
      <p:ext uri="{BB962C8B-B14F-4D97-AF65-F5344CB8AC3E}">
        <p14:creationId xmlns:p14="http://schemas.microsoft.com/office/powerpoint/2010/main" val="4136297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D3588-E9F4-4F77-B8E9-19FDD9E60821}"/>
              </a:ext>
            </a:extLst>
          </p:cNvPr>
          <p:cNvSpPr>
            <a:spLocks noGrp="1"/>
          </p:cNvSpPr>
          <p:nvPr>
            <p:ph type="title"/>
          </p:nvPr>
        </p:nvSpPr>
        <p:spPr>
          <a:xfrm>
            <a:off x="457199" y="3848100"/>
            <a:ext cx="4682359" cy="1695849"/>
          </a:xfrm>
        </p:spPr>
        <p:txBody>
          <a:bodyPr/>
          <a:lstStyle/>
          <a:p>
            <a:r>
              <a:rPr lang="en-US" dirty="0"/>
              <a:t>Implementing the PRN Role </a:t>
            </a:r>
          </a:p>
        </p:txBody>
      </p:sp>
    </p:spTree>
    <p:extLst>
      <p:ext uri="{BB962C8B-B14F-4D97-AF65-F5344CB8AC3E}">
        <p14:creationId xmlns:p14="http://schemas.microsoft.com/office/powerpoint/2010/main" val="24415520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D4C239-53EE-4AA7-A905-7B3D7025AB6D}"/>
              </a:ext>
            </a:extLst>
          </p:cNvPr>
          <p:cNvSpPr>
            <a:spLocks noGrp="1"/>
          </p:cNvSpPr>
          <p:nvPr>
            <p:ph type="title"/>
          </p:nvPr>
        </p:nvSpPr>
        <p:spPr/>
        <p:txBody>
          <a:bodyPr/>
          <a:lstStyle/>
          <a:p>
            <a:r>
              <a:rPr lang="en-US" dirty="0"/>
              <a:t>How to Begin</a:t>
            </a:r>
          </a:p>
        </p:txBody>
      </p:sp>
      <p:graphicFrame>
        <p:nvGraphicFramePr>
          <p:cNvPr id="7" name="Table 6">
            <a:extLst>
              <a:ext uri="{FF2B5EF4-FFF2-40B4-BE49-F238E27FC236}">
                <a16:creationId xmlns:a16="http://schemas.microsoft.com/office/drawing/2014/main" id="{F0473629-DAF5-4133-80F1-098F5E27E542}"/>
              </a:ext>
            </a:extLst>
          </p:cNvPr>
          <p:cNvGraphicFramePr>
            <a:graphicFrameLocks noGrp="1"/>
          </p:cNvGraphicFramePr>
          <p:nvPr>
            <p:extLst>
              <p:ext uri="{D42A27DB-BD31-4B8C-83A1-F6EECF244321}">
                <p14:modId xmlns:p14="http://schemas.microsoft.com/office/powerpoint/2010/main" val="1866323561"/>
              </p:ext>
            </p:extLst>
          </p:nvPr>
        </p:nvGraphicFramePr>
        <p:xfrm>
          <a:off x="457200" y="1626025"/>
          <a:ext cx="3154680" cy="1510602"/>
        </p:xfrm>
        <a:graphic>
          <a:graphicData uri="http://schemas.openxmlformats.org/drawingml/2006/table">
            <a:tbl>
              <a:tblPr firstRow="1">
                <a:tableStyleId>{5C22544A-7EE6-4342-B048-85BDC9FD1C3A}</a:tableStyleId>
              </a:tblPr>
              <a:tblGrid>
                <a:gridCol w="3154680">
                  <a:extLst>
                    <a:ext uri="{9D8B030D-6E8A-4147-A177-3AD203B41FA5}">
                      <a16:colId xmlns:a16="http://schemas.microsoft.com/office/drawing/2014/main" val="20000"/>
                    </a:ext>
                  </a:extLst>
                </a:gridCol>
              </a:tblGrid>
              <a:tr h="0">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1600" b="0" i="1" kern="1200" dirty="0">
                          <a:solidFill>
                            <a:schemeClr val="accent1"/>
                          </a:solidFill>
                          <a:latin typeface="Corbel" panose="020B0503020204020204" pitchFamily="34" charset="0"/>
                          <a:ea typeface="+mn-ea"/>
                          <a:cs typeface="+mn-cs"/>
                        </a:rPr>
                        <a:t>Establish an interdisciplinary team to explore opportunities for improvement, identify barriers, develop an action plan, champion change, and monitor outcomes.</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Content Placeholder 5">
            <a:extLst>
              <a:ext uri="{FF2B5EF4-FFF2-40B4-BE49-F238E27FC236}">
                <a16:creationId xmlns:a16="http://schemas.microsoft.com/office/drawing/2014/main" id="{0A0DECE8-16EA-42BA-873D-86F24FB3A84E}"/>
              </a:ext>
            </a:extLst>
          </p:cNvPr>
          <p:cNvSpPr>
            <a:spLocks noGrp="1"/>
          </p:cNvSpPr>
          <p:nvPr>
            <p:ph idx="1"/>
          </p:nvPr>
        </p:nvSpPr>
        <p:spPr/>
        <p:txBody>
          <a:bodyPr/>
          <a:lstStyle/>
          <a:p>
            <a:pPr marL="0" lvl="4" indent="0" fontAlgn="base">
              <a:spcBef>
                <a:spcPts val="600"/>
              </a:spcBef>
              <a:spcAft>
                <a:spcPts val="0"/>
              </a:spcAft>
              <a:buClr>
                <a:srgbClr val="3E4D9A"/>
              </a:buClr>
              <a:buSzPct val="150000"/>
              <a:buNone/>
              <a:tabLst>
                <a:tab pos="523875" algn="l"/>
              </a:tabLst>
            </a:pPr>
            <a:r>
              <a:rPr lang="en-US" altLang="en-US" sz="1400" b="1" dirty="0">
                <a:solidFill>
                  <a:schemeClr val="accent4"/>
                </a:solidFill>
                <a:latin typeface="+mn-lt"/>
                <a:cs typeface="Arial" panose="020B0604020202020204" pitchFamily="34" charset="0"/>
              </a:rPr>
              <a:t>Prepare yourself</a:t>
            </a:r>
          </a:p>
          <a:p>
            <a:pPr lvl="4" fontAlgn="base">
              <a:lnSpc>
                <a:spcPct val="103000"/>
              </a:lnSpc>
              <a:spcBef>
                <a:spcPts val="600"/>
              </a:spcBef>
              <a:spcAft>
                <a:spcPts val="0"/>
              </a:spcAft>
              <a:buClr>
                <a:srgbClr val="3E4D9A"/>
              </a:buClr>
              <a:buSzPct val="150000"/>
              <a:tabLst>
                <a:tab pos="523875" algn="l"/>
              </a:tabLst>
            </a:pPr>
            <a:r>
              <a:rPr lang="en-US" sz="1200" dirty="0">
                <a:latin typeface="+mn-lt"/>
                <a:ea typeface="ＭＳ Ｐゴシック" panose="020B0600070205080204" pitchFamily="34" charset="-128"/>
              </a:rPr>
              <a:t>Seek knowledge.</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Survey present practice in selected areas – compare to benchmarks.</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Identify impediments to change.</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Get buy-in from appropriate stakeholders empowered to make change.</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Establish Interdisciplinary team.</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Develop and implement strategic action plan. Include active education, intuitive system changes, care audits, structured reinforcement, and timely feedback.</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Make efforts and outcomes visible- promote and reward change.</a:t>
            </a:r>
          </a:p>
          <a:p>
            <a:pPr marL="53975" lvl="2">
              <a:buNone/>
            </a:pPr>
            <a:r>
              <a:rPr lang="en-US" altLang="en-US" sz="1400" dirty="0">
                <a:latin typeface="+mn-lt"/>
                <a:cs typeface="Arial" panose="020B0604020202020204" pitchFamily="34" charset="0"/>
              </a:rPr>
              <a:t>Form a team</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Identify qualified individual and invite them to participate.</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Select team leader/project leader.</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Set meeting times and location.</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Keep key stakeholders outside team informed.</a:t>
            </a:r>
          </a:p>
          <a:p>
            <a:pPr lvl="4" fontAlgn="base">
              <a:lnSpc>
                <a:spcPct val="103000"/>
              </a:lnSpc>
              <a:spcBef>
                <a:spcPts val="600"/>
              </a:spcBef>
              <a:spcAft>
                <a:spcPts val="0"/>
              </a:spcAft>
              <a:buClr>
                <a:srgbClr val="3E4D9A"/>
              </a:buClr>
              <a:buSzPct val="150000"/>
              <a:tabLst>
                <a:tab pos="523875" algn="l"/>
              </a:tabLst>
            </a:pPr>
            <a:r>
              <a:rPr lang="en-US" altLang="en-US" sz="1200" dirty="0">
                <a:latin typeface="+mn-lt"/>
                <a:ea typeface="ＭＳ Ｐゴシック" panose="020B0600070205080204" pitchFamily="34" charset="-128"/>
              </a:rPr>
              <a:t>Decide on the focus and boundaries of the project.</a:t>
            </a:r>
          </a:p>
          <a:p>
            <a:endParaRPr lang="en-US" dirty="0"/>
          </a:p>
        </p:txBody>
      </p:sp>
    </p:spTree>
    <p:extLst>
      <p:ext uri="{BB962C8B-B14F-4D97-AF65-F5344CB8AC3E}">
        <p14:creationId xmlns:p14="http://schemas.microsoft.com/office/powerpoint/2010/main" val="3246990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1B626-1B75-4F92-8E87-AD8EB72D13D0}"/>
              </a:ext>
            </a:extLst>
          </p:cNvPr>
          <p:cNvSpPr>
            <a:spLocks noGrp="1"/>
          </p:cNvSpPr>
          <p:nvPr>
            <p:ph type="title"/>
          </p:nvPr>
        </p:nvSpPr>
        <p:spPr/>
        <p:txBody>
          <a:bodyPr/>
          <a:lstStyle/>
          <a:p>
            <a:r>
              <a:rPr lang="en-US" dirty="0"/>
              <a:t>Engage Healthcare Professionals in Change</a:t>
            </a:r>
          </a:p>
        </p:txBody>
      </p:sp>
      <p:sp>
        <p:nvSpPr>
          <p:cNvPr id="6" name="Content Placeholder 5">
            <a:extLst>
              <a:ext uri="{FF2B5EF4-FFF2-40B4-BE49-F238E27FC236}">
                <a16:creationId xmlns:a16="http://schemas.microsoft.com/office/drawing/2014/main" id="{6E995160-0F03-4028-918D-0A222B15B7FA}"/>
              </a:ext>
            </a:extLst>
          </p:cNvPr>
          <p:cNvSpPr>
            <a:spLocks noGrp="1"/>
          </p:cNvSpPr>
          <p:nvPr>
            <p:ph idx="11"/>
          </p:nvPr>
        </p:nvSpPr>
        <p:spPr>
          <a:xfrm>
            <a:off x="1425388" y="2998694"/>
            <a:ext cx="2213864" cy="2749550"/>
          </a:xfrm>
        </p:spPr>
        <p:txBody>
          <a:bodyPr/>
          <a:lstStyle/>
          <a:p>
            <a:r>
              <a:rPr lang="en-US" sz="1600" dirty="0"/>
              <a:t>PRNs engage the interdisciplinary healthcare team to improve pain care</a:t>
            </a:r>
          </a:p>
          <a:p>
            <a:pPr lvl="3">
              <a:lnSpc>
                <a:spcPct val="104000"/>
              </a:lnSpc>
            </a:pPr>
            <a:r>
              <a:rPr lang="en-US" sz="1200" dirty="0"/>
              <a:t>Rapid advances in care, changes in healthcare financing, and competing priorities make change in complex organizations, like hospitals , challenging. Clinical practice changes require a synthesized approach by interdisciplinary teams. The pain resource nurse is an ideal candidate to lead these team efforts</a:t>
            </a:r>
            <a:r>
              <a:rPr lang="en-US" dirty="0"/>
              <a:t>.</a:t>
            </a:r>
          </a:p>
          <a:p>
            <a:endParaRPr lang="en-US" dirty="0"/>
          </a:p>
        </p:txBody>
      </p:sp>
      <p:sp>
        <p:nvSpPr>
          <p:cNvPr id="4" name="Content Placeholder 3">
            <a:extLst>
              <a:ext uri="{FF2B5EF4-FFF2-40B4-BE49-F238E27FC236}">
                <a16:creationId xmlns:a16="http://schemas.microsoft.com/office/drawing/2014/main" id="{066B4327-77FC-4648-961A-CA62A787FFCC}"/>
              </a:ext>
            </a:extLst>
          </p:cNvPr>
          <p:cNvSpPr>
            <a:spLocks noGrp="1"/>
          </p:cNvSpPr>
          <p:nvPr>
            <p:ph idx="1"/>
          </p:nvPr>
        </p:nvSpPr>
        <p:spPr>
          <a:xfrm>
            <a:off x="3835335" y="3617259"/>
            <a:ext cx="2321755" cy="2749550"/>
          </a:xfrm>
        </p:spPr>
        <p:txBody>
          <a:bodyPr/>
          <a:lstStyle/>
          <a:p>
            <a:r>
              <a:rPr lang="en-US" sz="1600" dirty="0"/>
              <a:t>Three keys to engaging other healthcare professionals  in change projects</a:t>
            </a:r>
          </a:p>
          <a:p>
            <a:pPr lvl="3">
              <a:lnSpc>
                <a:spcPct val="104000"/>
              </a:lnSpc>
            </a:pPr>
            <a:r>
              <a:rPr lang="en-US" sz="1200" dirty="0"/>
              <a:t>1. Identify team members as early as possible while developing the change project</a:t>
            </a:r>
          </a:p>
          <a:p>
            <a:pPr lvl="3">
              <a:lnSpc>
                <a:spcPct val="104000"/>
              </a:lnSpc>
            </a:pPr>
            <a:r>
              <a:rPr lang="en-US" sz="1200" dirty="0"/>
              <a:t>2. Pitch the project</a:t>
            </a:r>
          </a:p>
          <a:p>
            <a:pPr lvl="3">
              <a:lnSpc>
                <a:spcPct val="104000"/>
              </a:lnSpc>
            </a:pPr>
            <a:r>
              <a:rPr lang="en-US" sz="1200" dirty="0"/>
              <a:t>3. Brand the project, but communicate in person</a:t>
            </a:r>
          </a:p>
        </p:txBody>
      </p:sp>
      <p:graphicFrame>
        <p:nvGraphicFramePr>
          <p:cNvPr id="7" name="Content Placeholder 6">
            <a:extLst>
              <a:ext uri="{FF2B5EF4-FFF2-40B4-BE49-F238E27FC236}">
                <a16:creationId xmlns:a16="http://schemas.microsoft.com/office/drawing/2014/main" id="{082AC36B-33D3-4082-A4F4-9EF46EC7E7C7}"/>
              </a:ext>
              <a:ext uri="{C183D7F6-B498-43B3-948B-1728B52AA6E4}">
                <adec:decorative xmlns:adec="http://schemas.microsoft.com/office/drawing/2017/decorative" val="1"/>
              </a:ext>
            </a:extLst>
          </p:cNvPr>
          <p:cNvGraphicFramePr>
            <a:graphicFrameLocks noGrp="1"/>
          </p:cNvGraphicFramePr>
          <p:nvPr>
            <p:ph idx="10"/>
            <p:extLst>
              <p:ext uri="{D42A27DB-BD31-4B8C-83A1-F6EECF244321}">
                <p14:modId xmlns:p14="http://schemas.microsoft.com/office/powerpoint/2010/main" val="4019213626"/>
              </p:ext>
            </p:extLst>
          </p:nvPr>
        </p:nvGraphicFramePr>
        <p:xfrm>
          <a:off x="6353174" y="3429000"/>
          <a:ext cx="2286000" cy="2749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3008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F9CF0-5869-4136-86CE-8837FCA3E27B}"/>
              </a:ext>
            </a:extLst>
          </p:cNvPr>
          <p:cNvSpPr>
            <a:spLocks noGrp="1"/>
          </p:cNvSpPr>
          <p:nvPr>
            <p:ph type="title"/>
          </p:nvPr>
        </p:nvSpPr>
        <p:spPr/>
        <p:txBody>
          <a:bodyPr/>
          <a:lstStyle/>
          <a:p>
            <a:r>
              <a:rPr lang="en-US" dirty="0"/>
              <a:t>Steps for Engaging Healthcare Professionals</a:t>
            </a:r>
          </a:p>
        </p:txBody>
      </p:sp>
      <p:sp>
        <p:nvSpPr>
          <p:cNvPr id="6" name="Content Placeholder 5">
            <a:extLst>
              <a:ext uri="{FF2B5EF4-FFF2-40B4-BE49-F238E27FC236}">
                <a16:creationId xmlns:a16="http://schemas.microsoft.com/office/drawing/2014/main" id="{9ACA61F3-ED1F-4D87-8FA4-77D73E757B36}"/>
              </a:ext>
            </a:extLst>
          </p:cNvPr>
          <p:cNvSpPr>
            <a:spLocks noGrp="1"/>
          </p:cNvSpPr>
          <p:nvPr>
            <p:ph idx="1"/>
          </p:nvPr>
        </p:nvSpPr>
        <p:spPr>
          <a:xfrm>
            <a:off x="3829078" y="685800"/>
            <a:ext cx="4857722" cy="5970494"/>
          </a:xfrm>
        </p:spPr>
        <p:txBody>
          <a:bodyPr/>
          <a:lstStyle/>
          <a:p>
            <a:pPr marL="228600" lvl="2" indent="-228600">
              <a:buFont typeface="+mj-lt"/>
              <a:buAutoNum type="arabicPeriod"/>
            </a:pPr>
            <a:r>
              <a:rPr lang="en-US" sz="1200" dirty="0"/>
              <a:t>Identify team members as early as possible while developing the change project</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Team members need to feel and believe in the urgency  of making the change. No matter how good you think the idea is, you have to convince them that there is an urgent reason to incorporate  “one more change” in their already challenging world. </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Choose team members you respect and know you can work with to achieve outcomes.</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 Choose team members with both positional and informal leadership roles who can successfully champion changes in practice to improve pain management both in their profession and among the inter-professional healthcare team. </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Include no more than 20% nay-sayers</a:t>
            </a:r>
          </a:p>
          <a:p>
            <a:pPr marL="228600" lvl="2" indent="-228600">
              <a:buFont typeface="+mj-lt"/>
              <a:buAutoNum type="arabicPeriod"/>
            </a:pPr>
            <a:r>
              <a:rPr lang="en-US" sz="1200" dirty="0"/>
              <a:t>Pitch the Project</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Go where there is buy-in and likelihood of success to create an internal success story . Ignore the “nay-sayers” until  you have 80% buy-in. Then, engage them to identify  the most difficult barriers.</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 Frame the project as much as personally and as positively as you can. Highlight ways the project will personally benefit the organization and/or  team members.</a:t>
            </a:r>
            <a:br>
              <a:rPr lang="en-US" sz="1200" dirty="0">
                <a:ea typeface="ＭＳ Ｐゴシック" panose="020B0600070205080204" pitchFamily="34" charset="-128"/>
              </a:rPr>
            </a:br>
            <a:r>
              <a:rPr lang="en-US" sz="1200" dirty="0">
                <a:ea typeface="ＭＳ Ｐゴシック" panose="020B0600070205080204" pitchFamily="34" charset="-128"/>
              </a:rPr>
              <a:t>“This will help you be more successful (or produce better outcomes)”</a:t>
            </a:r>
            <a:br>
              <a:rPr lang="en-US" sz="1200" dirty="0">
                <a:ea typeface="ＭＳ Ｐゴシック" panose="020B0600070205080204" pitchFamily="34" charset="-128"/>
              </a:rPr>
            </a:br>
            <a:br>
              <a:rPr lang="en-US" sz="1200" dirty="0">
                <a:ea typeface="ＭＳ Ｐゴシック" panose="020B0600070205080204" pitchFamily="34" charset="-128"/>
              </a:rPr>
            </a:br>
            <a:r>
              <a:rPr lang="en-US" sz="1200" dirty="0">
                <a:ea typeface="ＭＳ Ｐゴシック" panose="020B0600070205080204" pitchFamily="34" charset="-128"/>
              </a:rPr>
              <a:t>Instead of: </a:t>
            </a:r>
            <a:br>
              <a:rPr lang="en-US" sz="1200" dirty="0">
                <a:ea typeface="ＭＳ Ｐゴシック" panose="020B0600070205080204" pitchFamily="34" charset="-128"/>
              </a:rPr>
            </a:br>
            <a:r>
              <a:rPr lang="en-US" sz="1200" dirty="0">
                <a:ea typeface="ＭＳ Ｐゴシック" panose="020B0600070205080204" pitchFamily="34" charset="-128"/>
              </a:rPr>
              <a:t>“You have to do this because it’s required (or policy).”</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Use success stories of other units or divisions or peer organizations (other top tier Pediatric hospitals) BUT, let the change/process be customized for your culture. Let them get their fingerprints on it and make it personal. A “B+” approach with buy-in will always be better than your pure “best practice” or “A+” approach that is rejected.</a:t>
            </a:r>
          </a:p>
          <a:p>
            <a:pPr lvl="4" fontAlgn="base">
              <a:spcBef>
                <a:spcPts val="600"/>
              </a:spcBef>
              <a:spcAft>
                <a:spcPts val="0"/>
              </a:spcAft>
              <a:buClr>
                <a:srgbClr val="3E4D9A"/>
              </a:buClr>
              <a:buSzPct val="150000"/>
              <a:tabLst>
                <a:tab pos="523875" algn="l"/>
              </a:tabLst>
            </a:pPr>
            <a:endParaRPr lang="en-US" dirty="0">
              <a:ea typeface="ＭＳ Ｐゴシック" panose="020B0600070205080204" pitchFamily="34" charset="-128"/>
            </a:endParaRPr>
          </a:p>
          <a:p>
            <a:endParaRPr lang="en-US" dirty="0"/>
          </a:p>
        </p:txBody>
      </p:sp>
      <p:graphicFrame>
        <p:nvGraphicFramePr>
          <p:cNvPr id="8" name="Content Placeholder 6">
            <a:extLst>
              <a:ext uri="{FF2B5EF4-FFF2-40B4-BE49-F238E27FC236}">
                <a16:creationId xmlns:a16="http://schemas.microsoft.com/office/drawing/2014/main" id="{782BF6A3-7B02-4A54-AA0F-D73A023F55A3}"/>
              </a:ext>
              <a:ext uri="{C183D7F6-B498-43B3-948B-1728B52AA6E4}">
                <adec:decorative xmlns:adec="http://schemas.microsoft.com/office/drawing/2017/decorative" val="1"/>
              </a:ext>
            </a:extLst>
          </p:cNvPr>
          <p:cNvGraphicFramePr>
            <a:graphicFrameLocks noGrp="1"/>
          </p:cNvGraphicFramePr>
          <p:nvPr>
            <p:ph idx="13"/>
            <p:extLst>
              <p:ext uri="{D42A27DB-BD31-4B8C-83A1-F6EECF244321}">
                <p14:modId xmlns:p14="http://schemas.microsoft.com/office/powerpoint/2010/main" val="1925007951"/>
              </p:ext>
            </p:extLst>
          </p:nvPr>
        </p:nvGraphicFramePr>
        <p:xfrm>
          <a:off x="1301750" y="3429000"/>
          <a:ext cx="2320925" cy="2749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6189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F9CF0-5869-4136-86CE-8837FCA3E27B}"/>
              </a:ext>
            </a:extLst>
          </p:cNvPr>
          <p:cNvSpPr>
            <a:spLocks noGrp="1"/>
          </p:cNvSpPr>
          <p:nvPr>
            <p:ph type="title"/>
          </p:nvPr>
        </p:nvSpPr>
        <p:spPr/>
        <p:txBody>
          <a:bodyPr/>
          <a:lstStyle/>
          <a:p>
            <a:r>
              <a:rPr lang="en-US" dirty="0"/>
              <a:t>Steps for Engaging Healthcare Professionals. </a:t>
            </a:r>
          </a:p>
        </p:txBody>
      </p:sp>
      <p:graphicFrame>
        <p:nvGraphicFramePr>
          <p:cNvPr id="8" name="Content Placeholder 6" descr="Steps for Engaging Healthcare Professionals. ">
            <a:extLst>
              <a:ext uri="{FF2B5EF4-FFF2-40B4-BE49-F238E27FC236}">
                <a16:creationId xmlns:a16="http://schemas.microsoft.com/office/drawing/2014/main" id="{782BF6A3-7B02-4A54-AA0F-D73A023F55A3}"/>
              </a:ext>
            </a:extLst>
          </p:cNvPr>
          <p:cNvGraphicFramePr>
            <a:graphicFrameLocks noGrp="1"/>
          </p:cNvGraphicFramePr>
          <p:nvPr>
            <p:ph idx="13"/>
            <p:extLst>
              <p:ext uri="{D42A27DB-BD31-4B8C-83A1-F6EECF244321}">
                <p14:modId xmlns:p14="http://schemas.microsoft.com/office/powerpoint/2010/main" val="585188507"/>
              </p:ext>
            </p:extLst>
          </p:nvPr>
        </p:nvGraphicFramePr>
        <p:xfrm>
          <a:off x="1301750" y="3429000"/>
          <a:ext cx="2320925" cy="2749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9ACA61F3-ED1F-4D87-8FA4-77D73E757B36}"/>
              </a:ext>
            </a:extLst>
          </p:cNvPr>
          <p:cNvSpPr>
            <a:spLocks noGrp="1"/>
          </p:cNvSpPr>
          <p:nvPr>
            <p:ph idx="1"/>
          </p:nvPr>
        </p:nvSpPr>
        <p:spPr/>
        <p:txBody>
          <a:bodyPr/>
          <a:lstStyle/>
          <a:p>
            <a:pPr marL="228600" lvl="2" indent="-228600">
              <a:buFont typeface="+mj-lt"/>
              <a:buAutoNum type="arabicPeriod" startAt="3"/>
            </a:pPr>
            <a:r>
              <a:rPr lang="en-US" sz="1200" dirty="0"/>
              <a:t>Brand the Project, but communicate to the person</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Clear, compelling, accurate – and short</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Use “people-speak,” not “brand-speak”</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Sometimes 5 words </a:t>
            </a:r>
            <a:r>
              <a:rPr lang="en-US" sz="1200" b="1" i="1" dirty="0">
                <a:ea typeface="ＭＳ Ｐゴシック" panose="020B0600070205080204" pitchFamily="34" charset="-128"/>
              </a:rPr>
              <a:t>are </a:t>
            </a:r>
            <a:r>
              <a:rPr lang="en-US" sz="1200" dirty="0">
                <a:ea typeface="ＭＳ Ｐゴシック" panose="020B0600070205080204" pitchFamily="34" charset="-128"/>
              </a:rPr>
              <a:t>better than 1</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Think 1, 2, 3, - never 8, 9, or 10. </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Show, don’t tell</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Engage and challenge with questions</a:t>
            </a:r>
          </a:p>
          <a:p>
            <a:pPr>
              <a:lnSpc>
                <a:spcPct val="95000"/>
              </a:lnSpc>
              <a:spcAft>
                <a:spcPts val="0"/>
              </a:spcAft>
              <a:buNone/>
            </a:pPr>
            <a:endParaRPr lang="en-US" sz="1100" b="1" i="0" dirty="0">
              <a:solidFill>
                <a:schemeClr val="accent4"/>
              </a:solidFill>
              <a:latin typeface="Microsoft New Tai Lue" panose="020B0502040204020203" pitchFamily="34" charset="0"/>
              <a:cs typeface="Microsoft New Tai Lue" panose="020B0502040204020203" pitchFamily="34" charset="0"/>
            </a:endParaRPr>
          </a:p>
          <a:p>
            <a:pPr>
              <a:lnSpc>
                <a:spcPct val="95000"/>
              </a:lnSpc>
              <a:spcAft>
                <a:spcPts val="0"/>
              </a:spcAft>
              <a:buNone/>
            </a:pPr>
            <a:endParaRPr lang="en-US" sz="1100" b="1" i="0" dirty="0">
              <a:solidFill>
                <a:schemeClr val="accent4"/>
              </a:solidFill>
              <a:latin typeface="Microsoft New Tai Lue" panose="020B0502040204020203" pitchFamily="34" charset="0"/>
              <a:cs typeface="Microsoft New Tai Lue" panose="020B0502040204020203" pitchFamily="34" charset="0"/>
            </a:endParaRPr>
          </a:p>
          <a:p>
            <a:pPr marL="171450" lvl="0" indent="-171450">
              <a:lnSpc>
                <a:spcPct val="95000"/>
              </a:lnSpc>
              <a:spcAft>
                <a:spcPts val="0"/>
              </a:spcAft>
              <a:buFont typeface="Arial" panose="020B0604020202020204" pitchFamily="34" charset="0"/>
              <a:buChar char="•"/>
            </a:pPr>
            <a:endParaRPr lang="en-US" sz="1100" i="0" dirty="0">
              <a:solidFill>
                <a:schemeClr val="tx2"/>
              </a:solidFill>
              <a:latin typeface="Microsoft New Tai Lue" panose="020B0502040204020203" pitchFamily="34" charset="0"/>
              <a:ea typeface="ＭＳ Ｐゴシック" panose="020B0600070205080204" pitchFamily="34" charset="-128"/>
              <a:cs typeface="Microsoft New Tai Lue" panose="020B0502040204020203" pitchFamily="34" charset="0"/>
            </a:endParaRPr>
          </a:p>
          <a:p>
            <a:pPr lvl="4" fontAlgn="base">
              <a:spcBef>
                <a:spcPts val="600"/>
              </a:spcBef>
              <a:spcAft>
                <a:spcPts val="0"/>
              </a:spcAft>
              <a:buClr>
                <a:srgbClr val="3E4D9A"/>
              </a:buClr>
              <a:buSzPct val="150000"/>
              <a:tabLst>
                <a:tab pos="523875" algn="l"/>
              </a:tabLst>
            </a:pPr>
            <a:endParaRPr lang="en-US" dirty="0">
              <a:ea typeface="ＭＳ Ｐゴシック" panose="020B0600070205080204" pitchFamily="34" charset="-128"/>
            </a:endParaRPr>
          </a:p>
          <a:p>
            <a:endParaRPr lang="en-US" dirty="0"/>
          </a:p>
        </p:txBody>
      </p:sp>
    </p:spTree>
    <p:extLst>
      <p:ext uri="{BB962C8B-B14F-4D97-AF65-F5344CB8AC3E}">
        <p14:creationId xmlns:p14="http://schemas.microsoft.com/office/powerpoint/2010/main" val="38719485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E6930-2A69-49EC-9FE0-1E714C3924D3}"/>
              </a:ext>
            </a:extLst>
          </p:cNvPr>
          <p:cNvSpPr>
            <a:spLocks noGrp="1"/>
          </p:cNvSpPr>
          <p:nvPr>
            <p:ph type="title"/>
          </p:nvPr>
        </p:nvSpPr>
        <p:spPr/>
        <p:txBody>
          <a:bodyPr/>
          <a:lstStyle/>
          <a:p>
            <a:r>
              <a:rPr lang="en-US" dirty="0"/>
              <a:t>Communicate, Communicate, Communicate!</a:t>
            </a:r>
          </a:p>
        </p:txBody>
      </p:sp>
      <p:grpSp>
        <p:nvGrpSpPr>
          <p:cNvPr id="16" name="Group 15" descr="An icon of a speaker">
            <a:extLst>
              <a:ext uri="{FF2B5EF4-FFF2-40B4-BE49-F238E27FC236}">
                <a16:creationId xmlns:a16="http://schemas.microsoft.com/office/drawing/2014/main" id="{1491B5FE-CD08-4D5A-AC9D-CB85FAB41248}"/>
              </a:ext>
            </a:extLst>
          </p:cNvPr>
          <p:cNvGrpSpPr/>
          <p:nvPr/>
        </p:nvGrpSpPr>
        <p:grpSpPr>
          <a:xfrm>
            <a:off x="5446615" y="715853"/>
            <a:ext cx="1873934" cy="1787986"/>
            <a:chOff x="4635062" y="840828"/>
            <a:chExt cx="1828800" cy="1828800"/>
          </a:xfrm>
        </p:grpSpPr>
        <p:sp>
          <p:nvSpPr>
            <p:cNvPr id="17" name="Oval 16">
              <a:extLst>
                <a:ext uri="{FF2B5EF4-FFF2-40B4-BE49-F238E27FC236}">
                  <a16:creationId xmlns:a16="http://schemas.microsoft.com/office/drawing/2014/main" id="{8772CB2B-B54E-44CF-AA8E-8D0C300BB00C}"/>
                </a:ext>
              </a:extLst>
            </p:cNvPr>
            <p:cNvSpPr/>
            <p:nvPr/>
          </p:nvSpPr>
          <p:spPr>
            <a:xfrm>
              <a:off x="4635062" y="840828"/>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18" name="Picture 2" descr="Image result for image for megaphone">
              <a:extLst>
                <a:ext uri="{FF2B5EF4-FFF2-40B4-BE49-F238E27FC236}">
                  <a16:creationId xmlns:a16="http://schemas.microsoft.com/office/drawing/2014/main" id="{548D728E-B4F0-40AA-82A4-ADD78E2E7102}"/>
                </a:ext>
              </a:extLst>
            </p:cNvPr>
            <p:cNvPicPr>
              <a:picLocks noChangeAspect="1" noChangeArrowheads="1"/>
            </p:cNvPicPr>
            <p:nvPr/>
          </p:nvPicPr>
          <p:blipFill>
            <a:blip r:embed="rId3" cstate="print">
              <a:duotone>
                <a:prstClr val="black"/>
                <a:srgbClr val="D9C3A5">
                  <a:tint val="50000"/>
                  <a:satMod val="180000"/>
                </a:srgbClr>
              </a:duotone>
              <a:extLst>
                <a:ext uri="{BEBA8EAE-BF5A-486C-A8C5-ECC9F3942E4B}">
                  <a14:imgProps xmlns:a14="http://schemas.microsoft.com/office/drawing/2010/main">
                    <a14:imgLayer r:embed="rId4">
                      <a14:imgEffect>
                        <a14:colorTemperature colorTemp="6491"/>
                      </a14:imgEffect>
                    </a14:imgLayer>
                  </a14:imgProps>
                </a:ext>
                <a:ext uri="{28A0092B-C50C-407E-A947-70E740481C1C}">
                  <a14:useLocalDpi xmlns:a14="http://schemas.microsoft.com/office/drawing/2010/main" val="0"/>
                </a:ext>
              </a:extLst>
            </a:blip>
            <a:srcRect/>
            <a:stretch>
              <a:fillRect/>
            </a:stretch>
          </p:blipFill>
          <p:spPr bwMode="auto">
            <a:xfrm>
              <a:off x="4863662" y="1069428"/>
              <a:ext cx="1371600"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Content Placeholder 6">
            <a:extLst>
              <a:ext uri="{FF2B5EF4-FFF2-40B4-BE49-F238E27FC236}">
                <a16:creationId xmlns:a16="http://schemas.microsoft.com/office/drawing/2014/main" id="{5D879D3E-068C-446A-BB78-9E1ABD4CEE91}"/>
              </a:ext>
            </a:extLst>
          </p:cNvPr>
          <p:cNvSpPr>
            <a:spLocks noGrp="1"/>
          </p:cNvSpPr>
          <p:nvPr>
            <p:ph idx="11"/>
          </p:nvPr>
        </p:nvSpPr>
        <p:spPr>
          <a:xfrm>
            <a:off x="1640540" y="2544180"/>
            <a:ext cx="1998711" cy="2749550"/>
          </a:xfrm>
        </p:spPr>
        <p:txBody>
          <a:bodyPr/>
          <a:lstStyle/>
          <a:p>
            <a:pPr marL="0" lvl="4" indent="0" fontAlgn="base">
              <a:spcBef>
                <a:spcPts val="600"/>
              </a:spcBef>
              <a:spcAft>
                <a:spcPts val="0"/>
              </a:spcAft>
              <a:buClr>
                <a:srgbClr val="3E4D9A"/>
              </a:buClr>
              <a:buSzPct val="150000"/>
              <a:buNone/>
              <a:tabLst>
                <a:tab pos="523875" algn="l"/>
              </a:tabLst>
            </a:pPr>
            <a:r>
              <a:rPr lang="en-US" sz="1600" i="1" dirty="0">
                <a:solidFill>
                  <a:schemeClr val="accent1"/>
                </a:solidFill>
                <a:latin typeface="Corbel" panose="020B0503020204020204" pitchFamily="34" charset="0"/>
                <a:cs typeface="+mn-cs"/>
              </a:rPr>
              <a:t>Talk to team members in-person</a:t>
            </a:r>
            <a:r>
              <a:rPr lang="en-US" sz="1200" dirty="0">
                <a:ea typeface="ＭＳ Ｐゴシック" panose="020B0600070205080204" pitchFamily="34" charset="-128"/>
              </a:rPr>
              <a:t> or at least, phone conversations. Both are far more effective than email.</a:t>
            </a:r>
          </a:p>
          <a:p>
            <a:pPr marL="0" lvl="4" indent="0" fontAlgn="base">
              <a:spcBef>
                <a:spcPts val="600"/>
              </a:spcBef>
              <a:spcAft>
                <a:spcPts val="0"/>
              </a:spcAft>
              <a:buClr>
                <a:srgbClr val="3E4D9A"/>
              </a:buClr>
              <a:buSzPct val="150000"/>
              <a:buNone/>
              <a:tabLst>
                <a:tab pos="523875" algn="l"/>
              </a:tabLst>
            </a:pPr>
            <a:r>
              <a:rPr lang="en-US" sz="1200" dirty="0">
                <a:ea typeface="ＭＳ Ｐゴシック" panose="020B0600070205080204" pitchFamily="34" charset="-128"/>
              </a:rPr>
              <a:t>Be flexible and prepared to let go of your agenda. If the PRN is not sensitive to the work demands and pressures of other members of the healthcare team, the likelihood of success is greatly diminished .</a:t>
            </a:r>
          </a:p>
          <a:p>
            <a:pPr marL="0" lvl="4" indent="0" fontAlgn="base">
              <a:spcBef>
                <a:spcPts val="600"/>
              </a:spcBef>
              <a:spcAft>
                <a:spcPts val="0"/>
              </a:spcAft>
              <a:buClr>
                <a:srgbClr val="3E4D9A"/>
              </a:buClr>
              <a:buSzPct val="150000"/>
              <a:buNone/>
              <a:tabLst>
                <a:tab pos="523875" algn="l"/>
              </a:tabLst>
            </a:pPr>
            <a:r>
              <a:rPr lang="en-US" sz="1200" dirty="0">
                <a:ea typeface="ＭＳ Ｐゴシック" panose="020B0600070205080204" pitchFamily="34" charset="-128"/>
              </a:rPr>
              <a:t> If you need to use written material, it should be as concise and to the point as possible. </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Bottom line on top. </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More detail is seldom better; less is more.</a:t>
            </a:r>
          </a:p>
          <a:p>
            <a:endParaRPr lang="en-US" dirty="0"/>
          </a:p>
        </p:txBody>
      </p:sp>
      <p:sp>
        <p:nvSpPr>
          <p:cNvPr id="5" name="Content Placeholder 4">
            <a:extLst>
              <a:ext uri="{FF2B5EF4-FFF2-40B4-BE49-F238E27FC236}">
                <a16:creationId xmlns:a16="http://schemas.microsoft.com/office/drawing/2014/main" id="{3F0F2F12-C4BA-4708-81CD-03FD05767199}"/>
              </a:ext>
            </a:extLst>
          </p:cNvPr>
          <p:cNvSpPr>
            <a:spLocks noGrp="1"/>
          </p:cNvSpPr>
          <p:nvPr>
            <p:ph idx="1"/>
          </p:nvPr>
        </p:nvSpPr>
        <p:spPr>
          <a:xfrm>
            <a:off x="3827585" y="3429000"/>
            <a:ext cx="2321755" cy="2749550"/>
          </a:xfrm>
        </p:spPr>
        <p:txBody>
          <a:bodyPr/>
          <a:lstStyle/>
          <a:p>
            <a:pPr lvl="2">
              <a:buNone/>
            </a:pPr>
            <a:r>
              <a:rPr lang="en-US" sz="1200" dirty="0"/>
              <a:t>Make an emotional connection</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Explain facts</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Explain successes</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Be Concise</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Persuade</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Repeat memorable phrases</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Share your optimism and resolve!</a:t>
            </a:r>
          </a:p>
          <a:p>
            <a:pPr marL="0" lvl="4" indent="0" fontAlgn="base">
              <a:spcBef>
                <a:spcPts val="1200"/>
              </a:spcBef>
              <a:spcAft>
                <a:spcPts val="0"/>
              </a:spcAft>
              <a:buClr>
                <a:srgbClr val="3E4D9A"/>
              </a:buClr>
              <a:buSzPct val="150000"/>
              <a:buNone/>
              <a:tabLst>
                <a:tab pos="523875" algn="l"/>
              </a:tabLst>
            </a:pPr>
            <a:r>
              <a:rPr lang="en-US" sz="1200" dirty="0">
                <a:ea typeface="ＭＳ Ｐゴシック" panose="020B0600070205080204" pitchFamily="34" charset="-128"/>
              </a:rPr>
              <a:t>Keep team members informed and seek feedback to ensure communication has been successful</a:t>
            </a:r>
            <a:r>
              <a:rPr lang="en-US" dirty="0">
                <a:ea typeface="ＭＳ Ｐゴシック" panose="020B0600070205080204" pitchFamily="34" charset="-128"/>
              </a:rPr>
              <a:t>.</a:t>
            </a:r>
          </a:p>
          <a:p>
            <a:pPr marL="0" lvl="4" indent="0" fontAlgn="base">
              <a:spcBef>
                <a:spcPts val="600"/>
              </a:spcBef>
              <a:spcAft>
                <a:spcPts val="0"/>
              </a:spcAft>
              <a:buClr>
                <a:srgbClr val="3E4D9A"/>
              </a:buClr>
              <a:buSzPct val="150000"/>
              <a:buNone/>
              <a:tabLst>
                <a:tab pos="523875" algn="l"/>
              </a:tabLst>
            </a:pPr>
            <a:endParaRPr lang="en-US" dirty="0">
              <a:ea typeface="ＭＳ Ｐゴシック" panose="020B0600070205080204" pitchFamily="34" charset="-128"/>
            </a:endParaRPr>
          </a:p>
        </p:txBody>
      </p:sp>
      <p:sp>
        <p:nvSpPr>
          <p:cNvPr id="6" name="Content Placeholder 5">
            <a:extLst>
              <a:ext uri="{FF2B5EF4-FFF2-40B4-BE49-F238E27FC236}">
                <a16:creationId xmlns:a16="http://schemas.microsoft.com/office/drawing/2014/main" id="{CF53862F-9B25-4875-8D7F-B4D60FC11B51}"/>
              </a:ext>
            </a:extLst>
          </p:cNvPr>
          <p:cNvSpPr>
            <a:spLocks noGrp="1"/>
          </p:cNvSpPr>
          <p:nvPr>
            <p:ph idx="10"/>
          </p:nvPr>
        </p:nvSpPr>
        <p:spPr>
          <a:xfrm>
            <a:off x="6353908" y="3429000"/>
            <a:ext cx="2332892" cy="2749550"/>
          </a:xfrm>
        </p:spPr>
        <p:txBody>
          <a:bodyPr/>
          <a:lstStyle/>
          <a:p>
            <a:pPr lvl="2">
              <a:buNone/>
            </a:pPr>
            <a:r>
              <a:rPr lang="en-US" sz="1200" dirty="0"/>
              <a:t>Tell your story</a:t>
            </a:r>
          </a:p>
          <a:p>
            <a:pPr lvl="2">
              <a:buNone/>
            </a:pPr>
            <a:r>
              <a:rPr lang="en-US" sz="1200" b="0" dirty="0">
                <a:solidFill>
                  <a:schemeClr val="tx2"/>
                </a:solidFill>
                <a:ea typeface="ＭＳ Ｐゴシック" panose="020B0600070205080204" pitchFamily="34" charset="-128"/>
              </a:rPr>
              <a:t>Send a message for healthcare improvement:</a:t>
            </a:r>
          </a:p>
          <a:p>
            <a:pPr lvl="4" fontAlgn="base">
              <a:spcBef>
                <a:spcPts val="300"/>
              </a:spcBef>
              <a:spcAft>
                <a:spcPts val="0"/>
              </a:spcAft>
              <a:buClr>
                <a:srgbClr val="3E4D9A"/>
              </a:buClr>
              <a:buSzPct val="150000"/>
              <a:tabLst>
                <a:tab pos="523875" algn="l"/>
              </a:tabLst>
            </a:pPr>
            <a:r>
              <a:rPr lang="en-US" sz="1200" dirty="0">
                <a:ea typeface="ＭＳ Ｐゴシック" panose="020B0600070205080204" pitchFamily="34" charset="-128"/>
              </a:rPr>
              <a:t>Make it memorable</a:t>
            </a:r>
          </a:p>
          <a:p>
            <a:pPr lvl="4" fontAlgn="base">
              <a:spcBef>
                <a:spcPts val="300"/>
              </a:spcBef>
              <a:spcAft>
                <a:spcPts val="0"/>
              </a:spcAft>
              <a:buClr>
                <a:srgbClr val="3E4D9A"/>
              </a:buClr>
              <a:buSzPct val="150000"/>
              <a:tabLst>
                <a:tab pos="523875" algn="l"/>
              </a:tabLst>
            </a:pPr>
            <a:r>
              <a:rPr lang="en-US" sz="1200" dirty="0">
                <a:ea typeface="ＭＳ Ｐゴシック" panose="020B0600070205080204" pitchFamily="34" charset="-128"/>
              </a:rPr>
              <a:t>Make it resonate</a:t>
            </a:r>
          </a:p>
          <a:p>
            <a:pPr lvl="4" fontAlgn="base">
              <a:spcBef>
                <a:spcPts val="300"/>
              </a:spcBef>
              <a:spcAft>
                <a:spcPts val="0"/>
              </a:spcAft>
              <a:buClr>
                <a:srgbClr val="3E4D9A"/>
              </a:buClr>
              <a:buSzPct val="150000"/>
              <a:tabLst>
                <a:tab pos="523875" algn="l"/>
              </a:tabLst>
            </a:pPr>
            <a:r>
              <a:rPr lang="en-US" sz="1200" dirty="0">
                <a:ea typeface="ＭＳ Ｐゴシック" panose="020B0600070205080204" pitchFamily="34" charset="-128"/>
              </a:rPr>
              <a:t>Make it inspire action</a:t>
            </a:r>
          </a:p>
          <a:p>
            <a:pPr marL="0" lvl="4" indent="0" fontAlgn="base">
              <a:spcBef>
                <a:spcPts val="600"/>
              </a:spcBef>
              <a:spcAft>
                <a:spcPts val="0"/>
              </a:spcAft>
              <a:buClr>
                <a:srgbClr val="3E4D9A"/>
              </a:buClr>
              <a:buSzPct val="150000"/>
              <a:buNone/>
              <a:tabLst>
                <a:tab pos="523875" algn="l"/>
              </a:tabLst>
            </a:pPr>
            <a:r>
              <a:rPr lang="en-US" sz="1200" b="0" dirty="0">
                <a:solidFill>
                  <a:schemeClr val="tx2"/>
                </a:solidFill>
                <a:ea typeface="ＭＳ Ｐゴシック" panose="020B0600070205080204" pitchFamily="34" charset="-128"/>
              </a:rPr>
              <a:t>Check to see if the message was heard:</a:t>
            </a:r>
          </a:p>
          <a:p>
            <a:pPr lvl="4" fontAlgn="base">
              <a:spcBef>
                <a:spcPts val="300"/>
              </a:spcBef>
              <a:spcAft>
                <a:spcPts val="0"/>
              </a:spcAft>
              <a:buClr>
                <a:srgbClr val="3E4D9A"/>
              </a:buClr>
              <a:buSzPct val="150000"/>
              <a:tabLst>
                <a:tab pos="523875" algn="l"/>
              </a:tabLst>
            </a:pPr>
            <a:r>
              <a:rPr lang="en-US" sz="1200" dirty="0">
                <a:ea typeface="ＭＳ Ｐゴシック" panose="020B0600070205080204" pitchFamily="34" charset="-128"/>
              </a:rPr>
              <a:t>Problem </a:t>
            </a:r>
          </a:p>
          <a:p>
            <a:pPr lvl="4" fontAlgn="base">
              <a:spcBef>
                <a:spcPts val="300"/>
              </a:spcBef>
              <a:spcAft>
                <a:spcPts val="0"/>
              </a:spcAft>
              <a:buClr>
                <a:srgbClr val="3E4D9A"/>
              </a:buClr>
              <a:buSzPct val="150000"/>
              <a:tabLst>
                <a:tab pos="523875" algn="l"/>
              </a:tabLst>
            </a:pPr>
            <a:r>
              <a:rPr lang="en-US" sz="1200" dirty="0">
                <a:ea typeface="ＭＳ Ｐゴシック" panose="020B0600070205080204" pitchFamily="34" charset="-128"/>
              </a:rPr>
              <a:t>Solution</a:t>
            </a:r>
          </a:p>
          <a:p>
            <a:pPr lvl="4" fontAlgn="base">
              <a:spcBef>
                <a:spcPts val="300"/>
              </a:spcBef>
              <a:spcAft>
                <a:spcPts val="0"/>
              </a:spcAft>
              <a:buClr>
                <a:srgbClr val="3E4D9A"/>
              </a:buClr>
              <a:buSzPct val="150000"/>
              <a:tabLst>
                <a:tab pos="523875" algn="l"/>
              </a:tabLst>
            </a:pPr>
            <a:r>
              <a:rPr lang="en-US" sz="1200" dirty="0">
                <a:ea typeface="ＭＳ Ｐゴシック" panose="020B0600070205080204" pitchFamily="34" charset="-128"/>
              </a:rPr>
              <a:t>Ask</a:t>
            </a:r>
          </a:p>
          <a:p>
            <a:pPr lvl="4" fontAlgn="base">
              <a:spcBef>
                <a:spcPts val="300"/>
              </a:spcBef>
              <a:spcAft>
                <a:spcPts val="0"/>
              </a:spcAft>
              <a:buClr>
                <a:srgbClr val="3E4D9A"/>
              </a:buClr>
              <a:buSzPct val="150000"/>
              <a:tabLst>
                <a:tab pos="523875" algn="l"/>
              </a:tabLst>
            </a:pPr>
            <a:r>
              <a:rPr lang="en-US" sz="1200" dirty="0">
                <a:ea typeface="ＭＳ Ｐゴシック" panose="020B0600070205080204" pitchFamily="34" charset="-128"/>
              </a:rPr>
              <a:t>Urgency</a:t>
            </a:r>
          </a:p>
          <a:p>
            <a:pPr lvl="4" fontAlgn="base">
              <a:spcBef>
                <a:spcPts val="300"/>
              </a:spcBef>
              <a:spcAft>
                <a:spcPts val="0"/>
              </a:spcAft>
              <a:buClr>
                <a:srgbClr val="3E4D9A"/>
              </a:buClr>
              <a:buSzPct val="150000"/>
              <a:tabLst>
                <a:tab pos="523875" algn="l"/>
              </a:tabLst>
            </a:pPr>
            <a:r>
              <a:rPr lang="en-US" sz="1200" dirty="0">
                <a:ea typeface="ＭＳ Ｐゴシック" panose="020B0600070205080204" pitchFamily="34" charset="-128"/>
              </a:rPr>
              <a:t>Hope</a:t>
            </a:r>
            <a:br>
              <a:rPr lang="en-US" sz="800" dirty="0"/>
            </a:br>
            <a:endParaRPr lang="en-US" dirty="0"/>
          </a:p>
        </p:txBody>
      </p:sp>
    </p:spTree>
    <p:extLst>
      <p:ext uri="{BB962C8B-B14F-4D97-AF65-F5344CB8AC3E}">
        <p14:creationId xmlns:p14="http://schemas.microsoft.com/office/powerpoint/2010/main" val="1328964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1E66E-372F-49C3-ACCD-6C3777729F86}"/>
              </a:ext>
            </a:extLst>
          </p:cNvPr>
          <p:cNvSpPr>
            <a:spLocks noGrp="1"/>
          </p:cNvSpPr>
          <p:nvPr>
            <p:ph type="title"/>
          </p:nvPr>
        </p:nvSpPr>
        <p:spPr/>
        <p:txBody>
          <a:bodyPr/>
          <a:lstStyle/>
          <a:p>
            <a:r>
              <a:rPr lang="en-US" dirty="0"/>
              <a:t>Build Trust and Rapport</a:t>
            </a:r>
          </a:p>
        </p:txBody>
      </p:sp>
      <p:graphicFrame>
        <p:nvGraphicFramePr>
          <p:cNvPr id="7" name="Diagram 6" descr="Build Trust and Rapport">
            <a:extLst>
              <a:ext uri="{FF2B5EF4-FFF2-40B4-BE49-F238E27FC236}">
                <a16:creationId xmlns:a16="http://schemas.microsoft.com/office/drawing/2014/main" id="{31BC8601-624A-4699-8A24-7008E4710B99}"/>
              </a:ext>
            </a:extLst>
          </p:cNvPr>
          <p:cNvGraphicFramePr/>
          <p:nvPr>
            <p:extLst>
              <p:ext uri="{D42A27DB-BD31-4B8C-83A1-F6EECF244321}">
                <p14:modId xmlns:p14="http://schemas.microsoft.com/office/powerpoint/2010/main" val="564201315"/>
              </p:ext>
            </p:extLst>
          </p:nvPr>
        </p:nvGraphicFramePr>
        <p:xfrm>
          <a:off x="457200" y="1933316"/>
          <a:ext cx="3182052" cy="4182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FF21A4EC-2CB8-456A-A577-6E81430973D1}"/>
              </a:ext>
            </a:extLst>
          </p:cNvPr>
          <p:cNvSpPr>
            <a:spLocks noGrp="1"/>
          </p:cNvSpPr>
          <p:nvPr>
            <p:ph idx="1"/>
          </p:nvPr>
        </p:nvSpPr>
        <p:spPr>
          <a:xfrm>
            <a:off x="3829078" y="685800"/>
            <a:ext cx="4857722" cy="5492750"/>
          </a:xfrm>
        </p:spPr>
        <p:txBody>
          <a:bodyPr/>
          <a:lstStyle/>
          <a:p>
            <a:pPr lvl="0"/>
            <a:r>
              <a:rPr lang="en-US" sz="1600" dirty="0"/>
              <a:t>Build trust and rapport if you want others to follow your lead. It is essential to successfully getting buy-in. </a:t>
            </a:r>
          </a:p>
          <a:p>
            <a:pPr lvl="3"/>
            <a:r>
              <a:rPr lang="en-US" sz="1200" dirty="0"/>
              <a:t>Once you have established trust, the speed in which  you can make change takes a quantum leap. </a:t>
            </a:r>
          </a:p>
          <a:p>
            <a:pPr lvl="3"/>
            <a:r>
              <a:rPr lang="en-US" sz="1200" dirty="0"/>
              <a:t>Trust is developed through:</a:t>
            </a:r>
            <a:endParaRPr lang="en-US" sz="1000" dirty="0"/>
          </a:p>
          <a:p>
            <a:pPr lvl="2"/>
            <a:r>
              <a:rPr lang="en-US" sz="1200" dirty="0"/>
              <a:t>Credibility</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Be dependable; always keep your commitments</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Deliver on promises and never promise something you can’t deliver</a:t>
            </a:r>
          </a:p>
          <a:p>
            <a:pPr lvl="2"/>
            <a:r>
              <a:rPr lang="en-US" sz="1200" dirty="0"/>
              <a:t>Respect</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Value people as a whole person and treat everyone with respect</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Convey that you understand their world and want to help them succeed</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Be humble; no one trusts someone who seems to think they are the smartest person in the room and that their needs always take precedence of the needs of others. </a:t>
            </a:r>
          </a:p>
          <a:p>
            <a:pPr lvl="2"/>
            <a:r>
              <a:rPr lang="en-US" sz="1200" dirty="0"/>
              <a:t>Fairness</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Avoid anything that could be perceived as a different or “special relationship” with another team member</a:t>
            </a:r>
          </a:p>
          <a:p>
            <a:pPr lvl="2"/>
            <a:r>
              <a:rPr lang="en-US" sz="1200" dirty="0"/>
              <a:t>Communication</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Abundant, open, communication, preferably in person as much as possible</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Be a great listener</a:t>
            </a:r>
          </a:p>
          <a:p>
            <a:endParaRPr lang="en-US" dirty="0"/>
          </a:p>
        </p:txBody>
      </p:sp>
    </p:spTree>
    <p:extLst>
      <p:ext uri="{BB962C8B-B14F-4D97-AF65-F5344CB8AC3E}">
        <p14:creationId xmlns:p14="http://schemas.microsoft.com/office/powerpoint/2010/main" val="26915027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90D2F-6FE6-4E2F-A189-4005901FF646}"/>
              </a:ext>
            </a:extLst>
          </p:cNvPr>
          <p:cNvSpPr>
            <a:spLocks noGrp="1"/>
          </p:cNvSpPr>
          <p:nvPr>
            <p:ph type="title"/>
          </p:nvPr>
        </p:nvSpPr>
        <p:spPr/>
        <p:txBody>
          <a:bodyPr/>
          <a:lstStyle/>
          <a:p>
            <a:r>
              <a:rPr lang="en-US" dirty="0"/>
              <a:t>Listen for Meaning</a:t>
            </a:r>
          </a:p>
        </p:txBody>
      </p:sp>
      <p:grpSp>
        <p:nvGrpSpPr>
          <p:cNvPr id="6" name="Group 5" descr="An icon of a earphone">
            <a:extLst>
              <a:ext uri="{FF2B5EF4-FFF2-40B4-BE49-F238E27FC236}">
                <a16:creationId xmlns:a16="http://schemas.microsoft.com/office/drawing/2014/main" id="{28B65C57-ADF4-4090-8C31-6F82865AE707}"/>
              </a:ext>
            </a:extLst>
          </p:cNvPr>
          <p:cNvGrpSpPr/>
          <p:nvPr/>
        </p:nvGrpSpPr>
        <p:grpSpPr>
          <a:xfrm>
            <a:off x="1547739" y="1299813"/>
            <a:ext cx="1828800" cy="1828800"/>
            <a:chOff x="648850" y="1299813"/>
            <a:chExt cx="1828800" cy="1828800"/>
          </a:xfrm>
        </p:grpSpPr>
        <p:sp>
          <p:nvSpPr>
            <p:cNvPr id="5" name="Oval 4">
              <a:extLst>
                <a:ext uri="{FF2B5EF4-FFF2-40B4-BE49-F238E27FC236}">
                  <a16:creationId xmlns:a16="http://schemas.microsoft.com/office/drawing/2014/main" id="{5A09A037-BE86-4EE1-B73A-445557A69E46}"/>
                </a:ext>
              </a:extLst>
            </p:cNvPr>
            <p:cNvSpPr/>
            <p:nvPr/>
          </p:nvSpPr>
          <p:spPr>
            <a:xfrm>
              <a:off x="648850" y="1299813"/>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6146" name="Picture 2" descr="Listening">
              <a:extLst>
                <a:ext uri="{FF2B5EF4-FFF2-40B4-BE49-F238E27FC236}">
                  <a16:creationId xmlns:a16="http://schemas.microsoft.com/office/drawing/2014/main" id="{E1145C52-51C7-4ACA-BE6C-D73BF7EF4716}"/>
                </a:ext>
              </a:extLst>
            </p:cNvPr>
            <p:cNvPicPr>
              <a:picLocks noChangeAspect="1" noChangeArrowheads="1"/>
            </p:cNvPicPr>
            <p:nvPr/>
          </p:nvPicPr>
          <p:blipFill>
            <a:blip r:embed="rId3" cstate="print">
              <a:grayscl/>
              <a:extLst>
                <a:ext uri="{BEBA8EAE-BF5A-486C-A8C5-ECC9F3942E4B}">
                  <a14:imgProps xmlns:a14="http://schemas.microsoft.com/office/drawing/2010/main">
                    <a14:imgLayer r:embed="rId4">
                      <a14:imgEffect>
                        <a14:backgroundRemoval t="889" b="96000" l="4167" r="93750">
                          <a14:foregroundMark x1="8854" y1="90222" x2="8854" y2="90222"/>
                          <a14:foregroundMark x1="30469" y1="44889" x2="30469" y2="44889"/>
                          <a14:foregroundMark x1="94010" y1="34889" x2="94010" y2="34889"/>
                          <a14:foregroundMark x1="84115" y1="14222" x2="84115" y2="14222"/>
                          <a14:foregroundMark x1="92188" y1="48000" x2="92188" y2="48000"/>
                          <a14:foregroundMark x1="22396" y1="6222" x2="22396" y2="6222"/>
                          <a14:foregroundMark x1="88802" y1="18444" x2="88802" y2="18444"/>
                          <a14:foregroundMark x1="93750" y1="35333" x2="93750" y2="35333"/>
                          <a14:foregroundMark x1="88021" y1="50000" x2="88021" y2="50000"/>
                          <a14:foregroundMark x1="49219" y1="39556" x2="49219" y2="39556"/>
                          <a14:foregroundMark x1="11979" y1="92444" x2="11979" y2="92444"/>
                          <a14:foregroundMark x1="47656" y1="77556" x2="47656" y2="77556"/>
                          <a14:foregroundMark x1="50521" y1="60222" x2="50521" y2="60222"/>
                          <a14:foregroundMark x1="37500" y1="1111" x2="37500" y2="1111"/>
                          <a14:foregroundMark x1="16667" y1="13111" x2="16667" y2="13111"/>
                          <a14:foregroundMark x1="87240" y1="17778" x2="87240" y2="17778"/>
                          <a14:foregroundMark x1="92969" y1="36000" x2="92969" y2="36000"/>
                          <a14:foregroundMark x1="89063" y1="50000" x2="89063" y2="50000"/>
                          <a14:foregroundMark x1="30469" y1="46444" x2="30469" y2="46444"/>
                          <a14:foregroundMark x1="27344" y1="39333" x2="27344" y2="39333"/>
                          <a14:foregroundMark x1="64844" y1="58667" x2="64844" y2="58667"/>
                          <a14:foregroundMark x1="17969" y1="96222" x2="17969" y2="96222"/>
                          <a14:foregroundMark x1="4167" y1="83111" x2="4167" y2="83111"/>
                        </a14:backgroundRemoval>
                      </a14:imgEffect>
                    </a14:imgLayer>
                  </a14:imgProps>
                </a:ext>
                <a:ext uri="{28A0092B-C50C-407E-A947-70E740481C1C}">
                  <a14:useLocalDpi xmlns:a14="http://schemas.microsoft.com/office/drawing/2010/main" val="0"/>
                </a:ext>
              </a:extLst>
            </a:blip>
            <a:srcRect/>
            <a:stretch>
              <a:fillRect/>
            </a:stretch>
          </p:blipFill>
          <p:spPr bwMode="auto">
            <a:xfrm>
              <a:off x="1148361" y="1528413"/>
              <a:ext cx="1170432"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Content Placeholder 3">
            <a:extLst>
              <a:ext uri="{FF2B5EF4-FFF2-40B4-BE49-F238E27FC236}">
                <a16:creationId xmlns:a16="http://schemas.microsoft.com/office/drawing/2014/main" id="{28FD86D2-0158-482C-A064-981E177E27A0}"/>
              </a:ext>
            </a:extLst>
          </p:cNvPr>
          <p:cNvSpPr>
            <a:spLocks noGrp="1"/>
          </p:cNvSpPr>
          <p:nvPr>
            <p:ph idx="13"/>
          </p:nvPr>
        </p:nvSpPr>
        <p:spPr>
          <a:xfrm>
            <a:off x="954742" y="3429000"/>
            <a:ext cx="2668276" cy="2749550"/>
          </a:xfrm>
        </p:spPr>
        <p:txBody>
          <a:bodyPr/>
          <a:lstStyle/>
          <a:p>
            <a:pPr>
              <a:lnSpc>
                <a:spcPct val="105000"/>
              </a:lnSpc>
            </a:pPr>
            <a:r>
              <a:rPr lang="en-US" sz="1600" dirty="0"/>
              <a:t>Great listeners confirm understanding with someone before speaking.</a:t>
            </a:r>
          </a:p>
          <a:p>
            <a:pPr lvl="3"/>
            <a:r>
              <a:rPr lang="en-US" sz="1200" dirty="0"/>
              <a:t>“Seek first to understand, then to Be understood.” ~Stephen Covey, </a:t>
            </a:r>
            <a:r>
              <a:rPr lang="en-US" sz="1200" i="1" dirty="0"/>
              <a:t>7 Habits of Highly Effective People</a:t>
            </a:r>
          </a:p>
          <a:p>
            <a:pPr>
              <a:lnSpc>
                <a:spcPct val="105000"/>
              </a:lnSpc>
            </a:pPr>
            <a:r>
              <a:rPr lang="en-US" sz="1600" dirty="0"/>
              <a:t>Great listeners speak less than half the time </a:t>
            </a:r>
          </a:p>
          <a:p>
            <a:pPr lvl="1"/>
            <a:r>
              <a:rPr lang="en-US" sz="1200" dirty="0">
                <a:latin typeface="Microsoft New Tai Lue" panose="020B0502040204020203" pitchFamily="34" charset="0"/>
                <a:cs typeface="Microsoft New Tai Lue" panose="020B0502040204020203" pitchFamily="34" charset="0"/>
              </a:rPr>
              <a:t>“We have two ears and one mouth so that we can listen twice as much as we speak.” ~Epictetus </a:t>
            </a:r>
          </a:p>
        </p:txBody>
      </p:sp>
      <p:sp>
        <p:nvSpPr>
          <p:cNvPr id="3" name="Content Placeholder 2">
            <a:extLst>
              <a:ext uri="{FF2B5EF4-FFF2-40B4-BE49-F238E27FC236}">
                <a16:creationId xmlns:a16="http://schemas.microsoft.com/office/drawing/2014/main" id="{914AE4F5-C3FA-4DAF-A053-0BD4E4FB6EBE}"/>
              </a:ext>
            </a:extLst>
          </p:cNvPr>
          <p:cNvSpPr>
            <a:spLocks noGrp="1"/>
          </p:cNvSpPr>
          <p:nvPr>
            <p:ph idx="1"/>
          </p:nvPr>
        </p:nvSpPr>
        <p:spPr/>
        <p:txBody>
          <a:bodyPr/>
          <a:lstStyle/>
          <a:p>
            <a:pPr lvl="0">
              <a:lnSpc>
                <a:spcPct val="110000"/>
              </a:lnSpc>
              <a:spcAft>
                <a:spcPts val="0"/>
              </a:spcAft>
            </a:pPr>
            <a:r>
              <a:rPr lang="en-US" sz="1200" b="1" dirty="0">
                <a:solidFill>
                  <a:schemeClr val="accent4"/>
                </a:solidFill>
                <a:latin typeface="Microsoft New Tai Lue" panose="020B0502040204020203" pitchFamily="34" charset="0"/>
                <a:cs typeface="Microsoft New Tai Lue" panose="020B0502040204020203" pitchFamily="34" charset="0"/>
              </a:rPr>
              <a:t>Great Listening </a:t>
            </a:r>
            <a:r>
              <a:rPr lang="en-US" sz="1200" b="1" i="0" dirty="0">
                <a:solidFill>
                  <a:schemeClr val="accent4"/>
                </a:solidFill>
                <a:latin typeface="Microsoft New Tai Lue" panose="020B0502040204020203" pitchFamily="34" charset="0"/>
                <a:cs typeface="Microsoft New Tai Lue" panose="020B0502040204020203" pitchFamily="34" charset="0"/>
              </a:rPr>
              <a:t>is the key to getting people to open up to your perspective. It is the foundation of effective communication, positive relationships and building trust</a:t>
            </a:r>
            <a:r>
              <a:rPr lang="en-US" sz="1200" i="0" dirty="0"/>
              <a:t>.</a:t>
            </a:r>
          </a:p>
          <a:p>
            <a:pPr lvl="3"/>
            <a:r>
              <a:rPr lang="en-US" sz="1200" dirty="0"/>
              <a:t>Being a great listener is simple…but doing it is hard. It means overcoming the greatest barrier to effective listening: Resisting the urge to “rush in and fix things” or “express your view.” Doing this is particularly hard for smart, high performing, and successful people.</a:t>
            </a:r>
          </a:p>
          <a:p>
            <a:pPr lvl="3"/>
            <a:r>
              <a:rPr lang="en-US" sz="1200" dirty="0"/>
              <a:t>Most of us listen passively; we are not “present” and are thinking of other things:</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What we are going to say next, formulating our “brilliant” next statement. </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Our next meeting, a deadline, errands we have to run after work, or what’s on our Phone.</a:t>
            </a:r>
          </a:p>
          <a:p>
            <a:pPr lvl="3"/>
            <a:r>
              <a:rPr lang="en-US" sz="1200" dirty="0"/>
              <a:t>Really great listeners are focused exclusively on the person we are interacting with:</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The words they are saying</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Their nonverbal cues</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The feeling behind the message</a:t>
            </a:r>
          </a:p>
          <a:p>
            <a:pPr lvl="4" fontAlgn="base">
              <a:spcBef>
                <a:spcPts val="600"/>
              </a:spcBef>
              <a:spcAft>
                <a:spcPts val="0"/>
              </a:spcAft>
              <a:buClr>
                <a:srgbClr val="3E4D9A"/>
              </a:buClr>
              <a:buSzPct val="150000"/>
              <a:tabLst>
                <a:tab pos="523875" algn="l"/>
              </a:tabLst>
            </a:pPr>
            <a:r>
              <a:rPr lang="en-US" sz="1200" dirty="0">
                <a:ea typeface="ＭＳ Ｐゴシック" panose="020B0600070205080204" pitchFamily="34" charset="-128"/>
              </a:rPr>
              <a:t>Understanding the other person’s point of view and the assumptions they are making. </a:t>
            </a:r>
          </a:p>
          <a:p>
            <a:pPr lvl="3" fontAlgn="base">
              <a:spcBef>
                <a:spcPts val="1200"/>
              </a:spcBef>
              <a:spcAft>
                <a:spcPts val="0"/>
              </a:spcAft>
              <a:buClr>
                <a:srgbClr val="3E4D9A"/>
              </a:buClr>
              <a:buSzPct val="150000"/>
              <a:tabLst>
                <a:tab pos="523875" algn="l"/>
              </a:tabLst>
            </a:pPr>
            <a:r>
              <a:rPr lang="en-US" sz="1200" dirty="0"/>
              <a:t>Great listeners respond on any commitments and follow-up agreed to in the discussion.</a:t>
            </a:r>
          </a:p>
          <a:p>
            <a:pPr lvl="4" fontAlgn="base">
              <a:spcBef>
                <a:spcPts val="600"/>
              </a:spcBef>
              <a:spcAft>
                <a:spcPts val="0"/>
              </a:spcAft>
              <a:buClr>
                <a:srgbClr val="3E4D9A"/>
              </a:buClr>
              <a:buSzPct val="150000"/>
              <a:tabLst>
                <a:tab pos="523875" algn="l"/>
              </a:tabLst>
            </a:pPr>
            <a:endParaRPr lang="en-US" dirty="0">
              <a:ea typeface="ＭＳ Ｐゴシック" panose="020B0600070205080204" pitchFamily="34" charset="-128"/>
            </a:endParaRPr>
          </a:p>
          <a:p>
            <a:endParaRPr lang="en-US" dirty="0"/>
          </a:p>
        </p:txBody>
      </p:sp>
    </p:spTree>
    <p:extLst>
      <p:ext uri="{BB962C8B-B14F-4D97-AF65-F5344CB8AC3E}">
        <p14:creationId xmlns:p14="http://schemas.microsoft.com/office/powerpoint/2010/main" val="3210391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4" y="3158609"/>
            <a:ext cx="4646306"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Type your response here.</a:t>
            </a:r>
          </a:p>
        </p:txBody>
      </p:sp>
      <p:pic>
        <p:nvPicPr>
          <p:cNvPr id="6" name="Picture 5" descr="A group of people in a circle&#10;&#10;">
            <a:extLst>
              <a:ext uri="{FF2B5EF4-FFF2-40B4-BE49-F238E27FC236}">
                <a16:creationId xmlns:a16="http://schemas.microsoft.com/office/drawing/2014/main" id="{23F63F0A-1247-4CF2-87A3-C3DCFAAD2019}"/>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64066" y="718883"/>
            <a:ext cx="2180840" cy="2180840"/>
          </a:xfrm>
          <a:prstGeom prst="rect">
            <a:avLst/>
          </a:prstGeom>
        </p:spPr>
      </p:pic>
      <p:sp>
        <p:nvSpPr>
          <p:cNvPr id="2" name="Text Placeholder 1"/>
          <p:cNvSpPr>
            <a:spLocks noGrp="1"/>
          </p:cNvSpPr>
          <p:nvPr>
            <p:ph type="body" sz="quarter" idx="10"/>
          </p:nvPr>
        </p:nvSpPr>
        <p:spPr>
          <a:xfrm>
            <a:off x="475487" y="3318741"/>
            <a:ext cx="2966959" cy="2746756"/>
          </a:xfrm>
        </p:spPr>
        <p:txBody>
          <a:bodyPr/>
          <a:lstStyle/>
          <a:p>
            <a:pPr lvl="2">
              <a:spcAft>
                <a:spcPts val="600"/>
              </a:spcAft>
            </a:pPr>
            <a:r>
              <a:rPr lang="en-US" sz="1400" dirty="0"/>
              <a:t>Who’s on the team?</a:t>
            </a:r>
          </a:p>
          <a:p>
            <a:pPr marL="228600" lvl="3" indent="-228600">
              <a:spcBef>
                <a:spcPts val="300"/>
              </a:spcBef>
              <a:buFont typeface="+mj-lt"/>
              <a:buAutoNum type="arabicPeriod"/>
              <a:defRPr/>
            </a:pPr>
            <a:r>
              <a:rPr lang="en-US" sz="1400" dirty="0"/>
              <a:t>List key team members for developing your role as a PRN and for the success of your project.</a:t>
            </a:r>
          </a:p>
          <a:p>
            <a:pPr marL="228600" lvl="3" indent="-228600">
              <a:spcBef>
                <a:spcPts val="300"/>
              </a:spcBef>
              <a:buFont typeface="+mj-lt"/>
              <a:buAutoNum type="arabicPeriod"/>
              <a:defRPr/>
            </a:pPr>
            <a:endParaRPr lang="en-US" sz="1400" dirty="0"/>
          </a:p>
          <a:p>
            <a:pPr marL="228600" lvl="3" indent="-228600">
              <a:spcBef>
                <a:spcPts val="300"/>
              </a:spcBef>
              <a:buFont typeface="+mj-lt"/>
              <a:buAutoNum type="arabicPeriod"/>
              <a:defRPr/>
            </a:pPr>
            <a:r>
              <a:rPr lang="en-US" sz="1400" dirty="0"/>
              <a:t>List naysayers you think would work with you on the project to identify barriers (list only 1 for every 5 key team members).</a:t>
            </a:r>
          </a:p>
        </p:txBody>
      </p:sp>
    </p:spTree>
    <p:extLst>
      <p:ext uri="{BB962C8B-B14F-4D97-AF65-F5344CB8AC3E}">
        <p14:creationId xmlns:p14="http://schemas.microsoft.com/office/powerpoint/2010/main" val="8851887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9F58E8-5FA7-46D8-89EC-CB5BE2B80D15}"/>
              </a:ext>
            </a:extLst>
          </p:cNvPr>
          <p:cNvSpPr>
            <a:spLocks noGrp="1"/>
          </p:cNvSpPr>
          <p:nvPr>
            <p:ph type="title"/>
          </p:nvPr>
        </p:nvSpPr>
        <p:spPr>
          <a:xfrm>
            <a:off x="457200" y="3848100"/>
            <a:ext cx="4661338" cy="1695849"/>
          </a:xfrm>
        </p:spPr>
        <p:txBody>
          <a:bodyPr/>
          <a:lstStyle/>
          <a:p>
            <a:r>
              <a:rPr lang="en-US" dirty="0"/>
              <a:t>Identify</a:t>
            </a:r>
            <a:br>
              <a:rPr lang="en-US" dirty="0"/>
            </a:br>
            <a:r>
              <a:rPr lang="en-US" dirty="0"/>
              <a:t>Opportunities</a:t>
            </a:r>
          </a:p>
        </p:txBody>
      </p:sp>
    </p:spTree>
    <p:extLst>
      <p:ext uri="{BB962C8B-B14F-4D97-AF65-F5344CB8AC3E}">
        <p14:creationId xmlns:p14="http://schemas.microsoft.com/office/powerpoint/2010/main" val="3618418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E5B3F9-7C98-444D-BA4F-EADA19756BE5}"/>
              </a:ext>
            </a:extLst>
          </p:cNvPr>
          <p:cNvSpPr>
            <a:spLocks noGrp="1"/>
          </p:cNvSpPr>
          <p:nvPr>
            <p:ph type="title"/>
          </p:nvPr>
        </p:nvSpPr>
        <p:spPr/>
        <p:txBody>
          <a:bodyPr/>
          <a:lstStyle/>
          <a:p>
            <a:r>
              <a:rPr lang="en-US" dirty="0"/>
              <a:t>Identify Opportunities</a:t>
            </a:r>
          </a:p>
        </p:txBody>
      </p:sp>
      <p:graphicFrame>
        <p:nvGraphicFramePr>
          <p:cNvPr id="5" name="Content Placeholder 4">
            <a:extLst>
              <a:ext uri="{FF2B5EF4-FFF2-40B4-BE49-F238E27FC236}">
                <a16:creationId xmlns:a16="http://schemas.microsoft.com/office/drawing/2014/main" id="{05D4AEE6-84C8-4700-B640-AEFBE6D61D1A}"/>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750111766"/>
              </p:ext>
            </p:extLst>
          </p:nvPr>
        </p:nvGraphicFramePr>
        <p:xfrm>
          <a:off x="564776" y="2328336"/>
          <a:ext cx="8135471" cy="3050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5E0F9214-C6A0-4107-A06E-3262C63F4599}"/>
              </a:ext>
            </a:extLst>
          </p:cNvPr>
          <p:cNvSpPr txBox="1"/>
          <p:nvPr/>
        </p:nvSpPr>
        <p:spPr>
          <a:xfrm>
            <a:off x="3877733" y="668867"/>
            <a:ext cx="4092787" cy="1067343"/>
          </a:xfrm>
          <a:prstGeom prst="rect">
            <a:avLst/>
          </a:prstGeom>
          <a:noFill/>
        </p:spPr>
        <p:txBody>
          <a:bodyPr wrap="none" rtlCol="0">
            <a:spAutoFit/>
          </a:bodyPr>
          <a:lstStyle/>
          <a:p>
            <a:pPr>
              <a:lnSpc>
                <a:spcPct val="120000"/>
              </a:lnSpc>
              <a:spcBef>
                <a:spcPts val="600"/>
              </a:spcBef>
              <a:spcAft>
                <a:spcPts val="1200"/>
              </a:spcAft>
              <a:buFont typeface="Arial" panose="020B0604020202020204" pitchFamily="34" charset="0"/>
              <a:buChar char="​"/>
            </a:pPr>
            <a:r>
              <a:rPr lang="en-US" i="1" dirty="0">
                <a:solidFill>
                  <a:schemeClr val="accent1"/>
                </a:solidFill>
                <a:latin typeface="Corbel" panose="020B0503020204020204" pitchFamily="34" charset="0"/>
              </a:rPr>
              <a:t>Use this model to identify opportunities to </a:t>
            </a:r>
            <a:br>
              <a:rPr lang="en-US" i="1" dirty="0">
                <a:solidFill>
                  <a:schemeClr val="accent1"/>
                </a:solidFill>
                <a:latin typeface="Corbel" panose="020B0503020204020204" pitchFamily="34" charset="0"/>
              </a:rPr>
            </a:br>
            <a:r>
              <a:rPr lang="en-US" i="1" dirty="0">
                <a:solidFill>
                  <a:schemeClr val="accent1"/>
                </a:solidFill>
                <a:latin typeface="Corbel" panose="020B0503020204020204" pitchFamily="34" charset="0"/>
              </a:rPr>
              <a:t>optimize patient care and advance clinical </a:t>
            </a:r>
            <a:br>
              <a:rPr lang="en-US" i="1" dirty="0">
                <a:solidFill>
                  <a:schemeClr val="accent1"/>
                </a:solidFill>
                <a:latin typeface="Corbel" panose="020B0503020204020204" pitchFamily="34" charset="0"/>
              </a:rPr>
            </a:br>
            <a:r>
              <a:rPr lang="en-US" i="1" dirty="0">
                <a:solidFill>
                  <a:schemeClr val="accent1"/>
                </a:solidFill>
                <a:latin typeface="Corbel" panose="020B0503020204020204" pitchFamily="34" charset="0"/>
              </a:rPr>
              <a:t>pain management</a:t>
            </a:r>
          </a:p>
        </p:txBody>
      </p:sp>
    </p:spTree>
    <p:extLst>
      <p:ext uri="{BB962C8B-B14F-4D97-AF65-F5344CB8AC3E}">
        <p14:creationId xmlns:p14="http://schemas.microsoft.com/office/powerpoint/2010/main" val="15132247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808260-0224-4F44-81A1-67A41F7FC4C2}"/>
              </a:ext>
            </a:extLst>
          </p:cNvPr>
          <p:cNvSpPr>
            <a:spLocks noGrp="1"/>
          </p:cNvSpPr>
          <p:nvPr>
            <p:ph type="title"/>
          </p:nvPr>
        </p:nvSpPr>
        <p:spPr/>
        <p:txBody>
          <a:bodyPr/>
          <a:lstStyle/>
          <a:p>
            <a:r>
              <a:rPr lang="en-US" dirty="0"/>
              <a:t>Question</a:t>
            </a:r>
          </a:p>
        </p:txBody>
      </p:sp>
      <p:grpSp>
        <p:nvGrpSpPr>
          <p:cNvPr id="19" name="Group 18">
            <a:extLst>
              <a:ext uri="{FF2B5EF4-FFF2-40B4-BE49-F238E27FC236}">
                <a16:creationId xmlns:a16="http://schemas.microsoft.com/office/drawing/2014/main" id="{86809770-AEC1-4F3D-99D8-98FF4C8E2F73}"/>
              </a:ext>
              <a:ext uri="{C183D7F6-B498-43B3-948B-1728B52AA6E4}">
                <adec:decorative xmlns:adec="http://schemas.microsoft.com/office/drawing/2017/decorative" val="1"/>
              </a:ext>
            </a:extLst>
          </p:cNvPr>
          <p:cNvGrpSpPr/>
          <p:nvPr/>
        </p:nvGrpSpPr>
        <p:grpSpPr>
          <a:xfrm>
            <a:off x="457200" y="1296656"/>
            <a:ext cx="1269672" cy="1144455"/>
            <a:chOff x="457200" y="1296656"/>
            <a:chExt cx="1269672" cy="1144455"/>
          </a:xfrm>
        </p:grpSpPr>
        <p:grpSp>
          <p:nvGrpSpPr>
            <p:cNvPr id="11" name="Group 10">
              <a:extLst>
                <a:ext uri="{FF2B5EF4-FFF2-40B4-BE49-F238E27FC236}">
                  <a16:creationId xmlns:a16="http://schemas.microsoft.com/office/drawing/2014/main" id="{CFA98F9E-F986-4FC4-842F-ABD7A1D2B86F}"/>
                </a:ext>
              </a:extLst>
            </p:cNvPr>
            <p:cNvGrpSpPr/>
            <p:nvPr/>
          </p:nvGrpSpPr>
          <p:grpSpPr>
            <a:xfrm>
              <a:off x="457200" y="1296656"/>
              <a:ext cx="1142705" cy="942492"/>
              <a:chOff x="734" y="900353"/>
              <a:chExt cx="1142705" cy="942492"/>
            </a:xfrm>
          </p:grpSpPr>
          <p:sp>
            <p:nvSpPr>
              <p:cNvPr id="16" name="Rectangle: Rounded Corners 15">
                <a:extLst>
                  <a:ext uri="{FF2B5EF4-FFF2-40B4-BE49-F238E27FC236}">
                    <a16:creationId xmlns:a16="http://schemas.microsoft.com/office/drawing/2014/main" id="{B56A86C9-8F68-47F7-A01F-470126231877}"/>
                  </a:ext>
                </a:extLst>
              </p:cNvPr>
              <p:cNvSpPr/>
              <p:nvPr/>
            </p:nvSpPr>
            <p:spPr>
              <a:xfrm>
                <a:off x="734" y="900353"/>
                <a:ext cx="1142705" cy="94249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Rectangle: Rounded Corners 4">
                <a:extLst>
                  <a:ext uri="{FF2B5EF4-FFF2-40B4-BE49-F238E27FC236}">
                    <a16:creationId xmlns:a16="http://schemas.microsoft.com/office/drawing/2014/main" id="{E4573798-4D05-4BBC-AC20-ADB3A6AECD78}"/>
                  </a:ext>
                </a:extLst>
              </p:cNvPr>
              <p:cNvSpPr txBox="1"/>
              <p:nvPr/>
            </p:nvSpPr>
            <p:spPr>
              <a:xfrm>
                <a:off x="22423" y="922042"/>
                <a:ext cx="1099327" cy="6971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marL="57150" lvl="1" indent="-57150" algn="l" defTabSz="355600">
                  <a:lnSpc>
                    <a:spcPct val="90000"/>
                  </a:lnSpc>
                  <a:spcBef>
                    <a:spcPct val="0"/>
                  </a:spcBef>
                  <a:spcAft>
                    <a:spcPct val="15000"/>
                  </a:spcAft>
                  <a:buChar char="•"/>
                </a:pPr>
                <a:r>
                  <a:rPr lang="en-US" sz="1600" kern="1200" dirty="0"/>
                  <a:t>PICOT question</a:t>
                </a:r>
              </a:p>
            </p:txBody>
          </p:sp>
        </p:grpSp>
        <p:grpSp>
          <p:nvGrpSpPr>
            <p:cNvPr id="13" name="Group 12">
              <a:extLst>
                <a:ext uri="{FF2B5EF4-FFF2-40B4-BE49-F238E27FC236}">
                  <a16:creationId xmlns:a16="http://schemas.microsoft.com/office/drawing/2014/main" id="{28946166-0572-4AE9-BFED-8ECE0939B753}"/>
                </a:ext>
              </a:extLst>
            </p:cNvPr>
            <p:cNvGrpSpPr/>
            <p:nvPr/>
          </p:nvGrpSpPr>
          <p:grpSpPr>
            <a:xfrm>
              <a:off x="711135" y="2037186"/>
              <a:ext cx="1015737" cy="403925"/>
              <a:chOff x="254669" y="1640883"/>
              <a:chExt cx="1015737" cy="403925"/>
            </a:xfrm>
          </p:grpSpPr>
          <p:sp>
            <p:nvSpPr>
              <p:cNvPr id="14" name="Rectangle: Rounded Corners 13">
                <a:extLst>
                  <a:ext uri="{FF2B5EF4-FFF2-40B4-BE49-F238E27FC236}">
                    <a16:creationId xmlns:a16="http://schemas.microsoft.com/office/drawing/2014/main" id="{2D9C3D7E-E8F9-4BE2-8D4C-9498C680AF15}"/>
                  </a:ext>
                </a:extLst>
              </p:cNvPr>
              <p:cNvSpPr/>
              <p:nvPr/>
            </p:nvSpPr>
            <p:spPr>
              <a:xfrm>
                <a:off x="254669" y="1640883"/>
                <a:ext cx="1015737" cy="40392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5" name="Rectangle: Rounded Corners 7">
                <a:extLst>
                  <a:ext uri="{FF2B5EF4-FFF2-40B4-BE49-F238E27FC236}">
                    <a16:creationId xmlns:a16="http://schemas.microsoft.com/office/drawing/2014/main" id="{07FC6745-D3E2-46A4-AEFE-D411DED54D5E}"/>
                  </a:ext>
                </a:extLst>
              </p:cNvPr>
              <p:cNvSpPr txBox="1"/>
              <p:nvPr/>
            </p:nvSpPr>
            <p:spPr>
              <a:xfrm>
                <a:off x="266500" y="1652714"/>
                <a:ext cx="992075" cy="3802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Question</a:t>
                </a:r>
              </a:p>
            </p:txBody>
          </p:sp>
        </p:grpSp>
      </p:grpSp>
      <p:sp>
        <p:nvSpPr>
          <p:cNvPr id="10" name="Content Placeholder 9">
            <a:extLst>
              <a:ext uri="{FF2B5EF4-FFF2-40B4-BE49-F238E27FC236}">
                <a16:creationId xmlns:a16="http://schemas.microsoft.com/office/drawing/2014/main" id="{D1654E14-A022-4BE3-986A-511759B7E466}"/>
              </a:ext>
            </a:extLst>
          </p:cNvPr>
          <p:cNvSpPr>
            <a:spLocks noGrp="1"/>
          </p:cNvSpPr>
          <p:nvPr>
            <p:ph idx="11"/>
          </p:nvPr>
        </p:nvSpPr>
        <p:spPr/>
        <p:txBody>
          <a:bodyPr/>
          <a:lstStyle/>
          <a:p>
            <a:pPr lvl="2">
              <a:lnSpc>
                <a:spcPct val="120000"/>
              </a:lnSpc>
              <a:spcAft>
                <a:spcPts val="1200"/>
              </a:spcAft>
            </a:pPr>
            <a:r>
              <a:rPr lang="en-US" sz="1600" b="0" i="1" dirty="0">
                <a:solidFill>
                  <a:schemeClr val="accent1"/>
                </a:solidFill>
                <a:latin typeface="Corbel" panose="020B0503020204020204" pitchFamily="34" charset="0"/>
                <a:cs typeface="+mn-cs"/>
              </a:rPr>
              <a:t>Use a PICOT question format to define keywords and concepts</a:t>
            </a:r>
          </a:p>
          <a:p>
            <a:pPr lvl="3"/>
            <a:r>
              <a:rPr lang="en-US" sz="1200" dirty="0"/>
              <a:t>Example:</a:t>
            </a:r>
          </a:p>
          <a:p>
            <a:pPr lvl="4"/>
            <a:r>
              <a:rPr lang="en-US" sz="1200" dirty="0"/>
              <a:t>In </a:t>
            </a:r>
            <a:r>
              <a:rPr lang="en-US" sz="1200" dirty="0">
                <a:ea typeface="ＭＳ Ｐゴシック" panose="020B0600070205080204" pitchFamily="34" charset="-128"/>
              </a:rPr>
              <a:t>pediatric</a:t>
            </a:r>
            <a:r>
              <a:rPr lang="en-US" sz="1200" dirty="0"/>
              <a:t> oncology patients who can provide </a:t>
            </a:r>
            <a:r>
              <a:rPr lang="en-US" sz="1200" dirty="0">
                <a:ea typeface="ＭＳ Ｐゴシック" panose="020B0600070205080204" pitchFamily="34" charset="-128"/>
              </a:rPr>
              <a:t>self-report</a:t>
            </a:r>
            <a:r>
              <a:rPr lang="en-US" sz="1200" dirty="0"/>
              <a:t> (P), how does use of nitrous oxide (I) compare to use of topical anesthetics (C) for preventing (T) the needle pain with port access(O)?</a:t>
            </a:r>
          </a:p>
          <a:p>
            <a:endParaRPr lang="en-US" dirty="0"/>
          </a:p>
          <a:p>
            <a:endParaRPr lang="en-US" dirty="0"/>
          </a:p>
        </p:txBody>
      </p:sp>
      <p:graphicFrame>
        <p:nvGraphicFramePr>
          <p:cNvPr id="9" name="Content Placeholder 1">
            <a:extLst>
              <a:ext uri="{FF2B5EF4-FFF2-40B4-BE49-F238E27FC236}">
                <a16:creationId xmlns:a16="http://schemas.microsoft.com/office/drawing/2014/main" id="{1EC9B555-4A69-4CE4-B076-59F9BCCBEBF3}"/>
              </a:ext>
            </a:extLst>
          </p:cNvPr>
          <p:cNvGraphicFramePr>
            <a:graphicFrameLocks/>
          </p:cNvGraphicFramePr>
          <p:nvPr>
            <p:extLst>
              <p:ext uri="{D42A27DB-BD31-4B8C-83A1-F6EECF244321}">
                <p14:modId xmlns:p14="http://schemas.microsoft.com/office/powerpoint/2010/main" val="953353119"/>
              </p:ext>
            </p:extLst>
          </p:nvPr>
        </p:nvGraphicFramePr>
        <p:xfrm>
          <a:off x="3827584" y="3429000"/>
          <a:ext cx="4859216" cy="2749550"/>
        </p:xfrm>
        <a:graphic>
          <a:graphicData uri="http://schemas.openxmlformats.org/drawingml/2006/table">
            <a:tbl>
              <a:tblPr firstRow="1" bandRow="1">
                <a:tableStyleId>{5C22544A-7EE6-4342-B048-85BDC9FD1C3A}</a:tableStyleId>
              </a:tblPr>
              <a:tblGrid>
                <a:gridCol w="2192099">
                  <a:extLst>
                    <a:ext uri="{9D8B030D-6E8A-4147-A177-3AD203B41FA5}">
                      <a16:colId xmlns:a16="http://schemas.microsoft.com/office/drawing/2014/main" val="2308418416"/>
                    </a:ext>
                  </a:extLst>
                </a:gridCol>
                <a:gridCol w="2667117">
                  <a:extLst>
                    <a:ext uri="{9D8B030D-6E8A-4147-A177-3AD203B41FA5}">
                      <a16:colId xmlns:a16="http://schemas.microsoft.com/office/drawing/2014/main" val="409174113"/>
                    </a:ext>
                  </a:extLst>
                </a:gridCol>
              </a:tblGrid>
              <a:tr h="285515">
                <a:tc gridSpan="2">
                  <a:txBody>
                    <a:bodyPr/>
                    <a:lstStyle/>
                    <a:p>
                      <a:pPr marL="0" marR="0" lvl="2" indent="0" algn="ctr">
                        <a:spcBef>
                          <a:spcPts val="600"/>
                        </a:spcBef>
                        <a:spcAft>
                          <a:spcPts val="300"/>
                        </a:spcAft>
                        <a:buFont typeface="Arial" panose="020B0604020202020204" pitchFamily="34" charset="0"/>
                        <a:buChar char="​"/>
                      </a:pPr>
                      <a:r>
                        <a:rPr lang="en-US" sz="1400" kern="1200" dirty="0">
                          <a:solidFill>
                            <a:schemeClr val="bg1">
                              <a:lumMod val="95000"/>
                            </a:schemeClr>
                          </a:solidFill>
                          <a:latin typeface="+mn-lt"/>
                          <a:ea typeface="+mn-ea"/>
                          <a:cs typeface="+mn-cs"/>
                        </a:rPr>
                        <a:t>Key PICOT Concepts</a:t>
                      </a:r>
                    </a:p>
                  </a:txBody>
                  <a:tcPr marL="68580" marR="68580" marT="0" marB="0" anchor="ctr"/>
                </a:tc>
                <a:tc hMerge="1">
                  <a:txBody>
                    <a:bodyPr/>
                    <a:lstStyle/>
                    <a:p>
                      <a:pPr marL="0" marR="0" lvl="2" indent="0">
                        <a:spcBef>
                          <a:spcPts val="600"/>
                        </a:spcBef>
                        <a:spcAft>
                          <a:spcPts val="300"/>
                        </a:spcAft>
                        <a:buFont typeface="Arial" panose="020B0604020202020204" pitchFamily="34" charset="0"/>
                        <a:buChar char="​"/>
                      </a:pPr>
                      <a:endParaRPr lang="en-US" sz="1100" kern="1200" dirty="0">
                        <a:solidFill>
                          <a:schemeClr val="bg1">
                            <a:lumMod val="95000"/>
                          </a:schemeClr>
                        </a:solidFill>
                        <a:latin typeface="+mn-lt"/>
                        <a:ea typeface="+mn-ea"/>
                        <a:cs typeface="+mn-cs"/>
                      </a:endParaRPr>
                    </a:p>
                  </a:txBody>
                  <a:tcPr marL="68580" marR="68580" marT="0" marB="0" anchor="ctr"/>
                </a:tc>
                <a:extLst>
                  <a:ext uri="{0D108BD9-81ED-4DB2-BD59-A6C34878D82A}">
                    <a16:rowId xmlns:a16="http://schemas.microsoft.com/office/drawing/2014/main" val="624358287"/>
                  </a:ext>
                </a:extLst>
              </a:tr>
              <a:tr h="492807">
                <a:tc>
                  <a:txBody>
                    <a:bodyPr/>
                    <a:lstStyle/>
                    <a:p>
                      <a:r>
                        <a:rPr lang="en-US" sz="1400" b="1" dirty="0"/>
                        <a:t>Population</a:t>
                      </a:r>
                    </a:p>
                  </a:txBody>
                  <a:tcPr anchor="ctr">
                    <a:solidFill>
                      <a:srgbClr val="F3F9FA"/>
                    </a:solidFill>
                  </a:tcPr>
                </a:tc>
                <a:tc>
                  <a:txBody>
                    <a:bodyPr/>
                    <a:lstStyle/>
                    <a:p>
                      <a:r>
                        <a:rPr lang="en-US" sz="1400" dirty="0"/>
                        <a:t>Pediatric oncology patients</a:t>
                      </a:r>
                    </a:p>
                  </a:txBody>
                  <a:tcPr anchor="ctr">
                    <a:solidFill>
                      <a:srgbClr val="F3F9FA"/>
                    </a:solidFill>
                  </a:tcPr>
                </a:tc>
                <a:extLst>
                  <a:ext uri="{0D108BD9-81ED-4DB2-BD59-A6C34878D82A}">
                    <a16:rowId xmlns:a16="http://schemas.microsoft.com/office/drawing/2014/main" val="201065445"/>
                  </a:ext>
                </a:extLst>
              </a:tr>
              <a:tr h="492807">
                <a:tc>
                  <a:txBody>
                    <a:bodyPr/>
                    <a:lstStyle/>
                    <a:p>
                      <a:pPr marL="0" marR="0" lvl="0" indent="0">
                        <a:spcBef>
                          <a:spcPts val="0"/>
                        </a:spcBef>
                        <a:spcAft>
                          <a:spcPts val="0"/>
                        </a:spcAft>
                        <a:buFont typeface="Arial" panose="020B0604020202020204" pitchFamily="34" charset="0"/>
                        <a:buChar char="​"/>
                      </a:pPr>
                      <a:r>
                        <a:rPr lang="en-US" sz="1400" b="1" kern="1200" dirty="0">
                          <a:solidFill>
                            <a:schemeClr val="dk1"/>
                          </a:solidFill>
                          <a:latin typeface="+mn-lt"/>
                          <a:ea typeface="+mn-ea"/>
                          <a:cs typeface="+mn-cs"/>
                        </a:rPr>
                        <a:t>Intervention</a:t>
                      </a:r>
                    </a:p>
                  </a:txBody>
                  <a:tcPr marL="68580" marR="68580" marT="0" marB="0" anchor="ctr">
                    <a:solidFill>
                      <a:srgbClr val="E7F3F4"/>
                    </a:solidFill>
                  </a:tcPr>
                </a:tc>
                <a:tc>
                  <a:txBody>
                    <a:bodyPr/>
                    <a:lstStyle/>
                    <a:p>
                      <a:pPr marL="0" marR="0" lvl="0" indent="0">
                        <a:spcBef>
                          <a:spcPts val="0"/>
                        </a:spcBef>
                        <a:spcAft>
                          <a:spcPts val="0"/>
                        </a:spcAft>
                        <a:buFont typeface="Arial" panose="020B0604020202020204" pitchFamily="34" charset="0"/>
                        <a:buChar char="​"/>
                      </a:pPr>
                      <a:r>
                        <a:rPr lang="en-US" sz="1400" kern="1200" dirty="0">
                          <a:solidFill>
                            <a:schemeClr val="dk1"/>
                          </a:solidFill>
                          <a:latin typeface="+mn-lt"/>
                          <a:ea typeface="+mn-ea"/>
                          <a:cs typeface="+mn-cs"/>
                        </a:rPr>
                        <a:t>Nitrous oxide</a:t>
                      </a:r>
                    </a:p>
                  </a:txBody>
                  <a:tcPr marL="68580" marR="68580" marT="0" marB="0" anchor="ctr">
                    <a:solidFill>
                      <a:srgbClr val="E7F3F4"/>
                    </a:solidFill>
                  </a:tcPr>
                </a:tc>
                <a:extLst>
                  <a:ext uri="{0D108BD9-81ED-4DB2-BD59-A6C34878D82A}">
                    <a16:rowId xmlns:a16="http://schemas.microsoft.com/office/drawing/2014/main" val="533028938"/>
                  </a:ext>
                </a:extLst>
              </a:tr>
              <a:tr h="492807">
                <a:tc>
                  <a:txBody>
                    <a:bodyPr/>
                    <a:lstStyle/>
                    <a:p>
                      <a:pPr marL="0" marR="0" lvl="0" indent="0">
                        <a:spcBef>
                          <a:spcPts val="0"/>
                        </a:spcBef>
                        <a:spcAft>
                          <a:spcPts val="0"/>
                        </a:spcAft>
                        <a:buFont typeface="Arial" panose="020B0604020202020204" pitchFamily="34" charset="0"/>
                        <a:buChar char="​"/>
                      </a:pPr>
                      <a:r>
                        <a:rPr lang="en-US" sz="1400" b="1" kern="1200" dirty="0">
                          <a:solidFill>
                            <a:schemeClr val="dk1"/>
                          </a:solidFill>
                          <a:latin typeface="+mn-lt"/>
                          <a:ea typeface="+mn-ea"/>
                          <a:cs typeface="+mn-cs"/>
                        </a:rPr>
                        <a:t>Comparison</a:t>
                      </a:r>
                    </a:p>
                  </a:txBody>
                  <a:tcPr marL="68580" marR="68580" marT="0" marB="0" anchor="ctr">
                    <a:solidFill>
                      <a:srgbClr val="F3F9FA"/>
                    </a:solidFill>
                  </a:tcPr>
                </a:tc>
                <a:tc>
                  <a:txBody>
                    <a:bodyPr/>
                    <a:lstStyle/>
                    <a:p>
                      <a:pPr marL="0" marR="0" lvl="0" indent="0">
                        <a:spcBef>
                          <a:spcPts val="0"/>
                        </a:spcBef>
                        <a:spcAft>
                          <a:spcPts val="0"/>
                        </a:spcAft>
                        <a:buFont typeface="Arial" panose="020B0604020202020204" pitchFamily="34" charset="0"/>
                        <a:buChar char="​"/>
                      </a:pPr>
                      <a:r>
                        <a:rPr lang="en-US" sz="1400" kern="1200" dirty="0">
                          <a:solidFill>
                            <a:schemeClr val="dk1"/>
                          </a:solidFill>
                          <a:latin typeface="+mn-lt"/>
                          <a:ea typeface="+mn-ea"/>
                          <a:cs typeface="+mn-cs"/>
                        </a:rPr>
                        <a:t>Topical anesthetics</a:t>
                      </a:r>
                    </a:p>
                  </a:txBody>
                  <a:tcPr marL="68580" marR="68580" marT="0" marB="0" anchor="ctr">
                    <a:solidFill>
                      <a:srgbClr val="F3F9FA"/>
                    </a:solidFill>
                  </a:tcPr>
                </a:tc>
                <a:extLst>
                  <a:ext uri="{0D108BD9-81ED-4DB2-BD59-A6C34878D82A}">
                    <a16:rowId xmlns:a16="http://schemas.microsoft.com/office/drawing/2014/main" val="2632221145"/>
                  </a:ext>
                </a:extLst>
              </a:tr>
              <a:tr h="492807">
                <a:tc>
                  <a:txBody>
                    <a:bodyPr/>
                    <a:lstStyle/>
                    <a:p>
                      <a:pPr marL="0" marR="0" lvl="0" indent="0">
                        <a:spcBef>
                          <a:spcPts val="0"/>
                        </a:spcBef>
                        <a:spcAft>
                          <a:spcPts val="0"/>
                        </a:spcAft>
                        <a:buFont typeface="Arial" panose="020B0604020202020204" pitchFamily="34" charset="0"/>
                        <a:buChar char="​"/>
                      </a:pPr>
                      <a:r>
                        <a:rPr lang="en-US" sz="1400" b="1" kern="1200" dirty="0">
                          <a:solidFill>
                            <a:schemeClr val="dk1"/>
                          </a:solidFill>
                          <a:latin typeface="+mn-lt"/>
                          <a:ea typeface="+mn-ea"/>
                          <a:cs typeface="+mn-cs"/>
                        </a:rPr>
                        <a:t>Outcome</a:t>
                      </a:r>
                    </a:p>
                  </a:txBody>
                  <a:tcPr marL="68580" marR="68580" marT="0" marB="0" anchor="ctr">
                    <a:solidFill>
                      <a:srgbClr val="E7F3F4"/>
                    </a:solidFill>
                  </a:tcPr>
                </a:tc>
                <a:tc>
                  <a:txBody>
                    <a:bodyPr/>
                    <a:lstStyle/>
                    <a:p>
                      <a:pPr marL="0" marR="0" lvl="0" indent="0" algn="l" defTabSz="914400" rtl="0" eaLnBrk="1" latinLnBrk="0" hangingPunct="1">
                        <a:spcBef>
                          <a:spcPts val="0"/>
                        </a:spcBef>
                        <a:spcAft>
                          <a:spcPts val="0"/>
                        </a:spcAft>
                        <a:buFont typeface="Arial" panose="020B0604020202020204" pitchFamily="34" charset="0"/>
                        <a:buChar char="​"/>
                      </a:pPr>
                      <a:r>
                        <a:rPr lang="en-US" sz="1400" kern="1200" dirty="0">
                          <a:solidFill>
                            <a:schemeClr val="dk1"/>
                          </a:solidFill>
                          <a:latin typeface="+mn-lt"/>
                          <a:ea typeface="+mn-ea"/>
                          <a:cs typeface="+mn-cs"/>
                        </a:rPr>
                        <a:t>Pain with port access</a:t>
                      </a:r>
                    </a:p>
                  </a:txBody>
                  <a:tcPr marL="68580" marR="68580" marT="0" marB="0" anchor="ctr">
                    <a:solidFill>
                      <a:srgbClr val="E7F3F4"/>
                    </a:solidFill>
                  </a:tcPr>
                </a:tc>
                <a:extLst>
                  <a:ext uri="{0D108BD9-81ED-4DB2-BD59-A6C34878D82A}">
                    <a16:rowId xmlns:a16="http://schemas.microsoft.com/office/drawing/2014/main" val="328170368"/>
                  </a:ext>
                </a:extLst>
              </a:tr>
              <a:tr h="492807">
                <a:tc>
                  <a:txBody>
                    <a:bodyPr/>
                    <a:lstStyle/>
                    <a:p>
                      <a:pPr marL="0" marR="0" lvl="0" indent="0" algn="l">
                        <a:spcBef>
                          <a:spcPts val="0"/>
                        </a:spcBef>
                        <a:spcAft>
                          <a:spcPts val="0"/>
                        </a:spcAft>
                        <a:buFont typeface="Arial" panose="020B0604020202020204" pitchFamily="34" charset="0"/>
                        <a:buNone/>
                      </a:pPr>
                      <a:r>
                        <a:rPr lang="en-US" sz="1400" b="1" kern="1200" dirty="0">
                          <a:solidFill>
                            <a:schemeClr val="dk1"/>
                          </a:solidFill>
                          <a:latin typeface="+mn-lt"/>
                          <a:ea typeface="+mn-ea"/>
                          <a:cs typeface="+mn-cs"/>
                        </a:rPr>
                        <a:t>* Time (T)</a:t>
                      </a:r>
                    </a:p>
                  </a:txBody>
                  <a:tcPr marL="68580" marR="68580" marT="0" marB="0" anchor="ctr">
                    <a:solidFill>
                      <a:srgbClr val="F3F9FA"/>
                    </a:solidFill>
                  </a:tcPr>
                </a:tc>
                <a:tc>
                  <a:txBody>
                    <a:bodyPr/>
                    <a:lstStyle/>
                    <a:p>
                      <a:pPr marL="0" marR="0" lvl="0" indent="0">
                        <a:spcBef>
                          <a:spcPts val="0"/>
                        </a:spcBef>
                        <a:spcAft>
                          <a:spcPts val="0"/>
                        </a:spcAft>
                        <a:buFont typeface="Arial" panose="020B0604020202020204" pitchFamily="34" charset="0"/>
                        <a:buChar char="​"/>
                      </a:pPr>
                      <a:r>
                        <a:rPr lang="en-US" sz="1400" kern="1200" dirty="0">
                          <a:solidFill>
                            <a:schemeClr val="dk1"/>
                          </a:solidFill>
                          <a:latin typeface="+mn-lt"/>
                          <a:ea typeface="+mn-ea"/>
                          <a:cs typeface="+mn-cs"/>
                        </a:rPr>
                        <a:t>May not be appropriate for all PICOT questions</a:t>
                      </a:r>
                    </a:p>
                  </a:txBody>
                  <a:tcPr marL="68580" marR="68580" marT="0" marB="0" anchor="ctr">
                    <a:solidFill>
                      <a:srgbClr val="F3F9FA"/>
                    </a:solidFill>
                  </a:tcPr>
                </a:tc>
                <a:extLst>
                  <a:ext uri="{0D108BD9-81ED-4DB2-BD59-A6C34878D82A}">
                    <a16:rowId xmlns:a16="http://schemas.microsoft.com/office/drawing/2014/main" val="4094781681"/>
                  </a:ext>
                </a:extLst>
              </a:tr>
            </a:tbl>
          </a:graphicData>
        </a:graphic>
      </p:graphicFrame>
    </p:spTree>
    <p:extLst>
      <p:ext uri="{BB962C8B-B14F-4D97-AF65-F5344CB8AC3E}">
        <p14:creationId xmlns:p14="http://schemas.microsoft.com/office/powerpoint/2010/main" val="1447744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808260-0224-4F44-81A1-67A41F7FC4C2}"/>
              </a:ext>
            </a:extLst>
          </p:cNvPr>
          <p:cNvSpPr>
            <a:spLocks noGrp="1"/>
          </p:cNvSpPr>
          <p:nvPr>
            <p:ph type="title"/>
          </p:nvPr>
        </p:nvSpPr>
        <p:spPr>
          <a:xfrm>
            <a:off x="457200" y="685800"/>
            <a:ext cx="3182052" cy="1228028"/>
          </a:xfrm>
        </p:spPr>
        <p:txBody>
          <a:bodyPr/>
          <a:lstStyle/>
          <a:p>
            <a:r>
              <a:rPr lang="en-US" dirty="0"/>
              <a:t>Evidence</a:t>
            </a:r>
          </a:p>
        </p:txBody>
      </p:sp>
      <p:grpSp>
        <p:nvGrpSpPr>
          <p:cNvPr id="25" name="Group 24">
            <a:extLst>
              <a:ext uri="{FF2B5EF4-FFF2-40B4-BE49-F238E27FC236}">
                <a16:creationId xmlns:a16="http://schemas.microsoft.com/office/drawing/2014/main" id="{7EAA799C-2F43-4528-891D-117A53B27FB3}"/>
              </a:ext>
              <a:ext uri="{C183D7F6-B498-43B3-948B-1728B52AA6E4}">
                <adec:decorative xmlns:adec="http://schemas.microsoft.com/office/drawing/2017/decorative" val="1"/>
              </a:ext>
            </a:extLst>
          </p:cNvPr>
          <p:cNvGrpSpPr/>
          <p:nvPr/>
        </p:nvGrpSpPr>
        <p:grpSpPr>
          <a:xfrm>
            <a:off x="478888" y="1350595"/>
            <a:ext cx="1780218" cy="1173928"/>
            <a:chOff x="457200" y="1682248"/>
            <a:chExt cx="1394886" cy="1173928"/>
          </a:xfrm>
        </p:grpSpPr>
        <p:grpSp>
          <p:nvGrpSpPr>
            <p:cNvPr id="18" name="Group 17">
              <a:extLst>
                <a:ext uri="{FF2B5EF4-FFF2-40B4-BE49-F238E27FC236}">
                  <a16:creationId xmlns:a16="http://schemas.microsoft.com/office/drawing/2014/main" id="{7AA3C182-3476-464F-A640-D367A46183AE}"/>
                </a:ext>
              </a:extLst>
            </p:cNvPr>
            <p:cNvGrpSpPr/>
            <p:nvPr/>
          </p:nvGrpSpPr>
          <p:grpSpPr>
            <a:xfrm>
              <a:off x="457200" y="1913684"/>
              <a:ext cx="1394886" cy="942492"/>
              <a:chOff x="1529333" y="900353"/>
              <a:chExt cx="1394886" cy="942492"/>
            </a:xfrm>
          </p:grpSpPr>
          <p:sp>
            <p:nvSpPr>
              <p:cNvPr id="23" name="Rectangle: Rounded Corners 22">
                <a:extLst>
                  <a:ext uri="{FF2B5EF4-FFF2-40B4-BE49-F238E27FC236}">
                    <a16:creationId xmlns:a16="http://schemas.microsoft.com/office/drawing/2014/main" id="{5AF36CB9-ECA8-4462-84E3-FF30417DFE59}"/>
                  </a:ext>
                </a:extLst>
              </p:cNvPr>
              <p:cNvSpPr/>
              <p:nvPr/>
            </p:nvSpPr>
            <p:spPr>
              <a:xfrm>
                <a:off x="1529333" y="900353"/>
                <a:ext cx="1142705" cy="94249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Rectangle: Rounded Corners 4">
                <a:extLst>
                  <a:ext uri="{FF2B5EF4-FFF2-40B4-BE49-F238E27FC236}">
                    <a16:creationId xmlns:a16="http://schemas.microsoft.com/office/drawing/2014/main" id="{318554AF-70A8-4DFC-BF7F-9D4BD4BFAD4A}"/>
                  </a:ext>
                </a:extLst>
              </p:cNvPr>
              <p:cNvSpPr txBox="1"/>
              <p:nvPr/>
            </p:nvSpPr>
            <p:spPr>
              <a:xfrm>
                <a:off x="1551022" y="1124005"/>
                <a:ext cx="1373197" cy="6971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marL="57150" lvl="1" indent="-57150" algn="l" defTabSz="355600">
                  <a:lnSpc>
                    <a:spcPct val="90000"/>
                  </a:lnSpc>
                  <a:spcBef>
                    <a:spcPct val="0"/>
                  </a:spcBef>
                  <a:spcAft>
                    <a:spcPct val="15000"/>
                  </a:spcAft>
                  <a:buChar char="•"/>
                </a:pPr>
                <a:r>
                  <a:rPr lang="en-US" sz="1200" kern="1200" dirty="0"/>
                  <a:t>Search for evidence</a:t>
                </a:r>
              </a:p>
              <a:p>
                <a:pPr marL="57150" lvl="1" indent="-57150" algn="l" defTabSz="355600">
                  <a:lnSpc>
                    <a:spcPct val="90000"/>
                  </a:lnSpc>
                  <a:spcBef>
                    <a:spcPct val="0"/>
                  </a:spcBef>
                  <a:spcAft>
                    <a:spcPct val="15000"/>
                  </a:spcAft>
                  <a:buChar char="•"/>
                </a:pPr>
                <a:r>
                  <a:rPr lang="en-US" sz="1200" kern="1200" dirty="0"/>
                  <a:t>Critically appraise evidence</a:t>
                </a:r>
              </a:p>
            </p:txBody>
          </p:sp>
        </p:grpSp>
        <p:grpSp>
          <p:nvGrpSpPr>
            <p:cNvPr id="20" name="Group 19">
              <a:extLst>
                <a:ext uri="{FF2B5EF4-FFF2-40B4-BE49-F238E27FC236}">
                  <a16:creationId xmlns:a16="http://schemas.microsoft.com/office/drawing/2014/main" id="{F808F030-0B8E-41D4-B9A3-58966CE7A691}"/>
                </a:ext>
              </a:extLst>
            </p:cNvPr>
            <p:cNvGrpSpPr/>
            <p:nvPr/>
          </p:nvGrpSpPr>
          <p:grpSpPr>
            <a:xfrm>
              <a:off x="836349" y="1682248"/>
              <a:ext cx="1015737" cy="433398"/>
              <a:chOff x="1908482" y="668917"/>
              <a:chExt cx="1015737" cy="433398"/>
            </a:xfrm>
          </p:grpSpPr>
          <p:sp>
            <p:nvSpPr>
              <p:cNvPr id="21" name="Rectangle: Rounded Corners 20">
                <a:extLst>
                  <a:ext uri="{FF2B5EF4-FFF2-40B4-BE49-F238E27FC236}">
                    <a16:creationId xmlns:a16="http://schemas.microsoft.com/office/drawing/2014/main" id="{A58519B5-7F1E-4C18-95E8-6589E8B65EFB}"/>
                  </a:ext>
                </a:extLst>
              </p:cNvPr>
              <p:cNvSpPr/>
              <p:nvPr/>
            </p:nvSpPr>
            <p:spPr>
              <a:xfrm>
                <a:off x="1908482" y="668917"/>
                <a:ext cx="1015737" cy="40392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2" name="Rectangle: Rounded Corners 7">
                <a:extLst>
                  <a:ext uri="{FF2B5EF4-FFF2-40B4-BE49-F238E27FC236}">
                    <a16:creationId xmlns:a16="http://schemas.microsoft.com/office/drawing/2014/main" id="{1A2F80BA-057C-4211-B109-9951FBA69D81}"/>
                  </a:ext>
                </a:extLst>
              </p:cNvPr>
              <p:cNvSpPr txBox="1"/>
              <p:nvPr/>
            </p:nvSpPr>
            <p:spPr>
              <a:xfrm>
                <a:off x="1908482" y="722052"/>
                <a:ext cx="992075" cy="3802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n-US" sz="1300" b="1" kern="1200" dirty="0"/>
                  <a:t>Evidence</a:t>
                </a:r>
              </a:p>
            </p:txBody>
          </p:sp>
        </p:grpSp>
      </p:grpSp>
      <p:sp>
        <p:nvSpPr>
          <p:cNvPr id="5" name="Rectangle 4">
            <a:extLst>
              <a:ext uri="{FF2B5EF4-FFF2-40B4-BE49-F238E27FC236}">
                <a16:creationId xmlns:a16="http://schemas.microsoft.com/office/drawing/2014/main" id="{A73248D5-386B-41B5-991D-49B8FB781EF2}"/>
              </a:ext>
            </a:extLst>
          </p:cNvPr>
          <p:cNvSpPr/>
          <p:nvPr/>
        </p:nvSpPr>
        <p:spPr>
          <a:xfrm>
            <a:off x="3827585" y="685800"/>
            <a:ext cx="4862026" cy="830997"/>
          </a:xfrm>
          <a:prstGeom prst="rect">
            <a:avLst/>
          </a:prstGeom>
        </p:spPr>
        <p:txBody>
          <a:bodyPr wrap="square">
            <a:spAutoFit/>
          </a:bodyPr>
          <a:lstStyle/>
          <a:p>
            <a:pPr marL="0" lvl="3"/>
            <a:r>
              <a:rPr lang="en-US" sz="1600" i="1" dirty="0">
                <a:solidFill>
                  <a:schemeClr val="accent1"/>
                </a:solidFill>
                <a:latin typeface="Corbel" panose="020B0503020204020204" pitchFamily="34" charset="0"/>
              </a:rPr>
              <a:t>After identifying a PICOT question, review the literature to identify the best evidence before implementing a practice change.</a:t>
            </a:r>
          </a:p>
        </p:txBody>
      </p:sp>
      <p:sp>
        <p:nvSpPr>
          <p:cNvPr id="4" name="Content Placeholder 3">
            <a:extLst>
              <a:ext uri="{FF2B5EF4-FFF2-40B4-BE49-F238E27FC236}">
                <a16:creationId xmlns:a16="http://schemas.microsoft.com/office/drawing/2014/main" id="{F8853E94-C71D-49F8-8C45-E03DA16BF693}"/>
              </a:ext>
            </a:extLst>
          </p:cNvPr>
          <p:cNvSpPr>
            <a:spLocks noGrp="1"/>
          </p:cNvSpPr>
          <p:nvPr>
            <p:ph idx="11"/>
          </p:nvPr>
        </p:nvSpPr>
        <p:spPr>
          <a:xfrm>
            <a:off x="1452282" y="2820258"/>
            <a:ext cx="2170734" cy="2749550"/>
          </a:xfrm>
        </p:spPr>
        <p:txBody>
          <a:bodyPr/>
          <a:lstStyle/>
          <a:p>
            <a:pPr marL="228600" lvl="2" indent="-228600">
              <a:spcAft>
                <a:spcPts val="600"/>
              </a:spcAft>
              <a:buFont typeface="+mj-lt"/>
              <a:buAutoNum type="arabicPeriod"/>
            </a:pPr>
            <a:r>
              <a:rPr lang="en-US" altLang="en-US" sz="1200" dirty="0"/>
              <a:t>Search the literature for relevant related research</a:t>
            </a:r>
          </a:p>
          <a:p>
            <a:pPr lvl="4"/>
            <a:r>
              <a:rPr lang="en-US" altLang="en-US" sz="1200" dirty="0"/>
              <a:t>Critique of evidence-based practice guidelines.</a:t>
            </a:r>
          </a:p>
          <a:p>
            <a:pPr lvl="4"/>
            <a:r>
              <a:rPr lang="en-US" altLang="en-US" sz="1200" dirty="0"/>
              <a:t>Critique of systematic reviews.</a:t>
            </a:r>
          </a:p>
          <a:p>
            <a:pPr lvl="4"/>
            <a:r>
              <a:rPr lang="en-US" altLang="en-US" sz="1200" dirty="0"/>
              <a:t>Critique of primary research articles.</a:t>
            </a:r>
          </a:p>
          <a:p>
            <a:pPr lvl="4"/>
            <a:r>
              <a:rPr lang="en-US" altLang="en-US" sz="1200" dirty="0"/>
              <a:t>Contact experts (if needed) for information.</a:t>
            </a:r>
          </a:p>
          <a:p>
            <a:pPr marL="228600" lvl="2" indent="-228600">
              <a:buFont typeface="+mj-lt"/>
              <a:buAutoNum type="arabicPeriod" startAt="2"/>
            </a:pPr>
            <a:r>
              <a:rPr lang="en-US" altLang="en-US" sz="1200" dirty="0"/>
              <a:t>Synthesize the literature</a:t>
            </a:r>
          </a:p>
          <a:p>
            <a:pPr marL="228600" lvl="2" indent="-228600">
              <a:buFont typeface="+mj-lt"/>
              <a:buAutoNum type="arabicPeriod" startAt="2"/>
            </a:pPr>
            <a:r>
              <a:rPr lang="en-US" altLang="en-US" sz="1200" dirty="0"/>
              <a:t>Write summary recommendations/ evidence-based practice guideline </a:t>
            </a:r>
            <a:endParaRPr lang="en-US" sz="1200" dirty="0"/>
          </a:p>
        </p:txBody>
      </p:sp>
      <p:sp>
        <p:nvSpPr>
          <p:cNvPr id="7" name="Content Placeholder 6">
            <a:extLst>
              <a:ext uri="{FF2B5EF4-FFF2-40B4-BE49-F238E27FC236}">
                <a16:creationId xmlns:a16="http://schemas.microsoft.com/office/drawing/2014/main" id="{9D889DBA-7D5A-42F1-ACAD-D4FD1E8862B6}"/>
              </a:ext>
            </a:extLst>
          </p:cNvPr>
          <p:cNvSpPr>
            <a:spLocks noGrp="1"/>
          </p:cNvSpPr>
          <p:nvPr>
            <p:ph idx="1"/>
          </p:nvPr>
        </p:nvSpPr>
        <p:spPr>
          <a:xfrm>
            <a:off x="3827585" y="2820258"/>
            <a:ext cx="2321755" cy="2749550"/>
          </a:xfrm>
        </p:spPr>
        <p:txBody>
          <a:bodyPr/>
          <a:lstStyle/>
          <a:p>
            <a:pPr lvl="2"/>
            <a:r>
              <a:rPr lang="en-US" sz="1200" dirty="0"/>
              <a:t>Consult a medical librarian</a:t>
            </a:r>
          </a:p>
          <a:p>
            <a:pPr lvl="3"/>
            <a:r>
              <a:rPr lang="en-US" sz="1200" dirty="0"/>
              <a:t>Librarians are experts in searching and obtaining literature. </a:t>
            </a:r>
          </a:p>
          <a:p>
            <a:pPr lvl="2"/>
            <a:r>
              <a:rPr lang="en-US" sz="1200" dirty="0"/>
              <a:t>Search relevant databases and professional subscription resources</a:t>
            </a:r>
          </a:p>
          <a:p>
            <a:pPr lvl="3"/>
            <a:r>
              <a:rPr lang="en-US" sz="1200" dirty="0"/>
              <a:t>Each database covers a different focus and can contain literature from different date ranges and different publications.</a:t>
            </a:r>
          </a:p>
          <a:p>
            <a:pPr lvl="2"/>
            <a:r>
              <a:rPr lang="en-US" sz="1200" dirty="0"/>
              <a:t>Search more than one database </a:t>
            </a:r>
          </a:p>
          <a:p>
            <a:pPr lvl="3"/>
            <a:r>
              <a:rPr lang="en-US" sz="1200" dirty="0"/>
              <a:t>Google Scholar can be a helpful tool, but remember that it is not peer-reviewed or human curated.</a:t>
            </a:r>
          </a:p>
          <a:p>
            <a:endParaRPr lang="en-US" dirty="0"/>
          </a:p>
        </p:txBody>
      </p:sp>
      <p:sp>
        <p:nvSpPr>
          <p:cNvPr id="10" name="Content Placeholder 9">
            <a:extLst>
              <a:ext uri="{FF2B5EF4-FFF2-40B4-BE49-F238E27FC236}">
                <a16:creationId xmlns:a16="http://schemas.microsoft.com/office/drawing/2014/main" id="{D1654E14-A022-4BE3-986A-511759B7E466}"/>
              </a:ext>
            </a:extLst>
          </p:cNvPr>
          <p:cNvSpPr>
            <a:spLocks noGrp="1"/>
          </p:cNvSpPr>
          <p:nvPr>
            <p:ph idx="10"/>
          </p:nvPr>
        </p:nvSpPr>
        <p:spPr/>
        <p:txBody>
          <a:bodyPr/>
          <a:lstStyle/>
          <a:p>
            <a:pPr lvl="2"/>
            <a:r>
              <a:rPr lang="en-US" dirty="0">
                <a:latin typeface="+mn-lt"/>
              </a:rPr>
              <a:t>After identifying a PICOT question, review the literature to identify the best evidence before implementing a practice change.</a:t>
            </a:r>
          </a:p>
          <a:p>
            <a:endParaRPr lang="en-US" dirty="0">
              <a:latin typeface="+mn-lt"/>
            </a:endParaRPr>
          </a:p>
          <a:p>
            <a:endParaRPr lang="en-US" dirty="0">
              <a:latin typeface="+mn-lt"/>
            </a:endParaRPr>
          </a:p>
        </p:txBody>
      </p:sp>
      <p:graphicFrame>
        <p:nvGraphicFramePr>
          <p:cNvPr id="9" name="Content Placeholder 1">
            <a:extLst>
              <a:ext uri="{FF2B5EF4-FFF2-40B4-BE49-F238E27FC236}">
                <a16:creationId xmlns:a16="http://schemas.microsoft.com/office/drawing/2014/main" id="{1EC9B555-4A69-4CE4-B076-59F9BCCBEBF3}"/>
              </a:ext>
            </a:extLst>
          </p:cNvPr>
          <p:cNvGraphicFramePr>
            <a:graphicFrameLocks/>
          </p:cNvGraphicFramePr>
          <p:nvPr>
            <p:extLst>
              <p:ext uri="{D42A27DB-BD31-4B8C-83A1-F6EECF244321}">
                <p14:modId xmlns:p14="http://schemas.microsoft.com/office/powerpoint/2010/main" val="3852952021"/>
              </p:ext>
            </p:extLst>
          </p:nvPr>
        </p:nvGraphicFramePr>
        <p:xfrm>
          <a:off x="6353909" y="2867279"/>
          <a:ext cx="2335702" cy="3424621"/>
        </p:xfrm>
        <a:graphic>
          <a:graphicData uri="http://schemas.openxmlformats.org/drawingml/2006/table">
            <a:tbl>
              <a:tblPr firstRow="1" bandRow="1">
                <a:tableStyleId>{5C22544A-7EE6-4342-B048-85BDC9FD1C3A}</a:tableStyleId>
              </a:tblPr>
              <a:tblGrid>
                <a:gridCol w="913666">
                  <a:extLst>
                    <a:ext uri="{9D8B030D-6E8A-4147-A177-3AD203B41FA5}">
                      <a16:colId xmlns:a16="http://schemas.microsoft.com/office/drawing/2014/main" val="2308418416"/>
                    </a:ext>
                  </a:extLst>
                </a:gridCol>
                <a:gridCol w="1422036">
                  <a:extLst>
                    <a:ext uri="{9D8B030D-6E8A-4147-A177-3AD203B41FA5}">
                      <a16:colId xmlns:a16="http://schemas.microsoft.com/office/drawing/2014/main" val="409174113"/>
                    </a:ext>
                  </a:extLst>
                </a:gridCol>
              </a:tblGrid>
              <a:tr h="283698">
                <a:tc>
                  <a:txBody>
                    <a:bodyPr/>
                    <a:lstStyle/>
                    <a:p>
                      <a:pPr marL="0" marR="0" lvl="2" indent="0" algn="ctr">
                        <a:spcBef>
                          <a:spcPts val="600"/>
                        </a:spcBef>
                        <a:spcAft>
                          <a:spcPts val="300"/>
                        </a:spcAft>
                        <a:buFont typeface="Arial" panose="020B0604020202020204" pitchFamily="34" charset="0"/>
                        <a:buChar char="​"/>
                      </a:pPr>
                      <a:r>
                        <a:rPr lang="en-US" sz="1400" kern="1200" dirty="0">
                          <a:solidFill>
                            <a:schemeClr val="bg1">
                              <a:lumMod val="95000"/>
                            </a:schemeClr>
                          </a:solidFill>
                          <a:latin typeface="+mn-lt"/>
                          <a:ea typeface="+mn-ea"/>
                          <a:cs typeface="+mn-cs"/>
                        </a:rPr>
                        <a:t>Database</a:t>
                      </a:r>
                    </a:p>
                  </a:txBody>
                  <a:tcPr marL="68580" marR="68580" marT="0" marB="0" anchor="ctr"/>
                </a:tc>
                <a:tc>
                  <a:txBody>
                    <a:bodyPr/>
                    <a:lstStyle/>
                    <a:p>
                      <a:pPr marL="0" marR="0" lvl="2" indent="0">
                        <a:spcBef>
                          <a:spcPts val="600"/>
                        </a:spcBef>
                        <a:spcAft>
                          <a:spcPts val="300"/>
                        </a:spcAft>
                        <a:buFont typeface="Arial" panose="020B0604020202020204" pitchFamily="34" charset="0"/>
                        <a:buChar char="​"/>
                      </a:pPr>
                      <a:r>
                        <a:rPr lang="en-US" sz="1400" kern="1200" dirty="0">
                          <a:solidFill>
                            <a:schemeClr val="bg1">
                              <a:lumMod val="95000"/>
                            </a:schemeClr>
                          </a:solidFill>
                          <a:latin typeface="+mn-lt"/>
                          <a:ea typeface="+mn-ea"/>
                          <a:cs typeface="+mn-cs"/>
                        </a:rPr>
                        <a:t>Focus</a:t>
                      </a:r>
                      <a:endParaRPr lang="en-US" sz="1100" kern="1200" dirty="0">
                        <a:solidFill>
                          <a:schemeClr val="bg1">
                            <a:lumMod val="95000"/>
                          </a:schemeClr>
                        </a:solidFill>
                        <a:latin typeface="+mn-lt"/>
                        <a:ea typeface="+mn-ea"/>
                        <a:cs typeface="+mn-cs"/>
                      </a:endParaRPr>
                    </a:p>
                  </a:txBody>
                  <a:tcPr marL="68580" marR="68580" marT="0" marB="0" anchor="ctr"/>
                </a:tc>
                <a:extLst>
                  <a:ext uri="{0D108BD9-81ED-4DB2-BD59-A6C34878D82A}">
                    <a16:rowId xmlns:a16="http://schemas.microsoft.com/office/drawing/2014/main" val="624358287"/>
                  </a:ext>
                </a:extLst>
              </a:tr>
              <a:tr h="537383">
                <a:tc>
                  <a:txBody>
                    <a:bodyPr/>
                    <a:lstStyle/>
                    <a:p>
                      <a:r>
                        <a:rPr lang="en-US" sz="1100" b="1" dirty="0"/>
                        <a:t>CINAHL</a:t>
                      </a:r>
                    </a:p>
                  </a:txBody>
                  <a:tcPr anchor="ctr">
                    <a:solidFill>
                      <a:srgbClr val="F3F9FA"/>
                    </a:solidFill>
                  </a:tcPr>
                </a:tc>
                <a:tc>
                  <a:txBody>
                    <a:bodyPr/>
                    <a:lstStyle/>
                    <a:p>
                      <a:r>
                        <a:rPr lang="en-US" sz="1200" dirty="0"/>
                        <a:t>Nursing &amp;allied health</a:t>
                      </a:r>
                    </a:p>
                  </a:txBody>
                  <a:tcPr anchor="ctr">
                    <a:solidFill>
                      <a:srgbClr val="F3F9FA"/>
                    </a:solidFill>
                  </a:tcPr>
                </a:tc>
                <a:extLst>
                  <a:ext uri="{0D108BD9-81ED-4DB2-BD59-A6C34878D82A}">
                    <a16:rowId xmlns:a16="http://schemas.microsoft.com/office/drawing/2014/main" val="201065445"/>
                  </a:ext>
                </a:extLst>
              </a:tr>
              <a:tr h="644860">
                <a:tc>
                  <a:txBody>
                    <a:bodyPr/>
                    <a:lstStyle/>
                    <a:p>
                      <a:pPr marL="0" marR="0" lvl="0" indent="0">
                        <a:spcBef>
                          <a:spcPts val="0"/>
                        </a:spcBef>
                        <a:spcAft>
                          <a:spcPts val="0"/>
                        </a:spcAft>
                        <a:buFont typeface="Arial" panose="020B0604020202020204" pitchFamily="34" charset="0"/>
                        <a:buChar char="​"/>
                      </a:pPr>
                      <a:r>
                        <a:rPr lang="en-US" sz="1100" b="1" kern="1200" dirty="0">
                          <a:solidFill>
                            <a:schemeClr val="dk1"/>
                          </a:solidFill>
                          <a:latin typeface="+mn-lt"/>
                          <a:ea typeface="+mn-ea"/>
                          <a:cs typeface="+mn-cs"/>
                        </a:rPr>
                        <a:t>Cochrane Library</a:t>
                      </a:r>
                    </a:p>
                  </a:txBody>
                  <a:tcPr marL="68580" marR="68580" marT="0" marB="0" anchor="ctr">
                    <a:solidFill>
                      <a:srgbClr val="E7F3F4"/>
                    </a:solidFill>
                  </a:tcPr>
                </a:tc>
                <a:tc>
                  <a:txBody>
                    <a:bodyPr/>
                    <a:lstStyle/>
                    <a:p>
                      <a:pPr marL="0" marR="0" lvl="0" indent="0">
                        <a:spcBef>
                          <a:spcPts val="0"/>
                        </a:spcBef>
                        <a:spcAft>
                          <a:spcPts val="0"/>
                        </a:spcAft>
                        <a:buFont typeface="Arial" panose="020B0604020202020204" pitchFamily="34" charset="0"/>
                        <a:buChar char="​"/>
                      </a:pPr>
                      <a:r>
                        <a:rPr lang="en-US" sz="1200" kern="1200" dirty="0">
                          <a:solidFill>
                            <a:schemeClr val="dk1"/>
                          </a:solidFill>
                          <a:latin typeface="+mn-lt"/>
                          <a:ea typeface="+mn-ea"/>
                          <a:cs typeface="+mn-cs"/>
                        </a:rPr>
                        <a:t>Database of Systematic Reviews</a:t>
                      </a:r>
                    </a:p>
                  </a:txBody>
                  <a:tcPr marL="68580" marR="68580" marT="0" marB="0" anchor="ctr">
                    <a:solidFill>
                      <a:srgbClr val="E7F3F4"/>
                    </a:solidFill>
                  </a:tcPr>
                </a:tc>
                <a:extLst>
                  <a:ext uri="{0D108BD9-81ED-4DB2-BD59-A6C34878D82A}">
                    <a16:rowId xmlns:a16="http://schemas.microsoft.com/office/drawing/2014/main" val="533028938"/>
                  </a:ext>
                </a:extLst>
              </a:tr>
              <a:tr h="489670">
                <a:tc>
                  <a:txBody>
                    <a:bodyPr/>
                    <a:lstStyle/>
                    <a:p>
                      <a:pPr marL="0" marR="0" lvl="0" indent="0">
                        <a:spcBef>
                          <a:spcPts val="0"/>
                        </a:spcBef>
                        <a:spcAft>
                          <a:spcPts val="0"/>
                        </a:spcAft>
                        <a:buFont typeface="Arial" panose="020B0604020202020204" pitchFamily="34" charset="0"/>
                        <a:buChar char="​"/>
                      </a:pPr>
                      <a:r>
                        <a:rPr lang="en-US" sz="1100" b="1" kern="1200" dirty="0">
                          <a:solidFill>
                            <a:schemeClr val="dk1"/>
                          </a:solidFill>
                          <a:latin typeface="+mn-lt"/>
                          <a:ea typeface="+mn-ea"/>
                          <a:cs typeface="+mn-cs"/>
                        </a:rPr>
                        <a:t>ERIC</a:t>
                      </a:r>
                    </a:p>
                  </a:txBody>
                  <a:tcPr marL="68580" marR="68580" marT="0" marB="0" anchor="ctr">
                    <a:solidFill>
                      <a:srgbClr val="F3F9FA"/>
                    </a:solidFill>
                  </a:tcPr>
                </a:tc>
                <a:tc>
                  <a:txBody>
                    <a:bodyPr/>
                    <a:lstStyle/>
                    <a:p>
                      <a:pPr marL="0" marR="0" lvl="0" indent="0">
                        <a:spcBef>
                          <a:spcPts val="0"/>
                        </a:spcBef>
                        <a:spcAft>
                          <a:spcPts val="0"/>
                        </a:spcAft>
                        <a:buFont typeface="Arial" panose="020B0604020202020204" pitchFamily="34" charset="0"/>
                        <a:buChar char="​"/>
                      </a:pPr>
                      <a:r>
                        <a:rPr lang="en-US" sz="1200" kern="1200" dirty="0">
                          <a:solidFill>
                            <a:schemeClr val="dk1"/>
                          </a:solidFill>
                          <a:latin typeface="+mn-lt"/>
                          <a:ea typeface="+mn-ea"/>
                          <a:cs typeface="+mn-cs"/>
                        </a:rPr>
                        <a:t>Education</a:t>
                      </a:r>
                    </a:p>
                  </a:txBody>
                  <a:tcPr marL="68580" marR="68580" marT="0" marB="0" anchor="ctr">
                    <a:solidFill>
                      <a:srgbClr val="F3F9FA"/>
                    </a:solidFill>
                  </a:tcPr>
                </a:tc>
                <a:extLst>
                  <a:ext uri="{0D108BD9-81ED-4DB2-BD59-A6C34878D82A}">
                    <a16:rowId xmlns:a16="http://schemas.microsoft.com/office/drawing/2014/main" val="2632221145"/>
                  </a:ext>
                </a:extLst>
              </a:tr>
              <a:tr h="489670">
                <a:tc>
                  <a:txBody>
                    <a:bodyPr/>
                    <a:lstStyle/>
                    <a:p>
                      <a:pPr marL="0" marR="0" lvl="0" indent="0">
                        <a:spcBef>
                          <a:spcPts val="0"/>
                        </a:spcBef>
                        <a:spcAft>
                          <a:spcPts val="0"/>
                        </a:spcAft>
                        <a:buFont typeface="Arial" panose="020B0604020202020204" pitchFamily="34" charset="0"/>
                        <a:buChar char="​"/>
                      </a:pPr>
                      <a:r>
                        <a:rPr lang="en-US" sz="1100" b="1" kern="1200" dirty="0">
                          <a:solidFill>
                            <a:schemeClr val="dk1"/>
                          </a:solidFill>
                          <a:latin typeface="+mn-lt"/>
                          <a:ea typeface="+mn-ea"/>
                          <a:cs typeface="+mn-cs"/>
                        </a:rPr>
                        <a:t>Ovid MEDLINE</a:t>
                      </a:r>
                    </a:p>
                  </a:txBody>
                  <a:tcPr marL="68580" marR="68580" marT="0" marB="0" anchor="ctr">
                    <a:solidFill>
                      <a:srgbClr val="E7F3F4"/>
                    </a:solidFill>
                  </a:tcPr>
                </a:tc>
                <a:tc>
                  <a:txBody>
                    <a:bodyPr/>
                    <a:lstStyle/>
                    <a:p>
                      <a:pPr marL="0" marR="0" lvl="0" indent="0">
                        <a:spcBef>
                          <a:spcPts val="0"/>
                        </a:spcBef>
                        <a:spcAft>
                          <a:spcPts val="0"/>
                        </a:spcAft>
                        <a:buFont typeface="Arial" panose="020B0604020202020204" pitchFamily="34" charset="0"/>
                        <a:buChar char="​"/>
                      </a:pPr>
                      <a:r>
                        <a:rPr lang="en-US" sz="1200" kern="1200" dirty="0">
                          <a:solidFill>
                            <a:schemeClr val="dk1"/>
                          </a:solidFill>
                          <a:latin typeface="+mn-lt"/>
                          <a:ea typeface="+mn-ea"/>
                          <a:cs typeface="+mn-cs"/>
                        </a:rPr>
                        <a:t>Biomedical/   multi-specialty</a:t>
                      </a:r>
                    </a:p>
                  </a:txBody>
                  <a:tcPr marL="68580" marR="68580" marT="0" marB="0" anchor="ctr">
                    <a:solidFill>
                      <a:srgbClr val="E7F3F4"/>
                    </a:solidFill>
                  </a:tcPr>
                </a:tc>
                <a:extLst>
                  <a:ext uri="{0D108BD9-81ED-4DB2-BD59-A6C34878D82A}">
                    <a16:rowId xmlns:a16="http://schemas.microsoft.com/office/drawing/2014/main" val="328170368"/>
                  </a:ext>
                </a:extLst>
              </a:tr>
              <a:tr h="489670">
                <a:tc>
                  <a:txBody>
                    <a:bodyPr/>
                    <a:lstStyle/>
                    <a:p>
                      <a:pPr marL="0" marR="0" lvl="0" indent="0">
                        <a:spcBef>
                          <a:spcPts val="0"/>
                        </a:spcBef>
                        <a:spcAft>
                          <a:spcPts val="0"/>
                        </a:spcAft>
                        <a:buFont typeface="Arial" panose="020B0604020202020204" pitchFamily="34" charset="0"/>
                        <a:buChar char="​"/>
                      </a:pPr>
                      <a:r>
                        <a:rPr lang="en-US" sz="1100" b="1" kern="1200" dirty="0">
                          <a:solidFill>
                            <a:schemeClr val="dk1"/>
                          </a:solidFill>
                          <a:latin typeface="+mn-lt"/>
                          <a:ea typeface="+mn-ea"/>
                          <a:cs typeface="+mn-cs"/>
                        </a:rPr>
                        <a:t>PsycINFO</a:t>
                      </a:r>
                    </a:p>
                  </a:txBody>
                  <a:tcPr marL="68580" marR="68580" marT="0" marB="0" anchor="ctr">
                    <a:solidFill>
                      <a:srgbClr val="F3F9FA"/>
                    </a:solidFill>
                  </a:tcPr>
                </a:tc>
                <a:tc>
                  <a:txBody>
                    <a:bodyPr/>
                    <a:lstStyle/>
                    <a:p>
                      <a:pPr marL="0" marR="0" lvl="0" indent="0">
                        <a:spcBef>
                          <a:spcPts val="0"/>
                        </a:spcBef>
                        <a:spcAft>
                          <a:spcPts val="0"/>
                        </a:spcAft>
                        <a:buFont typeface="Arial" panose="020B0604020202020204" pitchFamily="34" charset="0"/>
                        <a:buChar char="​"/>
                      </a:pPr>
                      <a:r>
                        <a:rPr lang="en-US" sz="1200" kern="1200" dirty="0">
                          <a:solidFill>
                            <a:schemeClr val="dk1"/>
                          </a:solidFill>
                          <a:latin typeface="+mn-lt"/>
                          <a:ea typeface="+mn-ea"/>
                          <a:cs typeface="+mn-cs"/>
                        </a:rPr>
                        <a:t>Psychology</a:t>
                      </a:r>
                    </a:p>
                  </a:txBody>
                  <a:tcPr marL="68580" marR="68580" marT="0" marB="0" anchor="ctr">
                    <a:solidFill>
                      <a:srgbClr val="F3F9FA"/>
                    </a:solidFill>
                  </a:tcPr>
                </a:tc>
                <a:extLst>
                  <a:ext uri="{0D108BD9-81ED-4DB2-BD59-A6C34878D82A}">
                    <a16:rowId xmlns:a16="http://schemas.microsoft.com/office/drawing/2014/main" val="3984867603"/>
                  </a:ext>
                </a:extLst>
              </a:tr>
              <a:tr h="489670">
                <a:tc>
                  <a:txBody>
                    <a:bodyPr/>
                    <a:lstStyle/>
                    <a:p>
                      <a:pPr marL="0" marR="0" lvl="0" indent="0">
                        <a:spcBef>
                          <a:spcPts val="0"/>
                        </a:spcBef>
                        <a:spcAft>
                          <a:spcPts val="0"/>
                        </a:spcAft>
                        <a:buFont typeface="Arial" panose="020B0604020202020204" pitchFamily="34" charset="0"/>
                        <a:buChar char="​"/>
                      </a:pPr>
                      <a:r>
                        <a:rPr lang="en-US" sz="1100" b="1" kern="1200" dirty="0">
                          <a:solidFill>
                            <a:schemeClr val="dk1"/>
                          </a:solidFill>
                          <a:latin typeface="+mn-lt"/>
                          <a:ea typeface="+mn-ea"/>
                          <a:cs typeface="+mn-cs"/>
                        </a:rPr>
                        <a:t>PubMed MEDLINE</a:t>
                      </a:r>
                    </a:p>
                  </a:txBody>
                  <a:tcPr marL="68580" marR="68580" marT="0" marB="0" anchor="ctr">
                    <a:solidFill>
                      <a:srgbClr val="E7F3F4"/>
                    </a:solidFill>
                  </a:tcPr>
                </a:tc>
                <a:tc>
                  <a:txBody>
                    <a:bodyPr/>
                    <a:lstStyle/>
                    <a:p>
                      <a:pPr marL="0" marR="0" lvl="0" indent="0">
                        <a:spcBef>
                          <a:spcPts val="0"/>
                        </a:spcBef>
                        <a:spcAft>
                          <a:spcPts val="0"/>
                        </a:spcAft>
                        <a:buFont typeface="Arial" panose="020B0604020202020204" pitchFamily="34" charset="0"/>
                        <a:buChar char="​"/>
                      </a:pPr>
                      <a:r>
                        <a:rPr lang="en-US" sz="1200" kern="1200" dirty="0">
                          <a:solidFill>
                            <a:schemeClr val="dk1"/>
                          </a:solidFill>
                          <a:latin typeface="+mn-lt"/>
                          <a:ea typeface="+mn-ea"/>
                          <a:cs typeface="+mn-cs"/>
                        </a:rPr>
                        <a:t>Biomedical/   multi-specialty</a:t>
                      </a:r>
                    </a:p>
                  </a:txBody>
                  <a:tcPr marL="68580" marR="68580" marT="0" marB="0" anchor="ctr">
                    <a:solidFill>
                      <a:srgbClr val="E7F3F4"/>
                    </a:solidFill>
                  </a:tcPr>
                </a:tc>
                <a:extLst>
                  <a:ext uri="{0D108BD9-81ED-4DB2-BD59-A6C34878D82A}">
                    <a16:rowId xmlns:a16="http://schemas.microsoft.com/office/drawing/2014/main" val="1516070114"/>
                  </a:ext>
                </a:extLst>
              </a:tr>
            </a:tbl>
          </a:graphicData>
        </a:graphic>
      </p:graphicFrame>
      <p:sp>
        <p:nvSpPr>
          <p:cNvPr id="2" name="Rectangle 1"/>
          <p:cNvSpPr/>
          <p:nvPr/>
        </p:nvSpPr>
        <p:spPr>
          <a:xfrm>
            <a:off x="6119844" y="6291902"/>
            <a:ext cx="4572000" cy="369332"/>
          </a:xfrm>
          <a:prstGeom prst="rect">
            <a:avLst/>
          </a:prstGeom>
        </p:spPr>
        <p:txBody>
          <a:bodyPr>
            <a:spAutoFit/>
          </a:bodyPr>
          <a:lstStyle/>
          <a:p>
            <a:pPr marL="53975" lvl="2">
              <a:buNone/>
            </a:pPr>
            <a:r>
              <a:rPr lang="en-US" sz="1100" dirty="0"/>
              <a:t>See the </a:t>
            </a:r>
            <a:r>
              <a:rPr lang="en-US" sz="1100" i="1" dirty="0"/>
              <a:t>Appendix</a:t>
            </a:r>
            <a:r>
              <a:rPr lang="en-US" sz="1100" dirty="0"/>
              <a:t> for more information</a:t>
            </a:r>
            <a:r>
              <a:rPr lang="en-US" dirty="0"/>
              <a:t>.</a:t>
            </a:r>
          </a:p>
        </p:txBody>
      </p:sp>
    </p:spTree>
    <p:extLst>
      <p:ext uri="{BB962C8B-B14F-4D97-AF65-F5344CB8AC3E}">
        <p14:creationId xmlns:p14="http://schemas.microsoft.com/office/powerpoint/2010/main" val="5739089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4" y="3158609"/>
            <a:ext cx="4102019"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What’s your next step? Type your answer here.</a:t>
            </a:r>
          </a:p>
        </p:txBody>
      </p:sp>
      <p:grpSp>
        <p:nvGrpSpPr>
          <p:cNvPr id="6" name="Group 5">
            <a:extLst>
              <a:ext uri="{FF2B5EF4-FFF2-40B4-BE49-F238E27FC236}">
                <a16:creationId xmlns:a16="http://schemas.microsoft.com/office/drawing/2014/main" id="{79F49277-A305-47FE-AE07-0FAA24123023}"/>
              </a:ext>
              <a:ext uri="{C183D7F6-B498-43B3-948B-1728B52AA6E4}">
                <adec:decorative xmlns:adec="http://schemas.microsoft.com/office/drawing/2017/decorative" val="1"/>
              </a:ext>
            </a:extLst>
          </p:cNvPr>
          <p:cNvGrpSpPr/>
          <p:nvPr/>
        </p:nvGrpSpPr>
        <p:grpSpPr>
          <a:xfrm>
            <a:off x="969264" y="903889"/>
            <a:ext cx="1828800" cy="1828800"/>
            <a:chOff x="1321278" y="903889"/>
            <a:chExt cx="1828800" cy="1828800"/>
          </a:xfrm>
        </p:grpSpPr>
        <p:sp>
          <p:nvSpPr>
            <p:cNvPr id="4" name="Oval 3">
              <a:extLst>
                <a:ext uri="{FF2B5EF4-FFF2-40B4-BE49-F238E27FC236}">
                  <a16:creationId xmlns:a16="http://schemas.microsoft.com/office/drawing/2014/main" id="{01EACA73-A471-4042-8179-20DB32E0186F}"/>
                </a:ext>
              </a:extLst>
            </p:cNvPr>
            <p:cNvSpPr/>
            <p:nvPr/>
          </p:nvSpPr>
          <p:spPr>
            <a:xfrm>
              <a:off x="1321278" y="903889"/>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7170" name="Picture 2" descr="Image result for icon for decision">
              <a:extLst>
                <a:ext uri="{FF2B5EF4-FFF2-40B4-BE49-F238E27FC236}">
                  <a16:creationId xmlns:a16="http://schemas.microsoft.com/office/drawing/2014/main" id="{8028937E-02E1-4135-9562-35FEF2864524}"/>
                </a:ext>
              </a:extLst>
            </p:cNvPr>
            <p:cNvPicPr>
              <a:picLocks noChangeAspect="1" noChangeArrowheads="1"/>
            </p:cNvPicPr>
            <p:nvPr/>
          </p:nvPicPr>
          <p:blipFill>
            <a:blip r:embed="rId3" cstate="print">
              <a:biLevel thresh="50000"/>
              <a:extLst>
                <a:ext uri="{28A0092B-C50C-407E-A947-70E740481C1C}">
                  <a14:useLocalDpi xmlns:a14="http://schemas.microsoft.com/office/drawing/2010/main" val="0"/>
                </a:ext>
              </a:extLst>
            </a:blip>
            <a:srcRect/>
            <a:stretch>
              <a:fillRect/>
            </a:stretch>
          </p:blipFill>
          <p:spPr bwMode="auto">
            <a:xfrm>
              <a:off x="1549878" y="1132489"/>
              <a:ext cx="1371600"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 Placeholder 1"/>
          <p:cNvSpPr>
            <a:spLocks noGrp="1"/>
          </p:cNvSpPr>
          <p:nvPr>
            <p:ph type="body" sz="quarter" idx="10"/>
          </p:nvPr>
        </p:nvSpPr>
        <p:spPr>
          <a:xfrm>
            <a:off x="475488" y="3250854"/>
            <a:ext cx="2810136" cy="2746756"/>
          </a:xfrm>
        </p:spPr>
        <p:txBody>
          <a:bodyPr/>
          <a:lstStyle/>
          <a:p>
            <a:pPr lvl="2"/>
            <a:r>
              <a:rPr lang="en-US" sz="1600" dirty="0"/>
              <a:t>Decision point: is there enough evidence?</a:t>
            </a:r>
          </a:p>
          <a:p>
            <a:pPr marL="171450" lvl="4" indent="-171450">
              <a:lnSpc>
                <a:spcPct val="95000"/>
              </a:lnSpc>
              <a:spcBef>
                <a:spcPts val="600"/>
              </a:spcBef>
              <a:spcAft>
                <a:spcPts val="600"/>
              </a:spcAft>
              <a:buFont typeface="Arial" panose="020B0604020202020204" pitchFamily="34" charset="0"/>
              <a:buChar char="•"/>
            </a:pPr>
            <a:r>
              <a:rPr lang="en-US" altLang="en-US" sz="1200" dirty="0"/>
              <a:t>Discuss strength of evidence.</a:t>
            </a:r>
          </a:p>
          <a:p>
            <a:pPr marL="171450" lvl="4" indent="-171450">
              <a:lnSpc>
                <a:spcPct val="95000"/>
              </a:lnSpc>
              <a:spcAft>
                <a:spcPts val="600"/>
              </a:spcAft>
              <a:buFont typeface="Arial" panose="020B0604020202020204" pitchFamily="34" charset="0"/>
              <a:buChar char="•"/>
            </a:pPr>
            <a:r>
              <a:rPr lang="en-US" altLang="en-US" sz="1200" dirty="0"/>
              <a:t>Contact additional experts as necessary.</a:t>
            </a:r>
          </a:p>
          <a:p>
            <a:pPr marL="171450" lvl="4" indent="-171450">
              <a:lnSpc>
                <a:spcPct val="95000"/>
              </a:lnSpc>
              <a:spcAft>
                <a:spcPts val="600"/>
              </a:spcAft>
              <a:buFont typeface="Arial" panose="020B0604020202020204" pitchFamily="34" charset="0"/>
              <a:buChar char="•"/>
            </a:pPr>
            <a:r>
              <a:rPr lang="en-US" altLang="en-US" sz="1200" dirty="0"/>
              <a:t>Use other sources of evidence as necessary.</a:t>
            </a:r>
          </a:p>
          <a:p>
            <a:pPr marL="171450" lvl="4" indent="-171450">
              <a:lnSpc>
                <a:spcPct val="95000"/>
              </a:lnSpc>
              <a:spcAft>
                <a:spcPts val="600"/>
              </a:spcAft>
              <a:buFont typeface="Arial" panose="020B0604020202020204" pitchFamily="34" charset="0"/>
              <a:buChar char="•"/>
            </a:pPr>
            <a:r>
              <a:rPr lang="en-US" altLang="en-US" sz="1200" dirty="0"/>
              <a:t>Decide if more research is necessary and feasible. </a:t>
            </a:r>
          </a:p>
          <a:p>
            <a:pPr marL="171450" lvl="4" indent="-171450">
              <a:lnSpc>
                <a:spcPct val="95000"/>
              </a:lnSpc>
              <a:spcAft>
                <a:spcPts val="600"/>
              </a:spcAft>
              <a:buFont typeface="Arial" panose="020B0604020202020204" pitchFamily="34" charset="0"/>
              <a:buChar char="•"/>
            </a:pPr>
            <a:r>
              <a:rPr lang="en-US" altLang="en-US" sz="1200" dirty="0"/>
              <a:t>If you have enough evidence to proceed, draft/revise policy, procedure, standards.</a:t>
            </a:r>
          </a:p>
          <a:p>
            <a:pPr marL="182880" lvl="2">
              <a:buNone/>
            </a:pPr>
            <a:endParaRPr lang="en-US" sz="1100" dirty="0">
              <a:solidFill>
                <a:schemeClr val="tx1"/>
              </a:solidFill>
              <a:latin typeface="+mn-lt"/>
            </a:endParaRPr>
          </a:p>
          <a:p>
            <a:endParaRPr lang="en-US" dirty="0"/>
          </a:p>
        </p:txBody>
      </p:sp>
    </p:spTree>
    <p:extLst>
      <p:ext uri="{BB962C8B-B14F-4D97-AF65-F5344CB8AC3E}">
        <p14:creationId xmlns:p14="http://schemas.microsoft.com/office/powerpoint/2010/main" val="1253392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808260-0224-4F44-81A1-67A41F7FC4C2}"/>
              </a:ext>
            </a:extLst>
          </p:cNvPr>
          <p:cNvSpPr>
            <a:spLocks noGrp="1"/>
          </p:cNvSpPr>
          <p:nvPr>
            <p:ph type="title"/>
          </p:nvPr>
        </p:nvSpPr>
        <p:spPr/>
        <p:txBody>
          <a:bodyPr/>
          <a:lstStyle/>
          <a:p>
            <a:r>
              <a:rPr lang="en-US" dirty="0"/>
              <a:t>Teamwork</a:t>
            </a:r>
          </a:p>
        </p:txBody>
      </p:sp>
      <p:grpSp>
        <p:nvGrpSpPr>
          <p:cNvPr id="4" name="Group 3">
            <a:extLst>
              <a:ext uri="{FF2B5EF4-FFF2-40B4-BE49-F238E27FC236}">
                <a16:creationId xmlns:a16="http://schemas.microsoft.com/office/drawing/2014/main" id="{7B463662-EB96-457C-B746-C497FC23BFF1}"/>
              </a:ext>
              <a:ext uri="{C183D7F6-B498-43B3-948B-1728B52AA6E4}">
                <adec:decorative xmlns:adec="http://schemas.microsoft.com/office/drawing/2017/decorative" val="1"/>
              </a:ext>
            </a:extLst>
          </p:cNvPr>
          <p:cNvGrpSpPr/>
          <p:nvPr/>
        </p:nvGrpSpPr>
        <p:grpSpPr>
          <a:xfrm>
            <a:off x="457200" y="1298448"/>
            <a:ext cx="1269672" cy="1144455"/>
            <a:chOff x="457200" y="1298448"/>
            <a:chExt cx="1269672" cy="1144455"/>
          </a:xfrm>
        </p:grpSpPr>
        <p:grpSp>
          <p:nvGrpSpPr>
            <p:cNvPr id="31" name="Group 30">
              <a:extLst>
                <a:ext uri="{FF2B5EF4-FFF2-40B4-BE49-F238E27FC236}">
                  <a16:creationId xmlns:a16="http://schemas.microsoft.com/office/drawing/2014/main" id="{EB401CDC-D00A-4EA4-989C-2557E2A31E5A}"/>
                </a:ext>
              </a:extLst>
            </p:cNvPr>
            <p:cNvGrpSpPr/>
            <p:nvPr/>
          </p:nvGrpSpPr>
          <p:grpSpPr>
            <a:xfrm>
              <a:off x="457200" y="1298448"/>
              <a:ext cx="1142705" cy="942492"/>
              <a:chOff x="3057932" y="900353"/>
              <a:chExt cx="1142705" cy="942492"/>
            </a:xfrm>
          </p:grpSpPr>
          <p:sp>
            <p:nvSpPr>
              <p:cNvPr id="36" name="Rectangle: Rounded Corners 35">
                <a:extLst>
                  <a:ext uri="{FF2B5EF4-FFF2-40B4-BE49-F238E27FC236}">
                    <a16:creationId xmlns:a16="http://schemas.microsoft.com/office/drawing/2014/main" id="{B65A5F36-7ABF-45CA-AACD-5E7F4C5279BB}"/>
                  </a:ext>
                </a:extLst>
              </p:cNvPr>
              <p:cNvSpPr/>
              <p:nvPr/>
            </p:nvSpPr>
            <p:spPr>
              <a:xfrm>
                <a:off x="3057932" y="900353"/>
                <a:ext cx="1142705" cy="94249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7" name="Rectangle: Rounded Corners 4">
                <a:extLst>
                  <a:ext uri="{FF2B5EF4-FFF2-40B4-BE49-F238E27FC236}">
                    <a16:creationId xmlns:a16="http://schemas.microsoft.com/office/drawing/2014/main" id="{40E5485C-B374-4ABB-8ED1-C28E73B96F4B}"/>
                  </a:ext>
                </a:extLst>
              </p:cNvPr>
              <p:cNvSpPr txBox="1"/>
              <p:nvPr/>
            </p:nvSpPr>
            <p:spPr>
              <a:xfrm>
                <a:off x="3057932" y="957504"/>
                <a:ext cx="1099327" cy="6971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Engage interdisciplinary team</a:t>
                </a:r>
              </a:p>
              <a:p>
                <a:pPr marL="57150" lvl="1" indent="-57150" algn="l" defTabSz="355600">
                  <a:lnSpc>
                    <a:spcPct val="90000"/>
                  </a:lnSpc>
                  <a:spcBef>
                    <a:spcPct val="0"/>
                  </a:spcBef>
                  <a:spcAft>
                    <a:spcPct val="15000"/>
                  </a:spcAft>
                  <a:buChar char="•"/>
                </a:pPr>
                <a:r>
                  <a:rPr lang="en-US" sz="800" kern="1200" dirty="0"/>
                  <a:t>Develop action plan to integrate change into practice</a:t>
                </a:r>
              </a:p>
            </p:txBody>
          </p:sp>
        </p:grpSp>
        <p:grpSp>
          <p:nvGrpSpPr>
            <p:cNvPr id="33" name="Group 32">
              <a:extLst>
                <a:ext uri="{FF2B5EF4-FFF2-40B4-BE49-F238E27FC236}">
                  <a16:creationId xmlns:a16="http://schemas.microsoft.com/office/drawing/2014/main" id="{89E57419-2BA6-4F6E-9BDD-18BC83FA5853}"/>
                </a:ext>
              </a:extLst>
            </p:cNvPr>
            <p:cNvGrpSpPr/>
            <p:nvPr/>
          </p:nvGrpSpPr>
          <p:grpSpPr>
            <a:xfrm>
              <a:off x="711135" y="2038978"/>
              <a:ext cx="1015737" cy="403925"/>
              <a:chOff x="3311867" y="1640883"/>
              <a:chExt cx="1015737" cy="403925"/>
            </a:xfrm>
          </p:grpSpPr>
          <p:sp>
            <p:nvSpPr>
              <p:cNvPr id="34" name="Rectangle: Rounded Corners 33">
                <a:extLst>
                  <a:ext uri="{FF2B5EF4-FFF2-40B4-BE49-F238E27FC236}">
                    <a16:creationId xmlns:a16="http://schemas.microsoft.com/office/drawing/2014/main" id="{D56611D1-621D-4D10-8555-986132D0AC8D}"/>
                  </a:ext>
                </a:extLst>
              </p:cNvPr>
              <p:cNvSpPr/>
              <p:nvPr/>
            </p:nvSpPr>
            <p:spPr>
              <a:xfrm>
                <a:off x="3311867" y="1640883"/>
                <a:ext cx="1015737" cy="40392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5" name="Rectangle: Rounded Corners 7">
                <a:extLst>
                  <a:ext uri="{FF2B5EF4-FFF2-40B4-BE49-F238E27FC236}">
                    <a16:creationId xmlns:a16="http://schemas.microsoft.com/office/drawing/2014/main" id="{00ED1620-BF31-48DB-9758-91EAD6D307EF}"/>
                  </a:ext>
                </a:extLst>
              </p:cNvPr>
              <p:cNvSpPr txBox="1"/>
              <p:nvPr/>
            </p:nvSpPr>
            <p:spPr>
              <a:xfrm>
                <a:off x="3323698" y="1652714"/>
                <a:ext cx="992075" cy="3802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n-US" sz="1300" kern="1200" dirty="0"/>
                  <a:t>Teamwork</a:t>
                </a:r>
              </a:p>
            </p:txBody>
          </p:sp>
        </p:grpSp>
      </p:grpSp>
      <p:sp>
        <p:nvSpPr>
          <p:cNvPr id="38" name="Content Placeholder 2">
            <a:extLst>
              <a:ext uri="{FF2B5EF4-FFF2-40B4-BE49-F238E27FC236}">
                <a16:creationId xmlns:a16="http://schemas.microsoft.com/office/drawing/2014/main" id="{BB924B70-3069-4CB2-8A9A-7B2D935F81B3}"/>
              </a:ext>
            </a:extLst>
          </p:cNvPr>
          <p:cNvSpPr>
            <a:spLocks noGrp="1"/>
          </p:cNvSpPr>
          <p:nvPr>
            <p:ph idx="1"/>
          </p:nvPr>
        </p:nvSpPr>
        <p:spPr>
          <a:xfrm>
            <a:off x="3829078" y="621304"/>
            <a:ext cx="4857722" cy="5492750"/>
          </a:xfrm>
        </p:spPr>
        <p:txBody>
          <a:bodyPr/>
          <a:lstStyle/>
          <a:p>
            <a:pPr>
              <a:spcAft>
                <a:spcPts val="0"/>
              </a:spcAft>
            </a:pPr>
            <a:r>
              <a:rPr lang="en-US" sz="1600" dirty="0"/>
              <a:t>Teamwork</a:t>
            </a:r>
          </a:p>
          <a:p>
            <a:pPr lvl="3"/>
            <a:r>
              <a:rPr lang="en-US" sz="1200" dirty="0"/>
              <a:t>The previous section on </a:t>
            </a:r>
            <a:r>
              <a:rPr lang="en-US" sz="1200" i="1" dirty="0"/>
              <a:t>Implementing the PRN Role </a:t>
            </a:r>
            <a:r>
              <a:rPr lang="en-US" sz="1200" dirty="0"/>
              <a:t>provides you with a good foundation for how to engage the interdisciplinary team. </a:t>
            </a:r>
          </a:p>
          <a:p>
            <a:pPr lvl="3"/>
            <a:r>
              <a:rPr lang="en-US" sz="1200" dirty="0"/>
              <a:t>The next section on </a:t>
            </a:r>
            <a:r>
              <a:rPr lang="en-US" sz="1200" i="1" dirty="0"/>
              <a:t>Your Role as a Change Agent </a:t>
            </a:r>
            <a:r>
              <a:rPr lang="en-US" sz="1200" dirty="0"/>
              <a:t>explores how to develop your action plan and integrate change.</a:t>
            </a:r>
          </a:p>
          <a:p>
            <a:pPr>
              <a:spcAft>
                <a:spcPts val="600"/>
              </a:spcAft>
            </a:pPr>
            <a:r>
              <a:rPr lang="en-US" sz="1600" dirty="0"/>
              <a:t>Pilot</a:t>
            </a:r>
          </a:p>
          <a:p>
            <a:pPr marL="228600" lvl="2" indent="-228600">
              <a:lnSpc>
                <a:spcPct val="80000"/>
              </a:lnSpc>
              <a:spcAft>
                <a:spcPts val="1200"/>
              </a:spcAft>
              <a:buFont typeface="+mj-lt"/>
              <a:buAutoNum type="arabicPeriod"/>
            </a:pPr>
            <a:r>
              <a:rPr lang="en-US" altLang="en-US" sz="1200" dirty="0"/>
              <a:t>Select and collect outcome and/or process indicator data.</a:t>
            </a:r>
          </a:p>
          <a:p>
            <a:pPr marL="228600" lvl="2" indent="-228600">
              <a:lnSpc>
                <a:spcPct val="80000"/>
              </a:lnSpc>
              <a:spcAft>
                <a:spcPts val="1200"/>
              </a:spcAft>
              <a:buFont typeface="+mj-lt"/>
              <a:buAutoNum type="arabicPeriod"/>
            </a:pPr>
            <a:r>
              <a:rPr lang="en-US" altLang="en-US" sz="1200" dirty="0"/>
              <a:t>Implement changes in one unit/small number of patients - PILOT</a:t>
            </a:r>
          </a:p>
          <a:p>
            <a:pPr lvl="5"/>
            <a:r>
              <a:rPr lang="en-US" altLang="en-US" sz="1200" dirty="0"/>
              <a:t>Opinion leader</a:t>
            </a:r>
          </a:p>
          <a:p>
            <a:pPr lvl="5"/>
            <a:r>
              <a:rPr lang="en-US" altLang="en-US" sz="1200" dirty="0"/>
              <a:t>Change champion</a:t>
            </a:r>
          </a:p>
          <a:p>
            <a:pPr lvl="5"/>
            <a:r>
              <a:rPr lang="en-US" altLang="en-US" sz="1200" dirty="0"/>
              <a:t>Educate staff</a:t>
            </a:r>
          </a:p>
          <a:p>
            <a:pPr lvl="5"/>
            <a:r>
              <a:rPr lang="en-US" altLang="en-US" sz="1200" dirty="0"/>
              <a:t>Revise systems (documentation forms) to support practice change</a:t>
            </a:r>
          </a:p>
          <a:p>
            <a:pPr lvl="5"/>
            <a:r>
              <a:rPr lang="en-US" altLang="en-US" sz="1200" dirty="0"/>
              <a:t>Develop practice prompts</a:t>
            </a:r>
          </a:p>
          <a:p>
            <a:pPr lvl="5"/>
            <a:r>
              <a:rPr lang="en-US" altLang="en-US" sz="1200" dirty="0"/>
              <a:t>Decide on length of “trial” before collecting post implementation data</a:t>
            </a:r>
          </a:p>
          <a:p>
            <a:pPr marL="228600" indent="-228600">
              <a:lnSpc>
                <a:spcPct val="80000"/>
              </a:lnSpc>
              <a:buFont typeface="+mj-lt"/>
              <a:buAutoNum type="arabicPeriod" startAt="3"/>
            </a:pPr>
            <a:r>
              <a:rPr lang="en-US" altLang="en-US" sz="1200" b="1" i="0" dirty="0">
                <a:solidFill>
                  <a:schemeClr val="accent4"/>
                </a:solidFill>
                <a:latin typeface="Microsoft New Tai Lue" panose="020B0502040204020203" pitchFamily="34" charset="0"/>
                <a:cs typeface="Microsoft New Tai Lue" panose="020B0502040204020203" pitchFamily="34" charset="0"/>
              </a:rPr>
              <a:t>Collect and analyze outcome and process data</a:t>
            </a:r>
            <a:endParaRPr lang="en-US" sz="1200" b="1" i="0" dirty="0">
              <a:solidFill>
                <a:schemeClr val="accent4"/>
              </a:solidFill>
              <a:latin typeface="Microsoft New Tai Lue" panose="020B0502040204020203" pitchFamily="34" charset="0"/>
              <a:cs typeface="Microsoft New Tai Lue" panose="020B0502040204020203" pitchFamily="34" charset="0"/>
            </a:endParaRPr>
          </a:p>
          <a:p>
            <a:pPr>
              <a:spcBef>
                <a:spcPts val="0"/>
              </a:spcBef>
              <a:spcAft>
                <a:spcPts val="600"/>
              </a:spcAft>
            </a:pPr>
            <a:r>
              <a:rPr lang="en-US" sz="1600" dirty="0"/>
              <a:t>Disseminate</a:t>
            </a:r>
          </a:p>
          <a:p>
            <a:pPr lvl="3"/>
            <a:r>
              <a:rPr lang="en-US" sz="1200" dirty="0"/>
              <a:t>This step is about spreading the news. The next section on </a:t>
            </a:r>
            <a:r>
              <a:rPr lang="en-US" sz="1200" i="1" dirty="0"/>
              <a:t>Your Role as a Change Agent </a:t>
            </a:r>
            <a:r>
              <a:rPr lang="en-US" sz="1200" dirty="0"/>
              <a:t>gets into the details about how to do this</a:t>
            </a:r>
            <a:r>
              <a:rPr lang="en-US" dirty="0"/>
              <a:t>.</a:t>
            </a:r>
          </a:p>
          <a:p>
            <a:endParaRPr lang="en-US" dirty="0"/>
          </a:p>
          <a:p>
            <a:endParaRPr lang="en-US" dirty="0"/>
          </a:p>
        </p:txBody>
      </p:sp>
      <p:grpSp>
        <p:nvGrpSpPr>
          <p:cNvPr id="3" name="Group 2">
            <a:extLst>
              <a:ext uri="{FF2B5EF4-FFF2-40B4-BE49-F238E27FC236}">
                <a16:creationId xmlns:a16="http://schemas.microsoft.com/office/drawing/2014/main" id="{0CBC2123-AACC-417B-A490-7CA1E79157DC}"/>
              </a:ext>
              <a:ext uri="{C183D7F6-B498-43B3-948B-1728B52AA6E4}">
                <adec:decorative xmlns:adec="http://schemas.microsoft.com/office/drawing/2017/decorative" val="1"/>
              </a:ext>
            </a:extLst>
          </p:cNvPr>
          <p:cNvGrpSpPr/>
          <p:nvPr/>
        </p:nvGrpSpPr>
        <p:grpSpPr>
          <a:xfrm>
            <a:off x="457200" y="2743200"/>
            <a:ext cx="3182052" cy="1757103"/>
            <a:chOff x="457200" y="2595303"/>
            <a:chExt cx="3182052" cy="1757103"/>
          </a:xfrm>
        </p:grpSpPr>
        <p:sp>
          <p:nvSpPr>
            <p:cNvPr id="11" name="Title 5">
              <a:extLst>
                <a:ext uri="{FF2B5EF4-FFF2-40B4-BE49-F238E27FC236}">
                  <a16:creationId xmlns:a16="http://schemas.microsoft.com/office/drawing/2014/main" id="{EC6C690B-A33C-4911-BB97-9518883C56A9}"/>
                </a:ext>
              </a:extLst>
            </p:cNvPr>
            <p:cNvSpPr txBox="1">
              <a:spLocks/>
            </p:cNvSpPr>
            <p:nvPr/>
          </p:nvSpPr>
          <p:spPr>
            <a:xfrm>
              <a:off x="457200" y="2595303"/>
              <a:ext cx="3182052" cy="1228028"/>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a:lstStyle>
            <a:p>
              <a:r>
                <a:rPr lang="en-US" dirty="0"/>
                <a:t>Pilot</a:t>
              </a:r>
            </a:p>
          </p:txBody>
        </p:sp>
        <p:grpSp>
          <p:nvGrpSpPr>
            <p:cNvPr id="12" name="Group 11">
              <a:extLst>
                <a:ext uri="{FF2B5EF4-FFF2-40B4-BE49-F238E27FC236}">
                  <a16:creationId xmlns:a16="http://schemas.microsoft.com/office/drawing/2014/main" id="{90481A69-119A-42A3-9F09-08C903D537B0}"/>
                </a:ext>
              </a:extLst>
            </p:cNvPr>
            <p:cNvGrpSpPr/>
            <p:nvPr/>
          </p:nvGrpSpPr>
          <p:grpSpPr>
            <a:xfrm>
              <a:off x="457200" y="3207951"/>
              <a:ext cx="1269672" cy="1144455"/>
              <a:chOff x="457200" y="1711721"/>
              <a:chExt cx="1269672" cy="1144455"/>
            </a:xfrm>
          </p:grpSpPr>
          <p:grpSp>
            <p:nvGrpSpPr>
              <p:cNvPr id="13" name="Group 12">
                <a:extLst>
                  <a:ext uri="{FF2B5EF4-FFF2-40B4-BE49-F238E27FC236}">
                    <a16:creationId xmlns:a16="http://schemas.microsoft.com/office/drawing/2014/main" id="{6DD0F8F4-41D0-4C68-8BC0-47830150A1D3}"/>
                  </a:ext>
                </a:extLst>
              </p:cNvPr>
              <p:cNvGrpSpPr/>
              <p:nvPr/>
            </p:nvGrpSpPr>
            <p:grpSpPr>
              <a:xfrm>
                <a:off x="457200" y="1913684"/>
                <a:ext cx="1142705" cy="942492"/>
                <a:chOff x="4586531" y="900353"/>
                <a:chExt cx="1142705" cy="942492"/>
              </a:xfrm>
            </p:grpSpPr>
            <p:sp>
              <p:nvSpPr>
                <p:cNvPr id="18" name="Rectangle: Rounded Corners 17">
                  <a:extLst>
                    <a:ext uri="{FF2B5EF4-FFF2-40B4-BE49-F238E27FC236}">
                      <a16:creationId xmlns:a16="http://schemas.microsoft.com/office/drawing/2014/main" id="{A0F59776-9E8C-4FEF-858F-2EB5927F4370}"/>
                    </a:ext>
                  </a:extLst>
                </p:cNvPr>
                <p:cNvSpPr/>
                <p:nvPr/>
              </p:nvSpPr>
              <p:spPr>
                <a:xfrm>
                  <a:off x="4586531" y="900353"/>
                  <a:ext cx="1142705" cy="94249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Rectangle: Rounded Corners 4">
                  <a:extLst>
                    <a:ext uri="{FF2B5EF4-FFF2-40B4-BE49-F238E27FC236}">
                      <a16:creationId xmlns:a16="http://schemas.microsoft.com/office/drawing/2014/main" id="{E8048BCA-B968-41F8-B2EE-76F4FE1C962C}"/>
                    </a:ext>
                  </a:extLst>
                </p:cNvPr>
                <p:cNvSpPr txBox="1"/>
                <p:nvPr/>
              </p:nvSpPr>
              <p:spPr>
                <a:xfrm>
                  <a:off x="4608220" y="1124005"/>
                  <a:ext cx="1099327" cy="6971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Obtain pre-date</a:t>
                  </a:r>
                </a:p>
                <a:p>
                  <a:pPr marL="57150" lvl="1" indent="-57150" algn="l" defTabSz="355600">
                    <a:lnSpc>
                      <a:spcPct val="90000"/>
                    </a:lnSpc>
                    <a:spcBef>
                      <a:spcPct val="0"/>
                    </a:spcBef>
                    <a:spcAft>
                      <a:spcPct val="15000"/>
                    </a:spcAft>
                    <a:buChar char="•"/>
                  </a:pPr>
                  <a:r>
                    <a:rPr lang="en-US" sz="800" kern="1200" dirty="0"/>
                    <a:t>Pilot practice change</a:t>
                  </a:r>
                </a:p>
                <a:p>
                  <a:pPr marL="57150" lvl="1" indent="-57150" algn="l" defTabSz="355600">
                    <a:lnSpc>
                      <a:spcPct val="90000"/>
                    </a:lnSpc>
                    <a:spcBef>
                      <a:spcPct val="0"/>
                    </a:spcBef>
                    <a:spcAft>
                      <a:spcPct val="15000"/>
                    </a:spcAft>
                    <a:buChar char="•"/>
                  </a:pPr>
                  <a:r>
                    <a:rPr lang="en-US" sz="800" kern="1200" dirty="0"/>
                    <a:t>Evaluate outcomes</a:t>
                  </a:r>
                </a:p>
              </p:txBody>
            </p:sp>
          </p:grpSp>
          <p:grpSp>
            <p:nvGrpSpPr>
              <p:cNvPr id="14" name="Group 13">
                <a:extLst>
                  <a:ext uri="{FF2B5EF4-FFF2-40B4-BE49-F238E27FC236}">
                    <a16:creationId xmlns:a16="http://schemas.microsoft.com/office/drawing/2014/main" id="{E31C9E2D-4AB6-44A1-809E-39844E5A05BF}"/>
                  </a:ext>
                </a:extLst>
              </p:cNvPr>
              <p:cNvGrpSpPr/>
              <p:nvPr/>
            </p:nvGrpSpPr>
            <p:grpSpPr>
              <a:xfrm>
                <a:off x="711135" y="1711721"/>
                <a:ext cx="1015737" cy="403925"/>
                <a:chOff x="4840466" y="698390"/>
                <a:chExt cx="1015737" cy="403925"/>
              </a:xfrm>
            </p:grpSpPr>
            <p:sp>
              <p:nvSpPr>
                <p:cNvPr id="16" name="Rectangle: Rounded Corners 15">
                  <a:extLst>
                    <a:ext uri="{FF2B5EF4-FFF2-40B4-BE49-F238E27FC236}">
                      <a16:creationId xmlns:a16="http://schemas.microsoft.com/office/drawing/2014/main" id="{D11E15C4-9955-45CC-8A74-A384EA8D7E91}"/>
                    </a:ext>
                  </a:extLst>
                </p:cNvPr>
                <p:cNvSpPr/>
                <p:nvPr/>
              </p:nvSpPr>
              <p:spPr>
                <a:xfrm>
                  <a:off x="4840466" y="698390"/>
                  <a:ext cx="1015737" cy="40392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7" name="Rectangle: Rounded Corners 7">
                  <a:extLst>
                    <a:ext uri="{FF2B5EF4-FFF2-40B4-BE49-F238E27FC236}">
                      <a16:creationId xmlns:a16="http://schemas.microsoft.com/office/drawing/2014/main" id="{B8596748-F5DE-4680-AFA7-652C28B6D180}"/>
                    </a:ext>
                  </a:extLst>
                </p:cNvPr>
                <p:cNvSpPr txBox="1"/>
                <p:nvPr/>
              </p:nvSpPr>
              <p:spPr>
                <a:xfrm>
                  <a:off x="4852297" y="710221"/>
                  <a:ext cx="992075" cy="3802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n-US" sz="1300" kern="1200" dirty="0"/>
                    <a:t>Pilot</a:t>
                  </a:r>
                </a:p>
              </p:txBody>
            </p:sp>
          </p:grpSp>
        </p:grpSp>
      </p:grpSp>
      <p:grpSp>
        <p:nvGrpSpPr>
          <p:cNvPr id="2" name="Group 1">
            <a:extLst>
              <a:ext uri="{FF2B5EF4-FFF2-40B4-BE49-F238E27FC236}">
                <a16:creationId xmlns:a16="http://schemas.microsoft.com/office/drawing/2014/main" id="{C941EB55-50F2-46BF-8568-AF4C1A7AE08D}"/>
              </a:ext>
              <a:ext uri="{C183D7F6-B498-43B3-948B-1728B52AA6E4}">
                <adec:decorative xmlns:adec="http://schemas.microsoft.com/office/drawing/2017/decorative" val="1"/>
              </a:ext>
            </a:extLst>
          </p:cNvPr>
          <p:cNvGrpSpPr/>
          <p:nvPr/>
        </p:nvGrpSpPr>
        <p:grpSpPr>
          <a:xfrm>
            <a:off x="457200" y="4800600"/>
            <a:ext cx="3182052" cy="1757103"/>
            <a:chOff x="457200" y="4800600"/>
            <a:chExt cx="3182052" cy="1757103"/>
          </a:xfrm>
        </p:grpSpPr>
        <p:sp>
          <p:nvSpPr>
            <p:cNvPr id="20" name="Title 5">
              <a:extLst>
                <a:ext uri="{FF2B5EF4-FFF2-40B4-BE49-F238E27FC236}">
                  <a16:creationId xmlns:a16="http://schemas.microsoft.com/office/drawing/2014/main" id="{52B2F48E-D79D-416F-9323-5E6A61F1E19D}"/>
                </a:ext>
              </a:extLst>
            </p:cNvPr>
            <p:cNvSpPr txBox="1">
              <a:spLocks/>
            </p:cNvSpPr>
            <p:nvPr/>
          </p:nvSpPr>
          <p:spPr>
            <a:xfrm>
              <a:off x="457200" y="4800600"/>
              <a:ext cx="3182052" cy="1228028"/>
            </a:xfrm>
            <a:prstGeom prst="rect">
              <a:avLst/>
            </a:prstGeom>
          </p:spPr>
          <p:txBody>
            <a:bodyPr vert="horz" wrap="square" lIns="0" tIns="0" rIns="0" bIns="0" rtlCol="0" anchor="t">
              <a:noAutofit/>
            </a:bodyPr>
            <a:lst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a:lstStyle>
            <a:p>
              <a:r>
                <a:rPr lang="en-US" dirty="0"/>
                <a:t>Disseminate</a:t>
              </a:r>
            </a:p>
          </p:txBody>
        </p:sp>
        <p:grpSp>
          <p:nvGrpSpPr>
            <p:cNvPr id="21" name="Group 20">
              <a:extLst>
                <a:ext uri="{FF2B5EF4-FFF2-40B4-BE49-F238E27FC236}">
                  <a16:creationId xmlns:a16="http://schemas.microsoft.com/office/drawing/2014/main" id="{482E84C0-AE87-4BD1-AEC7-3FE6DD3DA810}"/>
                </a:ext>
              </a:extLst>
            </p:cNvPr>
            <p:cNvGrpSpPr/>
            <p:nvPr/>
          </p:nvGrpSpPr>
          <p:grpSpPr>
            <a:xfrm>
              <a:off x="457200" y="5413248"/>
              <a:ext cx="1269672" cy="1144455"/>
              <a:chOff x="3937164" y="2856772"/>
              <a:chExt cx="1269672" cy="1144455"/>
            </a:xfrm>
          </p:grpSpPr>
          <p:grpSp>
            <p:nvGrpSpPr>
              <p:cNvPr id="22" name="Group 21">
                <a:extLst>
                  <a:ext uri="{FF2B5EF4-FFF2-40B4-BE49-F238E27FC236}">
                    <a16:creationId xmlns:a16="http://schemas.microsoft.com/office/drawing/2014/main" id="{1F4007AC-452F-4DCD-9231-E11911E9DF06}"/>
                  </a:ext>
                </a:extLst>
              </p:cNvPr>
              <p:cNvGrpSpPr/>
              <p:nvPr/>
            </p:nvGrpSpPr>
            <p:grpSpPr>
              <a:xfrm>
                <a:off x="3937164" y="2856772"/>
                <a:ext cx="1142705" cy="942492"/>
                <a:chOff x="6115130" y="900353"/>
                <a:chExt cx="1142705" cy="942492"/>
              </a:xfrm>
            </p:grpSpPr>
            <p:sp>
              <p:nvSpPr>
                <p:cNvPr id="26" name="Rectangle: Rounded Corners 25">
                  <a:extLst>
                    <a:ext uri="{FF2B5EF4-FFF2-40B4-BE49-F238E27FC236}">
                      <a16:creationId xmlns:a16="http://schemas.microsoft.com/office/drawing/2014/main" id="{2A7077B9-7E83-484E-922C-48FA935F2E87}"/>
                    </a:ext>
                  </a:extLst>
                </p:cNvPr>
                <p:cNvSpPr/>
                <p:nvPr/>
              </p:nvSpPr>
              <p:spPr>
                <a:xfrm>
                  <a:off x="6115130" y="900353"/>
                  <a:ext cx="1142705" cy="94249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Rectangle: Rounded Corners 4">
                  <a:extLst>
                    <a:ext uri="{FF2B5EF4-FFF2-40B4-BE49-F238E27FC236}">
                      <a16:creationId xmlns:a16="http://schemas.microsoft.com/office/drawing/2014/main" id="{F24357B5-366E-46A9-B5C4-9553F0B88C5F}"/>
                    </a:ext>
                  </a:extLst>
                </p:cNvPr>
                <p:cNvSpPr txBox="1"/>
                <p:nvPr/>
              </p:nvSpPr>
              <p:spPr>
                <a:xfrm>
                  <a:off x="6136819" y="922042"/>
                  <a:ext cx="1099327" cy="6971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 tIns="15240" rIns="15240" bIns="15240" numCol="1" spcCol="1270" anchor="ctr" anchorCtr="0">
                  <a:noAutofit/>
                </a:bodyPr>
                <a:lstStyle/>
                <a:p>
                  <a:pPr marL="57150" lvl="1" indent="-57150" algn="l" defTabSz="355600">
                    <a:lnSpc>
                      <a:spcPct val="90000"/>
                    </a:lnSpc>
                    <a:spcBef>
                      <a:spcPct val="0"/>
                    </a:spcBef>
                    <a:spcAft>
                      <a:spcPct val="15000"/>
                    </a:spcAft>
                    <a:buChar char="•"/>
                  </a:pPr>
                  <a:r>
                    <a:rPr lang="en-US" sz="800" kern="1200" dirty="0"/>
                    <a:t>Disseminate change internally</a:t>
                  </a:r>
                </a:p>
                <a:p>
                  <a:pPr marL="57150" lvl="1" indent="-57150" algn="l" defTabSz="355600">
                    <a:lnSpc>
                      <a:spcPct val="90000"/>
                    </a:lnSpc>
                    <a:spcBef>
                      <a:spcPct val="0"/>
                    </a:spcBef>
                    <a:spcAft>
                      <a:spcPct val="15000"/>
                    </a:spcAft>
                    <a:buChar char="•"/>
                  </a:pPr>
                  <a:r>
                    <a:rPr lang="en-US" sz="800" kern="1200" dirty="0"/>
                    <a:t>Disseminate change externally, if appropriate</a:t>
                  </a:r>
                </a:p>
              </p:txBody>
            </p:sp>
          </p:grpSp>
          <p:grpSp>
            <p:nvGrpSpPr>
              <p:cNvPr id="23" name="Group 22">
                <a:extLst>
                  <a:ext uri="{FF2B5EF4-FFF2-40B4-BE49-F238E27FC236}">
                    <a16:creationId xmlns:a16="http://schemas.microsoft.com/office/drawing/2014/main" id="{03A512AE-7E1C-49DF-8FC0-5BDB9956D1CC}"/>
                  </a:ext>
                </a:extLst>
              </p:cNvPr>
              <p:cNvGrpSpPr/>
              <p:nvPr/>
            </p:nvGrpSpPr>
            <p:grpSpPr>
              <a:xfrm>
                <a:off x="4191099" y="3597302"/>
                <a:ext cx="1015737" cy="403925"/>
                <a:chOff x="6369065" y="1640883"/>
                <a:chExt cx="1015737" cy="403925"/>
              </a:xfrm>
            </p:grpSpPr>
            <p:sp>
              <p:nvSpPr>
                <p:cNvPr id="24" name="Rectangle: Rounded Corners 23">
                  <a:extLst>
                    <a:ext uri="{FF2B5EF4-FFF2-40B4-BE49-F238E27FC236}">
                      <a16:creationId xmlns:a16="http://schemas.microsoft.com/office/drawing/2014/main" id="{23057937-0501-490B-82F3-24C288EB5105}"/>
                    </a:ext>
                  </a:extLst>
                </p:cNvPr>
                <p:cNvSpPr/>
                <p:nvPr/>
              </p:nvSpPr>
              <p:spPr>
                <a:xfrm>
                  <a:off x="6369065" y="1640883"/>
                  <a:ext cx="1015737" cy="40392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5" name="Rectangle: Rounded Corners 6">
                  <a:extLst>
                    <a:ext uri="{FF2B5EF4-FFF2-40B4-BE49-F238E27FC236}">
                      <a16:creationId xmlns:a16="http://schemas.microsoft.com/office/drawing/2014/main" id="{5B149586-57C4-49D3-BF20-66D32498B4F9}"/>
                    </a:ext>
                  </a:extLst>
                </p:cNvPr>
                <p:cNvSpPr txBox="1"/>
                <p:nvPr/>
              </p:nvSpPr>
              <p:spPr>
                <a:xfrm>
                  <a:off x="6380896" y="1652714"/>
                  <a:ext cx="992075" cy="3802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765" tIns="16510" rIns="24765" bIns="16510" numCol="1" spcCol="1270" anchor="ctr" anchorCtr="0">
                  <a:noAutofit/>
                </a:bodyPr>
                <a:lstStyle/>
                <a:p>
                  <a:pPr marL="0" lvl="0" indent="0" algn="ctr" defTabSz="577850">
                    <a:lnSpc>
                      <a:spcPct val="90000"/>
                    </a:lnSpc>
                    <a:spcBef>
                      <a:spcPct val="0"/>
                    </a:spcBef>
                    <a:spcAft>
                      <a:spcPct val="35000"/>
                    </a:spcAft>
                    <a:buNone/>
                  </a:pPr>
                  <a:r>
                    <a:rPr lang="en-US" sz="1300" kern="1200" dirty="0"/>
                    <a:t>Disseminate</a:t>
                  </a:r>
                </a:p>
              </p:txBody>
            </p:sp>
          </p:grpSp>
        </p:grpSp>
      </p:grpSp>
    </p:spTree>
    <p:extLst>
      <p:ext uri="{BB962C8B-B14F-4D97-AF65-F5344CB8AC3E}">
        <p14:creationId xmlns:p14="http://schemas.microsoft.com/office/powerpoint/2010/main" val="430029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FEC8BB-6BDC-480B-B27C-16006C8EC311}"/>
              </a:ext>
            </a:extLst>
          </p:cNvPr>
          <p:cNvSpPr>
            <a:spLocks noGrp="1"/>
          </p:cNvSpPr>
          <p:nvPr>
            <p:ph type="title"/>
          </p:nvPr>
        </p:nvSpPr>
        <p:spPr>
          <a:xfrm>
            <a:off x="457200" y="3848100"/>
            <a:ext cx="4229100" cy="2543773"/>
          </a:xfrm>
        </p:spPr>
        <p:txBody>
          <a:bodyPr/>
          <a:lstStyle/>
          <a:p>
            <a:r>
              <a:rPr lang="en-US" dirty="0"/>
              <a:t>Your Role as a Change Agent</a:t>
            </a:r>
          </a:p>
        </p:txBody>
      </p:sp>
    </p:spTree>
    <p:extLst>
      <p:ext uri="{BB962C8B-B14F-4D97-AF65-F5344CB8AC3E}">
        <p14:creationId xmlns:p14="http://schemas.microsoft.com/office/powerpoint/2010/main" val="2971959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808A9-2E10-489A-92CC-ACD0FEEA6D2A}"/>
              </a:ext>
            </a:extLst>
          </p:cNvPr>
          <p:cNvSpPr>
            <a:spLocks noGrp="1"/>
          </p:cNvSpPr>
          <p:nvPr>
            <p:ph type="title"/>
          </p:nvPr>
        </p:nvSpPr>
        <p:spPr/>
        <p:txBody>
          <a:bodyPr/>
          <a:lstStyle/>
          <a:p>
            <a:r>
              <a:rPr lang="en-US" dirty="0"/>
              <a:t>Some factors can be leveraged to increase the rate of diffusion</a:t>
            </a:r>
          </a:p>
        </p:txBody>
      </p:sp>
      <p:sp>
        <p:nvSpPr>
          <p:cNvPr id="3" name="Rectangle 2">
            <a:extLst>
              <a:ext uri="{FF2B5EF4-FFF2-40B4-BE49-F238E27FC236}">
                <a16:creationId xmlns:a16="http://schemas.microsoft.com/office/drawing/2014/main" id="{62FFD46C-DC7F-4D9B-9990-30094BCE49F6}"/>
              </a:ext>
            </a:extLst>
          </p:cNvPr>
          <p:cNvSpPr/>
          <p:nvPr/>
        </p:nvSpPr>
        <p:spPr>
          <a:xfrm>
            <a:off x="3829050" y="578224"/>
            <a:ext cx="4857750" cy="584775"/>
          </a:xfrm>
          <a:prstGeom prst="rect">
            <a:avLst/>
          </a:prstGeom>
        </p:spPr>
        <p:txBody>
          <a:bodyPr wrap="square">
            <a:spAutoFit/>
          </a:bodyPr>
          <a:lstStyle/>
          <a:p>
            <a:r>
              <a:rPr lang="en-US" sz="1600" i="1" dirty="0">
                <a:solidFill>
                  <a:schemeClr val="accent1"/>
                </a:solidFill>
                <a:latin typeface="Corbel" panose="020B0503020204020204" pitchFamily="34" charset="0"/>
              </a:rPr>
              <a:t>Your job as a pediatric PRN is to be an innovator or early adopter of new pain management practices. </a:t>
            </a:r>
          </a:p>
        </p:txBody>
      </p:sp>
      <p:sp>
        <p:nvSpPr>
          <p:cNvPr id="4" name="Content Placeholder 3">
            <a:extLst>
              <a:ext uri="{FF2B5EF4-FFF2-40B4-BE49-F238E27FC236}">
                <a16:creationId xmlns:a16="http://schemas.microsoft.com/office/drawing/2014/main" id="{39037EF5-646F-4710-AAA4-07F0D5E4308F}"/>
              </a:ext>
            </a:extLst>
          </p:cNvPr>
          <p:cNvSpPr>
            <a:spLocks noGrp="1"/>
          </p:cNvSpPr>
          <p:nvPr>
            <p:ph idx="13"/>
          </p:nvPr>
        </p:nvSpPr>
        <p:spPr>
          <a:xfrm>
            <a:off x="1317497" y="2595283"/>
            <a:ext cx="2321755" cy="2749550"/>
          </a:xfrm>
        </p:spPr>
        <p:txBody>
          <a:bodyPr/>
          <a:lstStyle/>
          <a:p>
            <a:pPr defTabSz="905656">
              <a:lnSpc>
                <a:spcPct val="100000"/>
              </a:lnSpc>
              <a:spcBef>
                <a:spcPts val="0"/>
              </a:spcBef>
              <a:spcAft>
                <a:spcPts val="0"/>
              </a:spcAft>
              <a:buNone/>
              <a:defRPr/>
            </a:pPr>
            <a:r>
              <a:rPr lang="en-US" sz="1800" dirty="0"/>
              <a:t>Multiple factors determine the rate of adoption</a:t>
            </a:r>
          </a:p>
          <a:p>
            <a:pPr lvl="3" defTabSz="856833">
              <a:buNone/>
              <a:defRPr/>
            </a:pPr>
            <a:r>
              <a:rPr lang="en-US" sz="1200" dirty="0"/>
              <a:t>You can begin to see where you might impact the rate of change and the sustainability of the innovation over time. </a:t>
            </a:r>
          </a:p>
          <a:p>
            <a:pPr lvl="3" defTabSz="856833">
              <a:buNone/>
              <a:defRPr/>
            </a:pPr>
            <a:r>
              <a:rPr lang="en-US" sz="1200" dirty="0"/>
              <a:t>Here’s an example of an innovation decision related to pain assessment: the timeline of pain assessment was done at judgement of nurse, and then recommendations for pain scales came out in papers. Then The Joint Commission made it a mandate…</a:t>
            </a:r>
          </a:p>
        </p:txBody>
      </p:sp>
      <p:graphicFrame>
        <p:nvGraphicFramePr>
          <p:cNvPr id="5" name="Content Placeholder 4" descr="Some factors can be leveraged to increase the rate of diffusion">
            <a:extLst>
              <a:ext uri="{FF2B5EF4-FFF2-40B4-BE49-F238E27FC236}">
                <a16:creationId xmlns:a16="http://schemas.microsoft.com/office/drawing/2014/main" id="{AE4BF303-05B3-4321-9548-AB3329BC7E4B}"/>
              </a:ext>
            </a:extLst>
          </p:cNvPr>
          <p:cNvGraphicFramePr>
            <a:graphicFrameLocks noGrp="1"/>
          </p:cNvGraphicFramePr>
          <p:nvPr>
            <p:ph idx="1"/>
            <p:extLst>
              <p:ext uri="{D42A27DB-BD31-4B8C-83A1-F6EECF244321}">
                <p14:modId xmlns:p14="http://schemas.microsoft.com/office/powerpoint/2010/main" val="1494506219"/>
              </p:ext>
            </p:extLst>
          </p:nvPr>
        </p:nvGraphicFramePr>
        <p:xfrm>
          <a:off x="3829049" y="685800"/>
          <a:ext cx="5093726"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27AF9403-BB5B-4D1C-A66F-D398653DA23C}"/>
              </a:ext>
            </a:extLst>
          </p:cNvPr>
          <p:cNvSpPr/>
          <p:nvPr/>
        </p:nvSpPr>
        <p:spPr>
          <a:xfrm>
            <a:off x="3971925" y="5732251"/>
            <a:ext cx="4572000" cy="461665"/>
          </a:xfrm>
          <a:prstGeom prst="rect">
            <a:avLst/>
          </a:prstGeom>
        </p:spPr>
        <p:txBody>
          <a:bodyPr>
            <a:spAutoFit/>
          </a:bodyPr>
          <a:lstStyle/>
          <a:p>
            <a:pPr>
              <a:defRPr/>
            </a:pPr>
            <a:r>
              <a:rPr lang="en-US" sz="1200" dirty="0">
                <a:cs typeface="Arial" pitchFamily="34" charset="0"/>
              </a:rPr>
              <a:t>And of course, </a:t>
            </a:r>
            <a:r>
              <a:rPr lang="en-US" sz="1200" b="1" dirty="0">
                <a:cs typeface="Arial" pitchFamily="34" charset="0"/>
              </a:rPr>
              <a:t>TIME</a:t>
            </a:r>
            <a:r>
              <a:rPr lang="en-US" sz="1200" dirty="0">
                <a:cs typeface="Arial" pitchFamily="34" charset="0"/>
              </a:rPr>
              <a:t> can be a serious factor affecting adoption of any change project.</a:t>
            </a:r>
            <a:endParaRPr lang="en-US" sz="1200" i="1" dirty="0">
              <a:cs typeface="Arial" pitchFamily="34" charset="0"/>
            </a:endParaRPr>
          </a:p>
        </p:txBody>
      </p:sp>
    </p:spTree>
    <p:extLst>
      <p:ext uri="{BB962C8B-B14F-4D97-AF65-F5344CB8AC3E}">
        <p14:creationId xmlns:p14="http://schemas.microsoft.com/office/powerpoint/2010/main" val="758525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7">
            <a:extLst>
              <a:ext uri="{FF2B5EF4-FFF2-40B4-BE49-F238E27FC236}">
                <a16:creationId xmlns:a16="http://schemas.microsoft.com/office/drawing/2014/main" id="{D316572A-AF95-40CA-8E4A-54F1BF6E7810}"/>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903099728"/>
              </p:ext>
            </p:extLst>
          </p:nvPr>
        </p:nvGraphicFramePr>
        <p:xfrm>
          <a:off x="1301262" y="1306286"/>
          <a:ext cx="7385537" cy="2749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2C7DDD5A-2D64-4C8F-A63D-C2D0EEF3717B}"/>
              </a:ext>
            </a:extLst>
          </p:cNvPr>
          <p:cNvSpPr>
            <a:spLocks noGrp="1"/>
          </p:cNvSpPr>
          <p:nvPr>
            <p:ph type="title"/>
          </p:nvPr>
        </p:nvSpPr>
        <p:spPr/>
        <p:txBody>
          <a:bodyPr/>
          <a:lstStyle/>
          <a:p>
            <a:r>
              <a:rPr lang="en-US" dirty="0"/>
              <a:t>Phased Implementation</a:t>
            </a:r>
          </a:p>
        </p:txBody>
      </p:sp>
      <p:sp>
        <p:nvSpPr>
          <p:cNvPr id="9" name="Content Placeholder 8">
            <a:extLst>
              <a:ext uri="{FF2B5EF4-FFF2-40B4-BE49-F238E27FC236}">
                <a16:creationId xmlns:a16="http://schemas.microsoft.com/office/drawing/2014/main" id="{7CE25C6C-C43F-4694-A832-8D1E37C31446}"/>
              </a:ext>
              <a:ext uri="{C183D7F6-B498-43B3-948B-1728B52AA6E4}">
                <adec:decorative xmlns:adec="http://schemas.microsoft.com/office/drawing/2017/decorative" val="1"/>
              </a:ext>
            </a:extLst>
          </p:cNvPr>
          <p:cNvSpPr>
            <a:spLocks noGrp="1"/>
          </p:cNvSpPr>
          <p:nvPr>
            <p:ph idx="1"/>
          </p:nvPr>
        </p:nvSpPr>
        <p:spPr>
          <a:xfrm>
            <a:off x="3827585" y="3429000"/>
            <a:ext cx="4859214" cy="2749550"/>
          </a:xfrm>
        </p:spPr>
        <p:txBody>
          <a:bodyPr/>
          <a:lstStyle/>
          <a:p>
            <a:pPr lvl="3"/>
            <a:endParaRPr lang="en-US" dirty="0"/>
          </a:p>
          <a:p>
            <a:endParaRPr lang="en-US" dirty="0"/>
          </a:p>
        </p:txBody>
      </p:sp>
      <p:sp>
        <p:nvSpPr>
          <p:cNvPr id="6" name="Content Placeholder 5">
            <a:extLst>
              <a:ext uri="{FF2B5EF4-FFF2-40B4-BE49-F238E27FC236}">
                <a16:creationId xmlns:a16="http://schemas.microsoft.com/office/drawing/2014/main" id="{4415973E-9550-41B5-AE91-C15780E3481C}"/>
              </a:ext>
            </a:extLst>
          </p:cNvPr>
          <p:cNvSpPr>
            <a:spLocks noGrp="1"/>
          </p:cNvSpPr>
          <p:nvPr>
            <p:ph idx="11"/>
          </p:nvPr>
        </p:nvSpPr>
        <p:spPr>
          <a:xfrm>
            <a:off x="1301262" y="3429000"/>
            <a:ext cx="2321755" cy="2749550"/>
          </a:xfrm>
        </p:spPr>
        <p:txBody>
          <a:bodyPr/>
          <a:lstStyle/>
          <a:p>
            <a:r>
              <a:rPr lang="en-US" sz="1600" dirty="0"/>
              <a:t>A phased implementation plan uses diffusion theory to achieve sustainability.</a:t>
            </a:r>
          </a:p>
          <a:p>
            <a:pPr lvl="3"/>
            <a:r>
              <a:rPr lang="en-US" sz="1200" dirty="0"/>
              <a:t>Using Roger’s phases for diffusion of innovations, Cullen and Adams identified four phases of implementation. </a:t>
            </a:r>
          </a:p>
          <a:p>
            <a:pPr lvl="3"/>
            <a:endParaRPr lang="en-US" dirty="0"/>
          </a:p>
          <a:p>
            <a:endParaRPr lang="en-US" dirty="0"/>
          </a:p>
        </p:txBody>
      </p:sp>
      <p:sp>
        <p:nvSpPr>
          <p:cNvPr id="12" name="Rectangle 11">
            <a:extLst>
              <a:ext uri="{FF2B5EF4-FFF2-40B4-BE49-F238E27FC236}">
                <a16:creationId xmlns:a16="http://schemas.microsoft.com/office/drawing/2014/main" id="{84A7C7F1-57AA-4148-BD14-F97092A98D79}"/>
              </a:ext>
            </a:extLst>
          </p:cNvPr>
          <p:cNvSpPr/>
          <p:nvPr/>
        </p:nvSpPr>
        <p:spPr>
          <a:xfrm>
            <a:off x="3914670" y="3429000"/>
            <a:ext cx="4572000" cy="278538"/>
          </a:xfrm>
          <a:prstGeom prst="rect">
            <a:avLst/>
          </a:prstGeom>
        </p:spPr>
        <p:txBody>
          <a:bodyPr>
            <a:spAutoFit/>
          </a:bodyPr>
          <a:lstStyle/>
          <a:p>
            <a:pPr marL="0" lvl="2">
              <a:lnSpc>
                <a:spcPct val="110000"/>
              </a:lnSpc>
              <a:spcBef>
                <a:spcPts val="600"/>
              </a:spcBef>
              <a:buFont typeface="Arial" panose="020B0604020202020204" pitchFamily="34" charset="0"/>
              <a:buChar char="​"/>
            </a:pPr>
            <a:r>
              <a:rPr lang="en-US" sz="1100" b="1" dirty="0">
                <a:solidFill>
                  <a:schemeClr val="accent4"/>
                </a:solidFill>
                <a:latin typeface="Microsoft New Tai Lue" panose="020B0502040204020203" pitchFamily="34" charset="0"/>
                <a:cs typeface="Microsoft New Tai Lue" panose="020B0502040204020203" pitchFamily="34" charset="0"/>
              </a:rPr>
              <a:t>The phases progress from passive to active and interactive.</a:t>
            </a:r>
          </a:p>
        </p:txBody>
      </p:sp>
      <p:graphicFrame>
        <p:nvGraphicFramePr>
          <p:cNvPr id="13" name="Content Placeholder 1">
            <a:extLst>
              <a:ext uri="{FF2B5EF4-FFF2-40B4-BE49-F238E27FC236}">
                <a16:creationId xmlns:a16="http://schemas.microsoft.com/office/drawing/2014/main" id="{4FE0C5DF-4374-4E77-8653-EB6ACCB08D4E}"/>
              </a:ext>
            </a:extLst>
          </p:cNvPr>
          <p:cNvGraphicFramePr>
            <a:graphicFrameLocks/>
          </p:cNvGraphicFramePr>
          <p:nvPr>
            <p:extLst>
              <p:ext uri="{D42A27DB-BD31-4B8C-83A1-F6EECF244321}">
                <p14:modId xmlns:p14="http://schemas.microsoft.com/office/powerpoint/2010/main" val="2529453840"/>
              </p:ext>
            </p:extLst>
          </p:nvPr>
        </p:nvGraphicFramePr>
        <p:xfrm>
          <a:off x="3914670" y="3810000"/>
          <a:ext cx="4859216" cy="2118501"/>
        </p:xfrm>
        <a:graphic>
          <a:graphicData uri="http://schemas.openxmlformats.org/drawingml/2006/table">
            <a:tbl>
              <a:tblPr firstRow="1" bandRow="1">
                <a:tableStyleId>{5C22544A-7EE6-4342-B048-85BDC9FD1C3A}</a:tableStyleId>
              </a:tblPr>
              <a:tblGrid>
                <a:gridCol w="1909187">
                  <a:extLst>
                    <a:ext uri="{9D8B030D-6E8A-4147-A177-3AD203B41FA5}">
                      <a16:colId xmlns:a16="http://schemas.microsoft.com/office/drawing/2014/main" val="2308418416"/>
                    </a:ext>
                  </a:extLst>
                </a:gridCol>
                <a:gridCol w="2950029">
                  <a:extLst>
                    <a:ext uri="{9D8B030D-6E8A-4147-A177-3AD203B41FA5}">
                      <a16:colId xmlns:a16="http://schemas.microsoft.com/office/drawing/2014/main" val="1015128934"/>
                    </a:ext>
                  </a:extLst>
                </a:gridCol>
              </a:tblGrid>
              <a:tr h="492807">
                <a:tc>
                  <a:txBody>
                    <a:bodyPr/>
                    <a:lstStyle/>
                    <a:p>
                      <a:r>
                        <a:rPr lang="en-US" sz="1200" b="1" dirty="0">
                          <a:solidFill>
                            <a:schemeClr val="tx1"/>
                          </a:solidFill>
                        </a:rPr>
                        <a:t>I. Creating Awareness</a:t>
                      </a:r>
                      <a:br>
                        <a:rPr lang="en-US" sz="1200" b="1" dirty="0">
                          <a:solidFill>
                            <a:schemeClr val="tx1"/>
                          </a:solidFill>
                        </a:rPr>
                      </a:br>
                      <a:r>
                        <a:rPr lang="en-US" sz="1200" b="1" dirty="0">
                          <a:solidFill>
                            <a:schemeClr val="tx1"/>
                          </a:solidFill>
                        </a:rPr>
                        <a:t>&amp; Interest</a:t>
                      </a:r>
                    </a:p>
                  </a:txBody>
                  <a:tcPr anchor="ctr">
                    <a:solidFill>
                      <a:srgbClr val="F3F9FA"/>
                    </a:solidFill>
                  </a:tcPr>
                </a:tc>
                <a:tc>
                  <a:txBody>
                    <a:bodyPr/>
                    <a:lstStyle/>
                    <a:p>
                      <a:r>
                        <a:rPr lang="en-US" sz="1200" b="0" dirty="0">
                          <a:solidFill>
                            <a:schemeClr val="tx1"/>
                          </a:solidFill>
                        </a:rPr>
                        <a:t>Getting the attention of busy clinicians</a:t>
                      </a:r>
                    </a:p>
                  </a:txBody>
                  <a:tcPr anchor="ctr">
                    <a:solidFill>
                      <a:srgbClr val="E7F3F4"/>
                    </a:solidFill>
                  </a:tcPr>
                </a:tc>
                <a:extLst>
                  <a:ext uri="{0D108BD9-81ED-4DB2-BD59-A6C34878D82A}">
                    <a16:rowId xmlns:a16="http://schemas.microsoft.com/office/drawing/2014/main" val="201065445"/>
                  </a:ext>
                </a:extLst>
              </a:tr>
              <a:tr h="492807">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II. Building Knowledge </a:t>
                      </a:r>
                      <a:br>
                        <a:rPr lang="en-US" sz="1200" b="1" kern="1200" dirty="0">
                          <a:solidFill>
                            <a:schemeClr val="dk1"/>
                          </a:solidFill>
                          <a:latin typeface="+mn-lt"/>
                          <a:ea typeface="+mn-ea"/>
                          <a:cs typeface="+mn-cs"/>
                        </a:rPr>
                      </a:br>
                      <a:r>
                        <a:rPr lang="en-US" sz="1200" b="1" kern="1200" dirty="0">
                          <a:solidFill>
                            <a:schemeClr val="dk1"/>
                          </a:solidFill>
                          <a:latin typeface="+mn-lt"/>
                          <a:ea typeface="+mn-ea"/>
                          <a:cs typeface="+mn-cs"/>
                        </a:rPr>
                        <a:t>&amp; Commitment</a:t>
                      </a:r>
                    </a:p>
                  </a:txBody>
                  <a:tcPr marL="68580" marR="68580" marT="0" marB="0" anchor="ctr">
                    <a:solidFill>
                      <a:srgbClr val="E7F3F4"/>
                    </a:solidFill>
                  </a:tcPr>
                </a:tc>
                <a:tc>
                  <a:txBody>
                    <a:bodyPr/>
                    <a:lstStyle/>
                    <a:p>
                      <a:pPr marL="0" marR="0" lvl="0" indent="0">
                        <a:spcBef>
                          <a:spcPts val="0"/>
                        </a:spcBef>
                        <a:spcAft>
                          <a:spcPts val="0"/>
                        </a:spcAft>
                        <a:buFont typeface="Arial" panose="020B0604020202020204" pitchFamily="34" charset="0"/>
                        <a:buChar char="​"/>
                      </a:pPr>
                      <a:r>
                        <a:rPr lang="en-US" sz="1200" kern="1200" dirty="0">
                          <a:solidFill>
                            <a:schemeClr val="dk1"/>
                          </a:solidFill>
                          <a:latin typeface="+mn-lt"/>
                          <a:ea typeface="+mn-ea"/>
                          <a:cs typeface="+mn-cs"/>
                        </a:rPr>
                        <a:t>Preparing the clinical team for forthcoming change</a:t>
                      </a:r>
                      <a:endParaRPr lang="en-US" sz="1200" b="1" kern="1200" dirty="0">
                        <a:solidFill>
                          <a:schemeClr val="dk1"/>
                        </a:solidFill>
                        <a:latin typeface="+mn-lt"/>
                        <a:ea typeface="+mn-ea"/>
                        <a:cs typeface="+mn-cs"/>
                      </a:endParaRPr>
                    </a:p>
                  </a:txBody>
                  <a:tcPr marL="68580" marR="68580" marT="0" marB="0" anchor="ctr">
                    <a:solidFill>
                      <a:srgbClr val="E7F3F4"/>
                    </a:solidFill>
                  </a:tcPr>
                </a:tc>
                <a:extLst>
                  <a:ext uri="{0D108BD9-81ED-4DB2-BD59-A6C34878D82A}">
                    <a16:rowId xmlns:a16="http://schemas.microsoft.com/office/drawing/2014/main" val="533028938"/>
                  </a:ext>
                </a:extLst>
              </a:tr>
              <a:tr h="492807">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III. Promoting Action </a:t>
                      </a:r>
                      <a:br>
                        <a:rPr lang="en-US" sz="1200" b="1" kern="1200" dirty="0">
                          <a:solidFill>
                            <a:schemeClr val="dk1"/>
                          </a:solidFill>
                          <a:latin typeface="+mn-lt"/>
                          <a:ea typeface="+mn-ea"/>
                          <a:cs typeface="+mn-cs"/>
                        </a:rPr>
                      </a:br>
                      <a:r>
                        <a:rPr lang="en-US" sz="1200" b="1" kern="1200" dirty="0">
                          <a:solidFill>
                            <a:schemeClr val="dk1"/>
                          </a:solidFill>
                          <a:latin typeface="+mn-lt"/>
                          <a:ea typeface="+mn-ea"/>
                          <a:cs typeface="+mn-cs"/>
                        </a:rPr>
                        <a:t>&amp; Adoption</a:t>
                      </a:r>
                    </a:p>
                  </a:txBody>
                  <a:tcPr marL="68580" marR="68580" marT="0" marB="0" anchor="ctr">
                    <a:solidFill>
                      <a:srgbClr val="F3F9FA"/>
                    </a:solidFill>
                  </a:tcPr>
                </a:tc>
                <a:tc>
                  <a:txBody>
                    <a:bodyPr/>
                    <a:lstStyle/>
                    <a:p>
                      <a:pPr marL="0" marR="0" lvl="0" indent="0">
                        <a:spcBef>
                          <a:spcPts val="0"/>
                        </a:spcBef>
                        <a:spcAft>
                          <a:spcPts val="0"/>
                        </a:spcAft>
                        <a:buFont typeface="Arial" panose="020B0604020202020204" pitchFamily="34" charset="0"/>
                        <a:buChar char="​"/>
                      </a:pPr>
                      <a:r>
                        <a:rPr lang="en-US" sz="1200" kern="1200" dirty="0">
                          <a:solidFill>
                            <a:schemeClr val="dk1"/>
                          </a:solidFill>
                          <a:latin typeface="+mn-lt"/>
                          <a:ea typeface="+mn-ea"/>
                          <a:cs typeface="+mn-cs"/>
                        </a:rPr>
                        <a:t>Implementing the change; go-live; requiring a behavior change</a:t>
                      </a:r>
                      <a:endParaRPr lang="en-US" sz="1200" b="1" kern="1200" dirty="0">
                        <a:solidFill>
                          <a:schemeClr val="dk1"/>
                        </a:solidFill>
                        <a:latin typeface="+mn-lt"/>
                        <a:ea typeface="+mn-ea"/>
                        <a:cs typeface="+mn-cs"/>
                      </a:endParaRPr>
                    </a:p>
                  </a:txBody>
                  <a:tcPr marL="68580" marR="68580" marT="0" marB="0" anchor="ctr">
                    <a:solidFill>
                      <a:srgbClr val="F3F9FA"/>
                    </a:solidFill>
                  </a:tcPr>
                </a:tc>
                <a:extLst>
                  <a:ext uri="{0D108BD9-81ED-4DB2-BD59-A6C34878D82A}">
                    <a16:rowId xmlns:a16="http://schemas.microsoft.com/office/drawing/2014/main" val="2632221145"/>
                  </a:ext>
                </a:extLst>
              </a:tr>
              <a:tr h="640080">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IV. Pursuing Integration </a:t>
                      </a:r>
                      <a:br>
                        <a:rPr lang="en-US" sz="1200" b="1" kern="1200" dirty="0">
                          <a:solidFill>
                            <a:schemeClr val="dk1"/>
                          </a:solidFill>
                          <a:latin typeface="+mn-lt"/>
                          <a:ea typeface="+mn-ea"/>
                          <a:cs typeface="+mn-cs"/>
                        </a:rPr>
                      </a:br>
                      <a:r>
                        <a:rPr lang="en-US" sz="1200" b="1" kern="1200" dirty="0">
                          <a:solidFill>
                            <a:schemeClr val="dk1"/>
                          </a:solidFill>
                          <a:latin typeface="+mn-lt"/>
                          <a:ea typeface="+mn-ea"/>
                          <a:cs typeface="+mn-cs"/>
                        </a:rPr>
                        <a:t>&amp; Sustained Use</a:t>
                      </a:r>
                    </a:p>
                  </a:txBody>
                  <a:tcPr marL="68580" marR="68580" marT="0" marB="0" anchor="ctr">
                    <a:solidFill>
                      <a:srgbClr val="E7F3F4"/>
                    </a:solidFill>
                  </a:tcPr>
                </a:tc>
                <a:tc>
                  <a:txBody>
                    <a:bodyPr/>
                    <a:lstStyle/>
                    <a:p>
                      <a:pPr marL="0" marR="0" lvl="0" indent="0">
                        <a:spcBef>
                          <a:spcPts val="0"/>
                        </a:spcBef>
                        <a:spcAft>
                          <a:spcPts val="0"/>
                        </a:spcAft>
                        <a:buFont typeface="Arial" panose="020B0604020202020204" pitchFamily="34" charset="0"/>
                        <a:buChar char="​"/>
                      </a:pPr>
                      <a:r>
                        <a:rPr lang="en-US" sz="1200" kern="1200" dirty="0">
                          <a:solidFill>
                            <a:schemeClr val="dk1"/>
                          </a:solidFill>
                          <a:latin typeface="+mn-lt"/>
                          <a:ea typeface="+mn-ea"/>
                          <a:cs typeface="+mn-cs"/>
                        </a:rPr>
                        <a:t>Pursuing integration and sustaining use of the evidence-based practice which is to hardwire process into routine workflow</a:t>
                      </a:r>
                      <a:endParaRPr lang="en-US" sz="1200" b="1" kern="1200" dirty="0">
                        <a:solidFill>
                          <a:schemeClr val="dk1"/>
                        </a:solidFill>
                        <a:latin typeface="+mn-lt"/>
                        <a:ea typeface="+mn-ea"/>
                        <a:cs typeface="+mn-cs"/>
                      </a:endParaRPr>
                    </a:p>
                  </a:txBody>
                  <a:tcPr marL="68580" marR="68580" marT="0" marB="0" anchor="ctr">
                    <a:solidFill>
                      <a:srgbClr val="E7F3F4"/>
                    </a:solidFill>
                  </a:tcPr>
                </a:tc>
                <a:extLst>
                  <a:ext uri="{0D108BD9-81ED-4DB2-BD59-A6C34878D82A}">
                    <a16:rowId xmlns:a16="http://schemas.microsoft.com/office/drawing/2014/main" val="328170368"/>
                  </a:ext>
                </a:extLst>
              </a:tr>
            </a:tbl>
          </a:graphicData>
        </a:graphic>
      </p:graphicFrame>
      <p:sp>
        <p:nvSpPr>
          <p:cNvPr id="14" name="Rectangle 13">
            <a:extLst>
              <a:ext uri="{FF2B5EF4-FFF2-40B4-BE49-F238E27FC236}">
                <a16:creationId xmlns:a16="http://schemas.microsoft.com/office/drawing/2014/main" id="{EF6F19BC-9EB7-4823-9956-6EA02700BAA9}"/>
              </a:ext>
            </a:extLst>
          </p:cNvPr>
          <p:cNvSpPr/>
          <p:nvPr/>
        </p:nvSpPr>
        <p:spPr>
          <a:xfrm>
            <a:off x="3914670" y="6058069"/>
            <a:ext cx="4572000" cy="369332"/>
          </a:xfrm>
          <a:prstGeom prst="rect">
            <a:avLst/>
          </a:prstGeom>
        </p:spPr>
        <p:txBody>
          <a:bodyPr>
            <a:spAutoFit/>
          </a:bodyPr>
          <a:lstStyle/>
          <a:p>
            <a:pPr marL="0" lvl="3"/>
            <a:r>
              <a:rPr lang="en-US" sz="900" dirty="0">
                <a:solidFill>
                  <a:schemeClr val="bg1">
                    <a:lumMod val="75000"/>
                  </a:schemeClr>
                </a:solidFill>
                <a:cs typeface="Arial" pitchFamily="34" charset="0"/>
              </a:rPr>
              <a:t>Cullen, L. &amp; Adams, S. (2012). Planning for Implementation of Evidence-Based Practice. </a:t>
            </a:r>
            <a:r>
              <a:rPr lang="en-US" sz="900" i="1" dirty="0">
                <a:solidFill>
                  <a:schemeClr val="bg1">
                    <a:lumMod val="75000"/>
                  </a:schemeClr>
                </a:solidFill>
                <a:cs typeface="Arial" pitchFamily="34" charset="0"/>
              </a:rPr>
              <a:t>Journal of Nursing Administration, 42(4), 222-230</a:t>
            </a:r>
            <a:endParaRPr lang="en-US" sz="900" dirty="0">
              <a:solidFill>
                <a:schemeClr val="bg1">
                  <a:lumMod val="75000"/>
                </a:schemeClr>
              </a:solidFill>
            </a:endParaRPr>
          </a:p>
        </p:txBody>
      </p:sp>
    </p:spTree>
    <p:extLst>
      <p:ext uri="{BB962C8B-B14F-4D97-AF65-F5344CB8AC3E}">
        <p14:creationId xmlns:p14="http://schemas.microsoft.com/office/powerpoint/2010/main" val="11101331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177D0D-1043-470C-A255-B925CB36B5AF}"/>
              </a:ext>
            </a:extLst>
          </p:cNvPr>
          <p:cNvSpPr>
            <a:spLocks noGrp="1"/>
          </p:cNvSpPr>
          <p:nvPr>
            <p:ph type="title"/>
          </p:nvPr>
        </p:nvSpPr>
        <p:spPr/>
        <p:txBody>
          <a:bodyPr/>
          <a:lstStyle/>
          <a:p>
            <a:r>
              <a:rPr lang="en-US" dirty="0"/>
              <a:t>Phase I. </a:t>
            </a:r>
            <a:br>
              <a:rPr lang="en-US" dirty="0"/>
            </a:br>
            <a:r>
              <a:rPr lang="en-US" dirty="0"/>
              <a:t>Create Awareness </a:t>
            </a:r>
            <a:br>
              <a:rPr lang="en-US" dirty="0"/>
            </a:br>
            <a:r>
              <a:rPr lang="en-US" dirty="0"/>
              <a:t>&amp; Interest</a:t>
            </a:r>
          </a:p>
        </p:txBody>
      </p:sp>
      <p:grpSp>
        <p:nvGrpSpPr>
          <p:cNvPr id="2" name="Group 1">
            <a:extLst>
              <a:ext uri="{FF2B5EF4-FFF2-40B4-BE49-F238E27FC236}">
                <a16:creationId xmlns:a16="http://schemas.microsoft.com/office/drawing/2014/main" id="{EDA6F827-E41F-43CE-8B31-4D665ED3296D}"/>
              </a:ext>
              <a:ext uri="{C183D7F6-B498-43B3-948B-1728B52AA6E4}">
                <adec:decorative xmlns:adec="http://schemas.microsoft.com/office/drawing/2017/decorative" val="1"/>
              </a:ext>
            </a:extLst>
          </p:cNvPr>
          <p:cNvGrpSpPr/>
          <p:nvPr/>
        </p:nvGrpSpPr>
        <p:grpSpPr>
          <a:xfrm>
            <a:off x="407961" y="2188313"/>
            <a:ext cx="1806716" cy="784567"/>
            <a:chOff x="407961" y="2188313"/>
            <a:chExt cx="1806716" cy="784567"/>
          </a:xfrm>
        </p:grpSpPr>
        <p:sp>
          <p:nvSpPr>
            <p:cNvPr id="4" name="Arrow: Chevron 3">
              <a:extLst>
                <a:ext uri="{FF2B5EF4-FFF2-40B4-BE49-F238E27FC236}">
                  <a16:creationId xmlns:a16="http://schemas.microsoft.com/office/drawing/2014/main" id="{724643FB-23B0-450E-A63C-68AFEBCC9835}"/>
                </a:ext>
              </a:extLst>
            </p:cNvPr>
            <p:cNvSpPr/>
            <p:nvPr/>
          </p:nvSpPr>
          <p:spPr>
            <a:xfrm>
              <a:off x="407961" y="2188313"/>
              <a:ext cx="1626044" cy="627653"/>
            </a:xfrm>
            <a:prstGeom prst="chevron">
              <a:avLst>
                <a:gd name="adj" fmla="val 4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7" name="Group 6">
              <a:extLst>
                <a:ext uri="{FF2B5EF4-FFF2-40B4-BE49-F238E27FC236}">
                  <a16:creationId xmlns:a16="http://schemas.microsoft.com/office/drawing/2014/main" id="{7AF169AD-95A2-4BA5-B5C0-AE42412825A3}"/>
                </a:ext>
              </a:extLst>
            </p:cNvPr>
            <p:cNvGrpSpPr/>
            <p:nvPr/>
          </p:nvGrpSpPr>
          <p:grpSpPr>
            <a:xfrm>
              <a:off x="841573" y="2345227"/>
              <a:ext cx="1373104" cy="627653"/>
              <a:chOff x="437066" y="1139405"/>
              <a:chExt cx="1373104" cy="627653"/>
            </a:xfrm>
          </p:grpSpPr>
          <p:sp>
            <p:nvSpPr>
              <p:cNvPr id="8" name="Rectangle: Rounded Corners 7">
                <a:extLst>
                  <a:ext uri="{FF2B5EF4-FFF2-40B4-BE49-F238E27FC236}">
                    <a16:creationId xmlns:a16="http://schemas.microsoft.com/office/drawing/2014/main" id="{1E07C38D-4AEE-4D56-B011-C1E9BAB94FDE}"/>
                  </a:ext>
                </a:extLst>
              </p:cNvPr>
              <p:cNvSpPr/>
              <p:nvPr/>
            </p:nvSpPr>
            <p:spPr>
              <a:xfrm>
                <a:off x="437066" y="1139405"/>
                <a:ext cx="1373104" cy="62765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Rectangle: Rounded Corners 5">
                <a:extLst>
                  <a:ext uri="{FF2B5EF4-FFF2-40B4-BE49-F238E27FC236}">
                    <a16:creationId xmlns:a16="http://schemas.microsoft.com/office/drawing/2014/main" id="{EA7CA9EB-841F-42CA-998D-94DB5DE60729}"/>
                  </a:ext>
                </a:extLst>
              </p:cNvPr>
              <p:cNvSpPr txBox="1"/>
              <p:nvPr/>
            </p:nvSpPr>
            <p:spPr>
              <a:xfrm>
                <a:off x="455449" y="1157788"/>
                <a:ext cx="1336338" cy="59088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b="1" kern="1200" dirty="0"/>
                  <a:t>I. Creating Awareness &amp; Interest</a:t>
                </a:r>
              </a:p>
            </p:txBody>
          </p:sp>
        </p:grpSp>
      </p:grpSp>
      <p:sp>
        <p:nvSpPr>
          <p:cNvPr id="10" name="Content Placeholder 9">
            <a:extLst>
              <a:ext uri="{FF2B5EF4-FFF2-40B4-BE49-F238E27FC236}">
                <a16:creationId xmlns:a16="http://schemas.microsoft.com/office/drawing/2014/main" id="{13F11BC8-A742-4078-93EA-CBC4C757F58D}"/>
              </a:ext>
            </a:extLst>
          </p:cNvPr>
          <p:cNvSpPr>
            <a:spLocks noGrp="1"/>
          </p:cNvSpPr>
          <p:nvPr>
            <p:ph idx="1"/>
          </p:nvPr>
        </p:nvSpPr>
        <p:spPr>
          <a:xfrm>
            <a:off x="3829078" y="685800"/>
            <a:ext cx="4857722" cy="5492750"/>
          </a:xfrm>
        </p:spPr>
        <p:txBody>
          <a:bodyPr/>
          <a:lstStyle/>
          <a:p>
            <a:pPr lvl="2">
              <a:buNone/>
              <a:defRPr/>
            </a:pPr>
            <a:r>
              <a:rPr lang="en-US" dirty="0"/>
              <a:t>This stage is about getting attention. </a:t>
            </a:r>
          </a:p>
          <a:p>
            <a:pPr lvl="3">
              <a:buNone/>
              <a:defRPr/>
            </a:pPr>
            <a:r>
              <a:rPr lang="en-US" sz="1200" dirty="0">
                <a:latin typeface="Arial" panose="020B0604020202020204" pitchFamily="34" charset="0"/>
                <a:cs typeface="Arial" panose="020B0604020202020204" pitchFamily="34" charset="0"/>
              </a:rPr>
              <a:t>Highlight the </a:t>
            </a:r>
            <a:r>
              <a:rPr lang="en-US" sz="1200" b="1" dirty="0">
                <a:latin typeface="Arial" panose="020B0604020202020204" pitchFamily="34" charset="0"/>
                <a:cs typeface="Arial" panose="020B0604020202020204" pitchFamily="34" charset="0"/>
              </a:rPr>
              <a:t>advantage</a:t>
            </a:r>
            <a:r>
              <a:rPr lang="en-US" sz="1200" dirty="0">
                <a:latin typeface="Arial" panose="020B0604020202020204" pitchFamily="34" charset="0"/>
                <a:cs typeface="Arial" panose="020B0604020202020204" pitchFamily="34" charset="0"/>
              </a:rPr>
              <a:t> – strong evidence; likely to be helpful across all phases; can easily be shared within project purpose in reminders, unit posters, etc.</a:t>
            </a:r>
          </a:p>
          <a:p>
            <a:pPr lvl="3">
              <a:buNone/>
              <a:defRPr/>
            </a:pPr>
            <a:r>
              <a:rPr lang="en-US" sz="1200" dirty="0">
                <a:latin typeface="Arial" panose="020B0604020202020204" pitchFamily="34" charset="0"/>
                <a:cs typeface="Arial" panose="020B0604020202020204" pitchFamily="34" charset="0"/>
              </a:rPr>
              <a:t>Highlight </a:t>
            </a:r>
            <a:r>
              <a:rPr lang="en-US" sz="1200" b="1" dirty="0">
                <a:latin typeface="Arial" panose="020B0604020202020204" pitchFamily="34" charset="0"/>
                <a:cs typeface="Arial" panose="020B0604020202020204" pitchFamily="34" charset="0"/>
              </a:rPr>
              <a:t>compatibility</a:t>
            </a:r>
            <a:r>
              <a:rPr lang="en-US" sz="1200" dirty="0">
                <a:latin typeface="Arial" panose="020B0604020202020204" pitchFamily="34" charset="0"/>
                <a:cs typeface="Arial" panose="020B0604020202020204" pitchFamily="34" charset="0"/>
              </a:rPr>
              <a:t> – strong evidence; helpful to link the evidence-based practice change with existing unit values (reducing patient risk of infection).</a:t>
            </a:r>
          </a:p>
          <a:p>
            <a:pPr lvl="3">
              <a:buNone/>
              <a:defRPr/>
            </a:pPr>
            <a:r>
              <a:rPr lang="en-US" b="1" dirty="0">
                <a:solidFill>
                  <a:schemeClr val="accent4"/>
                </a:solidFill>
              </a:rPr>
              <a:t>Create sound bites</a:t>
            </a:r>
          </a:p>
          <a:p>
            <a:pPr lvl="3">
              <a:buNone/>
              <a:defRPr/>
            </a:pPr>
            <a:r>
              <a:rPr lang="en-US" sz="1200" dirty="0">
                <a:latin typeface="Arial" panose="020B0604020202020204" pitchFamily="34" charset="0"/>
                <a:cs typeface="Arial" panose="020B0604020202020204" pitchFamily="34" charset="0"/>
              </a:rPr>
              <a:t>Draft three brief and easy-to-remember pieces of information about the evidence-based practice. Include one statement of each:</a:t>
            </a:r>
          </a:p>
          <a:p>
            <a:pPr lvl="5">
              <a:defRPr/>
            </a:pPr>
            <a:r>
              <a:rPr lang="en-US" sz="1200" dirty="0">
                <a:latin typeface="Arial" panose="020B0604020202020204" pitchFamily="34" charset="0"/>
                <a:cs typeface="Arial" panose="020B0604020202020204" pitchFamily="34" charset="0"/>
              </a:rPr>
              <a:t>Why it is important?, </a:t>
            </a:r>
          </a:p>
          <a:p>
            <a:pPr lvl="5">
              <a:defRPr/>
            </a:pPr>
            <a:r>
              <a:rPr lang="en-US" sz="1200" dirty="0">
                <a:latin typeface="Arial" panose="020B0604020202020204" pitchFamily="34" charset="0"/>
                <a:cs typeface="Arial" panose="020B0604020202020204" pitchFamily="34" charset="0"/>
              </a:rPr>
              <a:t>How it relates to our patients?, and</a:t>
            </a:r>
          </a:p>
          <a:p>
            <a:pPr lvl="5">
              <a:defRPr/>
            </a:pPr>
            <a:r>
              <a:rPr lang="en-US" sz="1200" dirty="0">
                <a:latin typeface="Arial" panose="020B0604020202020204" pitchFamily="34" charset="0"/>
                <a:cs typeface="Arial" panose="020B0604020202020204" pitchFamily="34" charset="0"/>
              </a:rPr>
              <a:t>What actions they need to do (essential!)?.</a:t>
            </a:r>
          </a:p>
          <a:p>
            <a:endParaRPr lang="en-US" dirty="0"/>
          </a:p>
        </p:txBody>
      </p:sp>
      <p:graphicFrame>
        <p:nvGraphicFramePr>
          <p:cNvPr id="13" name="Content Placeholder 1">
            <a:extLst>
              <a:ext uri="{FF2B5EF4-FFF2-40B4-BE49-F238E27FC236}">
                <a16:creationId xmlns:a16="http://schemas.microsoft.com/office/drawing/2014/main" id="{43CDC390-316D-45A9-A2D6-571B6BE23400}"/>
              </a:ext>
            </a:extLst>
          </p:cNvPr>
          <p:cNvGraphicFramePr>
            <a:graphicFrameLocks/>
          </p:cNvGraphicFramePr>
          <p:nvPr>
            <p:extLst>
              <p:ext uri="{D42A27DB-BD31-4B8C-83A1-F6EECF244321}">
                <p14:modId xmlns:p14="http://schemas.microsoft.com/office/powerpoint/2010/main" val="3514549232"/>
              </p:ext>
            </p:extLst>
          </p:nvPr>
        </p:nvGraphicFramePr>
        <p:xfrm>
          <a:off x="3827584" y="4704315"/>
          <a:ext cx="4859217" cy="1474235"/>
        </p:xfrm>
        <a:graphic>
          <a:graphicData uri="http://schemas.openxmlformats.org/drawingml/2006/table">
            <a:tbl>
              <a:tblPr firstRow="1" bandRow="1">
                <a:tableStyleId>{5C22544A-7EE6-4342-B048-85BDC9FD1C3A}</a:tableStyleId>
              </a:tblPr>
              <a:tblGrid>
                <a:gridCol w="2320968">
                  <a:extLst>
                    <a:ext uri="{9D8B030D-6E8A-4147-A177-3AD203B41FA5}">
                      <a16:colId xmlns:a16="http://schemas.microsoft.com/office/drawing/2014/main" val="2308418416"/>
                    </a:ext>
                  </a:extLst>
                </a:gridCol>
                <a:gridCol w="2538249">
                  <a:extLst>
                    <a:ext uri="{9D8B030D-6E8A-4147-A177-3AD203B41FA5}">
                      <a16:colId xmlns:a16="http://schemas.microsoft.com/office/drawing/2014/main" val="820374939"/>
                    </a:ext>
                  </a:extLst>
                </a:gridCol>
              </a:tblGrid>
              <a:tr h="285515">
                <a:tc>
                  <a:txBody>
                    <a:bodyPr/>
                    <a:lstStyle/>
                    <a:p>
                      <a:pPr marL="0" marR="0" lvl="2" indent="0" algn="ctr">
                        <a:spcBef>
                          <a:spcPts val="600"/>
                        </a:spcBef>
                        <a:spcAft>
                          <a:spcPts val="300"/>
                        </a:spcAft>
                        <a:buFont typeface="Arial" panose="020B0604020202020204" pitchFamily="34" charset="0"/>
                        <a:buChar char="​"/>
                      </a:pPr>
                      <a:r>
                        <a:rPr lang="en-US" sz="1100" kern="1200" dirty="0">
                          <a:solidFill>
                            <a:schemeClr val="bg1">
                              <a:lumMod val="95000"/>
                            </a:schemeClr>
                          </a:solidFill>
                          <a:latin typeface="+mn-lt"/>
                          <a:ea typeface="+mn-ea"/>
                          <a:cs typeface="+mn-cs"/>
                        </a:rPr>
                        <a:t>Goals</a:t>
                      </a:r>
                    </a:p>
                  </a:txBody>
                  <a:tcPr marL="68580" marR="68580" marT="0" marB="0" anchor="ctr"/>
                </a:tc>
                <a:tc>
                  <a:txBody>
                    <a:bodyPr/>
                    <a:lstStyle/>
                    <a:p>
                      <a:pPr marL="0" marR="0" lvl="2" indent="0" algn="ctr">
                        <a:spcBef>
                          <a:spcPts val="600"/>
                        </a:spcBef>
                        <a:spcAft>
                          <a:spcPts val="300"/>
                        </a:spcAft>
                        <a:buFont typeface="Arial" panose="020B0604020202020204" pitchFamily="34" charset="0"/>
                        <a:buChar char="​"/>
                      </a:pPr>
                      <a:r>
                        <a:rPr lang="en-US" sz="1100" kern="1200" dirty="0">
                          <a:solidFill>
                            <a:schemeClr val="bg1">
                              <a:lumMod val="95000"/>
                            </a:schemeClr>
                          </a:solidFill>
                          <a:latin typeface="+mn-lt"/>
                          <a:ea typeface="+mn-ea"/>
                          <a:cs typeface="+mn-cs"/>
                        </a:rPr>
                        <a:t>Strategies</a:t>
                      </a:r>
                    </a:p>
                  </a:txBody>
                  <a:tcPr marL="68580" marR="68580" marT="0" marB="0" anchor="ctr"/>
                </a:tc>
                <a:extLst>
                  <a:ext uri="{0D108BD9-81ED-4DB2-BD59-A6C34878D82A}">
                    <a16:rowId xmlns:a16="http://schemas.microsoft.com/office/drawing/2014/main" val="624358287"/>
                  </a:ext>
                </a:extLst>
              </a:tr>
              <a:tr h="1188720">
                <a:tc>
                  <a:txBody>
                    <a:bodyPr/>
                    <a:lstStyle/>
                    <a:p>
                      <a:pPr>
                        <a:lnSpc>
                          <a:spcPct val="95000"/>
                        </a:lnSpc>
                        <a:spcBef>
                          <a:spcPts val="600"/>
                        </a:spcBef>
                        <a:spcAft>
                          <a:spcPts val="0"/>
                        </a:spcAft>
                      </a:pPr>
                      <a:r>
                        <a:rPr lang="en-US" sz="1100" b="0" dirty="0"/>
                        <a:t>What are the positives about the evidence-based practice?</a:t>
                      </a:r>
                    </a:p>
                    <a:p>
                      <a:pPr marL="0" marR="0" lvl="0" indent="0">
                        <a:lnSpc>
                          <a:spcPct val="95000"/>
                        </a:lnSpc>
                        <a:spcBef>
                          <a:spcPts val="600"/>
                        </a:spcBef>
                        <a:spcAft>
                          <a:spcPts val="0"/>
                        </a:spcAft>
                        <a:buFont typeface="Arial" panose="020B0604020202020204" pitchFamily="34" charset="0"/>
                        <a:buChar char="​"/>
                      </a:pPr>
                      <a:r>
                        <a:rPr lang="en-US" sz="1100" b="0" kern="1200" dirty="0">
                          <a:solidFill>
                            <a:schemeClr val="dk1"/>
                          </a:solidFill>
                          <a:latin typeface="+mn-lt"/>
                          <a:ea typeface="+mn-ea"/>
                          <a:cs typeface="+mn-cs"/>
                        </a:rPr>
                        <a:t>Think of this as marketing the evidence-based practice.</a:t>
                      </a:r>
                    </a:p>
                    <a:p>
                      <a:pPr marL="0" marR="0" lvl="0" indent="0">
                        <a:lnSpc>
                          <a:spcPct val="95000"/>
                        </a:lnSpc>
                        <a:spcBef>
                          <a:spcPts val="600"/>
                        </a:spcBef>
                        <a:spcAft>
                          <a:spcPts val="0"/>
                        </a:spcAft>
                        <a:buFont typeface="Arial" panose="020B0604020202020204" pitchFamily="34" charset="0"/>
                        <a:buChar char="​"/>
                      </a:pPr>
                      <a:r>
                        <a:rPr lang="en-US" sz="1100" b="0" kern="1200" dirty="0">
                          <a:solidFill>
                            <a:schemeClr val="dk1"/>
                          </a:solidFill>
                          <a:latin typeface="+mn-lt"/>
                          <a:ea typeface="+mn-ea"/>
                          <a:cs typeface="+mn-cs"/>
                        </a:rPr>
                        <a:t>Make it fun and eye-catching</a:t>
                      </a:r>
                    </a:p>
                  </a:txBody>
                  <a:tcPr anchor="ctr">
                    <a:solidFill>
                      <a:srgbClr val="F3F9FA"/>
                    </a:solidFill>
                  </a:tcPr>
                </a:tc>
                <a:tc>
                  <a:txBody>
                    <a:bodyPr/>
                    <a:lstStyle/>
                    <a:p>
                      <a:pPr>
                        <a:lnSpc>
                          <a:spcPct val="95000"/>
                        </a:lnSpc>
                        <a:spcBef>
                          <a:spcPts val="600"/>
                        </a:spcBef>
                        <a:spcAft>
                          <a:spcPts val="0"/>
                        </a:spcAft>
                      </a:pPr>
                      <a:r>
                        <a:rPr lang="en-US" sz="1100" dirty="0"/>
                        <a:t>Highlight advantage</a:t>
                      </a:r>
                      <a:endParaRPr lang="en-US" dirty="0"/>
                    </a:p>
                    <a:p>
                      <a:pPr>
                        <a:lnSpc>
                          <a:spcPct val="95000"/>
                        </a:lnSpc>
                        <a:spcBef>
                          <a:spcPts val="600"/>
                        </a:spcBef>
                        <a:spcAft>
                          <a:spcPts val="0"/>
                        </a:spcAft>
                      </a:pPr>
                      <a:r>
                        <a:rPr lang="en-US" sz="1100" kern="1200" dirty="0">
                          <a:solidFill>
                            <a:schemeClr val="dk1"/>
                          </a:solidFill>
                          <a:latin typeface="+mn-lt"/>
                          <a:ea typeface="+mn-ea"/>
                          <a:cs typeface="+mn-cs"/>
                        </a:rPr>
                        <a:t>Highlight compatibility</a:t>
                      </a:r>
                      <a:endParaRPr lang="en-US" dirty="0"/>
                    </a:p>
                    <a:p>
                      <a:pPr>
                        <a:lnSpc>
                          <a:spcPct val="95000"/>
                        </a:lnSpc>
                        <a:spcBef>
                          <a:spcPts val="600"/>
                        </a:spcBef>
                        <a:spcAft>
                          <a:spcPts val="0"/>
                        </a:spcAft>
                      </a:pPr>
                      <a:r>
                        <a:rPr lang="en-US" sz="1100" kern="1200" dirty="0">
                          <a:solidFill>
                            <a:schemeClr val="dk1"/>
                          </a:solidFill>
                          <a:latin typeface="+mn-lt"/>
                          <a:ea typeface="+mn-ea"/>
                          <a:cs typeface="+mn-cs"/>
                        </a:rPr>
                        <a:t>Sound bites</a:t>
                      </a:r>
                      <a:endParaRPr lang="en-US" dirty="0"/>
                    </a:p>
                  </a:txBody>
                  <a:tcPr anchor="ctr">
                    <a:solidFill>
                      <a:srgbClr val="F3F9FA"/>
                    </a:solidFill>
                  </a:tcPr>
                </a:tc>
                <a:extLst>
                  <a:ext uri="{0D108BD9-81ED-4DB2-BD59-A6C34878D82A}">
                    <a16:rowId xmlns:a16="http://schemas.microsoft.com/office/drawing/2014/main" val="201065445"/>
                  </a:ext>
                </a:extLst>
              </a:tr>
            </a:tbl>
          </a:graphicData>
        </a:graphic>
      </p:graphicFrame>
    </p:spTree>
    <p:extLst>
      <p:ext uri="{BB962C8B-B14F-4D97-AF65-F5344CB8AC3E}">
        <p14:creationId xmlns:p14="http://schemas.microsoft.com/office/powerpoint/2010/main" val="4169712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177D0D-1043-470C-A255-B925CB36B5AF}"/>
              </a:ext>
            </a:extLst>
          </p:cNvPr>
          <p:cNvSpPr>
            <a:spLocks noGrp="1"/>
          </p:cNvSpPr>
          <p:nvPr>
            <p:ph type="title"/>
          </p:nvPr>
        </p:nvSpPr>
        <p:spPr/>
        <p:txBody>
          <a:bodyPr/>
          <a:lstStyle/>
          <a:p>
            <a:r>
              <a:rPr lang="en-US" dirty="0"/>
              <a:t>Phase II. </a:t>
            </a:r>
            <a:br>
              <a:rPr lang="en-US" dirty="0"/>
            </a:br>
            <a:r>
              <a:rPr lang="en-US" dirty="0"/>
              <a:t>Build Knowledge &amp; Commitment</a:t>
            </a:r>
          </a:p>
        </p:txBody>
      </p:sp>
      <p:grpSp>
        <p:nvGrpSpPr>
          <p:cNvPr id="3" name="Group 2">
            <a:extLst>
              <a:ext uri="{FF2B5EF4-FFF2-40B4-BE49-F238E27FC236}">
                <a16:creationId xmlns:a16="http://schemas.microsoft.com/office/drawing/2014/main" id="{30C2B3A5-AA0F-477B-B35E-0A07E38CD9E5}"/>
              </a:ext>
              <a:ext uri="{C183D7F6-B498-43B3-948B-1728B52AA6E4}">
                <adec:decorative xmlns:adec="http://schemas.microsoft.com/office/drawing/2017/decorative" val="1"/>
              </a:ext>
            </a:extLst>
          </p:cNvPr>
          <p:cNvGrpSpPr/>
          <p:nvPr/>
        </p:nvGrpSpPr>
        <p:grpSpPr>
          <a:xfrm>
            <a:off x="411480" y="2185416"/>
            <a:ext cx="1806716" cy="784567"/>
            <a:chOff x="3668642" y="3036716"/>
            <a:chExt cx="1806716" cy="784567"/>
          </a:xfrm>
        </p:grpSpPr>
        <p:sp>
          <p:nvSpPr>
            <p:cNvPr id="10" name="Arrow: Chevron 9">
              <a:extLst>
                <a:ext uri="{FF2B5EF4-FFF2-40B4-BE49-F238E27FC236}">
                  <a16:creationId xmlns:a16="http://schemas.microsoft.com/office/drawing/2014/main" id="{5EC03436-5696-4325-8F05-D84D88EEA61D}"/>
                </a:ext>
              </a:extLst>
            </p:cNvPr>
            <p:cNvSpPr/>
            <p:nvPr/>
          </p:nvSpPr>
          <p:spPr>
            <a:xfrm>
              <a:off x="3668642" y="3036716"/>
              <a:ext cx="1626044" cy="627653"/>
            </a:xfrm>
            <a:prstGeom prst="chevron">
              <a:avLst>
                <a:gd name="adj" fmla="val 4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11" name="Group 10">
              <a:extLst>
                <a:ext uri="{FF2B5EF4-FFF2-40B4-BE49-F238E27FC236}">
                  <a16:creationId xmlns:a16="http://schemas.microsoft.com/office/drawing/2014/main" id="{E2982A93-C28A-4512-93AA-596458663BF3}"/>
                </a:ext>
              </a:extLst>
            </p:cNvPr>
            <p:cNvGrpSpPr/>
            <p:nvPr/>
          </p:nvGrpSpPr>
          <p:grpSpPr>
            <a:xfrm>
              <a:off x="4102254" y="3193630"/>
              <a:ext cx="1373104" cy="627653"/>
              <a:chOff x="2294370" y="1139405"/>
              <a:chExt cx="1373104" cy="627653"/>
            </a:xfrm>
          </p:grpSpPr>
          <p:sp>
            <p:nvSpPr>
              <p:cNvPr id="12" name="Rectangle: Rounded Corners 11">
                <a:extLst>
                  <a:ext uri="{FF2B5EF4-FFF2-40B4-BE49-F238E27FC236}">
                    <a16:creationId xmlns:a16="http://schemas.microsoft.com/office/drawing/2014/main" id="{18D4CAEB-0E43-4DFE-AA56-FAFEC3EDE0E2}"/>
                  </a:ext>
                </a:extLst>
              </p:cNvPr>
              <p:cNvSpPr/>
              <p:nvPr/>
            </p:nvSpPr>
            <p:spPr>
              <a:xfrm>
                <a:off x="2294370" y="1139405"/>
                <a:ext cx="1373104" cy="62765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Rectangle: Rounded Corners 5">
                <a:extLst>
                  <a:ext uri="{FF2B5EF4-FFF2-40B4-BE49-F238E27FC236}">
                    <a16:creationId xmlns:a16="http://schemas.microsoft.com/office/drawing/2014/main" id="{0BCA8782-BD6E-457D-B08F-083FD29D7061}"/>
                  </a:ext>
                </a:extLst>
              </p:cNvPr>
              <p:cNvSpPr txBox="1"/>
              <p:nvPr/>
            </p:nvSpPr>
            <p:spPr>
              <a:xfrm>
                <a:off x="2312753" y="1157788"/>
                <a:ext cx="1336338" cy="590887"/>
              </a:xfrm>
              <a:prstGeom prst="rect">
                <a:avLst/>
              </a:prstGeom>
              <a:solidFill>
                <a:schemeClr val="bg1"/>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1200" b="1" kern="1200" dirty="0"/>
                  <a:t>II. Building Knowledge </a:t>
                </a:r>
                <a:br>
                  <a:rPr lang="en-US" sz="1200" b="1" kern="1200" dirty="0"/>
                </a:br>
                <a:r>
                  <a:rPr lang="en-US" sz="1200" b="1" kern="1200" dirty="0"/>
                  <a:t>&amp; Commitment</a:t>
                </a:r>
              </a:p>
            </p:txBody>
          </p:sp>
        </p:grpSp>
      </p:grpSp>
      <p:sp>
        <p:nvSpPr>
          <p:cNvPr id="16" name="Content Placeholder 9">
            <a:extLst>
              <a:ext uri="{FF2B5EF4-FFF2-40B4-BE49-F238E27FC236}">
                <a16:creationId xmlns:a16="http://schemas.microsoft.com/office/drawing/2014/main" id="{D958C5AB-B21B-416F-B25F-C988C6E69C66}"/>
              </a:ext>
            </a:extLst>
          </p:cNvPr>
          <p:cNvSpPr txBox="1">
            <a:spLocks/>
          </p:cNvSpPr>
          <p:nvPr/>
        </p:nvSpPr>
        <p:spPr>
          <a:xfrm>
            <a:off x="3829078" y="685800"/>
            <a:ext cx="4857722" cy="549275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buFont typeface="Arial" panose="020B0604020202020204" pitchFamily="34" charset="0"/>
              <a:buNone/>
              <a:defRPr/>
            </a:pPr>
            <a:r>
              <a:rPr lang="en-US" sz="1200" dirty="0">
                <a:latin typeface="+mn-lt"/>
              </a:rPr>
              <a:t>This stage is about preparing the team for change. </a:t>
            </a:r>
          </a:p>
          <a:p>
            <a:pPr lvl="4">
              <a:spcBef>
                <a:spcPts val="600"/>
              </a:spcBef>
              <a:spcAft>
                <a:spcPts val="0"/>
              </a:spcAft>
              <a:defRPr/>
            </a:pPr>
            <a:r>
              <a:rPr lang="en-US" sz="1200" b="1" dirty="0">
                <a:latin typeface="+mn-lt"/>
                <a:cs typeface="Arial" panose="020B0604020202020204" pitchFamily="34" charset="0"/>
              </a:rPr>
              <a:t>Education</a:t>
            </a:r>
            <a:r>
              <a:rPr lang="en-US" sz="1200" dirty="0">
                <a:latin typeface="+mn-lt"/>
                <a:cs typeface="Arial" panose="020B0604020202020204" pitchFamily="34" charset="0"/>
              </a:rPr>
              <a:t> – the “go to” strategy that does little to change clinician behavior; none-the-less is an essential foundation before expecting a change in practice (live, virtual or computer-based).</a:t>
            </a:r>
          </a:p>
          <a:p>
            <a:pPr lvl="4">
              <a:spcBef>
                <a:spcPts val="600"/>
              </a:spcBef>
              <a:spcAft>
                <a:spcPts val="0"/>
              </a:spcAft>
              <a:defRPr/>
            </a:pPr>
            <a:r>
              <a:rPr lang="en-US" sz="1200" b="1" dirty="0">
                <a:latin typeface="+mn-lt"/>
                <a:cs typeface="Arial" panose="020B0604020202020204" pitchFamily="34" charset="0"/>
              </a:rPr>
              <a:t>Change agents </a:t>
            </a:r>
            <a:r>
              <a:rPr lang="en-US" sz="1200" dirty="0">
                <a:latin typeface="+mn-lt"/>
                <a:cs typeface="Arial" panose="020B0604020202020204" pitchFamily="34" charset="0"/>
              </a:rPr>
              <a:t>– there are a variety of change agent roles, but in all, the focus is on helping your team members understand how to use their role.</a:t>
            </a:r>
          </a:p>
          <a:p>
            <a:pPr marL="171450" indent="-171450">
              <a:lnSpc>
                <a:spcPct val="95000"/>
              </a:lnSpc>
              <a:spcAft>
                <a:spcPts val="0"/>
              </a:spcAft>
              <a:buFont typeface="Arial" panose="020B0604020202020204" pitchFamily="34" charset="0"/>
              <a:buChar char="•"/>
              <a:defRPr/>
            </a:pPr>
            <a:r>
              <a:rPr lang="en-US" sz="1200" b="1" i="0" dirty="0">
                <a:solidFill>
                  <a:schemeClr val="tx2"/>
                </a:solidFill>
                <a:latin typeface="+mn-lt"/>
                <a:cs typeface="Arial" panose="020B0604020202020204" pitchFamily="34" charset="0"/>
              </a:rPr>
              <a:t>Educational outreach or academic detailing </a:t>
            </a:r>
            <a:r>
              <a:rPr lang="en-US" sz="1200" i="0" dirty="0">
                <a:solidFill>
                  <a:schemeClr val="tx2"/>
                </a:solidFill>
                <a:latin typeface="+mn-lt"/>
                <a:cs typeface="Arial" panose="020B0604020202020204" pitchFamily="34" charset="0"/>
              </a:rPr>
              <a:t>– most effective approach to support application of learning; particularly useful when provided by a peer opinion leader</a:t>
            </a:r>
          </a:p>
          <a:p>
            <a:pPr marL="171450" indent="-171450">
              <a:lnSpc>
                <a:spcPct val="95000"/>
              </a:lnSpc>
              <a:spcAft>
                <a:spcPts val="0"/>
              </a:spcAft>
              <a:buFont typeface="Arial" panose="020B0604020202020204" pitchFamily="34" charset="0"/>
              <a:buChar char="•"/>
              <a:defRPr/>
            </a:pPr>
            <a:r>
              <a:rPr lang="en-US" sz="1200" b="1" i="0" dirty="0">
                <a:solidFill>
                  <a:schemeClr val="tx2"/>
                </a:solidFill>
                <a:latin typeface="+mn-lt"/>
                <a:cs typeface="Arial" panose="020B0604020202020204" pitchFamily="34" charset="0"/>
              </a:rPr>
              <a:t>Gap assessment/gap analysis </a:t>
            </a:r>
            <a:r>
              <a:rPr lang="en-US" sz="1200" i="0" dirty="0">
                <a:solidFill>
                  <a:schemeClr val="tx2"/>
                </a:solidFill>
                <a:latin typeface="+mn-lt"/>
                <a:cs typeface="Arial" panose="020B0604020202020204" pitchFamily="34" charset="0"/>
              </a:rPr>
              <a:t>– demonstrates a clear opportunity for improvement; particularly effective for clinicians and leaders accustomed to interpreting data.</a:t>
            </a:r>
          </a:p>
          <a:p>
            <a:pPr marL="171450" indent="-171450">
              <a:lnSpc>
                <a:spcPct val="95000"/>
              </a:lnSpc>
              <a:spcAft>
                <a:spcPts val="0"/>
              </a:spcAft>
              <a:buFont typeface="Arial" panose="020B0604020202020204" pitchFamily="34" charset="0"/>
              <a:buChar char="•"/>
              <a:defRPr/>
            </a:pPr>
            <a:r>
              <a:rPr lang="en-US" sz="1200" b="1" i="0" dirty="0">
                <a:solidFill>
                  <a:schemeClr val="tx2"/>
                </a:solidFill>
                <a:latin typeface="+mn-lt"/>
                <a:cs typeface="Arial" panose="020B0604020202020204" pitchFamily="34" charset="0"/>
              </a:rPr>
              <a:t>Local adaptation and simplify </a:t>
            </a:r>
            <a:r>
              <a:rPr lang="en-US" sz="1200" i="0" dirty="0">
                <a:solidFill>
                  <a:schemeClr val="tx2"/>
                </a:solidFill>
                <a:latin typeface="+mn-lt"/>
                <a:cs typeface="Arial" panose="020B0604020202020204" pitchFamily="34" charset="0"/>
              </a:rPr>
              <a:t>– creates commitment, while making the evidence-based practice easier to complete; the procedure for adaptation is important to keep the key steps essential to achieving the desired practice improvement.</a:t>
            </a:r>
          </a:p>
          <a:p>
            <a:pPr marL="171450" indent="-171450">
              <a:lnSpc>
                <a:spcPct val="95000"/>
              </a:lnSpc>
              <a:spcAft>
                <a:spcPts val="0"/>
              </a:spcAft>
              <a:buFont typeface="Arial" panose="020B0604020202020204" pitchFamily="34" charset="0"/>
              <a:buChar char="•"/>
              <a:defRPr/>
            </a:pPr>
            <a:r>
              <a:rPr lang="en-US" sz="1200" b="1" i="0" dirty="0">
                <a:solidFill>
                  <a:schemeClr val="tx2"/>
                </a:solidFill>
                <a:latin typeface="+mn-lt"/>
                <a:cs typeface="Arial" panose="020B0604020202020204" pitchFamily="34" charset="0"/>
              </a:rPr>
              <a:t>Action plan </a:t>
            </a:r>
            <a:r>
              <a:rPr lang="en-US" sz="1200" i="0" dirty="0">
                <a:solidFill>
                  <a:schemeClr val="tx2"/>
                </a:solidFill>
                <a:latin typeface="+mn-lt"/>
                <a:cs typeface="Arial" panose="020B0604020202020204" pitchFamily="34" charset="0"/>
              </a:rPr>
              <a:t>– keeps the team organized and moving forward with clear delineation of responsibilities and a timeline for commitment.</a:t>
            </a:r>
          </a:p>
          <a:p>
            <a:pPr>
              <a:lnSpc>
                <a:spcPct val="95000"/>
              </a:lnSpc>
              <a:spcAft>
                <a:spcPts val="0"/>
              </a:spcAft>
              <a:buNone/>
              <a:defRPr/>
            </a:pPr>
            <a:endParaRPr lang="en-US" sz="1100" i="0" dirty="0">
              <a:latin typeface="+mn-lt"/>
              <a:cs typeface="Arial" panose="020B0604020202020204" pitchFamily="34" charset="0"/>
            </a:endParaRPr>
          </a:p>
          <a:p>
            <a:endParaRPr lang="en-US" dirty="0">
              <a:latin typeface="+mn-lt"/>
            </a:endParaRPr>
          </a:p>
        </p:txBody>
      </p:sp>
      <p:graphicFrame>
        <p:nvGraphicFramePr>
          <p:cNvPr id="18" name="Content Placeholder 1">
            <a:extLst>
              <a:ext uri="{FF2B5EF4-FFF2-40B4-BE49-F238E27FC236}">
                <a16:creationId xmlns:a16="http://schemas.microsoft.com/office/drawing/2014/main" id="{D266173B-439C-4CD9-9580-CA241A47875A}"/>
              </a:ext>
            </a:extLst>
          </p:cNvPr>
          <p:cNvGraphicFramePr>
            <a:graphicFrameLocks/>
          </p:cNvGraphicFramePr>
          <p:nvPr>
            <p:extLst>
              <p:ext uri="{D42A27DB-BD31-4B8C-83A1-F6EECF244321}">
                <p14:modId xmlns:p14="http://schemas.microsoft.com/office/powerpoint/2010/main" val="1312657231"/>
              </p:ext>
            </p:extLst>
          </p:nvPr>
        </p:nvGraphicFramePr>
        <p:xfrm>
          <a:off x="3829078" y="4507742"/>
          <a:ext cx="4859217" cy="2095265"/>
        </p:xfrm>
        <a:graphic>
          <a:graphicData uri="http://schemas.openxmlformats.org/drawingml/2006/table">
            <a:tbl>
              <a:tblPr firstRow="1" bandRow="1">
                <a:tableStyleId>{5C22544A-7EE6-4342-B048-85BDC9FD1C3A}</a:tableStyleId>
              </a:tblPr>
              <a:tblGrid>
                <a:gridCol w="2320968">
                  <a:extLst>
                    <a:ext uri="{9D8B030D-6E8A-4147-A177-3AD203B41FA5}">
                      <a16:colId xmlns:a16="http://schemas.microsoft.com/office/drawing/2014/main" val="2308418416"/>
                    </a:ext>
                  </a:extLst>
                </a:gridCol>
                <a:gridCol w="2538249">
                  <a:extLst>
                    <a:ext uri="{9D8B030D-6E8A-4147-A177-3AD203B41FA5}">
                      <a16:colId xmlns:a16="http://schemas.microsoft.com/office/drawing/2014/main" val="820374939"/>
                    </a:ext>
                  </a:extLst>
                </a:gridCol>
              </a:tblGrid>
              <a:tr h="285515">
                <a:tc>
                  <a:txBody>
                    <a:bodyPr/>
                    <a:lstStyle/>
                    <a:p>
                      <a:pPr marL="0" marR="0" lvl="2" indent="0" algn="ctr">
                        <a:spcBef>
                          <a:spcPts val="600"/>
                        </a:spcBef>
                        <a:spcAft>
                          <a:spcPts val="300"/>
                        </a:spcAft>
                        <a:buFont typeface="Arial" panose="020B0604020202020204" pitchFamily="34" charset="0"/>
                        <a:buChar char="​"/>
                      </a:pPr>
                      <a:r>
                        <a:rPr lang="en-US" sz="1400" kern="1200" dirty="0">
                          <a:solidFill>
                            <a:schemeClr val="bg1">
                              <a:lumMod val="95000"/>
                            </a:schemeClr>
                          </a:solidFill>
                          <a:latin typeface="+mn-lt"/>
                          <a:ea typeface="+mn-ea"/>
                          <a:cs typeface="+mn-cs"/>
                        </a:rPr>
                        <a:t>Goals</a:t>
                      </a:r>
                    </a:p>
                  </a:txBody>
                  <a:tcPr marL="68580" marR="68580" marT="0" marB="0" anchor="ctr"/>
                </a:tc>
                <a:tc>
                  <a:txBody>
                    <a:bodyPr/>
                    <a:lstStyle/>
                    <a:p>
                      <a:pPr marL="0" marR="0" lvl="2" indent="0" algn="ctr">
                        <a:spcBef>
                          <a:spcPts val="600"/>
                        </a:spcBef>
                        <a:spcAft>
                          <a:spcPts val="300"/>
                        </a:spcAft>
                        <a:buFont typeface="Arial" panose="020B0604020202020204" pitchFamily="34" charset="0"/>
                        <a:buChar char="​"/>
                      </a:pPr>
                      <a:r>
                        <a:rPr lang="en-US" sz="1400" kern="1200" dirty="0">
                          <a:solidFill>
                            <a:schemeClr val="bg1">
                              <a:lumMod val="95000"/>
                            </a:schemeClr>
                          </a:solidFill>
                          <a:latin typeface="+mn-lt"/>
                          <a:ea typeface="+mn-ea"/>
                          <a:cs typeface="+mn-cs"/>
                        </a:rPr>
                        <a:t>Strategies</a:t>
                      </a:r>
                    </a:p>
                  </a:txBody>
                  <a:tcPr marL="68580" marR="68580" marT="0" marB="0" anchor="ctr"/>
                </a:tc>
                <a:extLst>
                  <a:ext uri="{0D108BD9-81ED-4DB2-BD59-A6C34878D82A}">
                    <a16:rowId xmlns:a16="http://schemas.microsoft.com/office/drawing/2014/main" val="624358287"/>
                  </a:ext>
                </a:extLst>
              </a:tr>
              <a:tr h="1188720">
                <a:tc>
                  <a:txBody>
                    <a:bodyPr/>
                    <a:lstStyle/>
                    <a:p>
                      <a:pPr marL="0" algn="l" defTabSz="914400" rtl="0" eaLnBrk="1" latinLnBrk="0" hangingPunct="1">
                        <a:lnSpc>
                          <a:spcPct val="95000"/>
                        </a:lnSpc>
                        <a:spcBef>
                          <a:spcPts val="600"/>
                        </a:spcBef>
                        <a:spcAft>
                          <a:spcPts val="0"/>
                        </a:spcAft>
                      </a:pPr>
                      <a:r>
                        <a:rPr lang="en-US" sz="1200" b="0" kern="1200" dirty="0">
                          <a:solidFill>
                            <a:schemeClr val="dk1"/>
                          </a:solidFill>
                          <a:latin typeface="+mn-lt"/>
                          <a:ea typeface="+mn-ea"/>
                          <a:cs typeface="+mn-cs"/>
                        </a:rPr>
                        <a:t>How do clinicians within a discipline like to learn?</a:t>
                      </a:r>
                    </a:p>
                    <a:p>
                      <a:pPr marL="0" algn="l" defTabSz="914400" rtl="0" eaLnBrk="1" latinLnBrk="0" hangingPunct="1">
                        <a:lnSpc>
                          <a:spcPct val="95000"/>
                        </a:lnSpc>
                        <a:spcBef>
                          <a:spcPts val="600"/>
                        </a:spcBef>
                        <a:spcAft>
                          <a:spcPts val="0"/>
                        </a:spcAft>
                      </a:pPr>
                      <a:r>
                        <a:rPr lang="en-US" sz="1200" b="0" kern="1200" dirty="0">
                          <a:solidFill>
                            <a:schemeClr val="dk1"/>
                          </a:solidFill>
                          <a:latin typeface="+mn-lt"/>
                          <a:ea typeface="+mn-ea"/>
                          <a:cs typeface="+mn-cs"/>
                        </a:rPr>
                        <a:t>Build upon the natural tendency for clinicians to learn from each other. </a:t>
                      </a:r>
                    </a:p>
                    <a:p>
                      <a:pPr marL="0" algn="l" defTabSz="914400" rtl="0" eaLnBrk="1" latinLnBrk="0" hangingPunct="1">
                        <a:lnSpc>
                          <a:spcPct val="95000"/>
                        </a:lnSpc>
                        <a:spcBef>
                          <a:spcPts val="600"/>
                        </a:spcBef>
                        <a:spcAft>
                          <a:spcPts val="0"/>
                        </a:spcAft>
                      </a:pPr>
                      <a:r>
                        <a:rPr lang="en-US" sz="1200" b="0" kern="1200" dirty="0">
                          <a:solidFill>
                            <a:schemeClr val="dk1"/>
                          </a:solidFill>
                          <a:latin typeface="+mn-lt"/>
                          <a:ea typeface="+mn-ea"/>
                          <a:cs typeface="+mn-cs"/>
                        </a:rPr>
                        <a:t>Keep an eye toward building the evidence-based practice into the system to make it easy to do right.</a:t>
                      </a:r>
                    </a:p>
                  </a:txBody>
                  <a:tcPr anchor="ctr">
                    <a:solidFill>
                      <a:srgbClr val="F3F9FA"/>
                    </a:solidFill>
                  </a:tcPr>
                </a:tc>
                <a:tc>
                  <a:txBody>
                    <a:bodyPr/>
                    <a:lstStyle/>
                    <a:p>
                      <a:pPr marL="0" algn="l" defTabSz="914400" rtl="0" eaLnBrk="1" latinLnBrk="0" hangingPunct="1">
                        <a:lnSpc>
                          <a:spcPct val="95000"/>
                        </a:lnSpc>
                        <a:spcBef>
                          <a:spcPts val="600"/>
                        </a:spcBef>
                        <a:spcAft>
                          <a:spcPts val="0"/>
                        </a:spcAft>
                      </a:pPr>
                      <a:r>
                        <a:rPr lang="en-US" sz="1200" b="0" kern="1200" dirty="0">
                          <a:solidFill>
                            <a:schemeClr val="dk1"/>
                          </a:solidFill>
                          <a:latin typeface="+mn-lt"/>
                          <a:ea typeface="+mn-ea"/>
                          <a:cs typeface="+mn-cs"/>
                        </a:rPr>
                        <a:t>Education</a:t>
                      </a:r>
                    </a:p>
                    <a:p>
                      <a:pPr marL="0" algn="l" defTabSz="914400" rtl="0" eaLnBrk="1" latinLnBrk="0" hangingPunct="1">
                        <a:lnSpc>
                          <a:spcPct val="95000"/>
                        </a:lnSpc>
                        <a:spcBef>
                          <a:spcPts val="600"/>
                        </a:spcBef>
                        <a:spcAft>
                          <a:spcPts val="0"/>
                        </a:spcAft>
                      </a:pPr>
                      <a:r>
                        <a:rPr lang="en-US" sz="1200" b="0" kern="1200" dirty="0">
                          <a:solidFill>
                            <a:schemeClr val="dk1"/>
                          </a:solidFill>
                          <a:latin typeface="+mn-lt"/>
                          <a:ea typeface="+mn-ea"/>
                          <a:cs typeface="+mn-cs"/>
                        </a:rPr>
                        <a:t>Change agents</a:t>
                      </a:r>
                    </a:p>
                    <a:p>
                      <a:pPr marL="0" algn="l" defTabSz="914400" rtl="0" eaLnBrk="1" latinLnBrk="0" hangingPunct="1">
                        <a:lnSpc>
                          <a:spcPct val="95000"/>
                        </a:lnSpc>
                        <a:spcBef>
                          <a:spcPts val="600"/>
                        </a:spcBef>
                        <a:spcAft>
                          <a:spcPts val="0"/>
                        </a:spcAft>
                      </a:pPr>
                      <a:r>
                        <a:rPr lang="en-US" sz="1200" b="0" kern="1200" dirty="0">
                          <a:solidFill>
                            <a:schemeClr val="dk1"/>
                          </a:solidFill>
                          <a:latin typeface="+mn-lt"/>
                          <a:ea typeface="+mn-ea"/>
                          <a:cs typeface="+mn-cs"/>
                        </a:rPr>
                        <a:t>Educational outreach or academic detailing</a:t>
                      </a:r>
                    </a:p>
                    <a:p>
                      <a:pPr marL="0" algn="l" defTabSz="914400" rtl="0" eaLnBrk="1" latinLnBrk="0" hangingPunct="1">
                        <a:lnSpc>
                          <a:spcPct val="95000"/>
                        </a:lnSpc>
                        <a:spcBef>
                          <a:spcPts val="600"/>
                        </a:spcBef>
                        <a:spcAft>
                          <a:spcPts val="0"/>
                        </a:spcAft>
                      </a:pPr>
                      <a:r>
                        <a:rPr lang="en-US" sz="1200" b="0" kern="1200" dirty="0">
                          <a:solidFill>
                            <a:schemeClr val="dk1"/>
                          </a:solidFill>
                          <a:latin typeface="+mn-lt"/>
                          <a:ea typeface="+mn-ea"/>
                          <a:cs typeface="+mn-cs"/>
                        </a:rPr>
                        <a:t>Gap assessment/gap analysis</a:t>
                      </a:r>
                    </a:p>
                    <a:p>
                      <a:pPr marL="0" algn="l" defTabSz="914400" rtl="0" eaLnBrk="1" latinLnBrk="0" hangingPunct="1">
                        <a:lnSpc>
                          <a:spcPct val="95000"/>
                        </a:lnSpc>
                        <a:spcBef>
                          <a:spcPts val="600"/>
                        </a:spcBef>
                        <a:spcAft>
                          <a:spcPts val="0"/>
                        </a:spcAft>
                      </a:pPr>
                      <a:r>
                        <a:rPr lang="en-US" sz="1200" b="0" kern="1200" dirty="0">
                          <a:solidFill>
                            <a:schemeClr val="dk1"/>
                          </a:solidFill>
                          <a:latin typeface="+mn-lt"/>
                          <a:ea typeface="+mn-ea"/>
                          <a:cs typeface="+mn-cs"/>
                        </a:rPr>
                        <a:t>Local adaptation and simplify</a:t>
                      </a:r>
                    </a:p>
                    <a:p>
                      <a:pPr marL="0" algn="l" defTabSz="914400" rtl="0" eaLnBrk="1" latinLnBrk="0" hangingPunct="1">
                        <a:lnSpc>
                          <a:spcPct val="95000"/>
                        </a:lnSpc>
                        <a:spcBef>
                          <a:spcPts val="600"/>
                        </a:spcBef>
                        <a:spcAft>
                          <a:spcPts val="0"/>
                        </a:spcAft>
                      </a:pPr>
                      <a:r>
                        <a:rPr lang="en-US" sz="1200" b="0" kern="1200" dirty="0">
                          <a:solidFill>
                            <a:schemeClr val="dk1"/>
                          </a:solidFill>
                          <a:latin typeface="+mn-lt"/>
                          <a:ea typeface="+mn-ea"/>
                          <a:cs typeface="+mn-cs"/>
                        </a:rPr>
                        <a:t>Action plan</a:t>
                      </a:r>
                    </a:p>
                  </a:txBody>
                  <a:tcPr anchor="ctr">
                    <a:solidFill>
                      <a:srgbClr val="F3F9FA"/>
                    </a:solidFill>
                  </a:tcPr>
                </a:tc>
                <a:extLst>
                  <a:ext uri="{0D108BD9-81ED-4DB2-BD59-A6C34878D82A}">
                    <a16:rowId xmlns:a16="http://schemas.microsoft.com/office/drawing/2014/main" val="201065445"/>
                  </a:ext>
                </a:extLst>
              </a:tr>
            </a:tbl>
          </a:graphicData>
        </a:graphic>
      </p:graphicFrame>
    </p:spTree>
    <p:extLst>
      <p:ext uri="{BB962C8B-B14F-4D97-AF65-F5344CB8AC3E}">
        <p14:creationId xmlns:p14="http://schemas.microsoft.com/office/powerpoint/2010/main" val="2551991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PRN as a Teacher</a:t>
            </a:r>
          </a:p>
        </p:txBody>
      </p:sp>
      <p:sp>
        <p:nvSpPr>
          <p:cNvPr id="3" name="Content Placeholder 2"/>
          <p:cNvSpPr>
            <a:spLocks noGrp="1"/>
          </p:cNvSpPr>
          <p:nvPr>
            <p:ph idx="1"/>
          </p:nvPr>
        </p:nvSpPr>
        <p:spPr>
          <a:xfrm>
            <a:off x="3829078" y="693206"/>
            <a:ext cx="4857722" cy="5492750"/>
          </a:xfrm>
        </p:spPr>
        <p:txBody>
          <a:bodyPr/>
          <a:lstStyle/>
          <a:p>
            <a:pPr>
              <a:spcAft>
                <a:spcPts val="600"/>
              </a:spcAft>
            </a:pPr>
            <a:r>
              <a:rPr lang="en-US" sz="1600" dirty="0"/>
              <a:t>Incorporate adult learning principles</a:t>
            </a:r>
          </a:p>
          <a:p>
            <a:pPr lvl="3"/>
            <a:r>
              <a:rPr lang="en-US" sz="1200" dirty="0"/>
              <a:t>Adults learn from their own experiences. Provide a foundation or context for the learning that’s based on what they need or want to know. They are motivated by content that is relevant, builds their confidence, captures their attention, or provides satisfaction. Adult learners want to be actively involved in learning rather than being lectured.</a:t>
            </a:r>
          </a:p>
          <a:p>
            <a:endParaRPr lang="en-US" b="1" dirty="0">
              <a:solidFill>
                <a:schemeClr val="accent6"/>
              </a:solidFill>
            </a:endParaRPr>
          </a:p>
          <a:p>
            <a:pPr lvl="1"/>
            <a:endParaRPr lang="en-US" dirty="0"/>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098" y="3015309"/>
            <a:ext cx="5109935" cy="2921652"/>
          </a:xfrm>
          <a:prstGeom prst="rect">
            <a:avLst/>
          </a:prstGeom>
        </p:spPr>
      </p:pic>
    </p:spTree>
    <p:extLst>
      <p:ext uri="{BB962C8B-B14F-4D97-AF65-F5344CB8AC3E}">
        <p14:creationId xmlns:p14="http://schemas.microsoft.com/office/powerpoint/2010/main" val="1547100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PRN as a Teacher </a:t>
            </a:r>
          </a:p>
        </p:txBody>
      </p:sp>
      <p:sp>
        <p:nvSpPr>
          <p:cNvPr id="3" name="Content Placeholder 2"/>
          <p:cNvSpPr>
            <a:spLocks noGrp="1"/>
          </p:cNvSpPr>
          <p:nvPr>
            <p:ph idx="1"/>
          </p:nvPr>
        </p:nvSpPr>
        <p:spPr>
          <a:xfrm>
            <a:off x="3829078" y="693206"/>
            <a:ext cx="4857722" cy="5492750"/>
          </a:xfrm>
        </p:spPr>
        <p:txBody>
          <a:bodyPr/>
          <a:lstStyle/>
          <a:p>
            <a:r>
              <a:rPr lang="en-US" sz="1600" dirty="0"/>
              <a:t>Use effective teaching strategies, formats, resources</a:t>
            </a:r>
          </a:p>
          <a:p>
            <a:r>
              <a:rPr lang="en-US" dirty="0"/>
              <a:t> </a:t>
            </a:r>
            <a:endParaRPr lang="en-US" b="1" dirty="0">
              <a:solidFill>
                <a:schemeClr val="accent6"/>
              </a:solidFill>
            </a:endParaRPr>
          </a:p>
          <a:p>
            <a:pPr lvl="1"/>
            <a:endParaRPr lang="en-US" dirty="0"/>
          </a:p>
        </p:txBody>
      </p:sp>
      <p:graphicFrame>
        <p:nvGraphicFramePr>
          <p:cNvPr id="8" name="Chart 7" descr="Learning Retention graph">
            <a:extLst>
              <a:ext uri="{FF2B5EF4-FFF2-40B4-BE49-F238E27FC236}">
                <a16:creationId xmlns:a16="http://schemas.microsoft.com/office/drawing/2014/main" id="{95A8A60D-1C20-41B1-BA8A-10FF4B0EE537}"/>
              </a:ext>
            </a:extLst>
          </p:cNvPr>
          <p:cNvGraphicFramePr/>
          <p:nvPr>
            <p:extLst>
              <p:ext uri="{D42A27DB-BD31-4B8C-83A1-F6EECF244321}">
                <p14:modId xmlns:p14="http://schemas.microsoft.com/office/powerpoint/2010/main" val="570065132"/>
              </p:ext>
            </p:extLst>
          </p:nvPr>
        </p:nvGraphicFramePr>
        <p:xfrm>
          <a:off x="457200" y="1791854"/>
          <a:ext cx="8229600" cy="421178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6">
            <a:extLst>
              <a:ext uri="{FF2B5EF4-FFF2-40B4-BE49-F238E27FC236}">
                <a16:creationId xmlns:a16="http://schemas.microsoft.com/office/drawing/2014/main" id="{7B74D7A3-8C9F-43C3-B00B-276A8830ADAA}"/>
              </a:ext>
            </a:extLst>
          </p:cNvPr>
          <p:cNvSpPr txBox="1">
            <a:spLocks noChangeArrowheads="1"/>
          </p:cNvSpPr>
          <p:nvPr/>
        </p:nvSpPr>
        <p:spPr bwMode="auto">
          <a:xfrm>
            <a:off x="490150" y="6368619"/>
            <a:ext cx="77724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en-US" sz="900" dirty="0">
                <a:solidFill>
                  <a:schemeClr val="bg1">
                    <a:lumMod val="75000"/>
                  </a:schemeClr>
                </a:solidFill>
                <a:latin typeface="+mn-lt"/>
                <a:cs typeface="Arial" pitchFamily="34" charset="0"/>
              </a:rPr>
              <a:t>Source: National Training Laboratories. Bethel, Maine.</a:t>
            </a:r>
            <a:endParaRPr lang="en-US" sz="900" i="1" dirty="0">
              <a:solidFill>
                <a:schemeClr val="bg1">
                  <a:lumMod val="75000"/>
                </a:schemeClr>
              </a:solidFill>
              <a:latin typeface="+mn-lt"/>
              <a:cs typeface="Arial" pitchFamily="34" charset="0"/>
            </a:endParaRPr>
          </a:p>
        </p:txBody>
      </p:sp>
    </p:spTree>
    <p:extLst>
      <p:ext uri="{BB962C8B-B14F-4D97-AF65-F5344CB8AC3E}">
        <p14:creationId xmlns:p14="http://schemas.microsoft.com/office/powerpoint/2010/main" val="32488869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PRN as a Coach</a:t>
            </a:r>
          </a:p>
        </p:txBody>
      </p:sp>
      <p:sp>
        <p:nvSpPr>
          <p:cNvPr id="3" name="Content Placeholder 2"/>
          <p:cNvSpPr>
            <a:spLocks noGrp="1"/>
          </p:cNvSpPr>
          <p:nvPr>
            <p:ph idx="1"/>
          </p:nvPr>
        </p:nvSpPr>
        <p:spPr>
          <a:xfrm>
            <a:off x="3827585" y="564776"/>
            <a:ext cx="2526321" cy="5492750"/>
          </a:xfrm>
        </p:spPr>
        <p:txBody>
          <a:bodyPr/>
          <a:lstStyle/>
          <a:p>
            <a:pPr>
              <a:lnSpc>
                <a:spcPct val="110000"/>
              </a:lnSpc>
              <a:spcAft>
                <a:spcPts val="600"/>
              </a:spcAft>
            </a:pPr>
            <a:r>
              <a:rPr lang="en-US" sz="1600" b="1" dirty="0"/>
              <a:t>The PRN will serve as a coach to others</a:t>
            </a:r>
          </a:p>
          <a:p>
            <a:pPr lvl="3"/>
            <a:r>
              <a:rPr lang="en-US" sz="1400" i="0" dirty="0"/>
              <a:t>A </a:t>
            </a:r>
            <a:r>
              <a:rPr lang="en-US" sz="1400" b="1" i="0" dirty="0"/>
              <a:t>coach</a:t>
            </a:r>
            <a:r>
              <a:rPr lang="en-US" sz="1400" i="0" dirty="0"/>
              <a:t> is a content expert who demonstrates competency in teaching skill development. Coaching is a short-term relationship that is task-oriented and performance-driven .</a:t>
            </a:r>
          </a:p>
          <a:p>
            <a:pPr lvl="3"/>
            <a:r>
              <a:rPr lang="en-US" sz="1600" b="1" i="1" dirty="0">
                <a:solidFill>
                  <a:schemeClr val="accent1"/>
                </a:solidFill>
                <a:latin typeface="Corbel" panose="020B0503020204020204" pitchFamily="34" charset="0"/>
                <a:cs typeface="+mn-cs"/>
              </a:rPr>
              <a:t>Whereas:</a:t>
            </a:r>
          </a:p>
          <a:p>
            <a:pPr lvl="3"/>
            <a:r>
              <a:rPr lang="en-US" sz="1400" i="0" dirty="0"/>
              <a:t>A </a:t>
            </a:r>
            <a:r>
              <a:rPr lang="en-US" sz="1400" b="1" i="0" dirty="0"/>
              <a:t>preceptor</a:t>
            </a:r>
            <a:r>
              <a:rPr lang="en-US" sz="1400" i="0" dirty="0"/>
              <a:t> is assigned, based on knowledge, skills, and experience, to orient an individual and provide short-term formal training to produce competence.</a:t>
            </a:r>
            <a:endParaRPr lang="en-US" sz="1400" dirty="0"/>
          </a:p>
          <a:p>
            <a:pPr lvl="3"/>
            <a:r>
              <a:rPr lang="en-US" sz="1400" i="0" dirty="0"/>
              <a:t>A </a:t>
            </a:r>
            <a:r>
              <a:rPr lang="en-US" sz="1400" b="1" i="0" dirty="0"/>
              <a:t>mentor</a:t>
            </a:r>
            <a:r>
              <a:rPr lang="en-US" sz="1400" i="0" dirty="0"/>
              <a:t> is a close, trusted, experienced counselor who provides long-term, relationship-oriented, development-driven guidance.</a:t>
            </a:r>
          </a:p>
          <a:p>
            <a:pPr lvl="3"/>
            <a:endParaRPr lang="en-US" i="0" dirty="0"/>
          </a:p>
        </p:txBody>
      </p:sp>
      <p:sp>
        <p:nvSpPr>
          <p:cNvPr id="9" name="Content Placeholder 8">
            <a:extLst>
              <a:ext uri="{FF2B5EF4-FFF2-40B4-BE49-F238E27FC236}">
                <a16:creationId xmlns:a16="http://schemas.microsoft.com/office/drawing/2014/main" id="{CCBD1E07-801C-4165-9F44-E9E7C07EB75C}"/>
              </a:ext>
            </a:extLst>
          </p:cNvPr>
          <p:cNvSpPr>
            <a:spLocks noGrp="1"/>
          </p:cNvSpPr>
          <p:nvPr>
            <p:ph idx="10"/>
          </p:nvPr>
        </p:nvSpPr>
        <p:spPr>
          <a:xfrm>
            <a:off x="6542239" y="1299814"/>
            <a:ext cx="2117668" cy="5492750"/>
          </a:xfrm>
        </p:spPr>
        <p:txBody>
          <a:bodyPr/>
          <a:lstStyle/>
          <a:p>
            <a:pPr marL="0" lvl="4" indent="0">
              <a:buNone/>
            </a:pPr>
            <a:r>
              <a:rPr lang="en-US" sz="1400" b="1" dirty="0">
                <a:solidFill>
                  <a:schemeClr val="accent4"/>
                </a:solidFill>
                <a:cs typeface="Arial" panose="020B0604020202020204" pitchFamily="34" charset="0"/>
              </a:rPr>
              <a:t>A coach must:</a:t>
            </a:r>
          </a:p>
          <a:p>
            <a:pPr lvl="5"/>
            <a:r>
              <a:rPr lang="en-US" sz="1400" dirty="0">
                <a:solidFill>
                  <a:schemeClr val="tx1"/>
                </a:solidFill>
              </a:rPr>
              <a:t>Have enthusiasm for the work</a:t>
            </a:r>
          </a:p>
          <a:p>
            <a:pPr lvl="5"/>
            <a:r>
              <a:rPr lang="en-US" sz="1400" dirty="0">
                <a:solidFill>
                  <a:schemeClr val="tx1"/>
                </a:solidFill>
              </a:rPr>
              <a:t>Serve as a model for professional behavior and attitudes</a:t>
            </a:r>
          </a:p>
          <a:p>
            <a:pPr lvl="5"/>
            <a:r>
              <a:rPr lang="en-US" sz="1400" dirty="0">
                <a:solidFill>
                  <a:schemeClr val="tx1"/>
                </a:solidFill>
              </a:rPr>
              <a:t>Understand adult learning principles</a:t>
            </a:r>
          </a:p>
          <a:p>
            <a:pPr lvl="5"/>
            <a:r>
              <a:rPr lang="en-US" sz="1400" dirty="0">
                <a:solidFill>
                  <a:schemeClr val="tx1"/>
                </a:solidFill>
              </a:rPr>
              <a:t>Provide support </a:t>
            </a:r>
          </a:p>
          <a:p>
            <a:pPr lvl="5"/>
            <a:r>
              <a:rPr lang="en-US" sz="1400" dirty="0">
                <a:solidFill>
                  <a:schemeClr val="tx1"/>
                </a:solidFill>
              </a:rPr>
              <a:t>Suggest sources of information to acquire knowledge</a:t>
            </a:r>
          </a:p>
          <a:p>
            <a:pPr lvl="5"/>
            <a:r>
              <a:rPr lang="en-US" sz="1400" dirty="0">
                <a:solidFill>
                  <a:schemeClr val="tx1"/>
                </a:solidFill>
              </a:rPr>
              <a:t>Ask for feedback</a:t>
            </a:r>
          </a:p>
          <a:p>
            <a:pPr marL="0" lvl="4" indent="0">
              <a:spcBef>
                <a:spcPts val="600"/>
              </a:spcBef>
              <a:buNone/>
            </a:pPr>
            <a:r>
              <a:rPr lang="en-US" sz="1400" b="1" dirty="0">
                <a:solidFill>
                  <a:schemeClr val="accent4"/>
                </a:solidFill>
                <a:cs typeface="Arial" panose="020B0604020202020204" pitchFamily="34" charset="0"/>
              </a:rPr>
              <a:t>An effective coach:</a:t>
            </a:r>
          </a:p>
          <a:p>
            <a:pPr lvl="5"/>
            <a:r>
              <a:rPr lang="en-US" sz="1400" dirty="0">
                <a:solidFill>
                  <a:schemeClr val="tx1"/>
                </a:solidFill>
              </a:rPr>
              <a:t>Actively listens</a:t>
            </a:r>
          </a:p>
          <a:p>
            <a:pPr lvl="5"/>
            <a:r>
              <a:rPr lang="en-US" sz="1400" dirty="0">
                <a:solidFill>
                  <a:schemeClr val="tx1"/>
                </a:solidFill>
              </a:rPr>
              <a:t>Provides and asks for constructive feedback</a:t>
            </a:r>
          </a:p>
          <a:p>
            <a:pPr lvl="5"/>
            <a:r>
              <a:rPr lang="en-US" sz="1400" dirty="0">
                <a:solidFill>
                  <a:schemeClr val="tx1"/>
                </a:solidFill>
              </a:rPr>
              <a:t>Asks questions</a:t>
            </a:r>
          </a:p>
          <a:p>
            <a:pPr lvl="5"/>
            <a:r>
              <a:rPr lang="en-US" sz="1400" dirty="0">
                <a:solidFill>
                  <a:schemeClr val="tx1"/>
                </a:solidFill>
              </a:rPr>
              <a:t>Builds trust</a:t>
            </a:r>
          </a:p>
          <a:p>
            <a:endParaRPr lang="en-US" dirty="0"/>
          </a:p>
        </p:txBody>
      </p:sp>
    </p:spTree>
    <p:extLst>
      <p:ext uri="{BB962C8B-B14F-4D97-AF65-F5344CB8AC3E}">
        <p14:creationId xmlns:p14="http://schemas.microsoft.com/office/powerpoint/2010/main" val="530879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177D0D-1043-470C-A255-B925CB36B5AF}"/>
              </a:ext>
            </a:extLst>
          </p:cNvPr>
          <p:cNvSpPr>
            <a:spLocks noGrp="1"/>
          </p:cNvSpPr>
          <p:nvPr>
            <p:ph type="title"/>
          </p:nvPr>
        </p:nvSpPr>
        <p:spPr/>
        <p:txBody>
          <a:bodyPr/>
          <a:lstStyle/>
          <a:p>
            <a:r>
              <a:rPr lang="en-US" dirty="0"/>
              <a:t>Phase III. </a:t>
            </a:r>
            <a:br>
              <a:rPr lang="en-US" dirty="0"/>
            </a:br>
            <a:r>
              <a:rPr lang="en-US" dirty="0"/>
              <a:t>Promote Action</a:t>
            </a:r>
            <a:br>
              <a:rPr lang="en-US" dirty="0"/>
            </a:br>
            <a:r>
              <a:rPr lang="en-US" dirty="0"/>
              <a:t>&amp; Adoption</a:t>
            </a:r>
          </a:p>
        </p:txBody>
      </p:sp>
      <p:grpSp>
        <p:nvGrpSpPr>
          <p:cNvPr id="3" name="Group 2">
            <a:extLst>
              <a:ext uri="{FF2B5EF4-FFF2-40B4-BE49-F238E27FC236}">
                <a16:creationId xmlns:a16="http://schemas.microsoft.com/office/drawing/2014/main" id="{899C9F0E-0FC7-4200-97DD-51FE24FD4CD8}"/>
              </a:ext>
              <a:ext uri="{C183D7F6-B498-43B3-948B-1728B52AA6E4}">
                <adec:decorative xmlns:adec="http://schemas.microsoft.com/office/drawing/2017/decorative" val="1"/>
              </a:ext>
            </a:extLst>
          </p:cNvPr>
          <p:cNvGrpSpPr/>
          <p:nvPr/>
        </p:nvGrpSpPr>
        <p:grpSpPr>
          <a:xfrm>
            <a:off x="411480" y="2194560"/>
            <a:ext cx="1806716" cy="784567"/>
            <a:chOff x="2739990" y="3036716"/>
            <a:chExt cx="1806716" cy="784567"/>
          </a:xfrm>
        </p:grpSpPr>
        <p:sp>
          <p:nvSpPr>
            <p:cNvPr id="10" name="Arrow: Chevron 9">
              <a:extLst>
                <a:ext uri="{FF2B5EF4-FFF2-40B4-BE49-F238E27FC236}">
                  <a16:creationId xmlns:a16="http://schemas.microsoft.com/office/drawing/2014/main" id="{9336A73F-38EE-4C99-AA93-709D0E63ABCD}"/>
                </a:ext>
              </a:extLst>
            </p:cNvPr>
            <p:cNvSpPr/>
            <p:nvPr/>
          </p:nvSpPr>
          <p:spPr>
            <a:xfrm>
              <a:off x="2739990" y="3036716"/>
              <a:ext cx="1626044" cy="627653"/>
            </a:xfrm>
            <a:prstGeom prst="chevron">
              <a:avLst>
                <a:gd name="adj" fmla="val 4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11" name="Group 10">
              <a:extLst>
                <a:ext uri="{FF2B5EF4-FFF2-40B4-BE49-F238E27FC236}">
                  <a16:creationId xmlns:a16="http://schemas.microsoft.com/office/drawing/2014/main" id="{6F200DEB-79B1-4D42-9373-064DA97ADC1A}"/>
                </a:ext>
              </a:extLst>
            </p:cNvPr>
            <p:cNvGrpSpPr/>
            <p:nvPr/>
          </p:nvGrpSpPr>
          <p:grpSpPr>
            <a:xfrm>
              <a:off x="3173602" y="3193630"/>
              <a:ext cx="1373104" cy="627653"/>
              <a:chOff x="4151674" y="1139405"/>
              <a:chExt cx="1373104" cy="627653"/>
            </a:xfrm>
          </p:grpSpPr>
          <p:sp>
            <p:nvSpPr>
              <p:cNvPr id="16" name="Rectangle: Rounded Corners 15">
                <a:extLst>
                  <a:ext uri="{FF2B5EF4-FFF2-40B4-BE49-F238E27FC236}">
                    <a16:creationId xmlns:a16="http://schemas.microsoft.com/office/drawing/2014/main" id="{C3E7B68B-3E2A-4DAE-B303-8172A80973B2}"/>
                  </a:ext>
                </a:extLst>
              </p:cNvPr>
              <p:cNvSpPr/>
              <p:nvPr/>
            </p:nvSpPr>
            <p:spPr>
              <a:xfrm>
                <a:off x="4151674" y="1139405"/>
                <a:ext cx="1373104" cy="62765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Rectangle: Rounded Corners 5">
                <a:extLst>
                  <a:ext uri="{FF2B5EF4-FFF2-40B4-BE49-F238E27FC236}">
                    <a16:creationId xmlns:a16="http://schemas.microsoft.com/office/drawing/2014/main" id="{F46E2360-225C-40CA-9AA8-7E2A4A56DA59}"/>
                  </a:ext>
                </a:extLst>
              </p:cNvPr>
              <p:cNvSpPr txBox="1"/>
              <p:nvPr/>
            </p:nvSpPr>
            <p:spPr>
              <a:xfrm>
                <a:off x="4170057" y="1157788"/>
                <a:ext cx="1336338" cy="590887"/>
              </a:xfrm>
              <a:prstGeom prst="rect">
                <a:avLst/>
              </a:prstGeom>
              <a:solidFill>
                <a:schemeClr val="bg1"/>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1200" b="1" kern="1200" dirty="0"/>
                  <a:t>III. Promoting Action </a:t>
                </a:r>
                <a:br>
                  <a:rPr lang="en-US" sz="1200" b="1" kern="1200" dirty="0"/>
                </a:br>
                <a:r>
                  <a:rPr lang="en-US" sz="1200" b="1" kern="1200" dirty="0"/>
                  <a:t>&amp; Adoption</a:t>
                </a:r>
              </a:p>
            </p:txBody>
          </p:sp>
        </p:grpSp>
      </p:grpSp>
      <p:graphicFrame>
        <p:nvGraphicFramePr>
          <p:cNvPr id="20" name="Content Placeholder 1">
            <a:extLst>
              <a:ext uri="{FF2B5EF4-FFF2-40B4-BE49-F238E27FC236}">
                <a16:creationId xmlns:a16="http://schemas.microsoft.com/office/drawing/2014/main" id="{476C13E4-259E-4C12-B08F-9BF3398D383D}"/>
              </a:ext>
            </a:extLst>
          </p:cNvPr>
          <p:cNvGraphicFramePr>
            <a:graphicFrameLocks/>
          </p:cNvGraphicFramePr>
          <p:nvPr>
            <p:extLst>
              <p:ext uri="{D42A27DB-BD31-4B8C-83A1-F6EECF244321}">
                <p14:modId xmlns:p14="http://schemas.microsoft.com/office/powerpoint/2010/main" val="46273621"/>
              </p:ext>
            </p:extLst>
          </p:nvPr>
        </p:nvGraphicFramePr>
        <p:xfrm>
          <a:off x="446498" y="3562077"/>
          <a:ext cx="3182052" cy="2616473"/>
        </p:xfrm>
        <a:graphic>
          <a:graphicData uri="http://schemas.openxmlformats.org/drawingml/2006/table">
            <a:tbl>
              <a:tblPr firstRow="1" bandRow="1">
                <a:tableStyleId>{5C22544A-7EE6-4342-B048-85BDC9FD1C3A}</a:tableStyleId>
              </a:tblPr>
              <a:tblGrid>
                <a:gridCol w="1277470">
                  <a:extLst>
                    <a:ext uri="{9D8B030D-6E8A-4147-A177-3AD203B41FA5}">
                      <a16:colId xmlns:a16="http://schemas.microsoft.com/office/drawing/2014/main" val="2308418416"/>
                    </a:ext>
                  </a:extLst>
                </a:gridCol>
                <a:gridCol w="1904582">
                  <a:extLst>
                    <a:ext uri="{9D8B030D-6E8A-4147-A177-3AD203B41FA5}">
                      <a16:colId xmlns:a16="http://schemas.microsoft.com/office/drawing/2014/main" val="820374939"/>
                    </a:ext>
                  </a:extLst>
                </a:gridCol>
              </a:tblGrid>
              <a:tr h="285515">
                <a:tc>
                  <a:txBody>
                    <a:bodyPr/>
                    <a:lstStyle/>
                    <a:p>
                      <a:pPr marL="0" marR="0" lvl="2" indent="0" algn="ctr">
                        <a:spcBef>
                          <a:spcPts val="600"/>
                        </a:spcBef>
                        <a:spcAft>
                          <a:spcPts val="300"/>
                        </a:spcAft>
                        <a:buFont typeface="Arial" panose="020B0604020202020204" pitchFamily="34" charset="0"/>
                        <a:buChar char="​"/>
                      </a:pPr>
                      <a:r>
                        <a:rPr lang="en-US" sz="1400" kern="1200" dirty="0">
                          <a:solidFill>
                            <a:schemeClr val="bg1">
                              <a:lumMod val="95000"/>
                            </a:schemeClr>
                          </a:solidFill>
                          <a:latin typeface="+mn-lt"/>
                          <a:ea typeface="+mn-ea"/>
                          <a:cs typeface="+mn-cs"/>
                        </a:rPr>
                        <a:t>Goals</a:t>
                      </a:r>
                    </a:p>
                  </a:txBody>
                  <a:tcPr marL="68580" marR="68580" marT="0" marB="0" anchor="ctr"/>
                </a:tc>
                <a:tc>
                  <a:txBody>
                    <a:bodyPr/>
                    <a:lstStyle/>
                    <a:p>
                      <a:pPr marL="0" marR="0" lvl="2" indent="0" algn="ctr">
                        <a:spcBef>
                          <a:spcPts val="600"/>
                        </a:spcBef>
                        <a:spcAft>
                          <a:spcPts val="300"/>
                        </a:spcAft>
                        <a:buFont typeface="Arial" panose="020B0604020202020204" pitchFamily="34" charset="0"/>
                        <a:buChar char="​"/>
                      </a:pPr>
                      <a:r>
                        <a:rPr lang="en-US" sz="1400" kern="1200" dirty="0">
                          <a:solidFill>
                            <a:schemeClr val="bg1">
                              <a:lumMod val="95000"/>
                            </a:schemeClr>
                          </a:solidFill>
                          <a:latin typeface="+mn-lt"/>
                          <a:ea typeface="+mn-ea"/>
                          <a:cs typeface="+mn-cs"/>
                        </a:rPr>
                        <a:t>Strategies</a:t>
                      </a:r>
                    </a:p>
                  </a:txBody>
                  <a:tcPr marL="68580" marR="68580" marT="0" marB="0" anchor="ctr"/>
                </a:tc>
                <a:extLst>
                  <a:ext uri="{0D108BD9-81ED-4DB2-BD59-A6C34878D82A}">
                    <a16:rowId xmlns:a16="http://schemas.microsoft.com/office/drawing/2014/main" val="624358287"/>
                  </a:ext>
                </a:extLst>
              </a:tr>
              <a:tr h="1188720">
                <a:tc>
                  <a:txBody>
                    <a:bodyPr/>
                    <a:lstStyle/>
                    <a:p>
                      <a:pPr marL="0" algn="l" defTabSz="914400" rtl="0" eaLnBrk="1" fontAlgn="auto" latinLnBrk="0" hangingPunct="1">
                        <a:lnSpc>
                          <a:spcPct val="95000"/>
                        </a:lnSpc>
                        <a:spcBef>
                          <a:spcPts val="600"/>
                        </a:spcBef>
                        <a:spcAft>
                          <a:spcPts val="0"/>
                        </a:spcAft>
                        <a:defRPr/>
                      </a:pPr>
                      <a:r>
                        <a:rPr lang="en-US" sz="1200" b="0" kern="1200" dirty="0">
                          <a:solidFill>
                            <a:schemeClr val="dk1"/>
                          </a:solidFill>
                          <a:latin typeface="+mn-lt"/>
                          <a:ea typeface="+mn-ea"/>
                          <a:cs typeface="+mn-cs"/>
                        </a:rPr>
                        <a:t>Use highly interactive and personal approaches.</a:t>
                      </a:r>
                    </a:p>
                    <a:p>
                      <a:pPr marL="0" algn="l" defTabSz="914400" rtl="0" eaLnBrk="1" fontAlgn="auto" latinLnBrk="0" hangingPunct="1">
                        <a:lnSpc>
                          <a:spcPct val="95000"/>
                        </a:lnSpc>
                        <a:spcBef>
                          <a:spcPts val="600"/>
                        </a:spcBef>
                        <a:spcAft>
                          <a:spcPts val="0"/>
                        </a:spcAft>
                        <a:defRPr/>
                      </a:pPr>
                      <a:r>
                        <a:rPr lang="en-US" sz="1200" b="0" kern="1200" dirty="0">
                          <a:solidFill>
                            <a:schemeClr val="dk1"/>
                          </a:solidFill>
                          <a:latin typeface="+mn-lt"/>
                          <a:ea typeface="+mn-ea"/>
                          <a:cs typeface="+mn-cs"/>
                        </a:rPr>
                        <a:t>Show and use return demonstration and reinforcement.</a:t>
                      </a:r>
                    </a:p>
                    <a:p>
                      <a:pPr marL="0" algn="l" defTabSz="914400" rtl="0" eaLnBrk="1" fontAlgn="auto" latinLnBrk="0" hangingPunct="1">
                        <a:lnSpc>
                          <a:spcPct val="95000"/>
                        </a:lnSpc>
                        <a:spcBef>
                          <a:spcPts val="600"/>
                        </a:spcBef>
                        <a:spcAft>
                          <a:spcPts val="0"/>
                        </a:spcAft>
                        <a:defRPr/>
                      </a:pPr>
                      <a:r>
                        <a:rPr lang="en-US" sz="1200" b="0" kern="1200" dirty="0">
                          <a:solidFill>
                            <a:schemeClr val="dk1"/>
                          </a:solidFill>
                          <a:latin typeface="+mn-lt"/>
                          <a:ea typeface="+mn-ea"/>
                          <a:cs typeface="+mn-cs"/>
                        </a:rPr>
                        <a:t>Expand upon context focused strategies.</a:t>
                      </a:r>
                    </a:p>
                  </a:txBody>
                  <a:tcPr>
                    <a:solidFill>
                      <a:srgbClr val="F3F9FA"/>
                    </a:solidFill>
                  </a:tcPr>
                </a:tc>
                <a:tc>
                  <a:txBody>
                    <a:bodyPr/>
                    <a:lstStyle/>
                    <a:p>
                      <a:pPr marL="0" algn="l" defTabSz="914400" rtl="0" eaLnBrk="1" fontAlgn="auto" latinLnBrk="0" hangingPunct="1">
                        <a:lnSpc>
                          <a:spcPct val="95000"/>
                        </a:lnSpc>
                        <a:spcBef>
                          <a:spcPts val="600"/>
                        </a:spcBef>
                        <a:spcAft>
                          <a:spcPts val="0"/>
                        </a:spcAft>
                        <a:buClr>
                          <a:srgbClr val="FFC000"/>
                        </a:buClr>
                        <a:defRPr/>
                      </a:pPr>
                      <a:r>
                        <a:rPr lang="en-US" sz="1200" b="0" kern="1200" dirty="0">
                          <a:solidFill>
                            <a:schemeClr val="dk1"/>
                          </a:solidFill>
                          <a:latin typeface="+mn-lt"/>
                          <a:ea typeface="+mn-ea"/>
                          <a:cs typeface="+mn-cs"/>
                        </a:rPr>
                        <a:t>Educational outreach/academic detailing</a:t>
                      </a:r>
                    </a:p>
                    <a:p>
                      <a:pPr marL="0" algn="l" defTabSz="914400" rtl="0" eaLnBrk="1" fontAlgn="auto" latinLnBrk="0" hangingPunct="1">
                        <a:lnSpc>
                          <a:spcPct val="95000"/>
                        </a:lnSpc>
                        <a:spcBef>
                          <a:spcPts val="600"/>
                        </a:spcBef>
                        <a:spcAft>
                          <a:spcPts val="0"/>
                        </a:spcAft>
                        <a:buClr>
                          <a:srgbClr val="FFC000"/>
                        </a:buClr>
                        <a:defRPr/>
                      </a:pPr>
                      <a:r>
                        <a:rPr lang="en-US" sz="1200" b="0" kern="1200" dirty="0">
                          <a:solidFill>
                            <a:schemeClr val="dk1"/>
                          </a:solidFill>
                          <a:latin typeface="+mn-lt"/>
                          <a:ea typeface="+mn-ea"/>
                          <a:cs typeface="+mn-cs"/>
                        </a:rPr>
                        <a:t>Try the practice change</a:t>
                      </a:r>
                    </a:p>
                    <a:p>
                      <a:pPr marL="0" algn="l" defTabSz="914400" rtl="0" eaLnBrk="1" fontAlgn="auto" latinLnBrk="0" hangingPunct="1">
                        <a:lnSpc>
                          <a:spcPct val="95000"/>
                        </a:lnSpc>
                        <a:spcBef>
                          <a:spcPts val="600"/>
                        </a:spcBef>
                        <a:spcAft>
                          <a:spcPts val="0"/>
                        </a:spcAft>
                        <a:buClr>
                          <a:srgbClr val="FFC000"/>
                        </a:buClr>
                        <a:defRPr/>
                      </a:pPr>
                      <a:r>
                        <a:rPr lang="en-US" sz="1200" b="0" kern="1200" dirty="0">
                          <a:solidFill>
                            <a:schemeClr val="dk1"/>
                          </a:solidFill>
                          <a:latin typeface="+mn-lt"/>
                          <a:ea typeface="+mn-ea"/>
                          <a:cs typeface="+mn-cs"/>
                        </a:rPr>
                        <a:t>Change agents</a:t>
                      </a:r>
                    </a:p>
                    <a:p>
                      <a:pPr marL="0" algn="l" defTabSz="914400" rtl="0" eaLnBrk="1" fontAlgn="auto" latinLnBrk="0" hangingPunct="1">
                        <a:lnSpc>
                          <a:spcPct val="95000"/>
                        </a:lnSpc>
                        <a:spcBef>
                          <a:spcPts val="600"/>
                        </a:spcBef>
                        <a:spcAft>
                          <a:spcPts val="0"/>
                        </a:spcAft>
                        <a:buClr>
                          <a:srgbClr val="FFC000"/>
                        </a:buClr>
                        <a:defRPr/>
                      </a:pPr>
                      <a:r>
                        <a:rPr lang="en-US" sz="1200" b="0" kern="1200" dirty="0">
                          <a:solidFill>
                            <a:schemeClr val="dk1"/>
                          </a:solidFill>
                          <a:latin typeface="+mn-lt"/>
                          <a:ea typeface="+mn-ea"/>
                          <a:cs typeface="+mn-cs"/>
                        </a:rPr>
                        <a:t>Audit key indicators</a:t>
                      </a:r>
                    </a:p>
                    <a:p>
                      <a:pPr marL="0" algn="l" defTabSz="914400" rtl="0" eaLnBrk="1" fontAlgn="auto" latinLnBrk="0" hangingPunct="1">
                        <a:lnSpc>
                          <a:spcPct val="95000"/>
                        </a:lnSpc>
                        <a:spcBef>
                          <a:spcPts val="600"/>
                        </a:spcBef>
                        <a:spcAft>
                          <a:spcPts val="0"/>
                        </a:spcAft>
                        <a:buClr>
                          <a:srgbClr val="FFC000"/>
                        </a:buClr>
                        <a:defRPr/>
                      </a:pPr>
                      <a:r>
                        <a:rPr lang="en-US" sz="1200" b="0" kern="1200" dirty="0">
                          <a:solidFill>
                            <a:schemeClr val="dk1"/>
                          </a:solidFill>
                          <a:latin typeface="+mn-lt"/>
                          <a:ea typeface="+mn-ea"/>
                          <a:cs typeface="+mn-cs"/>
                        </a:rPr>
                        <a:t>Actionable and timely data feedback</a:t>
                      </a:r>
                    </a:p>
                    <a:p>
                      <a:pPr marL="0" algn="l" defTabSz="914400" rtl="0" eaLnBrk="1" fontAlgn="auto" latinLnBrk="0" hangingPunct="1">
                        <a:lnSpc>
                          <a:spcPct val="95000"/>
                        </a:lnSpc>
                        <a:spcBef>
                          <a:spcPts val="600"/>
                        </a:spcBef>
                        <a:spcAft>
                          <a:spcPts val="0"/>
                        </a:spcAft>
                        <a:buClr>
                          <a:srgbClr val="FFC000"/>
                        </a:buClr>
                        <a:defRPr/>
                      </a:pPr>
                      <a:r>
                        <a:rPr lang="en-US" sz="1200" b="0" kern="1200" dirty="0">
                          <a:solidFill>
                            <a:schemeClr val="dk1"/>
                          </a:solidFill>
                          <a:latin typeface="+mn-lt"/>
                          <a:ea typeface="+mn-ea"/>
                          <a:cs typeface="+mn-cs"/>
                        </a:rPr>
                        <a:t>Report into quality improvement program</a:t>
                      </a:r>
                    </a:p>
                  </a:txBody>
                  <a:tcPr>
                    <a:solidFill>
                      <a:srgbClr val="F3F9FA"/>
                    </a:solidFill>
                  </a:tcPr>
                </a:tc>
                <a:extLst>
                  <a:ext uri="{0D108BD9-81ED-4DB2-BD59-A6C34878D82A}">
                    <a16:rowId xmlns:a16="http://schemas.microsoft.com/office/drawing/2014/main" val="201065445"/>
                  </a:ext>
                </a:extLst>
              </a:tr>
            </a:tbl>
          </a:graphicData>
        </a:graphic>
      </p:graphicFrame>
      <p:sp>
        <p:nvSpPr>
          <p:cNvPr id="19" name="Content Placeholder 18">
            <a:extLst>
              <a:ext uri="{FF2B5EF4-FFF2-40B4-BE49-F238E27FC236}">
                <a16:creationId xmlns:a16="http://schemas.microsoft.com/office/drawing/2014/main" id="{FE6928FB-82FB-431A-90F4-C68915DDF107}"/>
              </a:ext>
            </a:extLst>
          </p:cNvPr>
          <p:cNvSpPr>
            <a:spLocks noGrp="1"/>
          </p:cNvSpPr>
          <p:nvPr>
            <p:ph idx="1"/>
          </p:nvPr>
        </p:nvSpPr>
        <p:spPr>
          <a:xfrm>
            <a:off x="3829078" y="685800"/>
            <a:ext cx="4857722" cy="5492750"/>
          </a:xfrm>
        </p:spPr>
        <p:txBody>
          <a:bodyPr/>
          <a:lstStyle/>
          <a:p>
            <a:pPr lvl="2">
              <a:lnSpc>
                <a:spcPct val="95000"/>
              </a:lnSpc>
              <a:defRPr/>
            </a:pPr>
            <a:r>
              <a:rPr lang="en-US" sz="1200" dirty="0">
                <a:latin typeface="+mn-lt"/>
                <a:cs typeface="Arial" panose="020B0604020202020204" pitchFamily="34" charset="0"/>
              </a:rPr>
              <a:t>The p</a:t>
            </a:r>
            <a:r>
              <a:rPr lang="en-US" sz="1200" b="1" dirty="0">
                <a:latin typeface="+mn-lt"/>
                <a:cs typeface="Arial" panose="020B0604020202020204" pitchFamily="34" charset="0"/>
              </a:rPr>
              <a:t>urpose </a:t>
            </a:r>
            <a:r>
              <a:rPr lang="en-US" sz="1200" dirty="0">
                <a:latin typeface="+mn-lt"/>
                <a:cs typeface="Arial" panose="020B0604020202020204" pitchFamily="34" charset="0"/>
              </a:rPr>
              <a:t>of this stage is to implement the </a:t>
            </a:r>
            <a:r>
              <a:rPr lang="en-US" sz="1200" b="1" dirty="0">
                <a:latin typeface="+mn-lt"/>
                <a:cs typeface="Arial" panose="020B0604020202020204" pitchFamily="34" charset="0"/>
              </a:rPr>
              <a:t>behavioral change</a:t>
            </a:r>
          </a:p>
          <a:p>
            <a:pPr lvl="4">
              <a:spcBef>
                <a:spcPts val="600"/>
              </a:spcBef>
              <a:spcAft>
                <a:spcPts val="0"/>
              </a:spcAft>
              <a:defRPr/>
            </a:pPr>
            <a:r>
              <a:rPr lang="en-US" sz="1200" b="1" dirty="0">
                <a:latin typeface="+mn-lt"/>
                <a:cs typeface="Arial" panose="020B0604020202020204" pitchFamily="34" charset="0"/>
              </a:rPr>
              <a:t>Educational outreach/academic detailing </a:t>
            </a:r>
            <a:r>
              <a:rPr lang="en-US" sz="1200" dirty="0">
                <a:latin typeface="+mn-lt"/>
                <a:cs typeface="Arial" panose="020B0604020202020204" pitchFamily="34" charset="0"/>
              </a:rPr>
              <a:t>– very strong evidence of effectiveness; highly useful for sharing information to promote learning and adoption. </a:t>
            </a:r>
          </a:p>
          <a:p>
            <a:pPr lvl="4">
              <a:spcBef>
                <a:spcPts val="600"/>
              </a:spcBef>
              <a:spcAft>
                <a:spcPts val="0"/>
              </a:spcAft>
              <a:defRPr/>
            </a:pPr>
            <a:r>
              <a:rPr lang="en-US" sz="1200" b="1" dirty="0">
                <a:latin typeface="+mn-lt"/>
                <a:cs typeface="Arial" panose="020B0604020202020204" pitchFamily="34" charset="0"/>
              </a:rPr>
              <a:t>Try the practice change </a:t>
            </a:r>
            <a:r>
              <a:rPr lang="en-US" sz="1200" dirty="0">
                <a:latin typeface="+mn-lt"/>
                <a:cs typeface="Arial" panose="020B0604020202020204" pitchFamily="34" charset="0"/>
              </a:rPr>
              <a:t>– allows for incremental success in adopting the new practice; works well in combination with troubleshooting, recognition at point-of-care, and evaluation.</a:t>
            </a:r>
          </a:p>
          <a:p>
            <a:pPr lvl="4">
              <a:spcBef>
                <a:spcPts val="600"/>
              </a:spcBef>
              <a:spcAft>
                <a:spcPts val="0"/>
              </a:spcAft>
              <a:defRPr/>
            </a:pPr>
            <a:r>
              <a:rPr lang="en-US" sz="1200" b="1" dirty="0">
                <a:latin typeface="+mn-lt"/>
                <a:cs typeface="Arial" panose="020B0604020202020204" pitchFamily="34" charset="0"/>
              </a:rPr>
              <a:t>Change agents </a:t>
            </a:r>
            <a:r>
              <a:rPr lang="en-US" sz="1200" dirty="0">
                <a:latin typeface="+mn-lt"/>
                <a:cs typeface="Arial" panose="020B0604020202020204" pitchFamily="34" charset="0"/>
              </a:rPr>
              <a:t>– there are a variety of change agent roles, with focuses varying from the local clinical setting, the system, and networking from outside the system. A key to success is helping clinician understand how to use their role.</a:t>
            </a:r>
          </a:p>
          <a:p>
            <a:pPr lvl="4">
              <a:spcBef>
                <a:spcPts val="600"/>
              </a:spcBef>
              <a:spcAft>
                <a:spcPts val="0"/>
              </a:spcAft>
              <a:defRPr/>
            </a:pPr>
            <a:r>
              <a:rPr lang="en-US" sz="1200" b="1" dirty="0">
                <a:latin typeface="+mn-lt"/>
                <a:cs typeface="Arial" panose="020B0604020202020204" pitchFamily="34" charset="0"/>
              </a:rPr>
              <a:t>Audit key indicators </a:t>
            </a:r>
            <a:r>
              <a:rPr lang="en-US" sz="1200" dirty="0">
                <a:latin typeface="+mn-lt"/>
                <a:cs typeface="Arial" panose="020B0604020202020204" pitchFamily="34" charset="0"/>
              </a:rPr>
              <a:t>– used to assess current structure, processes, and outcomes of care to establish progress and need for improvement; consistently used and essential.</a:t>
            </a:r>
          </a:p>
          <a:p>
            <a:pPr lvl="4">
              <a:spcBef>
                <a:spcPts val="600"/>
              </a:spcBef>
              <a:spcAft>
                <a:spcPts val="0"/>
              </a:spcAft>
              <a:defRPr/>
            </a:pPr>
            <a:r>
              <a:rPr lang="en-US" sz="1200" b="1" dirty="0">
                <a:latin typeface="+mn-lt"/>
                <a:cs typeface="Arial" panose="020B0604020202020204" pitchFamily="34" charset="0"/>
              </a:rPr>
              <a:t>Actionable and timely data feedback </a:t>
            </a:r>
            <a:r>
              <a:rPr lang="en-US" sz="1200" dirty="0">
                <a:latin typeface="+mn-lt"/>
                <a:cs typeface="Arial" panose="020B0604020202020204" pitchFamily="34" charset="0"/>
              </a:rPr>
              <a:t>– clinicians must know their current performance; feedback must be both – actionable so next steps are clear and timely so the data is relevant. </a:t>
            </a:r>
          </a:p>
          <a:p>
            <a:pPr lvl="4">
              <a:spcBef>
                <a:spcPts val="600"/>
              </a:spcBef>
              <a:spcAft>
                <a:spcPts val="0"/>
              </a:spcAft>
              <a:defRPr/>
            </a:pPr>
            <a:r>
              <a:rPr lang="en-US" sz="1200" b="1" dirty="0">
                <a:latin typeface="+mn-lt"/>
                <a:cs typeface="Arial" panose="020B0604020202020204" pitchFamily="34" charset="0"/>
              </a:rPr>
              <a:t>Report into quality improvement program </a:t>
            </a:r>
            <a:r>
              <a:rPr lang="en-US" sz="1200" dirty="0">
                <a:latin typeface="+mn-lt"/>
                <a:cs typeface="Arial" panose="020B0604020202020204" pitchFamily="34" charset="0"/>
              </a:rPr>
              <a:t>– links the EBP with the quality improvement infrastructure; promotes adoption through the quality improvement cycle and access to resources.</a:t>
            </a:r>
          </a:p>
          <a:p>
            <a:pPr>
              <a:lnSpc>
                <a:spcPct val="95000"/>
              </a:lnSpc>
              <a:spcAft>
                <a:spcPts val="0"/>
              </a:spcAft>
            </a:pPr>
            <a:endParaRPr lang="en-US" sz="1100" dirty="0">
              <a:latin typeface="+mn-lt"/>
            </a:endParaRPr>
          </a:p>
        </p:txBody>
      </p:sp>
    </p:spTree>
    <p:extLst>
      <p:ext uri="{BB962C8B-B14F-4D97-AF65-F5344CB8AC3E}">
        <p14:creationId xmlns:p14="http://schemas.microsoft.com/office/powerpoint/2010/main" val="11691947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Measures</a:t>
            </a:r>
          </a:p>
        </p:txBody>
      </p:sp>
      <p:pic>
        <p:nvPicPr>
          <p:cNvPr id="8" name="Picture 2" descr="A white board with a graph and red dots&#10;">
            <a:extLst>
              <a:ext uri="{FF2B5EF4-FFF2-40B4-BE49-F238E27FC236}">
                <a16:creationId xmlns:a16="http://schemas.microsoft.com/office/drawing/2014/main" id="{81BE57D9-7AF3-4298-B9A2-92890F3D95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238" y="1299814"/>
            <a:ext cx="1948709" cy="194870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Diagram 5">
            <a:extLst>
              <a:ext uri="{FF2B5EF4-FFF2-40B4-BE49-F238E27FC236}">
                <a16:creationId xmlns:a16="http://schemas.microsoft.com/office/drawing/2014/main" id="{AAE3C717-67C1-4255-9542-32CA83B901F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711788537"/>
              </p:ext>
            </p:extLst>
          </p:nvPr>
        </p:nvGraphicFramePr>
        <p:xfrm>
          <a:off x="-374934" y="3966708"/>
          <a:ext cx="4846320" cy="14630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Content Placeholder 3">
            <a:extLst>
              <a:ext uri="{FF2B5EF4-FFF2-40B4-BE49-F238E27FC236}">
                <a16:creationId xmlns:a16="http://schemas.microsoft.com/office/drawing/2014/main" id="{6AAD1AAC-0E27-4BB5-8FB3-ABFFCE4185D8}"/>
              </a:ext>
            </a:extLst>
          </p:cNvPr>
          <p:cNvSpPr>
            <a:spLocks noGrp="1"/>
          </p:cNvSpPr>
          <p:nvPr>
            <p:ph idx="1"/>
          </p:nvPr>
        </p:nvSpPr>
        <p:spPr/>
        <p:txBody>
          <a:bodyPr/>
          <a:lstStyle/>
          <a:p>
            <a:r>
              <a:rPr lang="en-US" dirty="0"/>
              <a:t>Outcomes</a:t>
            </a:r>
          </a:p>
          <a:p>
            <a:pPr lvl="2"/>
            <a:r>
              <a:rPr lang="en-US" sz="1200" dirty="0"/>
              <a:t>Example: Decreased procedural pain in children </a:t>
            </a:r>
          </a:p>
          <a:p>
            <a:pPr lvl="3"/>
            <a:r>
              <a:rPr lang="en-US" sz="1200" dirty="0"/>
              <a:t>Start at the end and work back</a:t>
            </a:r>
          </a:p>
          <a:p>
            <a:pPr lvl="4"/>
            <a:r>
              <a:rPr lang="en-US" sz="1200" dirty="0"/>
              <a:t>What is the expected outcome of this change? </a:t>
            </a:r>
            <a:br>
              <a:rPr lang="en-US" sz="1200" dirty="0"/>
            </a:br>
            <a:r>
              <a:rPr lang="en-US" sz="1200" dirty="0">
                <a:solidFill>
                  <a:schemeClr val="bg1">
                    <a:lumMod val="75000"/>
                  </a:schemeClr>
                </a:solidFill>
              </a:rPr>
              <a:t>(Decreased procedural pain) </a:t>
            </a:r>
          </a:p>
          <a:p>
            <a:pPr lvl="4"/>
            <a:r>
              <a:rPr lang="en-US" sz="1200" dirty="0"/>
              <a:t>What are indicators of that outcome? </a:t>
            </a:r>
            <a:br>
              <a:rPr lang="en-US" sz="1200" dirty="0"/>
            </a:br>
            <a:r>
              <a:rPr lang="en-US" sz="1200" dirty="0">
                <a:solidFill>
                  <a:schemeClr val="bg1">
                    <a:lumMod val="75000"/>
                  </a:schemeClr>
                </a:solidFill>
              </a:rPr>
              <a:t>(Pain ratings)</a:t>
            </a:r>
          </a:p>
          <a:p>
            <a:pPr lvl="4"/>
            <a:r>
              <a:rPr lang="en-US" sz="1200" dirty="0"/>
              <a:t>How can they be measured? </a:t>
            </a:r>
            <a:r>
              <a:rPr lang="en-US" sz="1200" dirty="0">
                <a:solidFill>
                  <a:schemeClr val="bg1">
                    <a:lumMod val="75000"/>
                  </a:schemeClr>
                </a:solidFill>
              </a:rPr>
              <a:t>(Documentation review)</a:t>
            </a:r>
          </a:p>
          <a:p>
            <a:pPr lvl="3"/>
            <a:r>
              <a:rPr lang="en-US" sz="1200" dirty="0"/>
              <a:t>Look at the literature</a:t>
            </a:r>
          </a:p>
          <a:p>
            <a:pPr lvl="4"/>
            <a:r>
              <a:rPr lang="en-US" sz="1200" dirty="0"/>
              <a:t>What are you currently measuring?</a:t>
            </a:r>
          </a:p>
          <a:p>
            <a:pPr lvl="4"/>
            <a:r>
              <a:rPr lang="en-US" sz="1200" dirty="0"/>
              <a:t>How hard would it be to collect new data?</a:t>
            </a:r>
          </a:p>
          <a:p>
            <a:pPr lvl="3"/>
            <a:r>
              <a:rPr lang="en-US" sz="1200" dirty="0"/>
              <a:t>Enlist clinical experts when needed </a:t>
            </a:r>
          </a:p>
          <a:p>
            <a:endParaRPr lang="en-US" dirty="0"/>
          </a:p>
        </p:txBody>
      </p:sp>
      <p:sp>
        <p:nvSpPr>
          <p:cNvPr id="5" name="Content Placeholder 4">
            <a:extLst>
              <a:ext uri="{FF2B5EF4-FFF2-40B4-BE49-F238E27FC236}">
                <a16:creationId xmlns:a16="http://schemas.microsoft.com/office/drawing/2014/main" id="{2D4CEF0E-52DF-43D1-8027-59814C7CD81C}"/>
              </a:ext>
            </a:extLst>
          </p:cNvPr>
          <p:cNvSpPr>
            <a:spLocks noGrp="1"/>
          </p:cNvSpPr>
          <p:nvPr>
            <p:ph idx="10"/>
          </p:nvPr>
        </p:nvSpPr>
        <p:spPr>
          <a:xfrm>
            <a:off x="6353908" y="685800"/>
            <a:ext cx="2332892" cy="5492750"/>
          </a:xfrm>
        </p:spPr>
        <p:txBody>
          <a:bodyPr/>
          <a:lstStyle/>
          <a:p>
            <a:r>
              <a:rPr lang="en-US" dirty="0"/>
              <a:t>Processes</a:t>
            </a:r>
          </a:p>
          <a:p>
            <a:pPr lvl="2"/>
            <a:r>
              <a:rPr lang="en-US" sz="1200" dirty="0"/>
              <a:t>Example: Decreased procedural pain in children </a:t>
            </a:r>
          </a:p>
          <a:p>
            <a:pPr lvl="3"/>
            <a:r>
              <a:rPr lang="en-US" sz="1200" dirty="0"/>
              <a:t>Start at the end and work back</a:t>
            </a:r>
          </a:p>
          <a:p>
            <a:pPr lvl="4"/>
            <a:r>
              <a:rPr lang="en-US" sz="1200" dirty="0"/>
              <a:t>What is the expected change in practice? </a:t>
            </a:r>
            <a:br>
              <a:rPr lang="en-US" sz="1200" dirty="0"/>
            </a:br>
            <a:r>
              <a:rPr lang="en-US" sz="1200" dirty="0">
                <a:solidFill>
                  <a:schemeClr val="bg1">
                    <a:lumMod val="75000"/>
                  </a:schemeClr>
                </a:solidFill>
              </a:rPr>
              <a:t>(Pain assessment, comfort plan, evidence-based interventions</a:t>
            </a:r>
          </a:p>
          <a:p>
            <a:pPr lvl="4"/>
            <a:r>
              <a:rPr lang="en-US" sz="1200" dirty="0"/>
              <a:t>What are indicators of that change?</a:t>
            </a:r>
            <a:br>
              <a:rPr lang="en-US" sz="1200" dirty="0"/>
            </a:br>
            <a:r>
              <a:rPr lang="en-US" sz="1200" dirty="0">
                <a:solidFill>
                  <a:schemeClr val="bg1">
                    <a:lumMod val="75000"/>
                  </a:schemeClr>
                </a:solidFill>
              </a:rPr>
              <a:t>(Documentation of pain assessments, comfort plan, intervention)</a:t>
            </a:r>
          </a:p>
          <a:p>
            <a:pPr lvl="4"/>
            <a:r>
              <a:rPr lang="en-US" sz="1200" dirty="0"/>
              <a:t>How can they be measured?</a:t>
            </a:r>
          </a:p>
          <a:p>
            <a:pPr lvl="3"/>
            <a:r>
              <a:rPr lang="en-US" sz="1200" dirty="0"/>
              <a:t>Look at the literature</a:t>
            </a:r>
          </a:p>
          <a:p>
            <a:pPr lvl="4"/>
            <a:r>
              <a:rPr lang="en-US" sz="1200" dirty="0"/>
              <a:t>What are you currently measuring?</a:t>
            </a:r>
          </a:p>
          <a:p>
            <a:pPr lvl="4"/>
            <a:r>
              <a:rPr lang="en-US" sz="1200" dirty="0"/>
              <a:t>How hard would new data be to collect?</a:t>
            </a:r>
          </a:p>
          <a:p>
            <a:pPr lvl="3"/>
            <a:r>
              <a:rPr lang="en-US" sz="1200" dirty="0"/>
              <a:t>Get clinical experts when needed </a:t>
            </a:r>
          </a:p>
          <a:p>
            <a:endParaRPr lang="en-US" dirty="0"/>
          </a:p>
        </p:txBody>
      </p:sp>
    </p:spTree>
    <p:extLst>
      <p:ext uri="{BB962C8B-B14F-4D97-AF65-F5344CB8AC3E}">
        <p14:creationId xmlns:p14="http://schemas.microsoft.com/office/powerpoint/2010/main" val="3854900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p:spPr>
        <p:txBody>
          <a:bodyPr>
            <a:normAutofit/>
          </a:bodyPr>
          <a:lstStyle/>
          <a:p>
            <a:r>
              <a:rPr lang="en-US" sz="3600" dirty="0">
                <a:effectLst/>
              </a:rPr>
              <a:t>Evaluation Framework </a:t>
            </a:r>
          </a:p>
        </p:txBody>
      </p:sp>
      <p:sp>
        <p:nvSpPr>
          <p:cNvPr id="12" name="Rectangle 11" descr="Evaluation Framework">
            <a:extLst>
              <a:ext uri="{FF2B5EF4-FFF2-40B4-BE49-F238E27FC236}">
                <a16:creationId xmlns:a16="http://schemas.microsoft.com/office/drawing/2014/main" id="{B8ECEE22-8713-4F29-B2C9-D04C7E36D586}"/>
              </a:ext>
            </a:extLst>
          </p:cNvPr>
          <p:cNvSpPr/>
          <p:nvPr/>
        </p:nvSpPr>
        <p:spPr>
          <a:xfrm>
            <a:off x="3827585" y="588582"/>
            <a:ext cx="4859215" cy="2661745"/>
          </a:xfrm>
          <a:prstGeom prst="rect">
            <a:avLst/>
          </a:prstGeom>
          <a:no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grpSp>
        <p:nvGrpSpPr>
          <p:cNvPr id="19" name="Group 18" descr="Evaluation Framework">
            <a:extLst>
              <a:ext uri="{FF2B5EF4-FFF2-40B4-BE49-F238E27FC236}">
                <a16:creationId xmlns:a16="http://schemas.microsoft.com/office/drawing/2014/main" id="{1609AB1B-D6B3-4F5E-B285-E5FA12E626F1}"/>
              </a:ext>
            </a:extLst>
          </p:cNvPr>
          <p:cNvGrpSpPr/>
          <p:nvPr/>
        </p:nvGrpSpPr>
        <p:grpSpPr>
          <a:xfrm>
            <a:off x="3603210" y="-27292"/>
            <a:ext cx="5092260" cy="3224510"/>
            <a:chOff x="3594540" y="-13070"/>
            <a:chExt cx="5092260" cy="3224510"/>
          </a:xfrm>
        </p:grpSpPr>
        <p:grpSp>
          <p:nvGrpSpPr>
            <p:cNvPr id="16" name="Group 15">
              <a:extLst>
                <a:ext uri="{FF2B5EF4-FFF2-40B4-BE49-F238E27FC236}">
                  <a16:creationId xmlns:a16="http://schemas.microsoft.com/office/drawing/2014/main" id="{449A024F-0B8D-4BD6-B35E-5860BAD6301A}"/>
                </a:ext>
              </a:extLst>
            </p:cNvPr>
            <p:cNvGrpSpPr/>
            <p:nvPr/>
          </p:nvGrpSpPr>
          <p:grpSpPr>
            <a:xfrm>
              <a:off x="3594540" y="-13070"/>
              <a:ext cx="5029200" cy="3189481"/>
              <a:chOff x="3474720" y="-13070"/>
              <a:chExt cx="5212080" cy="3189481"/>
            </a:xfrm>
          </p:grpSpPr>
          <p:graphicFrame>
            <p:nvGraphicFramePr>
              <p:cNvPr id="6" name="Diagram 5">
                <a:extLst>
                  <a:ext uri="{FF2B5EF4-FFF2-40B4-BE49-F238E27FC236}">
                    <a16:creationId xmlns:a16="http://schemas.microsoft.com/office/drawing/2014/main" id="{60E00CA3-9994-423A-B1FC-563CC73B784B}"/>
                  </a:ext>
                </a:extLst>
              </p:cNvPr>
              <p:cNvGraphicFramePr/>
              <p:nvPr>
                <p:extLst>
                  <p:ext uri="{D42A27DB-BD31-4B8C-83A1-F6EECF244321}">
                    <p14:modId xmlns:p14="http://schemas.microsoft.com/office/powerpoint/2010/main" val="671031127"/>
                  </p:ext>
                </p:extLst>
              </p:nvPr>
            </p:nvGraphicFramePr>
            <p:xfrm>
              <a:off x="3474720" y="-13070"/>
              <a:ext cx="5212080" cy="3017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Arrow: Striped Right 9">
                <a:extLst>
                  <a:ext uri="{FF2B5EF4-FFF2-40B4-BE49-F238E27FC236}">
                    <a16:creationId xmlns:a16="http://schemas.microsoft.com/office/drawing/2014/main" id="{A63CD832-1937-4DC8-94B9-6F0112117D4B}"/>
                  </a:ext>
                </a:extLst>
              </p:cNvPr>
              <p:cNvSpPr/>
              <p:nvPr/>
            </p:nvSpPr>
            <p:spPr>
              <a:xfrm>
                <a:off x="5048469" y="2587832"/>
                <a:ext cx="2286000" cy="588579"/>
              </a:xfrm>
              <a:prstGeom prst="stripedRightArrow">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1" name="TextBox 10">
                <a:extLst>
                  <a:ext uri="{FF2B5EF4-FFF2-40B4-BE49-F238E27FC236}">
                    <a16:creationId xmlns:a16="http://schemas.microsoft.com/office/drawing/2014/main" id="{01490ADB-83AC-4C73-A94C-2887174E6643}"/>
                  </a:ext>
                </a:extLst>
              </p:cNvPr>
              <p:cNvSpPr txBox="1"/>
              <p:nvPr/>
            </p:nvSpPr>
            <p:spPr>
              <a:xfrm>
                <a:off x="3827585" y="2712844"/>
                <a:ext cx="1027845" cy="338554"/>
              </a:xfrm>
              <a:prstGeom prst="rect">
                <a:avLst/>
              </a:prstGeom>
              <a:noFill/>
            </p:spPr>
            <p:txBody>
              <a:bodyPr wrap="none" rtlCol="0">
                <a:spAutoFit/>
              </a:bodyPr>
              <a:lstStyle/>
              <a:p>
                <a:r>
                  <a:rPr lang="en-US" sz="1600" dirty="0"/>
                  <a:t>PROCESS</a:t>
                </a:r>
              </a:p>
            </p:txBody>
          </p:sp>
          <p:sp>
            <p:nvSpPr>
              <p:cNvPr id="26" name="TextBox 25">
                <a:extLst>
                  <a:ext uri="{FF2B5EF4-FFF2-40B4-BE49-F238E27FC236}">
                    <a16:creationId xmlns:a16="http://schemas.microsoft.com/office/drawing/2014/main" id="{A775459C-5418-4B6D-BD3C-EE36467263A1}"/>
                  </a:ext>
                </a:extLst>
              </p:cNvPr>
              <p:cNvSpPr txBox="1"/>
              <p:nvPr/>
            </p:nvSpPr>
            <p:spPr>
              <a:xfrm>
                <a:off x="7527508" y="2712844"/>
                <a:ext cx="1159292" cy="338554"/>
              </a:xfrm>
              <a:prstGeom prst="rect">
                <a:avLst/>
              </a:prstGeom>
              <a:noFill/>
            </p:spPr>
            <p:txBody>
              <a:bodyPr wrap="none" rtlCol="0">
                <a:spAutoFit/>
              </a:bodyPr>
              <a:lstStyle/>
              <a:p>
                <a:r>
                  <a:rPr lang="en-US" sz="1600" dirty="0"/>
                  <a:t>OUTCOME</a:t>
                </a:r>
              </a:p>
            </p:txBody>
          </p:sp>
        </p:grpSp>
        <p:sp>
          <p:nvSpPr>
            <p:cNvPr id="17" name="Rectangle 16">
              <a:extLst>
                <a:ext uri="{FF2B5EF4-FFF2-40B4-BE49-F238E27FC236}">
                  <a16:creationId xmlns:a16="http://schemas.microsoft.com/office/drawing/2014/main" id="{CAA48631-10B3-4152-AA3A-239B0300B112}"/>
                </a:ext>
              </a:extLst>
            </p:cNvPr>
            <p:cNvSpPr/>
            <p:nvPr/>
          </p:nvSpPr>
          <p:spPr>
            <a:xfrm>
              <a:off x="3827585" y="559680"/>
              <a:ext cx="4859215" cy="2651760"/>
            </a:xfrm>
            <a:prstGeom prst="rect">
              <a:avLst/>
            </a:prstGeom>
            <a:noFill/>
            <a:ln>
              <a:solidFill>
                <a:schemeClr val="tx1"/>
              </a:solid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grpSp>
      <p:sp>
        <p:nvSpPr>
          <p:cNvPr id="9" name="Content Placeholder 8">
            <a:extLst>
              <a:ext uri="{FF2B5EF4-FFF2-40B4-BE49-F238E27FC236}">
                <a16:creationId xmlns:a16="http://schemas.microsoft.com/office/drawing/2014/main" id="{34534A31-075E-4C3C-90EB-217DCECB5699}"/>
              </a:ext>
            </a:extLst>
          </p:cNvPr>
          <p:cNvSpPr>
            <a:spLocks noGrp="1"/>
          </p:cNvSpPr>
          <p:nvPr>
            <p:ph idx="11"/>
          </p:nvPr>
        </p:nvSpPr>
        <p:spPr>
          <a:xfrm>
            <a:off x="1272785" y="2712844"/>
            <a:ext cx="2321755" cy="2749550"/>
          </a:xfrm>
        </p:spPr>
        <p:txBody>
          <a:bodyPr/>
          <a:lstStyle/>
          <a:p>
            <a:pPr lvl="3"/>
            <a:r>
              <a:rPr lang="en-US" sz="1200" dirty="0">
                <a:latin typeface="+mn-lt"/>
              </a:rPr>
              <a:t>Pre and post implementation data is useful for evaluating a change in practice. This evaluation framework is useful for identifying where problems exist, so that implementation strategies can be targeted to the right processes. </a:t>
            </a:r>
          </a:p>
          <a:p>
            <a:pPr lvl="3"/>
            <a:r>
              <a:rPr lang="en-US" sz="1200" dirty="0">
                <a:latin typeface="+mn-lt"/>
              </a:rPr>
              <a:t>For example, if nurses were not using distraction as an adjuvant therapy for pain management due to a knowledge deficit versus not thinking it was effective, vs not knowing how to use the therapy, the implementation strategies you chosen would be very different. </a:t>
            </a:r>
          </a:p>
          <a:p>
            <a:endParaRPr lang="en-US" dirty="0">
              <a:latin typeface="+mn-lt"/>
            </a:endParaRPr>
          </a:p>
        </p:txBody>
      </p:sp>
      <p:sp>
        <p:nvSpPr>
          <p:cNvPr id="7" name="Content Placeholder 6">
            <a:extLst>
              <a:ext uri="{FF2B5EF4-FFF2-40B4-BE49-F238E27FC236}">
                <a16:creationId xmlns:a16="http://schemas.microsoft.com/office/drawing/2014/main" id="{89D637E9-5016-4F09-A08C-41072545B16D}"/>
              </a:ext>
            </a:extLst>
          </p:cNvPr>
          <p:cNvSpPr>
            <a:spLocks noGrp="1"/>
          </p:cNvSpPr>
          <p:nvPr>
            <p:ph idx="1"/>
          </p:nvPr>
        </p:nvSpPr>
        <p:spPr/>
        <p:txBody>
          <a:bodyPr/>
          <a:lstStyle/>
          <a:p>
            <a:pPr lvl="3">
              <a:lnSpc>
                <a:spcPct val="102000"/>
              </a:lnSpc>
              <a:spcBef>
                <a:spcPts val="0"/>
              </a:spcBef>
            </a:pPr>
            <a:r>
              <a:rPr lang="en-US" sz="1200" dirty="0">
                <a:latin typeface="+mn-lt"/>
              </a:rPr>
              <a:t>Post implementation data can be collected using the same tools to monitor effectiveness of the implementation strategies and impact on outcomes. </a:t>
            </a:r>
          </a:p>
          <a:p>
            <a:pPr marL="171450" lvl="3" indent="-171450">
              <a:lnSpc>
                <a:spcPct val="102000"/>
              </a:lnSpc>
              <a:spcBef>
                <a:spcPts val="0"/>
              </a:spcBef>
              <a:buFont typeface="Arial" panose="020B0604020202020204" pitchFamily="34" charset="0"/>
              <a:buChar char="•"/>
            </a:pPr>
            <a:r>
              <a:rPr lang="en-US" sz="1200" dirty="0">
                <a:latin typeface="+mn-lt"/>
                <a:cs typeface="Arial" pitchFamily="34" charset="0"/>
              </a:rPr>
              <a:t>Knowledge-</a:t>
            </a:r>
            <a:r>
              <a:rPr lang="en-US" sz="1200" dirty="0">
                <a:latin typeface="+mn-lt"/>
              </a:rPr>
              <a:t> </a:t>
            </a:r>
            <a:r>
              <a:rPr lang="en-US" sz="1200" dirty="0">
                <a:latin typeface="+mn-lt"/>
                <a:cs typeface="Arial" pitchFamily="34" charset="0"/>
              </a:rPr>
              <a:t>How knowledgeable were staff about the practice?</a:t>
            </a:r>
          </a:p>
          <a:p>
            <a:pPr marL="171450" lvl="3" indent="-171450">
              <a:lnSpc>
                <a:spcPct val="102000"/>
              </a:lnSpc>
              <a:spcBef>
                <a:spcPts val="0"/>
              </a:spcBef>
              <a:buFont typeface="Arial" panose="020B0604020202020204" pitchFamily="34" charset="0"/>
              <a:buChar char="•"/>
            </a:pPr>
            <a:r>
              <a:rPr lang="en-US" sz="1200" dirty="0"/>
              <a:t>Attitude- </a:t>
            </a:r>
            <a:r>
              <a:rPr lang="en-US" sz="1200" dirty="0">
                <a:cs typeface="Arial" pitchFamily="34" charset="0"/>
              </a:rPr>
              <a:t>How supported and educated did the nurses feel they were to carry out the new practice? What barriers were there to carrying out the new practice?</a:t>
            </a:r>
          </a:p>
          <a:p>
            <a:pPr marL="171450" lvl="3" indent="-171450">
              <a:buFont typeface="Arial" panose="020B0604020202020204" pitchFamily="34" charset="0"/>
              <a:buChar char="•"/>
            </a:pPr>
            <a:endParaRPr lang="en-US" dirty="0">
              <a:latin typeface="+mn-lt"/>
              <a:cs typeface="Arial" pitchFamily="34" charset="0"/>
            </a:endParaRPr>
          </a:p>
          <a:p>
            <a:pPr lvl="3"/>
            <a:endParaRPr lang="en-US" dirty="0">
              <a:latin typeface="+mn-lt"/>
            </a:endParaRPr>
          </a:p>
          <a:p>
            <a:endParaRPr lang="en-US" dirty="0">
              <a:latin typeface="+mn-lt"/>
            </a:endParaRPr>
          </a:p>
        </p:txBody>
      </p:sp>
      <p:sp>
        <p:nvSpPr>
          <p:cNvPr id="8" name="Content Placeholder 7">
            <a:extLst>
              <a:ext uri="{FF2B5EF4-FFF2-40B4-BE49-F238E27FC236}">
                <a16:creationId xmlns:a16="http://schemas.microsoft.com/office/drawing/2014/main" id="{483ED0A2-02A5-4540-A83A-61D3AC28F98F}"/>
              </a:ext>
            </a:extLst>
          </p:cNvPr>
          <p:cNvSpPr>
            <a:spLocks noGrp="1"/>
          </p:cNvSpPr>
          <p:nvPr>
            <p:ph idx="10"/>
          </p:nvPr>
        </p:nvSpPr>
        <p:spPr>
          <a:xfrm>
            <a:off x="6353908" y="3429000"/>
            <a:ext cx="2332892" cy="2749550"/>
          </a:xfrm>
        </p:spPr>
        <p:txBody>
          <a:bodyPr/>
          <a:lstStyle/>
          <a:p>
            <a:pPr lvl="4">
              <a:defRPr/>
            </a:pPr>
            <a:r>
              <a:rPr lang="en-US" sz="1200" dirty="0">
                <a:latin typeface="+mn-lt"/>
                <a:cs typeface="Arial" pitchFamily="34" charset="0"/>
              </a:rPr>
              <a:t>Behaviors- Was the new practice carried out as intended? </a:t>
            </a:r>
            <a:r>
              <a:rPr lang="en-US" sz="1200" dirty="0">
                <a:latin typeface="+mn-lt"/>
              </a:rPr>
              <a:t>If clinicians are not completing key steps in the process (low intervention fidelity), consider the feasibility and the need to potentially revise the practice protocol and/or implementation plan. </a:t>
            </a:r>
          </a:p>
          <a:p>
            <a:pPr lvl="4">
              <a:defRPr/>
            </a:pPr>
            <a:r>
              <a:rPr lang="en-US" sz="1200" dirty="0">
                <a:latin typeface="+mn-lt"/>
                <a:cs typeface="Arial" pitchFamily="34" charset="0"/>
              </a:rPr>
              <a:t>Outcomes- Did the practice change improve patient care? Were the outcomes consistent with the outcomes found in the research? Did the practice change result in cost savings?</a:t>
            </a:r>
          </a:p>
        </p:txBody>
      </p:sp>
      <p:sp>
        <p:nvSpPr>
          <p:cNvPr id="20" name="Text Box 6"/>
          <p:cNvSpPr txBox="1">
            <a:spLocks noChangeArrowheads="1"/>
          </p:cNvSpPr>
          <p:nvPr/>
        </p:nvSpPr>
        <p:spPr bwMode="auto">
          <a:xfrm>
            <a:off x="490150" y="6368619"/>
            <a:ext cx="77724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spcBef>
                <a:spcPct val="50000"/>
              </a:spcBef>
            </a:pPr>
            <a:r>
              <a:rPr lang="en-US" sz="900" dirty="0">
                <a:solidFill>
                  <a:schemeClr val="bg1">
                    <a:lumMod val="75000"/>
                  </a:schemeClr>
                </a:solidFill>
                <a:latin typeface="+mn-lt"/>
                <a:cs typeface="Arial" pitchFamily="34" charset="0"/>
              </a:rPr>
              <a:t>Bick &amp; Graham (2010). </a:t>
            </a:r>
            <a:r>
              <a:rPr lang="en-US" sz="900" i="1" dirty="0">
                <a:solidFill>
                  <a:schemeClr val="bg1">
                    <a:lumMod val="75000"/>
                  </a:schemeClr>
                </a:solidFill>
                <a:latin typeface="+mn-lt"/>
                <a:cs typeface="Arial" pitchFamily="34" charset="0"/>
              </a:rPr>
              <a:t>Evaluating the Impact of Implementing EBP</a:t>
            </a:r>
          </a:p>
        </p:txBody>
      </p:sp>
    </p:spTree>
    <p:extLst>
      <p:ext uri="{BB962C8B-B14F-4D97-AF65-F5344CB8AC3E}">
        <p14:creationId xmlns:p14="http://schemas.microsoft.com/office/powerpoint/2010/main" val="40224819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61" name="Rectangle 5"/>
          <p:cNvSpPr>
            <a:spLocks noGrp="1" noChangeArrowheads="1"/>
          </p:cNvSpPr>
          <p:nvPr>
            <p:ph type="title"/>
          </p:nvPr>
        </p:nvSpPr>
        <p:spPr/>
        <p:txBody>
          <a:bodyPr>
            <a:normAutofit fontScale="90000"/>
          </a:bodyPr>
          <a:lstStyle/>
          <a:p>
            <a:pPr>
              <a:defRPr/>
            </a:pPr>
            <a:r>
              <a:rPr lang="en-US" sz="3200" b="1" dirty="0">
                <a:latin typeface="+mj-lt"/>
              </a:rPr>
              <a:t>Measuring and Improving </a:t>
            </a:r>
            <a:r>
              <a:rPr lang="en-US" sz="3200" dirty="0"/>
              <a:t>O</a:t>
            </a:r>
            <a:r>
              <a:rPr lang="en-US" sz="3200" b="1" dirty="0">
                <a:latin typeface="+mj-lt"/>
              </a:rPr>
              <a:t>utcomes </a:t>
            </a:r>
          </a:p>
        </p:txBody>
      </p:sp>
      <p:pic>
        <p:nvPicPr>
          <p:cNvPr id="7" name="Picture 4" descr="school supplies png - School Supplies Icon - Transparent Background Pencil Ic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725" t="4414" r="6644" b="14448"/>
          <a:stretch/>
        </p:blipFill>
        <p:spPr bwMode="auto">
          <a:xfrm>
            <a:off x="807695" y="2071811"/>
            <a:ext cx="1875543" cy="1810642"/>
          </a:xfrm>
          <a:prstGeom prst="rect">
            <a:avLst/>
          </a:prstGeom>
          <a:noFill/>
          <a:ln>
            <a:solidFill>
              <a:schemeClr val="bg1"/>
            </a:solidFill>
          </a:ln>
          <a:effectLst>
            <a:outerShdw blurRad="50800" dist="50800" dir="5400000" algn="ctr" rotWithShape="0">
              <a:srgbClr val="FEF2CC"/>
            </a:outerShdw>
            <a:softEdge rad="0"/>
          </a:effectLst>
          <a:scene3d>
            <a:camera prst="orthographicFront"/>
            <a:lightRig rig="soft" dir="t">
              <a:rot lat="0" lon="0" rev="1800000"/>
            </a:lightRig>
          </a:scene3d>
          <a:sp3d>
            <a:contourClr>
              <a:srgbClr val="FDFDFD"/>
            </a:contourClr>
          </a:sp3d>
        </p:spPr>
      </p:pic>
      <p:sp>
        <p:nvSpPr>
          <p:cNvPr id="43010" name="Rectangle 2">
            <a:extLst>
              <a:ext uri="{C183D7F6-B498-43B3-948B-1728B52AA6E4}">
                <adec:decorative xmlns:adec="http://schemas.microsoft.com/office/drawing/2017/decorative" val="1"/>
              </a:ext>
            </a:extLst>
          </p:cNvPr>
          <p:cNvSpPr>
            <a:spLocks noChangeArrowheads="1"/>
          </p:cNvSpPr>
          <p:nvPr/>
        </p:nvSpPr>
        <p:spPr bwMode="auto">
          <a:xfrm>
            <a:off x="1568450" y="3775075"/>
            <a:ext cx="1293813"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762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 name="Content Placeholder 2">
            <a:extLst>
              <a:ext uri="{FF2B5EF4-FFF2-40B4-BE49-F238E27FC236}">
                <a16:creationId xmlns:a16="http://schemas.microsoft.com/office/drawing/2014/main" id="{1C7A8E42-54B4-4C0E-9FF3-17DA1F6D8358}"/>
              </a:ext>
            </a:extLst>
          </p:cNvPr>
          <p:cNvSpPr>
            <a:spLocks noGrp="1"/>
          </p:cNvSpPr>
          <p:nvPr>
            <p:ph idx="13"/>
          </p:nvPr>
        </p:nvSpPr>
        <p:spPr>
          <a:xfrm>
            <a:off x="1918741" y="4128247"/>
            <a:ext cx="1704276" cy="2050302"/>
          </a:xfrm>
        </p:spPr>
        <p:txBody>
          <a:bodyPr/>
          <a:lstStyle/>
          <a:p>
            <a:pPr>
              <a:lnSpc>
                <a:spcPct val="100000"/>
              </a:lnSpc>
              <a:spcBef>
                <a:spcPts val="1200"/>
              </a:spcBef>
              <a:spcAft>
                <a:spcPts val="0"/>
              </a:spcAft>
              <a:buNone/>
              <a:defRPr/>
            </a:pPr>
            <a:r>
              <a:rPr lang="en-US" sz="1600" dirty="0"/>
              <a:t>In order to change outcomes, you need to change processes. </a:t>
            </a:r>
          </a:p>
          <a:p>
            <a:pPr>
              <a:lnSpc>
                <a:spcPct val="100000"/>
              </a:lnSpc>
              <a:spcBef>
                <a:spcPts val="0"/>
              </a:spcBef>
              <a:spcAft>
                <a:spcPts val="0"/>
              </a:spcAft>
              <a:buNone/>
              <a:defRPr/>
            </a:pPr>
            <a:endParaRPr lang="en-US" sz="1600" dirty="0"/>
          </a:p>
          <a:p>
            <a:endParaRPr lang="en-US" dirty="0"/>
          </a:p>
        </p:txBody>
      </p:sp>
      <p:sp>
        <p:nvSpPr>
          <p:cNvPr id="2" name="Text Placeholder 1"/>
          <p:cNvSpPr>
            <a:spLocks noGrp="1"/>
          </p:cNvSpPr>
          <p:nvPr>
            <p:ph idx="1"/>
          </p:nvPr>
        </p:nvSpPr>
        <p:spPr>
          <a:xfrm>
            <a:off x="3829078" y="685799"/>
            <a:ext cx="4857722" cy="6010836"/>
          </a:xfrm>
          <a:prstGeom prst="rect">
            <a:avLst/>
          </a:prstGeom>
        </p:spPr>
        <p:txBody>
          <a:bodyPr>
            <a:normAutofit fontScale="70000" lnSpcReduction="20000"/>
          </a:bodyPr>
          <a:lstStyle/>
          <a:p>
            <a:pPr lvl="3">
              <a:lnSpc>
                <a:spcPct val="122000"/>
              </a:lnSpc>
              <a:spcBef>
                <a:spcPts val="0"/>
              </a:spcBef>
              <a:defRPr/>
            </a:pPr>
            <a:r>
              <a:rPr lang="en-US" sz="2000" dirty="0">
                <a:latin typeface="+mn-lt"/>
              </a:rPr>
              <a:t>If the intervention fails to achieve the expected outcome, it may be a function of implementation failure, rather than failure of the intervention itself </a:t>
            </a:r>
            <a:r>
              <a:rPr lang="en-US" sz="2000" dirty="0">
                <a:solidFill>
                  <a:schemeClr val="bg2"/>
                </a:solidFill>
                <a:latin typeface="+mn-lt"/>
              </a:rPr>
              <a:t>(Panzano et al., 2012). </a:t>
            </a:r>
          </a:p>
          <a:p>
            <a:pPr lvl="3">
              <a:lnSpc>
                <a:spcPct val="122000"/>
              </a:lnSpc>
              <a:spcBef>
                <a:spcPts val="0"/>
              </a:spcBef>
              <a:defRPr/>
            </a:pPr>
            <a:r>
              <a:rPr lang="en-US" sz="2000" dirty="0">
                <a:latin typeface="+mn-lt"/>
              </a:rPr>
              <a:t>If the practice change is not carried out as intended (low fidelity), outcomes may fail to improve (if steps are skipped in a pain management protocol, pain scores or satisfaction rates may not improve and could even increase). Balancing measures are used to determine if there is risk associated with the practice change. </a:t>
            </a:r>
          </a:p>
          <a:p>
            <a:pPr lvl="3">
              <a:lnSpc>
                <a:spcPct val="122000"/>
              </a:lnSpc>
              <a:spcBef>
                <a:spcPts val="0"/>
              </a:spcBef>
              <a:defRPr/>
            </a:pPr>
            <a:r>
              <a:rPr lang="en-US" sz="2000" dirty="0">
                <a:latin typeface="+mn-lt"/>
              </a:rPr>
              <a:t>Deciding if the outcome met the intended goal for improvement and understanding risks is key to making a decision about next steps.</a:t>
            </a:r>
          </a:p>
          <a:p>
            <a:pPr lvl="2">
              <a:lnSpc>
                <a:spcPct val="122000"/>
              </a:lnSpc>
              <a:spcBef>
                <a:spcPts val="0"/>
              </a:spcBef>
              <a:spcAft>
                <a:spcPts val="600"/>
              </a:spcAft>
            </a:pPr>
            <a:r>
              <a:rPr lang="en-US" sz="2200" dirty="0"/>
              <a:t>Although outcomes can be measured, they can only be managed through improvements in care processes.</a:t>
            </a:r>
          </a:p>
          <a:p>
            <a:pPr marL="171450" lvl="3" indent="-171450">
              <a:lnSpc>
                <a:spcPct val="122000"/>
              </a:lnSpc>
              <a:spcBef>
                <a:spcPts val="0"/>
              </a:spcBef>
              <a:buFont typeface="Arial" panose="020B0604020202020204" pitchFamily="34" charset="0"/>
              <a:buChar char="•"/>
            </a:pPr>
            <a:r>
              <a:rPr lang="en-US" sz="2000" dirty="0">
                <a:latin typeface="+mn-lt"/>
                <a:cs typeface="Arial" pitchFamily="34" charset="0"/>
              </a:rPr>
              <a:t>Processes are the steps for improvement (auditing pain assessment documentation)</a:t>
            </a:r>
          </a:p>
          <a:p>
            <a:pPr marL="171450" lvl="3" indent="-171450">
              <a:lnSpc>
                <a:spcPct val="122000"/>
              </a:lnSpc>
              <a:spcBef>
                <a:spcPts val="0"/>
              </a:spcBef>
              <a:buFont typeface="Arial" panose="020B0604020202020204" pitchFamily="34" charset="0"/>
              <a:buChar char="•"/>
            </a:pPr>
            <a:r>
              <a:rPr lang="en-US" sz="2000" dirty="0">
                <a:latin typeface="+mn-lt"/>
                <a:cs typeface="Arial" pitchFamily="34" charset="0"/>
              </a:rPr>
              <a:t>Outcomes are the goals for improvement (medications given in response to pain)</a:t>
            </a:r>
          </a:p>
          <a:p>
            <a:pPr marL="171450" lvl="3" indent="-171450">
              <a:lnSpc>
                <a:spcPct val="122000"/>
              </a:lnSpc>
              <a:spcBef>
                <a:spcPts val="0"/>
              </a:spcBef>
              <a:buFont typeface="Arial" panose="020B0604020202020204" pitchFamily="34" charset="0"/>
              <a:buChar char="•"/>
            </a:pPr>
            <a:r>
              <a:rPr lang="en-US" sz="2000" dirty="0">
                <a:latin typeface="+mn-lt"/>
              </a:rPr>
              <a:t>Balancing measures monitor for systemic effects and unintended consequences from the practice change (respiratory depression after pain meds).</a:t>
            </a:r>
          </a:p>
          <a:p>
            <a:endParaRPr lang="en-US" dirty="0">
              <a:latin typeface="+mn-lt"/>
            </a:endParaRPr>
          </a:p>
        </p:txBody>
      </p:sp>
      <p:sp>
        <p:nvSpPr>
          <p:cNvPr id="5" name="Isosceles Triangle 4" hidden="1">
            <a:extLst>
              <a:ext uri="{C183D7F6-B498-43B3-948B-1728B52AA6E4}">
                <adec:decorative xmlns:adec="http://schemas.microsoft.com/office/drawing/2017/decorative" val="1"/>
              </a:ext>
            </a:extLst>
          </p:cNvPr>
          <p:cNvSpPr/>
          <p:nvPr/>
        </p:nvSpPr>
        <p:spPr>
          <a:xfrm>
            <a:off x="348696" y="3429772"/>
            <a:ext cx="917998" cy="575578"/>
          </a:xfrm>
          <a:prstGeom prst="triangle">
            <a:avLst/>
          </a:prstGeom>
          <a:solidFill>
            <a:srgbClr val="F7F7F7"/>
          </a:solidFill>
          <a:ln>
            <a:noFill/>
          </a:ln>
          <a:effectLst>
            <a:outerShdw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1" name="Isosceles Triangle 10" hidden="1">
            <a:extLst>
              <a:ext uri="{C183D7F6-B498-43B3-948B-1728B52AA6E4}">
                <adec:decorative xmlns:adec="http://schemas.microsoft.com/office/drawing/2017/decorative" val="1"/>
              </a:ext>
            </a:extLst>
          </p:cNvPr>
          <p:cNvSpPr/>
          <p:nvPr/>
        </p:nvSpPr>
        <p:spPr>
          <a:xfrm>
            <a:off x="2150326" y="3444285"/>
            <a:ext cx="917998" cy="575578"/>
          </a:xfrm>
          <a:prstGeom prst="triangle">
            <a:avLst/>
          </a:prstGeom>
          <a:solidFill>
            <a:srgbClr val="F7F7F7"/>
          </a:solidFill>
          <a:ln>
            <a:noFill/>
          </a:ln>
          <a:effectLst>
            <a:outerShdw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2" name="Isosceles Triangle 11" hidden="1">
            <a:extLst>
              <a:ext uri="{C183D7F6-B498-43B3-948B-1728B52AA6E4}">
                <adec:decorative xmlns:adec="http://schemas.microsoft.com/office/drawing/2017/decorative" val="1"/>
              </a:ext>
            </a:extLst>
          </p:cNvPr>
          <p:cNvSpPr/>
          <p:nvPr/>
        </p:nvSpPr>
        <p:spPr>
          <a:xfrm>
            <a:off x="2302726" y="3596685"/>
            <a:ext cx="917998" cy="575578"/>
          </a:xfrm>
          <a:prstGeom prst="triangle">
            <a:avLst/>
          </a:prstGeom>
          <a:solidFill>
            <a:srgbClr val="F7F7F7"/>
          </a:solidFill>
          <a:ln>
            <a:noFill/>
          </a:ln>
          <a:effectLst>
            <a:outerShdw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3" name="Isosceles Triangle 12" hidden="1">
            <a:extLst>
              <a:ext uri="{C183D7F6-B498-43B3-948B-1728B52AA6E4}">
                <adec:decorative xmlns:adec="http://schemas.microsoft.com/office/drawing/2017/decorative" val="1"/>
              </a:ext>
            </a:extLst>
          </p:cNvPr>
          <p:cNvSpPr/>
          <p:nvPr/>
        </p:nvSpPr>
        <p:spPr>
          <a:xfrm rot="10800000">
            <a:off x="1189572" y="3895951"/>
            <a:ext cx="1113154" cy="575578"/>
          </a:xfrm>
          <a:prstGeom prst="triangle">
            <a:avLst>
              <a:gd name="adj" fmla="val 100000"/>
            </a:avLst>
          </a:prstGeom>
          <a:solidFill>
            <a:srgbClr val="F7F7F7"/>
          </a:solidFill>
          <a:ln>
            <a:noFill/>
          </a:ln>
          <a:effectLst>
            <a:outerShdw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Tree>
    <p:extLst>
      <p:ext uri="{BB962C8B-B14F-4D97-AF65-F5344CB8AC3E}">
        <p14:creationId xmlns:p14="http://schemas.microsoft.com/office/powerpoint/2010/main" val="2376301557"/>
      </p:ext>
    </p:extLst>
  </p:cSld>
  <p:clrMapOvr>
    <a:masterClrMapping/>
  </p:clrMapOvr>
  <p:transition>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685800"/>
            <a:ext cx="3165817" cy="1228028"/>
          </a:xfrm>
        </p:spPr>
        <p:txBody>
          <a:bodyPr/>
          <a:lstStyle/>
          <a:p>
            <a:pPr>
              <a:defRPr/>
            </a:pPr>
            <a:r>
              <a:rPr lang="en-US" dirty="0"/>
              <a:t>Identify Data </a:t>
            </a:r>
            <a:br>
              <a:rPr lang="en-US" dirty="0"/>
            </a:br>
            <a:r>
              <a:rPr lang="en-US" dirty="0"/>
              <a:t>Sources</a:t>
            </a:r>
          </a:p>
        </p:txBody>
      </p:sp>
      <p:pic>
        <p:nvPicPr>
          <p:cNvPr id="2050" name="Picture 2" descr="Road Sign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6221" y="970671"/>
            <a:ext cx="1636796" cy="207487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Road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837666">
            <a:off x="1886138" y="1068790"/>
            <a:ext cx="1011871" cy="225772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Fork Outline ic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029409">
            <a:off x="2392073" y="1913828"/>
            <a:ext cx="762000" cy="76200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F510C134-200D-4A13-B185-FBAA3BED0E56}"/>
              </a:ext>
            </a:extLst>
          </p:cNvPr>
          <p:cNvSpPr>
            <a:spLocks noGrp="1"/>
          </p:cNvSpPr>
          <p:nvPr>
            <p:ph idx="13"/>
          </p:nvPr>
        </p:nvSpPr>
        <p:spPr>
          <a:xfrm>
            <a:off x="1301262" y="3045542"/>
            <a:ext cx="2321755" cy="2749550"/>
          </a:xfrm>
        </p:spPr>
        <p:txBody>
          <a:bodyPr/>
          <a:lstStyle/>
          <a:p>
            <a:pPr lvl="3"/>
            <a:r>
              <a:rPr lang="en-US" sz="1600" i="1" dirty="0">
                <a:solidFill>
                  <a:schemeClr val="accent1"/>
                </a:solidFill>
                <a:latin typeface="Corbel" panose="020B0503020204020204" pitchFamily="34" charset="0"/>
                <a:cs typeface="+mn-cs"/>
              </a:rPr>
              <a:t>“If you don't know where you are going, any road will get you there.” </a:t>
            </a:r>
          </a:p>
          <a:p>
            <a:pPr marL="0" lvl="4" indent="0">
              <a:buNone/>
            </a:pPr>
            <a:r>
              <a:rPr lang="en-US" sz="1600" i="1" dirty="0">
                <a:solidFill>
                  <a:schemeClr val="accent1"/>
                </a:solidFill>
                <a:latin typeface="Corbel" panose="020B0503020204020204" pitchFamily="34" charset="0"/>
                <a:cs typeface="+mn-cs"/>
              </a:rPr>
              <a:t>	~ Lewis Carroll</a:t>
            </a:r>
          </a:p>
          <a:p>
            <a:pPr lvl="3"/>
            <a:r>
              <a:rPr lang="en-US" sz="1600" i="1" dirty="0">
                <a:solidFill>
                  <a:schemeClr val="accent1"/>
                </a:solidFill>
                <a:latin typeface="Corbel" panose="020B0503020204020204" pitchFamily="34" charset="0"/>
                <a:cs typeface="+mn-cs"/>
              </a:rPr>
              <a:t>“If you don't know where you are going, you will probably end up somewhere else”. 	~Laurence Peter </a:t>
            </a:r>
            <a:br>
              <a:rPr lang="en-US" dirty="0"/>
            </a:br>
            <a:br>
              <a:rPr lang="en-US" dirty="0"/>
            </a:br>
            <a:endParaRPr lang="en-US" dirty="0"/>
          </a:p>
        </p:txBody>
      </p:sp>
      <p:sp>
        <p:nvSpPr>
          <p:cNvPr id="78851" name="Rectangle 3"/>
          <p:cNvSpPr>
            <a:spLocks noGrp="1" noChangeArrowheads="1"/>
          </p:cNvSpPr>
          <p:nvPr>
            <p:ph idx="1"/>
          </p:nvPr>
        </p:nvSpPr>
        <p:spPr/>
        <p:txBody>
          <a:bodyPr/>
          <a:lstStyle/>
          <a:p>
            <a:pPr lvl="2">
              <a:lnSpc>
                <a:spcPct val="90000"/>
              </a:lnSpc>
              <a:spcBef>
                <a:spcPts val="1200"/>
              </a:spcBef>
              <a:defRPr/>
            </a:pPr>
            <a:r>
              <a:rPr lang="en-US" altLang="en-US" sz="1400" dirty="0">
                <a:latin typeface="Arial" panose="020B0604020202020204" pitchFamily="34" charset="0"/>
                <a:cs typeface="Arial" panose="020B0604020202020204" pitchFamily="34" charset="0"/>
              </a:rPr>
              <a:t>What are your outcomes and where can you get that data now – before you implement your project and after - to demonstrate a difference? </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Are the outcomes of interest sensitive to change over time?</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How will the outcome(s) of interest be measured (e.g. subjective through self-report or objective by observation)?</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Are there existing valid and reliable instruments to measure the outcomes of interest?</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Who will measure the outcomes and will training be necessary?</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What is the cost of measuring the outcomes?</a:t>
            </a:r>
          </a:p>
          <a:p>
            <a:pPr lvl="3">
              <a:lnSpc>
                <a:spcPct val="90000"/>
              </a:lnSpc>
              <a:spcBef>
                <a:spcPts val="1200"/>
              </a:spcBef>
              <a:defRPr/>
            </a:pPr>
            <a:r>
              <a:rPr lang="en-US" sz="1400" b="1" dirty="0">
                <a:solidFill>
                  <a:schemeClr val="accent4"/>
                </a:solidFill>
                <a:latin typeface="Arial" panose="020B0604020202020204" pitchFamily="34" charset="0"/>
                <a:cs typeface="Arial" panose="020B0604020202020204" pitchFamily="34" charset="0"/>
              </a:rPr>
              <a:t>Quantify medical outcomes</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iatrogenic effects of treatment</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health behaviors</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the economic impact of therapy and</a:t>
            </a:r>
          </a:p>
          <a:p>
            <a:pPr lvl="1">
              <a:lnSpc>
                <a:spcPct val="95000"/>
              </a:lnSpc>
              <a:spcAft>
                <a:spcPts val="0"/>
              </a:spcAft>
              <a:buNone/>
              <a:defRPr/>
            </a:pPr>
            <a:r>
              <a:rPr lang="en-US" sz="1200" i="0" dirty="0">
                <a:latin typeface="+mn-lt"/>
              </a:rPr>
              <a:t>     illness management</a:t>
            </a:r>
          </a:p>
          <a:p>
            <a:pPr lvl="3">
              <a:spcBef>
                <a:spcPts val="1200"/>
              </a:spcBef>
              <a:defRPr/>
            </a:pPr>
            <a:r>
              <a:rPr lang="en-US" sz="1400" b="1" dirty="0">
                <a:solidFill>
                  <a:schemeClr val="accent4"/>
                </a:solidFill>
                <a:latin typeface="Arial" panose="020B0604020202020204" pitchFamily="34" charset="0"/>
                <a:cs typeface="Arial" panose="020B0604020202020204" pitchFamily="34" charset="0"/>
              </a:rPr>
              <a:t>Quality care improvement: symptom management</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sleep disturbances</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appetite changes</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anxiety or depression caused by </a:t>
            </a:r>
          </a:p>
          <a:p>
            <a:pPr lvl="1">
              <a:lnSpc>
                <a:spcPct val="95000"/>
              </a:lnSpc>
              <a:spcAft>
                <a:spcPts val="0"/>
              </a:spcAft>
              <a:buNone/>
              <a:defRPr/>
            </a:pPr>
            <a:r>
              <a:rPr lang="en-US" sz="1200" i="0" dirty="0">
                <a:latin typeface="+mn-lt"/>
              </a:rPr>
              <a:t>    many acute and chronic pains</a:t>
            </a:r>
            <a:endParaRPr lang="en-US" sz="1200" dirty="0">
              <a:latin typeface="+mn-lt"/>
              <a:cs typeface="Arial" pitchFamily="34" charset="0"/>
            </a:endParaRPr>
          </a:p>
        </p:txBody>
      </p:sp>
      <p:sp>
        <p:nvSpPr>
          <p:cNvPr id="5" name="Rectangle 3"/>
          <p:cNvSpPr txBox="1">
            <a:spLocks noChangeArrowheads="1"/>
          </p:cNvSpPr>
          <p:nvPr/>
        </p:nvSpPr>
        <p:spPr>
          <a:xfrm>
            <a:off x="6715139" y="3328935"/>
            <a:ext cx="4857722" cy="549275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health status</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morbidity</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mortality</a:t>
            </a:r>
          </a:p>
          <a:p>
            <a:pPr marL="171450" lvl="1" indent="-171450">
              <a:lnSpc>
                <a:spcPct val="95000"/>
              </a:lnSpc>
              <a:spcBef>
                <a:spcPts val="600"/>
              </a:spcBef>
              <a:spcAft>
                <a:spcPts val="0"/>
              </a:spcAft>
              <a:buFont typeface="Arial" panose="020B0604020202020204" pitchFamily="34" charset="0"/>
              <a:buChar char="•"/>
              <a:defRPr/>
            </a:pPr>
            <a:endParaRPr lang="en-US" sz="1200" i="0" dirty="0">
              <a:latin typeface="+mn-lt"/>
            </a:endParaRPr>
          </a:p>
          <a:p>
            <a:pPr lvl="3">
              <a:lnSpc>
                <a:spcPct val="90000"/>
              </a:lnSpc>
              <a:spcBef>
                <a:spcPts val="1200"/>
              </a:spcBef>
              <a:defRPr/>
            </a:pPr>
            <a:endParaRPr lang="en-US" sz="1400" b="1" dirty="0">
              <a:solidFill>
                <a:schemeClr val="accent4"/>
              </a:solidFill>
              <a:latin typeface="Arial" panose="020B0604020202020204" pitchFamily="34" charset="0"/>
              <a:cs typeface="Arial" panose="020B0604020202020204" pitchFamily="34" charset="0"/>
            </a:endParaRPr>
          </a:p>
          <a:p>
            <a:pPr marL="171450" lvl="1" indent="-171450">
              <a:lnSpc>
                <a:spcPct val="95000"/>
              </a:lnSpc>
              <a:spcBef>
                <a:spcPts val="600"/>
              </a:spcBef>
              <a:spcAft>
                <a:spcPts val="0"/>
              </a:spcAft>
              <a:buFont typeface="Arial" panose="020B0604020202020204" pitchFamily="34" charset="0"/>
              <a:buChar char="•"/>
              <a:defRPr/>
            </a:pPr>
            <a:endParaRPr lang="en-US" sz="1200" i="0" dirty="0">
              <a:latin typeface="+mn-lt"/>
            </a:endParaRP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Nausea and vomiting</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fatigue</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pain</a:t>
            </a:r>
          </a:p>
        </p:txBody>
      </p:sp>
    </p:spTree>
    <p:extLst>
      <p:ext uri="{BB962C8B-B14F-4D97-AF65-F5344CB8AC3E}">
        <p14:creationId xmlns:p14="http://schemas.microsoft.com/office/powerpoint/2010/main" val="3787188673"/>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5F300-DA7D-46E0-8F1A-EB38795B1993}"/>
              </a:ext>
            </a:extLst>
          </p:cNvPr>
          <p:cNvSpPr>
            <a:spLocks noGrp="1"/>
          </p:cNvSpPr>
          <p:nvPr>
            <p:ph type="title"/>
          </p:nvPr>
        </p:nvSpPr>
        <p:spPr/>
        <p:txBody>
          <a:bodyPr/>
          <a:lstStyle/>
          <a:p>
            <a:r>
              <a:rPr lang="en-US" dirty="0"/>
              <a:t>Identify </a:t>
            </a:r>
            <a:br>
              <a:rPr lang="en-US" dirty="0"/>
            </a:br>
            <a:r>
              <a:rPr lang="en-US" dirty="0"/>
              <a:t>Data Sources</a:t>
            </a:r>
          </a:p>
        </p:txBody>
      </p:sp>
      <p:sp>
        <p:nvSpPr>
          <p:cNvPr id="3" name="Content Placeholder 2">
            <a:extLst>
              <a:ext uri="{FF2B5EF4-FFF2-40B4-BE49-F238E27FC236}">
                <a16:creationId xmlns:a16="http://schemas.microsoft.com/office/drawing/2014/main" id="{92F5FBCA-65D2-4C4B-9220-0AF76F6418F3}"/>
              </a:ext>
            </a:extLst>
          </p:cNvPr>
          <p:cNvSpPr>
            <a:spLocks noGrp="1"/>
          </p:cNvSpPr>
          <p:nvPr>
            <p:ph idx="13"/>
          </p:nvPr>
        </p:nvSpPr>
        <p:spPr>
          <a:xfrm>
            <a:off x="1317497" y="2455606"/>
            <a:ext cx="2321755" cy="2749550"/>
          </a:xfrm>
        </p:spPr>
        <p:txBody>
          <a:bodyPr/>
          <a:lstStyle/>
          <a:p>
            <a:pPr lvl="3"/>
            <a:r>
              <a:rPr lang="en-US" sz="1600" i="1" dirty="0">
                <a:solidFill>
                  <a:schemeClr val="accent1"/>
                </a:solidFill>
                <a:latin typeface="Corbel" panose="020B0503020204020204" pitchFamily="34" charset="0"/>
                <a:cs typeface="+mn-cs"/>
              </a:rPr>
              <a:t>“The reason most people never reach their goals is that they don’t define them, or ever seriously consider them as believable or achievable. Winners can tell you where they are going, what they plan to do along the way, and who will be sharing the adventure with them.” 	      -Denis </a:t>
            </a:r>
            <a:r>
              <a:rPr lang="en-US" sz="1600" i="1" dirty="0" err="1">
                <a:solidFill>
                  <a:schemeClr val="accent1"/>
                </a:solidFill>
                <a:latin typeface="Corbel" panose="020B0503020204020204" pitchFamily="34" charset="0"/>
                <a:cs typeface="+mn-cs"/>
              </a:rPr>
              <a:t>Watley</a:t>
            </a:r>
            <a:br>
              <a:rPr lang="en-US" sz="1600" i="1" dirty="0">
                <a:solidFill>
                  <a:schemeClr val="accent1"/>
                </a:solidFill>
                <a:latin typeface="Corbel" panose="020B0503020204020204" pitchFamily="34" charset="0"/>
                <a:cs typeface="+mn-cs"/>
              </a:rPr>
            </a:br>
            <a:endParaRPr lang="en-US" sz="1600" i="1" dirty="0">
              <a:solidFill>
                <a:schemeClr val="accent1"/>
              </a:solidFill>
              <a:latin typeface="Corbel" panose="020B0503020204020204" pitchFamily="34" charset="0"/>
              <a:cs typeface="+mn-cs"/>
            </a:endParaRPr>
          </a:p>
        </p:txBody>
      </p:sp>
      <p:sp>
        <p:nvSpPr>
          <p:cNvPr id="95235" name="Rectangle 3"/>
          <p:cNvSpPr>
            <a:spLocks noGrp="1" noChangeArrowheads="1"/>
          </p:cNvSpPr>
          <p:nvPr>
            <p:ph idx="1"/>
          </p:nvPr>
        </p:nvSpPr>
        <p:spPr>
          <a:xfrm>
            <a:off x="3829078" y="591671"/>
            <a:ext cx="4871169" cy="5492750"/>
          </a:xfrm>
        </p:spPr>
        <p:txBody>
          <a:bodyPr/>
          <a:lstStyle/>
          <a:p>
            <a:pPr lvl="2">
              <a:defRPr/>
            </a:pPr>
            <a:r>
              <a:rPr lang="en-US" sz="1400" dirty="0"/>
              <a:t>Patient-Centered Quality Care</a:t>
            </a:r>
          </a:p>
          <a:p>
            <a:pPr lvl="3">
              <a:lnSpc>
                <a:spcPct val="104000"/>
              </a:lnSpc>
              <a:defRPr/>
            </a:pPr>
            <a:r>
              <a:rPr lang="en-US" altLang="en-US" sz="1200" dirty="0">
                <a:latin typeface="+mn-lt"/>
              </a:rPr>
              <a:t>Patient-centered quality care measures are defined as the value patients and families place on the healthcare received. Patient-centered quality care requires a philosophy of care that views the patient as an equal partner rather than a passive recipient of care in which patient preferences must be part of the evidence-based practice decision making. </a:t>
            </a:r>
            <a:endParaRPr lang="en-US" sz="1200" dirty="0"/>
          </a:p>
          <a:p>
            <a:pPr lvl="3">
              <a:lnSpc>
                <a:spcPct val="103000"/>
              </a:lnSpc>
              <a:spcBef>
                <a:spcPts val="0"/>
              </a:spcBef>
              <a:defRPr/>
            </a:pPr>
            <a:r>
              <a:rPr lang="en-US" sz="1200" u="sng" dirty="0">
                <a:latin typeface="+mn-lt"/>
              </a:rPr>
              <a:t>Measures include:</a:t>
            </a:r>
          </a:p>
          <a:p>
            <a:pPr marL="171450" lvl="3" indent="-171450">
              <a:lnSpc>
                <a:spcPct val="103000"/>
              </a:lnSpc>
              <a:spcBef>
                <a:spcPts val="0"/>
              </a:spcBef>
              <a:buFont typeface="Arial" panose="020B0604020202020204" pitchFamily="34" charset="0"/>
              <a:buChar char="•"/>
              <a:defRPr/>
            </a:pPr>
            <a:r>
              <a:rPr lang="en-US" sz="1200" dirty="0">
                <a:latin typeface="+mn-lt"/>
              </a:rPr>
              <a:t>effective communication with healthcare personnel;</a:t>
            </a:r>
          </a:p>
          <a:p>
            <a:pPr marL="171450" lvl="3" indent="-171450">
              <a:lnSpc>
                <a:spcPct val="103000"/>
              </a:lnSpc>
              <a:spcBef>
                <a:spcPts val="0"/>
              </a:spcBef>
              <a:buFont typeface="Arial" panose="020B0604020202020204" pitchFamily="34" charset="0"/>
              <a:buChar char="•"/>
              <a:defRPr/>
            </a:pPr>
            <a:r>
              <a:rPr lang="en-US" sz="1200" dirty="0">
                <a:latin typeface="+mn-lt"/>
              </a:rPr>
              <a:t>open, non-hurried interactions; </a:t>
            </a:r>
          </a:p>
          <a:p>
            <a:pPr marL="171450" lvl="3" indent="-171450">
              <a:lnSpc>
                <a:spcPct val="103000"/>
              </a:lnSpc>
              <a:spcBef>
                <a:spcPts val="0"/>
              </a:spcBef>
              <a:buFont typeface="Arial" panose="020B0604020202020204" pitchFamily="34" charset="0"/>
              <a:buChar char="•"/>
              <a:defRPr/>
            </a:pPr>
            <a:r>
              <a:rPr lang="en-US" sz="1200" dirty="0">
                <a:latin typeface="+mn-lt"/>
              </a:rPr>
              <a:t>presentation of all options for care; </a:t>
            </a:r>
          </a:p>
          <a:p>
            <a:pPr marL="171450" lvl="3" indent="-171450">
              <a:lnSpc>
                <a:spcPct val="103000"/>
              </a:lnSpc>
              <a:spcBef>
                <a:spcPts val="0"/>
              </a:spcBef>
              <a:buFont typeface="Arial" panose="020B0604020202020204" pitchFamily="34" charset="0"/>
              <a:buChar char="•"/>
              <a:defRPr/>
            </a:pPr>
            <a:r>
              <a:rPr lang="en-US" sz="1200" dirty="0">
                <a:latin typeface="+mn-lt"/>
              </a:rPr>
              <a:t>open discussion of pain; </a:t>
            </a:r>
          </a:p>
          <a:p>
            <a:pPr marL="171450" lvl="3" indent="-171450">
              <a:lnSpc>
                <a:spcPct val="103000"/>
              </a:lnSpc>
              <a:spcBef>
                <a:spcPts val="0"/>
              </a:spcBef>
              <a:buFont typeface="Arial" panose="020B0604020202020204" pitchFamily="34" charset="0"/>
              <a:buChar char="•"/>
              <a:defRPr/>
            </a:pPr>
            <a:r>
              <a:rPr lang="en-US" sz="1200" dirty="0">
                <a:latin typeface="+mn-lt"/>
              </a:rPr>
              <a:t>sensitivity to pain and emotional distress; </a:t>
            </a:r>
          </a:p>
          <a:p>
            <a:pPr marL="171450" lvl="3" indent="-171450">
              <a:lnSpc>
                <a:spcPct val="103000"/>
              </a:lnSpc>
              <a:spcBef>
                <a:spcPts val="0"/>
              </a:spcBef>
              <a:buFont typeface="Arial" panose="020B0604020202020204" pitchFamily="34" charset="0"/>
              <a:buChar char="•"/>
              <a:defRPr/>
            </a:pPr>
            <a:r>
              <a:rPr lang="en-US" sz="1200" dirty="0">
                <a:latin typeface="+mn-lt"/>
              </a:rPr>
              <a:t>considerations of the cultural and religious beliefs of the patient and family; </a:t>
            </a:r>
          </a:p>
          <a:p>
            <a:pPr marL="171450" lvl="3" indent="-171450">
              <a:lnSpc>
                <a:spcPct val="103000"/>
              </a:lnSpc>
              <a:spcBef>
                <a:spcPts val="0"/>
              </a:spcBef>
              <a:buFont typeface="Arial" panose="020B0604020202020204" pitchFamily="34" charset="0"/>
              <a:buChar char="•"/>
              <a:defRPr/>
            </a:pPr>
            <a:r>
              <a:rPr lang="en-US" sz="1200" dirty="0">
                <a:latin typeface="+mn-lt"/>
              </a:rPr>
              <a:t>being respectful and considerate; </a:t>
            </a:r>
          </a:p>
          <a:p>
            <a:pPr marL="171450" lvl="3" indent="-171450">
              <a:lnSpc>
                <a:spcPct val="103000"/>
              </a:lnSpc>
              <a:spcBef>
                <a:spcPts val="0"/>
              </a:spcBef>
              <a:buFont typeface="Arial" panose="020B0604020202020204" pitchFamily="34" charset="0"/>
              <a:buChar char="•"/>
              <a:defRPr/>
            </a:pPr>
            <a:r>
              <a:rPr lang="en-US" sz="1200" dirty="0">
                <a:latin typeface="+mn-lt"/>
              </a:rPr>
              <a:t>non-avoidance of the specific issues; empathy; </a:t>
            </a:r>
          </a:p>
          <a:p>
            <a:pPr marL="171450" lvl="3" indent="-171450">
              <a:lnSpc>
                <a:spcPct val="103000"/>
              </a:lnSpc>
              <a:spcBef>
                <a:spcPts val="0"/>
              </a:spcBef>
              <a:buFont typeface="Arial" panose="020B0604020202020204" pitchFamily="34" charset="0"/>
              <a:buChar char="•"/>
              <a:defRPr/>
            </a:pPr>
            <a:r>
              <a:rPr lang="en-US" sz="1200" dirty="0">
                <a:latin typeface="+mn-lt"/>
              </a:rPr>
              <a:t>patience; </a:t>
            </a:r>
          </a:p>
          <a:p>
            <a:pPr marL="171450" lvl="3" indent="-171450">
              <a:lnSpc>
                <a:spcPct val="103000"/>
              </a:lnSpc>
              <a:spcBef>
                <a:spcPts val="0"/>
              </a:spcBef>
              <a:spcAft>
                <a:spcPts val="0"/>
              </a:spcAft>
              <a:buFont typeface="Arial" panose="020B0604020202020204" pitchFamily="34" charset="0"/>
              <a:buChar char="•"/>
              <a:defRPr/>
            </a:pPr>
            <a:r>
              <a:rPr lang="en-US" sz="1200" dirty="0">
                <a:latin typeface="+mn-lt"/>
              </a:rPr>
              <a:t>a caring attitude and environment.</a:t>
            </a:r>
          </a:p>
          <a:p>
            <a:pPr lvl="2">
              <a:defRPr/>
            </a:pPr>
            <a:r>
              <a:rPr lang="en-US" sz="1200" dirty="0"/>
              <a:t>Quality Management</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Incident reports</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Sentinel events</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Medication errors</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Hospital acquired infection</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Patient Satisfaction</a:t>
            </a:r>
          </a:p>
          <a:p>
            <a:pPr marL="171450" lvl="3" indent="-171450">
              <a:lnSpc>
                <a:spcPct val="95000"/>
              </a:lnSpc>
              <a:spcAft>
                <a:spcPts val="0"/>
              </a:spcAft>
              <a:buFont typeface="Arial" panose="020B0604020202020204" pitchFamily="34" charset="0"/>
              <a:buChar char="•"/>
              <a:defRPr/>
            </a:pPr>
            <a:endParaRPr lang="en-US" dirty="0">
              <a:latin typeface="+mn-lt"/>
            </a:endParaRPr>
          </a:p>
          <a:p>
            <a:pPr eaLnBrk="1" hangingPunct="1">
              <a:lnSpc>
                <a:spcPct val="90000"/>
              </a:lnSpc>
              <a:buFont typeface="Wingdings" panose="05000000000000000000" pitchFamily="2" charset="2"/>
              <a:buNone/>
              <a:defRPr/>
            </a:pPr>
            <a:endParaRPr lang="en-US" sz="2400" dirty="0"/>
          </a:p>
        </p:txBody>
      </p:sp>
    </p:spTree>
    <p:extLst>
      <p:ext uri="{BB962C8B-B14F-4D97-AF65-F5344CB8AC3E}">
        <p14:creationId xmlns:p14="http://schemas.microsoft.com/office/powerpoint/2010/main" val="2300164869"/>
      </p:ext>
    </p:extLst>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5F300-DA7D-46E0-8F1A-EB38795B1993}"/>
              </a:ext>
            </a:extLst>
          </p:cNvPr>
          <p:cNvSpPr>
            <a:spLocks noGrp="1"/>
          </p:cNvSpPr>
          <p:nvPr>
            <p:ph type="title"/>
          </p:nvPr>
        </p:nvSpPr>
        <p:spPr/>
        <p:txBody>
          <a:bodyPr/>
          <a:lstStyle/>
          <a:p>
            <a:r>
              <a:rPr lang="en-US" dirty="0"/>
              <a:t>Identify </a:t>
            </a:r>
            <a:br>
              <a:rPr lang="en-US" dirty="0"/>
            </a:br>
            <a:r>
              <a:rPr lang="en-US" dirty="0"/>
              <a:t>Data Sources. </a:t>
            </a:r>
          </a:p>
        </p:txBody>
      </p:sp>
      <p:sp>
        <p:nvSpPr>
          <p:cNvPr id="5" name="Content Placeholder 4">
            <a:extLst>
              <a:ext uri="{FF2B5EF4-FFF2-40B4-BE49-F238E27FC236}">
                <a16:creationId xmlns:a16="http://schemas.microsoft.com/office/drawing/2014/main" id="{E84AECCB-D105-4F12-B452-DAAA8F24F1AF}"/>
              </a:ext>
            </a:extLst>
          </p:cNvPr>
          <p:cNvSpPr>
            <a:spLocks noGrp="1"/>
          </p:cNvSpPr>
          <p:nvPr>
            <p:ph idx="11"/>
          </p:nvPr>
        </p:nvSpPr>
        <p:spPr>
          <a:xfrm>
            <a:off x="1301262" y="3240741"/>
            <a:ext cx="2321755" cy="2749550"/>
          </a:xfrm>
        </p:spPr>
        <p:txBody>
          <a:bodyPr/>
          <a:lstStyle/>
          <a:p>
            <a:pPr lvl="2">
              <a:defRPr/>
            </a:pPr>
            <a:r>
              <a:rPr lang="en-US" sz="1200" dirty="0">
                <a:latin typeface="+mn-lt"/>
              </a:rPr>
              <a:t>Efficiency of processes</a:t>
            </a:r>
          </a:p>
          <a:p>
            <a:pPr lvl="3">
              <a:defRPr/>
            </a:pPr>
            <a:r>
              <a:rPr lang="en-US" altLang="en-US" sz="1200" dirty="0">
                <a:latin typeface="+mn-lt"/>
                <a:cs typeface="Arial" panose="020B0604020202020204" pitchFamily="34" charset="0"/>
              </a:rPr>
              <a:t>As healthcare organizations become more sophisticated in evaluation strategies, it becomes essential to evaluate the efficiency of healthcare delivery processes. </a:t>
            </a:r>
          </a:p>
          <a:p>
            <a:pPr lvl="3">
              <a:defRPr/>
            </a:pPr>
            <a:r>
              <a:rPr lang="en-US" altLang="en-US" sz="1200" dirty="0">
                <a:latin typeface="+mn-lt"/>
                <a:cs typeface="Arial" panose="020B0604020202020204" pitchFamily="34" charset="0"/>
              </a:rPr>
              <a:t>Efficiency in providing EBP care and evaluating the best possible process for implementing these practices leads to excellence in care and cost containment. These indicators are directly associated with outcomes. </a:t>
            </a:r>
          </a:p>
          <a:p>
            <a:endParaRPr lang="en-US" dirty="0"/>
          </a:p>
        </p:txBody>
      </p:sp>
      <p:sp>
        <p:nvSpPr>
          <p:cNvPr id="95235" name="Rectangle 3"/>
          <p:cNvSpPr>
            <a:spLocks noGrp="1" noChangeArrowheads="1"/>
          </p:cNvSpPr>
          <p:nvPr>
            <p:ph idx="1"/>
          </p:nvPr>
        </p:nvSpPr>
        <p:spPr>
          <a:xfrm>
            <a:off x="3827585" y="3429000"/>
            <a:ext cx="2321755" cy="2749550"/>
          </a:xfrm>
        </p:spPr>
        <p:txBody>
          <a:bodyPr/>
          <a:lstStyle/>
          <a:p>
            <a:pPr lvl="3">
              <a:defRPr/>
            </a:pPr>
            <a:r>
              <a:rPr lang="en-US" sz="1200" dirty="0">
                <a:latin typeface="+mn-lt"/>
              </a:rPr>
              <a:t>Examples:</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Pharmacy utilization</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Appropriate timing of interventions, </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Effective discharge planning, </a:t>
            </a:r>
          </a:p>
          <a:p>
            <a:pPr marL="171450" lvl="1" indent="-171450">
              <a:lnSpc>
                <a:spcPct val="95000"/>
              </a:lnSpc>
              <a:spcBef>
                <a:spcPts val="600"/>
              </a:spcBef>
              <a:spcAft>
                <a:spcPts val="0"/>
              </a:spcAft>
              <a:buFont typeface="Arial" panose="020B0604020202020204" pitchFamily="34" charset="0"/>
              <a:buChar char="•"/>
              <a:defRPr/>
            </a:pPr>
            <a:r>
              <a:rPr lang="en-US" sz="1200" i="0" dirty="0">
                <a:latin typeface="+mn-lt"/>
              </a:rPr>
              <a:t>Referral sources</a:t>
            </a:r>
          </a:p>
          <a:p>
            <a:pPr lvl="2">
              <a:defRPr/>
            </a:pPr>
            <a:r>
              <a:rPr lang="en-US" sz="1200" dirty="0">
                <a:latin typeface="+mn-lt"/>
              </a:rPr>
              <a:t>Finance</a:t>
            </a:r>
          </a:p>
          <a:p>
            <a:pPr marL="171450" lvl="1" indent="-171450">
              <a:buFont typeface="Arial" panose="020B0604020202020204" pitchFamily="34" charset="0"/>
              <a:buChar char="•"/>
              <a:defRPr/>
            </a:pPr>
            <a:r>
              <a:rPr lang="en-US" sz="1200" i="0" dirty="0">
                <a:latin typeface="+mn-lt"/>
              </a:rPr>
              <a:t>Cost of care</a:t>
            </a:r>
          </a:p>
          <a:p>
            <a:pPr marL="171450" lvl="1" indent="-171450">
              <a:buFont typeface="Arial" panose="020B0604020202020204" pitchFamily="34" charset="0"/>
              <a:buChar char="•"/>
              <a:defRPr/>
            </a:pPr>
            <a:r>
              <a:rPr lang="en-US" sz="1200" i="0" dirty="0">
                <a:latin typeface="+mn-lt"/>
              </a:rPr>
              <a:t>Patient LOS</a:t>
            </a:r>
          </a:p>
          <a:p>
            <a:pPr marL="171450" lvl="1" indent="-171450">
              <a:buFont typeface="Arial" panose="020B0604020202020204" pitchFamily="34" charset="0"/>
              <a:buChar char="•"/>
              <a:defRPr/>
            </a:pPr>
            <a:r>
              <a:rPr lang="en-US" sz="1200" i="0" dirty="0">
                <a:latin typeface="+mn-lt"/>
              </a:rPr>
              <a:t>Readmission rates</a:t>
            </a:r>
          </a:p>
          <a:p>
            <a:pPr marL="171450" lvl="1" indent="-171450">
              <a:buFont typeface="Arial" panose="020B0604020202020204" pitchFamily="34" charset="0"/>
              <a:buChar char="•"/>
              <a:defRPr/>
            </a:pPr>
            <a:r>
              <a:rPr lang="en-US" sz="1200" i="0" dirty="0">
                <a:latin typeface="+mn-lt"/>
              </a:rPr>
              <a:t>Patient demographics</a:t>
            </a:r>
          </a:p>
          <a:p>
            <a:pPr marL="171450" lvl="1" indent="-171450">
              <a:lnSpc>
                <a:spcPct val="95000"/>
              </a:lnSpc>
              <a:spcBef>
                <a:spcPts val="600"/>
              </a:spcBef>
              <a:spcAft>
                <a:spcPts val="0"/>
              </a:spcAft>
              <a:buFont typeface="Arial" panose="020B0604020202020204" pitchFamily="34" charset="0"/>
              <a:buChar char="•"/>
              <a:defRPr/>
            </a:pPr>
            <a:endParaRPr lang="en-US" sz="1100" i="0" dirty="0">
              <a:latin typeface="+mn-lt"/>
            </a:endParaRPr>
          </a:p>
          <a:p>
            <a:pPr eaLnBrk="1" hangingPunct="1">
              <a:lnSpc>
                <a:spcPct val="90000"/>
              </a:lnSpc>
              <a:buFont typeface="Wingdings" panose="05000000000000000000" pitchFamily="2" charset="2"/>
              <a:buNone/>
              <a:defRPr/>
            </a:pPr>
            <a:endParaRPr lang="en-US" sz="2400" dirty="0"/>
          </a:p>
        </p:txBody>
      </p:sp>
      <p:sp>
        <p:nvSpPr>
          <p:cNvPr id="4" name="Content Placeholder 3">
            <a:extLst>
              <a:ext uri="{FF2B5EF4-FFF2-40B4-BE49-F238E27FC236}">
                <a16:creationId xmlns:a16="http://schemas.microsoft.com/office/drawing/2014/main" id="{2F9FF751-4895-49ED-9F8F-B24602EFD76C}"/>
              </a:ext>
            </a:extLst>
          </p:cNvPr>
          <p:cNvSpPr>
            <a:spLocks noGrp="1"/>
          </p:cNvSpPr>
          <p:nvPr>
            <p:ph idx="10"/>
          </p:nvPr>
        </p:nvSpPr>
        <p:spPr>
          <a:xfrm>
            <a:off x="6353908" y="3240741"/>
            <a:ext cx="2332892" cy="2749550"/>
          </a:xfrm>
        </p:spPr>
        <p:txBody>
          <a:bodyPr/>
          <a:lstStyle/>
          <a:p>
            <a:pPr lvl="2">
              <a:lnSpc>
                <a:spcPct val="102000"/>
              </a:lnSpc>
              <a:spcBef>
                <a:spcPts val="0"/>
              </a:spcBef>
              <a:defRPr/>
            </a:pPr>
            <a:r>
              <a:rPr lang="en-US" sz="1200" dirty="0">
                <a:latin typeface="+mn-lt"/>
              </a:rPr>
              <a:t>Environmental changes – evaluation of</a:t>
            </a:r>
          </a:p>
          <a:p>
            <a:pPr marL="171450" lvl="1" indent="-171450">
              <a:lnSpc>
                <a:spcPct val="102000"/>
              </a:lnSpc>
              <a:spcAft>
                <a:spcPts val="0"/>
              </a:spcAft>
              <a:buFont typeface="Arial" panose="020B0604020202020204" pitchFamily="34" charset="0"/>
              <a:buChar char="•"/>
              <a:defRPr/>
            </a:pPr>
            <a:r>
              <a:rPr lang="en-US" sz="1200" i="0" dirty="0">
                <a:latin typeface="+mn-lt"/>
              </a:rPr>
              <a:t>Policy and procedure adherence, </a:t>
            </a:r>
          </a:p>
          <a:p>
            <a:pPr marL="171450" lvl="1" indent="-171450">
              <a:lnSpc>
                <a:spcPct val="102000"/>
              </a:lnSpc>
              <a:spcAft>
                <a:spcPts val="0"/>
              </a:spcAft>
              <a:buFont typeface="Arial" panose="020B0604020202020204" pitchFamily="34" charset="0"/>
              <a:buChar char="•"/>
              <a:defRPr/>
            </a:pPr>
            <a:r>
              <a:rPr lang="en-US" sz="1200" i="0" dirty="0">
                <a:latin typeface="+mn-lt"/>
              </a:rPr>
              <a:t>Availability of unit resources, and </a:t>
            </a:r>
          </a:p>
          <a:p>
            <a:pPr marL="171450" lvl="1" indent="-171450">
              <a:lnSpc>
                <a:spcPct val="102000"/>
              </a:lnSpc>
              <a:spcAft>
                <a:spcPts val="0"/>
              </a:spcAft>
              <a:buFont typeface="Arial" panose="020B0604020202020204" pitchFamily="34" charset="0"/>
              <a:buChar char="•"/>
              <a:defRPr/>
            </a:pPr>
            <a:r>
              <a:rPr lang="en-US" sz="1200" i="0" dirty="0">
                <a:latin typeface="+mn-lt"/>
              </a:rPr>
              <a:t>Healthcare professional access to supplies and materials essential to implement best practices. </a:t>
            </a:r>
          </a:p>
          <a:p>
            <a:pPr lvl="2">
              <a:lnSpc>
                <a:spcPct val="102000"/>
              </a:lnSpc>
              <a:spcBef>
                <a:spcPts val="0"/>
              </a:spcBef>
              <a:defRPr/>
            </a:pPr>
            <a:r>
              <a:rPr lang="en-US" sz="1200" dirty="0">
                <a:latin typeface="+mn-lt"/>
              </a:rPr>
              <a:t>Human Resources</a:t>
            </a:r>
          </a:p>
          <a:p>
            <a:pPr marL="171450" lvl="1" indent="-171450">
              <a:lnSpc>
                <a:spcPct val="102000"/>
              </a:lnSpc>
              <a:spcAft>
                <a:spcPts val="0"/>
              </a:spcAft>
              <a:buFont typeface="Arial" panose="020B0604020202020204" pitchFamily="34" charset="0"/>
              <a:buChar char="•"/>
              <a:defRPr/>
            </a:pPr>
            <a:r>
              <a:rPr lang="en-US" sz="1200" i="0" dirty="0">
                <a:latin typeface="+mn-lt"/>
              </a:rPr>
              <a:t>Knowledge and expertise of healthcare professionals </a:t>
            </a:r>
          </a:p>
          <a:p>
            <a:pPr marL="171450" lvl="1" indent="-171450">
              <a:lnSpc>
                <a:spcPct val="102000"/>
              </a:lnSpc>
              <a:spcAft>
                <a:spcPts val="0"/>
              </a:spcAft>
              <a:buFont typeface="Arial" panose="020B0604020202020204" pitchFamily="34" charset="0"/>
              <a:buChar char="•"/>
              <a:defRPr/>
            </a:pPr>
            <a:r>
              <a:rPr lang="en-US" sz="1200" i="0" dirty="0">
                <a:latin typeface="+mn-lt"/>
              </a:rPr>
              <a:t>Training costs</a:t>
            </a:r>
          </a:p>
          <a:p>
            <a:pPr marL="171450" lvl="1" indent="-171450">
              <a:lnSpc>
                <a:spcPct val="102000"/>
              </a:lnSpc>
              <a:spcAft>
                <a:spcPts val="0"/>
              </a:spcAft>
              <a:buFont typeface="Arial" panose="020B0604020202020204" pitchFamily="34" charset="0"/>
              <a:buChar char="•"/>
              <a:defRPr/>
            </a:pPr>
            <a:r>
              <a:rPr lang="en-US" sz="1200" i="0" dirty="0">
                <a:latin typeface="+mn-lt"/>
              </a:rPr>
              <a:t>Over time</a:t>
            </a:r>
          </a:p>
          <a:p>
            <a:pPr marL="171450" lvl="1" indent="-171450">
              <a:lnSpc>
                <a:spcPct val="102000"/>
              </a:lnSpc>
              <a:spcAft>
                <a:spcPts val="0"/>
              </a:spcAft>
              <a:buFont typeface="Arial" panose="020B0604020202020204" pitchFamily="34" charset="0"/>
              <a:buChar char="•"/>
              <a:defRPr/>
            </a:pPr>
            <a:r>
              <a:rPr lang="en-US" sz="1200" i="0" dirty="0">
                <a:latin typeface="+mn-lt"/>
              </a:rPr>
              <a:t>Employee Satisfaction</a:t>
            </a:r>
          </a:p>
          <a:p>
            <a:endParaRPr lang="en-US" dirty="0"/>
          </a:p>
        </p:txBody>
      </p:sp>
    </p:spTree>
    <p:extLst>
      <p:ext uri="{BB962C8B-B14F-4D97-AF65-F5344CB8AC3E}">
        <p14:creationId xmlns:p14="http://schemas.microsoft.com/office/powerpoint/2010/main" val="4141000623"/>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 name="Oval 9" hidden="1">
            <a:extLst>
              <a:ext uri="{C183D7F6-B498-43B3-948B-1728B52AA6E4}">
                <adec:decorative xmlns:adec="http://schemas.microsoft.com/office/drawing/2017/decorative" val="1"/>
              </a:ext>
            </a:extLst>
          </p:cNvPr>
          <p:cNvSpPr/>
          <p:nvPr/>
        </p:nvSpPr>
        <p:spPr>
          <a:xfrm>
            <a:off x="6192284" y="3481774"/>
            <a:ext cx="4101354" cy="4101353"/>
          </a:xfrm>
          <a:prstGeom prst="ellipse">
            <a:avLst/>
          </a:prstGeom>
          <a:noFill/>
          <a:ln>
            <a:noFill/>
          </a:ln>
          <a:effectLst>
            <a:outerShdw dist="38100" dir="5400000" algn="t" rotWithShape="0">
              <a:schemeClr val="bg2"/>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4" y="3158609"/>
            <a:ext cx="4646306"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Why did you choose that answer? Type your response here.</a:t>
            </a:r>
          </a:p>
        </p:txBody>
      </p:sp>
      <p:grpSp>
        <p:nvGrpSpPr>
          <p:cNvPr id="15" name="Group 14">
            <a:extLst>
              <a:ext uri="{C183D7F6-B498-43B3-948B-1728B52AA6E4}">
                <adec:decorative xmlns:adec="http://schemas.microsoft.com/office/drawing/2017/decorative" val="1"/>
              </a:ext>
            </a:extLst>
          </p:cNvPr>
          <p:cNvGrpSpPr/>
          <p:nvPr/>
        </p:nvGrpSpPr>
        <p:grpSpPr>
          <a:xfrm>
            <a:off x="0" y="0"/>
            <a:ext cx="3702616" cy="3689184"/>
            <a:chOff x="-4584" y="-33716"/>
            <a:chExt cx="3702616" cy="3689184"/>
          </a:xfrm>
        </p:grpSpPr>
        <p:pic>
          <p:nvPicPr>
            <p:cNvPr id="1028" name="Picture 4" descr="school supplies png - School Supplies Icon - Transparent Background Pencil Ic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725" t="4414" r="6644" b="12563"/>
            <a:stretch/>
          </p:blipFill>
          <p:spPr bwMode="auto">
            <a:xfrm>
              <a:off x="689317" y="667537"/>
              <a:ext cx="2314815" cy="2314814"/>
            </a:xfrm>
            <a:prstGeom prst="rect">
              <a:avLst/>
            </a:prstGeom>
            <a:solidFill>
              <a:schemeClr val="accent5">
                <a:lumMod val="20000"/>
                <a:lumOff val="80000"/>
              </a:schemeClr>
            </a:solidFill>
            <a:ln>
              <a:solidFill>
                <a:srgbClr val="FEF2CC"/>
              </a:solidFill>
            </a:ln>
            <a:effectLst>
              <a:outerShdw blurRad="50800" dist="50800" dir="5400000" algn="ctr" rotWithShape="0">
                <a:srgbClr val="FEF2CC"/>
              </a:outerShdw>
            </a:effectLst>
          </p:spPr>
        </p:pic>
        <p:sp>
          <p:nvSpPr>
            <p:cNvPr id="14" name="Donut 13"/>
            <p:cNvSpPr/>
            <p:nvPr/>
          </p:nvSpPr>
          <p:spPr>
            <a:xfrm>
              <a:off x="-4584" y="-33716"/>
              <a:ext cx="3702616" cy="3689184"/>
            </a:xfrm>
            <a:prstGeom prst="donut">
              <a:avLst>
                <a:gd name="adj" fmla="val 18616"/>
              </a:avLst>
            </a:prstGeom>
            <a:solidFill>
              <a:srgbClr val="FEF2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grpSp>
      <p:sp>
        <p:nvSpPr>
          <p:cNvPr id="2" name="Text Placeholder 1"/>
          <p:cNvSpPr>
            <a:spLocks noGrp="1"/>
          </p:cNvSpPr>
          <p:nvPr>
            <p:ph type="body" sz="quarter" idx="10"/>
          </p:nvPr>
        </p:nvSpPr>
        <p:spPr>
          <a:xfrm>
            <a:off x="475488" y="3250854"/>
            <a:ext cx="2810136" cy="2746756"/>
          </a:xfrm>
        </p:spPr>
        <p:txBody>
          <a:bodyPr/>
          <a:lstStyle/>
          <a:p>
            <a:pPr lvl="2">
              <a:spcAft>
                <a:spcPts val="600"/>
              </a:spcAft>
            </a:pPr>
            <a:r>
              <a:rPr lang="en-US" sz="1600" dirty="0"/>
              <a:t>Process your thinking!</a:t>
            </a:r>
          </a:p>
          <a:p>
            <a:pPr lvl="3">
              <a:spcBef>
                <a:spcPts val="300"/>
              </a:spcBef>
              <a:buNone/>
              <a:defRPr/>
            </a:pPr>
            <a:r>
              <a:rPr lang="en-US" sz="1400" dirty="0"/>
              <a:t>Define your measure and identify how to get it. </a:t>
            </a:r>
          </a:p>
        </p:txBody>
      </p:sp>
      <p:cxnSp>
        <p:nvCxnSpPr>
          <p:cNvPr id="17" name="Straight Connector 16" hidden="1">
            <a:extLst>
              <a:ext uri="{C183D7F6-B498-43B3-948B-1728B52AA6E4}">
                <adec:decorative xmlns:adec="http://schemas.microsoft.com/office/drawing/2017/decorative" val="1"/>
              </a:ext>
            </a:extLst>
          </p:cNvPr>
          <p:cNvCxnSpPr/>
          <p:nvPr/>
        </p:nvCxnSpPr>
        <p:spPr>
          <a:xfrm>
            <a:off x="475488" y="464234"/>
            <a:ext cx="30133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4928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a:t>Return on Investment</a:t>
            </a:r>
            <a:endParaRPr lang="en-US" altLang="en-US" dirty="0">
              <a:solidFill>
                <a:schemeClr val="bg1"/>
              </a:solidFill>
              <a:latin typeface="Arial" charset="0"/>
              <a:cs typeface="Arial" charset="0"/>
            </a:endParaRPr>
          </a:p>
        </p:txBody>
      </p:sp>
      <p:pic>
        <p:nvPicPr>
          <p:cNvPr id="2050" name="Picture 2" descr="A blue circle with a graph and a coin&#1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411" y="1780898"/>
            <a:ext cx="2172537" cy="2172537"/>
          </a:xfrm>
          <a:prstGeom prst="rect">
            <a:avLst/>
          </a:prstGeom>
          <a:noFill/>
          <a:extLst>
            <a:ext uri="{909E8E84-426E-40DD-AFC4-6F175D3DCCD1}">
              <a14:hiddenFill xmlns:a14="http://schemas.microsoft.com/office/drawing/2010/main">
                <a:solidFill>
                  <a:srgbClr val="FFFFFF"/>
                </a:solidFill>
              </a14:hiddenFill>
            </a:ext>
          </a:extLst>
        </p:spPr>
      </p:pic>
      <p:sp>
        <p:nvSpPr>
          <p:cNvPr id="8195" name="Content Placeholder 2"/>
          <p:cNvSpPr>
            <a:spLocks noGrp="1"/>
          </p:cNvSpPr>
          <p:nvPr>
            <p:ph idx="1"/>
          </p:nvPr>
        </p:nvSpPr>
        <p:spPr>
          <a:xfrm>
            <a:off x="3829078" y="685800"/>
            <a:ext cx="4857722" cy="5492750"/>
          </a:xfrm>
        </p:spPr>
        <p:txBody>
          <a:bodyPr/>
          <a:lstStyle/>
          <a:p>
            <a:pPr marL="0" lvl="4" indent="0">
              <a:buNone/>
              <a:defRPr/>
            </a:pPr>
            <a:r>
              <a:rPr lang="en-US" altLang="en-US" sz="1600" i="1" dirty="0">
                <a:solidFill>
                  <a:schemeClr val="accent1"/>
                </a:solidFill>
                <a:latin typeface="Corbel" panose="020B0503020204020204" pitchFamily="34" charset="0"/>
                <a:cs typeface="+mn-cs"/>
              </a:rPr>
              <a:t>Simple framework for quality initiatives</a:t>
            </a:r>
          </a:p>
          <a:p>
            <a:pPr lvl="2">
              <a:buClr>
                <a:srgbClr val="FFCC00"/>
              </a:buClr>
              <a:defRPr/>
            </a:pPr>
            <a:r>
              <a:rPr lang="en-US" altLang="en-US" sz="1200" dirty="0">
                <a:latin typeface="+mn-lt"/>
              </a:rPr>
              <a:t>STEP 1: Identify your improvement goal</a:t>
            </a:r>
          </a:p>
          <a:p>
            <a:pPr marL="171450" lvl="1" indent="-171450">
              <a:lnSpc>
                <a:spcPct val="95000"/>
              </a:lnSpc>
              <a:spcBef>
                <a:spcPts val="600"/>
              </a:spcBef>
              <a:spcAft>
                <a:spcPts val="0"/>
              </a:spcAft>
              <a:buFont typeface="Arial" panose="020B0604020202020204" pitchFamily="34" charset="0"/>
              <a:buChar char="•"/>
              <a:defRPr/>
            </a:pPr>
            <a:r>
              <a:rPr lang="en-US" altLang="en-US" sz="1200" i="0" dirty="0">
                <a:latin typeface="+mn-lt"/>
              </a:rPr>
              <a:t>Benchmark when possible</a:t>
            </a:r>
          </a:p>
          <a:p>
            <a:pPr marL="171450" lvl="1" indent="-171450">
              <a:lnSpc>
                <a:spcPct val="95000"/>
              </a:lnSpc>
              <a:spcBef>
                <a:spcPts val="600"/>
              </a:spcBef>
              <a:spcAft>
                <a:spcPts val="0"/>
              </a:spcAft>
              <a:buFont typeface="Arial" panose="020B0604020202020204" pitchFamily="34" charset="0"/>
              <a:buChar char="•"/>
              <a:defRPr/>
            </a:pPr>
            <a:r>
              <a:rPr lang="en-US" altLang="en-US" sz="1200" i="0" dirty="0">
                <a:latin typeface="+mn-lt"/>
              </a:rPr>
              <a:t>Set a goal </a:t>
            </a:r>
          </a:p>
          <a:p>
            <a:pPr marL="171450" lvl="1" indent="-171450">
              <a:lnSpc>
                <a:spcPct val="95000"/>
              </a:lnSpc>
              <a:spcBef>
                <a:spcPts val="600"/>
              </a:spcBef>
              <a:spcAft>
                <a:spcPts val="0"/>
              </a:spcAft>
              <a:buFont typeface="Arial" panose="020B0604020202020204" pitchFamily="34" charset="0"/>
              <a:buChar char="•"/>
              <a:defRPr/>
            </a:pPr>
            <a:r>
              <a:rPr lang="en-US" altLang="en-US" sz="1200" i="0" dirty="0">
                <a:latin typeface="+mn-lt"/>
              </a:rPr>
              <a:t>Consider priority adverse events</a:t>
            </a:r>
          </a:p>
          <a:p>
            <a:pPr lvl="2">
              <a:lnSpc>
                <a:spcPct val="95000"/>
              </a:lnSpc>
              <a:spcBef>
                <a:spcPts val="1200"/>
              </a:spcBef>
              <a:buClr>
                <a:srgbClr val="FFCC00"/>
              </a:buClr>
              <a:defRPr/>
            </a:pPr>
            <a:r>
              <a:rPr lang="en-US" altLang="en-US" sz="1200" dirty="0">
                <a:latin typeface="+mn-lt"/>
              </a:rPr>
              <a:t>STEP 2: Estimate improvement costs</a:t>
            </a:r>
          </a:p>
          <a:p>
            <a:pPr lvl="3">
              <a:buNone/>
              <a:defRPr/>
            </a:pPr>
            <a:r>
              <a:rPr lang="en-US" altLang="en-US" sz="1200" dirty="0">
                <a:latin typeface="+mn-lt"/>
                <a:cs typeface="Arial" panose="020B0604020202020204" pitchFamily="34" charset="0"/>
              </a:rPr>
              <a:t>Calculate baseline costs of events</a:t>
            </a:r>
          </a:p>
          <a:p>
            <a:pPr lvl="3">
              <a:buNone/>
              <a:defRPr/>
            </a:pPr>
            <a:endParaRPr lang="en-US" altLang="en-US" sz="1200" dirty="0">
              <a:latin typeface="+mn-lt"/>
              <a:cs typeface="Arial" panose="020B0604020202020204" pitchFamily="34" charset="0"/>
            </a:endParaRPr>
          </a:p>
          <a:p>
            <a:pPr lvl="3">
              <a:buNone/>
              <a:defRPr/>
            </a:pPr>
            <a:endParaRPr lang="en-US" altLang="en-US" sz="1200" dirty="0">
              <a:latin typeface="+mn-lt"/>
              <a:cs typeface="Arial" panose="020B0604020202020204" pitchFamily="34" charset="0"/>
            </a:endParaRPr>
          </a:p>
          <a:p>
            <a:pPr lvl="3">
              <a:buNone/>
              <a:defRPr/>
            </a:pPr>
            <a:endParaRPr lang="en-US" altLang="en-US" sz="1200" dirty="0">
              <a:latin typeface="+mn-lt"/>
              <a:cs typeface="Arial" panose="020B0604020202020204" pitchFamily="34" charset="0"/>
            </a:endParaRPr>
          </a:p>
          <a:p>
            <a:pPr lvl="3">
              <a:buNone/>
              <a:defRPr/>
            </a:pPr>
            <a:endParaRPr lang="en-US" altLang="en-US" sz="1200" dirty="0">
              <a:latin typeface="+mn-lt"/>
              <a:cs typeface="Arial" panose="020B0604020202020204" pitchFamily="34" charset="0"/>
            </a:endParaRPr>
          </a:p>
          <a:p>
            <a:pPr lvl="2">
              <a:lnSpc>
                <a:spcPct val="95000"/>
              </a:lnSpc>
              <a:spcBef>
                <a:spcPts val="1200"/>
              </a:spcBef>
              <a:buClr>
                <a:srgbClr val="FFCC00"/>
              </a:buClr>
              <a:defRPr/>
            </a:pPr>
            <a:endParaRPr lang="en-US" altLang="en-US" sz="1200" dirty="0">
              <a:latin typeface="+mn-lt"/>
            </a:endParaRPr>
          </a:p>
          <a:p>
            <a:pPr lvl="2">
              <a:lnSpc>
                <a:spcPct val="95000"/>
              </a:lnSpc>
              <a:spcBef>
                <a:spcPts val="1200"/>
              </a:spcBef>
              <a:buClr>
                <a:srgbClr val="FFCC00"/>
              </a:buClr>
              <a:defRPr/>
            </a:pPr>
            <a:r>
              <a:rPr lang="en-US" altLang="en-US" sz="1200" dirty="0">
                <a:latin typeface="+mn-lt"/>
              </a:rPr>
              <a:t>STEP 3: Calculate revenue improvement through cost avoidance</a:t>
            </a:r>
          </a:p>
          <a:p>
            <a:pPr lvl="3">
              <a:lnSpc>
                <a:spcPct val="95000"/>
              </a:lnSpc>
              <a:buClr>
                <a:srgbClr val="FFCC00"/>
              </a:buClr>
              <a:buNone/>
              <a:defRPr/>
            </a:pPr>
            <a:r>
              <a:rPr lang="en-US" altLang="en-US" sz="1200" dirty="0">
                <a:latin typeface="+mn-lt"/>
                <a:cs typeface="Arial" panose="020B0604020202020204" pitchFamily="34" charset="0"/>
              </a:rPr>
              <a:t>Use this formula:</a:t>
            </a:r>
          </a:p>
          <a:p>
            <a:pPr lvl="3">
              <a:lnSpc>
                <a:spcPct val="95000"/>
              </a:lnSpc>
              <a:buClr>
                <a:srgbClr val="FFCC00"/>
              </a:buClr>
              <a:buNone/>
              <a:defRPr/>
            </a:pPr>
            <a:r>
              <a:rPr lang="en-US" altLang="en-US" sz="1200" dirty="0">
                <a:solidFill>
                  <a:srgbClr val="BC873A"/>
                </a:solidFill>
                <a:latin typeface="+mn-lt"/>
                <a:cs typeface="Arial" panose="020B0604020202020204" pitchFamily="34" charset="0"/>
              </a:rPr>
              <a:t>	Number of HAC avoided</a:t>
            </a:r>
          </a:p>
          <a:p>
            <a:pPr lvl="3">
              <a:lnSpc>
                <a:spcPct val="95000"/>
              </a:lnSpc>
              <a:buClr>
                <a:srgbClr val="FFCC00"/>
              </a:buClr>
              <a:buNone/>
              <a:defRPr/>
            </a:pPr>
            <a:r>
              <a:rPr lang="en-US" altLang="en-US" sz="1200" dirty="0">
                <a:solidFill>
                  <a:srgbClr val="BC873A"/>
                </a:solidFill>
                <a:latin typeface="+mn-lt"/>
                <a:cs typeface="Arial" panose="020B0604020202020204" pitchFamily="34" charset="0"/>
              </a:rPr>
              <a:t>	x Cost of average HAC</a:t>
            </a:r>
          </a:p>
          <a:p>
            <a:pPr lvl="3">
              <a:lnSpc>
                <a:spcPct val="95000"/>
              </a:lnSpc>
              <a:spcBef>
                <a:spcPts val="0"/>
              </a:spcBef>
              <a:spcAft>
                <a:spcPts val="0"/>
              </a:spcAft>
              <a:buClr>
                <a:srgbClr val="FFCC00"/>
              </a:buClr>
              <a:buNone/>
              <a:defRPr/>
            </a:pPr>
            <a:r>
              <a:rPr lang="en-US" altLang="en-US" sz="1200" dirty="0">
                <a:solidFill>
                  <a:srgbClr val="BC873A"/>
                </a:solidFill>
                <a:latin typeface="+mn-lt"/>
                <a:cs typeface="Arial" panose="020B0604020202020204" pitchFamily="34" charset="0"/>
              </a:rPr>
              <a:t>	_________________________</a:t>
            </a:r>
          </a:p>
          <a:p>
            <a:pPr lvl="3">
              <a:lnSpc>
                <a:spcPct val="95000"/>
              </a:lnSpc>
              <a:buClr>
                <a:srgbClr val="FFCC00"/>
              </a:buClr>
              <a:buNone/>
              <a:defRPr/>
            </a:pPr>
            <a:r>
              <a:rPr lang="en-US" altLang="en-US" sz="1200" dirty="0">
                <a:solidFill>
                  <a:srgbClr val="BC873A"/>
                </a:solidFill>
                <a:latin typeface="+mn-lt"/>
                <a:cs typeface="Arial" panose="020B0604020202020204" pitchFamily="34" charset="0"/>
              </a:rPr>
              <a:t>	Total cost avoided</a:t>
            </a:r>
            <a:endParaRPr lang="en-US" altLang="en-US" sz="1200" dirty="0">
              <a:solidFill>
                <a:srgbClr val="BC873A"/>
              </a:solidFill>
              <a:latin typeface="+mn-lt"/>
            </a:endParaRPr>
          </a:p>
        </p:txBody>
      </p:sp>
      <p:graphicFrame>
        <p:nvGraphicFramePr>
          <p:cNvPr id="3" name="Table 2">
            <a:extLst>
              <a:ext uri="{FF2B5EF4-FFF2-40B4-BE49-F238E27FC236}">
                <a16:creationId xmlns:a16="http://schemas.microsoft.com/office/drawing/2014/main" id="{91F567B9-7820-4D96-BF36-64DD4041D3D8}"/>
              </a:ext>
            </a:extLst>
          </p:cNvPr>
          <p:cNvGraphicFramePr>
            <a:graphicFrameLocks noGrp="1"/>
          </p:cNvGraphicFramePr>
          <p:nvPr>
            <p:extLst>
              <p:ext uri="{D42A27DB-BD31-4B8C-83A1-F6EECF244321}">
                <p14:modId xmlns:p14="http://schemas.microsoft.com/office/powerpoint/2010/main" val="856517944"/>
              </p:ext>
            </p:extLst>
          </p:nvPr>
        </p:nvGraphicFramePr>
        <p:xfrm>
          <a:off x="3759571" y="2697988"/>
          <a:ext cx="4857722" cy="1389126"/>
        </p:xfrm>
        <a:graphic>
          <a:graphicData uri="http://schemas.openxmlformats.org/drawingml/2006/table">
            <a:tbl>
              <a:tblPr firstRow="1" bandRow="1">
                <a:tableStyleId>{5C22544A-7EE6-4342-B048-85BDC9FD1C3A}</a:tableStyleId>
              </a:tblPr>
              <a:tblGrid>
                <a:gridCol w="2428861">
                  <a:extLst>
                    <a:ext uri="{9D8B030D-6E8A-4147-A177-3AD203B41FA5}">
                      <a16:colId xmlns:a16="http://schemas.microsoft.com/office/drawing/2014/main" val="4075459423"/>
                    </a:ext>
                  </a:extLst>
                </a:gridCol>
                <a:gridCol w="2428861">
                  <a:extLst>
                    <a:ext uri="{9D8B030D-6E8A-4147-A177-3AD203B41FA5}">
                      <a16:colId xmlns:a16="http://schemas.microsoft.com/office/drawing/2014/main" val="3620103543"/>
                    </a:ext>
                  </a:extLst>
                </a:gridCol>
              </a:tblGrid>
              <a:tr h="274320">
                <a:tc>
                  <a:txBody>
                    <a:bodyPr/>
                    <a:lstStyle/>
                    <a:p>
                      <a:r>
                        <a:rPr lang="en-US" sz="1200" dirty="0">
                          <a:solidFill>
                            <a:schemeClr val="tx2"/>
                          </a:solidFill>
                        </a:rPr>
                        <a:t>Structure costs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dirty="0">
                          <a:solidFill>
                            <a:schemeClr val="tx2"/>
                          </a:solidFill>
                        </a:rPr>
                        <a:t>Process costs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87810417"/>
                  </a:ext>
                </a:extLst>
              </a:tr>
              <a:tr h="370840">
                <a:tc>
                  <a:txBody>
                    <a:bodyPr/>
                    <a:lstStyle/>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solidFill>
                            <a:schemeClr val="tx2"/>
                          </a:solidFill>
                          <a:latin typeface="+mn-lt"/>
                        </a:rPr>
                        <a:t>Space</a:t>
                      </a:r>
                    </a:p>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solidFill>
                            <a:schemeClr val="tx2"/>
                          </a:solidFill>
                          <a:latin typeface="+mn-lt"/>
                        </a:rPr>
                        <a:t>Office supplies</a:t>
                      </a:r>
                    </a:p>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solidFill>
                            <a:schemeClr val="tx2"/>
                          </a:solidFill>
                          <a:latin typeface="+mn-lt"/>
                        </a:rPr>
                        <a:t>Personnel</a:t>
                      </a:r>
                    </a:p>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solidFill>
                            <a:schemeClr val="tx2"/>
                          </a:solidFill>
                          <a:latin typeface="+mn-lt"/>
                        </a:rPr>
                        <a:t>Equipment</a:t>
                      </a:r>
                    </a:p>
                    <a:p>
                      <a:pPr marL="171450" indent="-171450">
                        <a:lnSpc>
                          <a:spcPct val="95000"/>
                        </a:lnSpc>
                        <a:spcBef>
                          <a:spcPts val="300"/>
                        </a:spcBef>
                        <a:buClr>
                          <a:schemeClr val="tx1"/>
                        </a:buClr>
                        <a:buFont typeface="Arial" panose="020B0604020202020204" pitchFamily="34" charset="0"/>
                        <a:buChar char="•"/>
                      </a:pPr>
                      <a:endParaRPr lang="en-US" sz="1200" dirty="0">
                        <a:solidFill>
                          <a:schemeClr val="tx2"/>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285750" lvl="1" indent="-285750">
                        <a:lnSpc>
                          <a:spcPct val="95000"/>
                        </a:lnSpc>
                        <a:spcBef>
                          <a:spcPts val="300"/>
                        </a:spcBef>
                        <a:buClr>
                          <a:schemeClr val="tx1"/>
                        </a:buClr>
                        <a:buFont typeface="Arial" panose="020B0604020202020204" pitchFamily="34" charset="0"/>
                        <a:buChar char="•"/>
                        <a:defRPr/>
                      </a:pPr>
                      <a:r>
                        <a:rPr lang="en-US" altLang="en-US" sz="1200" dirty="0">
                          <a:solidFill>
                            <a:schemeClr val="tx2"/>
                          </a:solidFill>
                          <a:latin typeface="+mn-lt"/>
                          <a:cs typeface="Arial" charset="0"/>
                        </a:rPr>
                        <a:t>Team work / meetings</a:t>
                      </a:r>
                    </a:p>
                    <a:p>
                      <a:pPr marL="285750" lvl="1" indent="-285750">
                        <a:lnSpc>
                          <a:spcPct val="95000"/>
                        </a:lnSpc>
                        <a:spcBef>
                          <a:spcPts val="300"/>
                        </a:spcBef>
                        <a:buClr>
                          <a:schemeClr val="tx1"/>
                        </a:buClr>
                        <a:buFont typeface="Arial" panose="020B0604020202020204" pitchFamily="34" charset="0"/>
                        <a:buChar char="•"/>
                        <a:defRPr/>
                      </a:pPr>
                      <a:r>
                        <a:rPr lang="en-US" altLang="en-US" sz="1200" dirty="0">
                          <a:solidFill>
                            <a:schemeClr val="tx2"/>
                          </a:solidFill>
                          <a:latin typeface="+mn-lt"/>
                          <a:cs typeface="Arial" charset="0"/>
                        </a:rPr>
                        <a:t>Develop experts</a:t>
                      </a:r>
                    </a:p>
                    <a:p>
                      <a:pPr marL="285750" lvl="1" indent="-285750">
                        <a:lnSpc>
                          <a:spcPct val="95000"/>
                        </a:lnSpc>
                        <a:spcBef>
                          <a:spcPts val="300"/>
                        </a:spcBef>
                        <a:buClr>
                          <a:schemeClr val="tx1"/>
                        </a:buClr>
                        <a:buFont typeface="Arial" panose="020B0604020202020204" pitchFamily="34" charset="0"/>
                        <a:buChar char="•"/>
                        <a:defRPr/>
                      </a:pPr>
                      <a:r>
                        <a:rPr lang="en-US" altLang="en-US" sz="1200" dirty="0">
                          <a:solidFill>
                            <a:schemeClr val="tx2"/>
                          </a:solidFill>
                          <a:latin typeface="+mn-lt"/>
                          <a:cs typeface="Arial" charset="0"/>
                        </a:rPr>
                        <a:t>Implementation resources</a:t>
                      </a:r>
                    </a:p>
                    <a:p>
                      <a:pPr marL="285750" lvl="1" indent="-285750">
                        <a:lnSpc>
                          <a:spcPct val="95000"/>
                        </a:lnSpc>
                        <a:spcBef>
                          <a:spcPts val="300"/>
                        </a:spcBef>
                        <a:buClr>
                          <a:schemeClr val="tx1"/>
                        </a:buClr>
                        <a:buFont typeface="Arial" panose="020B0604020202020204" pitchFamily="34" charset="0"/>
                        <a:buChar char="•"/>
                        <a:defRPr/>
                      </a:pPr>
                      <a:r>
                        <a:rPr lang="en-US" altLang="en-US" sz="1200" dirty="0">
                          <a:solidFill>
                            <a:schemeClr val="tx2"/>
                          </a:solidFill>
                          <a:latin typeface="+mn-lt"/>
                          <a:cs typeface="Arial" charset="0"/>
                        </a:rPr>
                        <a:t>Evaluation</a:t>
                      </a:r>
                    </a:p>
                    <a:p>
                      <a:pPr marL="285750" lvl="1" indent="-285750">
                        <a:lnSpc>
                          <a:spcPct val="95000"/>
                        </a:lnSpc>
                        <a:spcBef>
                          <a:spcPts val="300"/>
                        </a:spcBef>
                        <a:buClr>
                          <a:schemeClr val="tx1"/>
                        </a:buClr>
                        <a:buFont typeface="Arial" panose="020B0604020202020204" pitchFamily="34" charset="0"/>
                        <a:buChar char="•"/>
                        <a:defRPr/>
                      </a:pPr>
                      <a:r>
                        <a:rPr lang="en-US" altLang="en-US" sz="1200" dirty="0">
                          <a:solidFill>
                            <a:schemeClr val="tx2"/>
                          </a:solidFill>
                          <a:latin typeface="+mn-lt"/>
                          <a:cs typeface="Arial" charset="0"/>
                        </a:rPr>
                        <a:t>Reporting</a:t>
                      </a:r>
                      <a:endParaRPr lang="en-US" sz="1200" dirty="0">
                        <a:solidFill>
                          <a:schemeClr val="tx2"/>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40387579"/>
                  </a:ext>
                </a:extLst>
              </a:tr>
            </a:tbl>
          </a:graphicData>
        </a:graphic>
      </p:graphicFrame>
    </p:spTree>
    <p:extLst>
      <p:ext uri="{BB962C8B-B14F-4D97-AF65-F5344CB8AC3E}">
        <p14:creationId xmlns:p14="http://schemas.microsoft.com/office/powerpoint/2010/main" val="12609619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a:t>Return on Investment. </a:t>
            </a:r>
            <a:endParaRPr lang="en-US" altLang="en-US" dirty="0">
              <a:solidFill>
                <a:schemeClr val="bg1"/>
              </a:solidFill>
              <a:latin typeface="Arial" charset="0"/>
              <a:cs typeface="Arial" charset="0"/>
            </a:endParaRPr>
          </a:p>
        </p:txBody>
      </p:sp>
      <p:pic>
        <p:nvPicPr>
          <p:cNvPr id="5" name="Picture 2" descr="A red bag with a dollar sign and a stack of coins&#1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40907"/>
            <a:ext cx="2166748" cy="2166748"/>
          </a:xfrm>
          <a:prstGeom prst="rect">
            <a:avLst/>
          </a:prstGeom>
          <a:noFill/>
          <a:extLst>
            <a:ext uri="{909E8E84-426E-40DD-AFC4-6F175D3DCCD1}">
              <a14:hiddenFill xmlns:a14="http://schemas.microsoft.com/office/drawing/2010/main">
                <a:solidFill>
                  <a:srgbClr val="FFFFFF"/>
                </a:solidFill>
              </a14:hiddenFill>
            </a:ext>
          </a:extLst>
        </p:spPr>
      </p:pic>
      <p:sp>
        <p:nvSpPr>
          <p:cNvPr id="8195" name="Content Placeholder 2"/>
          <p:cNvSpPr>
            <a:spLocks noGrp="1"/>
          </p:cNvSpPr>
          <p:nvPr>
            <p:ph idx="1"/>
          </p:nvPr>
        </p:nvSpPr>
        <p:spPr>
          <a:xfrm>
            <a:off x="3829078" y="685800"/>
            <a:ext cx="4857722" cy="5822576"/>
          </a:xfrm>
        </p:spPr>
        <p:txBody>
          <a:bodyPr/>
          <a:lstStyle/>
          <a:p>
            <a:pPr marL="0" lvl="4" indent="0">
              <a:buNone/>
              <a:defRPr/>
            </a:pPr>
            <a:r>
              <a:rPr lang="en-US" altLang="en-US" sz="1600" i="1" dirty="0">
                <a:solidFill>
                  <a:schemeClr val="accent1"/>
                </a:solidFill>
                <a:latin typeface="Corbel" panose="020B0503020204020204" pitchFamily="34" charset="0"/>
                <a:cs typeface="+mn-cs"/>
              </a:rPr>
              <a:t>Simple framework for quality initiatives</a:t>
            </a:r>
          </a:p>
          <a:p>
            <a:pPr lvl="2">
              <a:lnSpc>
                <a:spcPct val="95000"/>
              </a:lnSpc>
              <a:spcBef>
                <a:spcPts val="1200"/>
              </a:spcBef>
              <a:buClr>
                <a:srgbClr val="FFCC00"/>
              </a:buClr>
              <a:defRPr/>
            </a:pPr>
            <a:r>
              <a:rPr lang="en-US" altLang="en-US" sz="1200" dirty="0">
                <a:latin typeface="+mn-lt"/>
              </a:rPr>
              <a:t>STEP 4: Calculate the Return on Investment (ROI)</a:t>
            </a:r>
          </a:p>
          <a:p>
            <a:pPr>
              <a:defRPr/>
            </a:pPr>
            <a:r>
              <a:rPr lang="en-US" sz="1600" dirty="0"/>
              <a:t>Compare cost to benefit</a:t>
            </a:r>
          </a:p>
          <a:p>
            <a:pPr lvl="3">
              <a:lnSpc>
                <a:spcPct val="95000"/>
              </a:lnSpc>
              <a:buClr>
                <a:srgbClr val="FFCC00"/>
              </a:buClr>
              <a:buNone/>
              <a:defRPr/>
            </a:pPr>
            <a:r>
              <a:rPr lang="en-US" altLang="en-US" sz="1400" dirty="0">
                <a:cs typeface="Arial" panose="020B0604020202020204" pitchFamily="34" charset="0"/>
              </a:rPr>
              <a:t>Use this formula:	</a:t>
            </a:r>
            <a:r>
              <a:rPr lang="en-US" altLang="en-US" sz="1400" dirty="0">
                <a:solidFill>
                  <a:srgbClr val="BC873A"/>
                </a:solidFill>
                <a:cs typeface="Arial" panose="020B0604020202020204" pitchFamily="34" charset="0"/>
              </a:rPr>
              <a:t>Estimated cost avoided</a:t>
            </a:r>
          </a:p>
          <a:p>
            <a:pPr lvl="3">
              <a:lnSpc>
                <a:spcPct val="95000"/>
              </a:lnSpc>
              <a:buClr>
                <a:srgbClr val="FFCC00"/>
              </a:buClr>
              <a:buNone/>
              <a:defRPr/>
            </a:pPr>
            <a:r>
              <a:rPr lang="en-US" altLang="en-US" sz="1400" dirty="0">
                <a:solidFill>
                  <a:srgbClr val="BC873A"/>
                </a:solidFill>
                <a:cs typeface="Arial" panose="020B0604020202020204" pitchFamily="34" charset="0"/>
              </a:rPr>
              <a:t>		</a:t>
            </a:r>
            <a:r>
              <a:rPr lang="en-US" altLang="en-US" sz="1400" u="sng" dirty="0">
                <a:solidFill>
                  <a:srgbClr val="BC873A"/>
                </a:solidFill>
                <a:cs typeface="Arial" panose="020B0604020202020204" pitchFamily="34" charset="0"/>
              </a:rPr>
              <a:t>- Implementation costs</a:t>
            </a:r>
          </a:p>
          <a:p>
            <a:pPr lvl="3">
              <a:lnSpc>
                <a:spcPct val="95000"/>
              </a:lnSpc>
              <a:spcBef>
                <a:spcPts val="0"/>
              </a:spcBef>
              <a:spcAft>
                <a:spcPts val="0"/>
              </a:spcAft>
              <a:buClr>
                <a:srgbClr val="FFCC00"/>
              </a:buClr>
              <a:buNone/>
              <a:defRPr/>
            </a:pPr>
            <a:r>
              <a:rPr lang="en-US" altLang="en-US" sz="1400" dirty="0">
                <a:solidFill>
                  <a:srgbClr val="BC873A"/>
                </a:solidFill>
                <a:cs typeface="Arial" panose="020B0604020202020204" pitchFamily="34" charset="0"/>
              </a:rPr>
              <a:t>		 Estimated ROI</a:t>
            </a:r>
            <a:endParaRPr lang="en-US" sz="1400" dirty="0"/>
          </a:p>
          <a:p>
            <a:pPr lvl="3">
              <a:lnSpc>
                <a:spcPct val="110000"/>
              </a:lnSpc>
              <a:spcBef>
                <a:spcPts val="1200"/>
              </a:spcBef>
              <a:buClr>
                <a:srgbClr val="FFCC00"/>
              </a:buClr>
              <a:buNone/>
              <a:defRPr/>
            </a:pPr>
            <a:r>
              <a:rPr lang="en-US" sz="1200" dirty="0">
                <a:cs typeface="Arial" panose="020B0604020202020204" pitchFamily="34" charset="0"/>
              </a:rPr>
              <a:t>Consider initial start-up expenses and estimate on-going expenses for sustaining improvement.</a:t>
            </a:r>
            <a:endParaRPr lang="en-US" altLang="en-US" sz="1200" dirty="0">
              <a:cs typeface="Arial" panose="020B0604020202020204" pitchFamily="34" charset="0"/>
            </a:endParaRPr>
          </a:p>
          <a:p>
            <a:pPr lvl="2">
              <a:lnSpc>
                <a:spcPct val="95000"/>
              </a:lnSpc>
              <a:spcBef>
                <a:spcPts val="1200"/>
              </a:spcBef>
              <a:buClr>
                <a:srgbClr val="FFCC00"/>
              </a:buClr>
              <a:defRPr/>
            </a:pPr>
            <a:r>
              <a:rPr lang="en-US" altLang="en-US" sz="1400" dirty="0">
                <a:latin typeface="+mn-lt"/>
              </a:rPr>
              <a:t>STEP 5: Embed into organization</a:t>
            </a:r>
          </a:p>
          <a:p>
            <a:pPr>
              <a:spcBef>
                <a:spcPct val="0"/>
              </a:spcBef>
              <a:spcAft>
                <a:spcPts val="300"/>
              </a:spcAft>
            </a:pPr>
            <a:r>
              <a:rPr lang="en-US" altLang="en-US" sz="1400" i="0" dirty="0">
                <a:solidFill>
                  <a:schemeClr val="tx2"/>
                </a:solidFill>
                <a:latin typeface="+mn-lt"/>
                <a:cs typeface="Arial" panose="020B0604020202020204" pitchFamily="34" charset="0"/>
              </a:rPr>
              <a:t>Sustaining practice change requires:</a:t>
            </a:r>
          </a:p>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latin typeface="+mn-lt"/>
              </a:rPr>
              <a:t>Leadership commitment</a:t>
            </a:r>
          </a:p>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latin typeface="+mn-lt"/>
              </a:rPr>
              <a:t>Investment in champions &amp; periodic reinfusion</a:t>
            </a:r>
          </a:p>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latin typeface="+mn-lt"/>
              </a:rPr>
              <a:t>Training new hires</a:t>
            </a:r>
          </a:p>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latin typeface="+mn-lt"/>
              </a:rPr>
              <a:t>Monitoring data</a:t>
            </a:r>
          </a:p>
          <a:p>
            <a:pPr>
              <a:lnSpc>
                <a:spcPct val="95000"/>
              </a:lnSpc>
              <a:spcAft>
                <a:spcPts val="0"/>
              </a:spcAft>
            </a:pPr>
            <a:r>
              <a:rPr lang="en-US" altLang="en-US" sz="1400" i="0" dirty="0">
                <a:solidFill>
                  <a:schemeClr val="tx2"/>
                </a:solidFill>
                <a:latin typeface="+mn-lt"/>
                <a:cs typeface="Arial" panose="020B0604020202020204" pitchFamily="34" charset="0"/>
              </a:rPr>
              <a:t>Recognition for high standards and creating a culture of excellence</a:t>
            </a:r>
          </a:p>
          <a:p>
            <a:pPr>
              <a:lnSpc>
                <a:spcPct val="95000"/>
              </a:lnSpc>
              <a:spcBef>
                <a:spcPts val="1200"/>
              </a:spcBef>
              <a:spcAft>
                <a:spcPts val="0"/>
              </a:spcAft>
            </a:pPr>
            <a:r>
              <a:rPr lang="en-US" altLang="en-US" sz="1400" i="0" dirty="0">
                <a:solidFill>
                  <a:schemeClr val="tx2"/>
                </a:solidFill>
                <a:latin typeface="+mn-lt"/>
                <a:cs typeface="Arial" panose="020B0604020202020204" pitchFamily="34" charset="0"/>
              </a:rPr>
              <a:t>Other potential benefits:</a:t>
            </a:r>
          </a:p>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latin typeface="+mn-lt"/>
              </a:rPr>
              <a:t>Reputation or market share</a:t>
            </a:r>
          </a:p>
          <a:p>
            <a:pPr marL="171450" lvl="1" indent="-171450">
              <a:lnSpc>
                <a:spcPct val="95000"/>
              </a:lnSpc>
              <a:spcBef>
                <a:spcPts val="300"/>
              </a:spcBef>
              <a:spcAft>
                <a:spcPts val="0"/>
              </a:spcAft>
              <a:buClr>
                <a:schemeClr val="tx1"/>
              </a:buClr>
              <a:buFont typeface="Arial" panose="020B0604020202020204" pitchFamily="34" charset="0"/>
              <a:buChar char="•"/>
              <a:defRPr/>
            </a:pPr>
            <a:r>
              <a:rPr lang="en-US" altLang="en-US" sz="1200" i="0" dirty="0">
                <a:latin typeface="+mn-lt"/>
              </a:rPr>
              <a:t>Improve work processes and flow</a:t>
            </a:r>
          </a:p>
          <a:p>
            <a:pPr lvl="2">
              <a:buClr>
                <a:srgbClr val="FFCC00"/>
              </a:buClr>
              <a:defRPr/>
            </a:pPr>
            <a:endParaRPr lang="en-US" altLang="en-US" dirty="0">
              <a:latin typeface="+mn-lt"/>
            </a:endParaRPr>
          </a:p>
        </p:txBody>
      </p:sp>
    </p:spTree>
    <p:extLst>
      <p:ext uri="{BB962C8B-B14F-4D97-AF65-F5344CB8AC3E}">
        <p14:creationId xmlns:p14="http://schemas.microsoft.com/office/powerpoint/2010/main" val="40166399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5177D0D-1043-470C-A255-B925CB36B5AF}"/>
              </a:ext>
            </a:extLst>
          </p:cNvPr>
          <p:cNvSpPr>
            <a:spLocks noGrp="1"/>
          </p:cNvSpPr>
          <p:nvPr>
            <p:ph type="title"/>
          </p:nvPr>
        </p:nvSpPr>
        <p:spPr/>
        <p:txBody>
          <a:bodyPr/>
          <a:lstStyle/>
          <a:p>
            <a:r>
              <a:rPr lang="en-US" dirty="0"/>
              <a:t>Phase IV. </a:t>
            </a:r>
            <a:br>
              <a:rPr lang="en-US" dirty="0"/>
            </a:br>
            <a:r>
              <a:rPr lang="en-US" dirty="0"/>
              <a:t>Pursue Integration </a:t>
            </a:r>
            <a:br>
              <a:rPr lang="en-US" dirty="0"/>
            </a:br>
            <a:r>
              <a:rPr lang="en-US" dirty="0"/>
              <a:t>&amp; Sustained Use</a:t>
            </a:r>
          </a:p>
        </p:txBody>
      </p:sp>
      <p:grpSp>
        <p:nvGrpSpPr>
          <p:cNvPr id="3" name="Group 2">
            <a:extLst>
              <a:ext uri="{FF2B5EF4-FFF2-40B4-BE49-F238E27FC236}">
                <a16:creationId xmlns:a16="http://schemas.microsoft.com/office/drawing/2014/main" id="{C07C5B19-92E8-4D0A-880F-456DE7D3B7B6}"/>
              </a:ext>
              <a:ext uri="{C183D7F6-B498-43B3-948B-1728B52AA6E4}">
                <adec:decorative xmlns:adec="http://schemas.microsoft.com/office/drawing/2017/decorative" val="1"/>
              </a:ext>
            </a:extLst>
          </p:cNvPr>
          <p:cNvGrpSpPr/>
          <p:nvPr/>
        </p:nvGrpSpPr>
        <p:grpSpPr>
          <a:xfrm>
            <a:off x="397904" y="2089765"/>
            <a:ext cx="1806716" cy="784567"/>
            <a:chOff x="4597294" y="3036716"/>
            <a:chExt cx="1806716" cy="784567"/>
          </a:xfrm>
        </p:grpSpPr>
        <p:sp>
          <p:nvSpPr>
            <p:cNvPr id="12" name="Arrow: Chevron 11">
              <a:extLst>
                <a:ext uri="{FF2B5EF4-FFF2-40B4-BE49-F238E27FC236}">
                  <a16:creationId xmlns:a16="http://schemas.microsoft.com/office/drawing/2014/main" id="{EFDD3278-2F9C-4DE8-9DE0-E8ED6B0221DC}"/>
                </a:ext>
              </a:extLst>
            </p:cNvPr>
            <p:cNvSpPr/>
            <p:nvPr/>
          </p:nvSpPr>
          <p:spPr>
            <a:xfrm>
              <a:off x="4597294" y="3036716"/>
              <a:ext cx="1626044" cy="627653"/>
            </a:xfrm>
            <a:prstGeom prst="chevron">
              <a:avLst>
                <a:gd name="adj" fmla="val 4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grpSp>
          <p:nvGrpSpPr>
            <p:cNvPr id="13" name="Group 12">
              <a:extLst>
                <a:ext uri="{FF2B5EF4-FFF2-40B4-BE49-F238E27FC236}">
                  <a16:creationId xmlns:a16="http://schemas.microsoft.com/office/drawing/2014/main" id="{C2D0DF83-96C7-4AF3-8E41-4631F374C74E}"/>
                </a:ext>
              </a:extLst>
            </p:cNvPr>
            <p:cNvGrpSpPr/>
            <p:nvPr/>
          </p:nvGrpSpPr>
          <p:grpSpPr>
            <a:xfrm>
              <a:off x="5030906" y="3193630"/>
              <a:ext cx="1373104" cy="627653"/>
              <a:chOff x="6008978" y="1139405"/>
              <a:chExt cx="1373104" cy="627653"/>
            </a:xfrm>
          </p:grpSpPr>
          <p:sp>
            <p:nvSpPr>
              <p:cNvPr id="14" name="Rectangle: Rounded Corners 13">
                <a:extLst>
                  <a:ext uri="{FF2B5EF4-FFF2-40B4-BE49-F238E27FC236}">
                    <a16:creationId xmlns:a16="http://schemas.microsoft.com/office/drawing/2014/main" id="{C490DBB5-61FF-4CD6-9D7F-0F2421ABDCD4}"/>
                  </a:ext>
                </a:extLst>
              </p:cNvPr>
              <p:cNvSpPr/>
              <p:nvPr/>
            </p:nvSpPr>
            <p:spPr>
              <a:xfrm>
                <a:off x="6008978" y="1139405"/>
                <a:ext cx="1373104" cy="62765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Rectangle: Rounded Corners 8">
                <a:extLst>
                  <a:ext uri="{FF2B5EF4-FFF2-40B4-BE49-F238E27FC236}">
                    <a16:creationId xmlns:a16="http://schemas.microsoft.com/office/drawing/2014/main" id="{E1B06570-67F4-4F77-A3C4-DD62C71774AD}"/>
                  </a:ext>
                </a:extLst>
              </p:cNvPr>
              <p:cNvSpPr txBox="1"/>
              <p:nvPr/>
            </p:nvSpPr>
            <p:spPr>
              <a:xfrm>
                <a:off x="6027361" y="1157788"/>
                <a:ext cx="1336338" cy="590887"/>
              </a:xfrm>
              <a:prstGeom prst="rect">
                <a:avLst/>
              </a:prstGeom>
              <a:solidFill>
                <a:schemeClr val="bg1"/>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1200" b="1" kern="1200" dirty="0"/>
                  <a:t>IV. Pursuing Integration </a:t>
                </a:r>
                <a:br>
                  <a:rPr lang="en-US" sz="1200" b="1" kern="1200" dirty="0"/>
                </a:br>
                <a:r>
                  <a:rPr lang="en-US" sz="1200" b="1" kern="1200" dirty="0"/>
                  <a:t>&amp; Sustained Use</a:t>
                </a:r>
              </a:p>
            </p:txBody>
          </p:sp>
        </p:grpSp>
      </p:grpSp>
      <p:sp>
        <p:nvSpPr>
          <p:cNvPr id="2" name="Content Placeholder 1">
            <a:extLst>
              <a:ext uri="{FF2B5EF4-FFF2-40B4-BE49-F238E27FC236}">
                <a16:creationId xmlns:a16="http://schemas.microsoft.com/office/drawing/2014/main" id="{BF64A94E-903A-4FB2-A3B9-A043A6955457}"/>
              </a:ext>
            </a:extLst>
          </p:cNvPr>
          <p:cNvSpPr>
            <a:spLocks noGrp="1"/>
          </p:cNvSpPr>
          <p:nvPr>
            <p:ph idx="13"/>
          </p:nvPr>
        </p:nvSpPr>
        <p:spPr/>
        <p:txBody>
          <a:bodyPr/>
          <a:lstStyle/>
          <a:p>
            <a:pPr lvl="4">
              <a:defRPr/>
            </a:pPr>
            <a:endParaRPr lang="en-US" dirty="0">
              <a:cs typeface="Arial" panose="020B0604020202020204" pitchFamily="34" charset="0"/>
            </a:endParaRPr>
          </a:p>
          <a:p>
            <a:pPr marL="0" lvl="4" indent="0">
              <a:buNone/>
              <a:defRPr/>
            </a:pPr>
            <a:r>
              <a:rPr lang="en-US" sz="1600" i="1" dirty="0">
                <a:solidFill>
                  <a:schemeClr val="accent1"/>
                </a:solidFill>
                <a:latin typeface="Corbel" panose="020B0503020204020204" pitchFamily="34" charset="0"/>
                <a:cs typeface="+mn-cs"/>
              </a:rPr>
              <a:t>Pilot the change</a:t>
            </a:r>
          </a:p>
          <a:p>
            <a:pPr lvl="4">
              <a:defRPr/>
            </a:pPr>
            <a:r>
              <a:rPr lang="en-US" altLang="en-US" sz="1200" dirty="0">
                <a:latin typeface="+mn-lt"/>
                <a:cs typeface="Arial" panose="020B0604020202020204" pitchFamily="34" charset="0"/>
              </a:rPr>
              <a:t>Decide on continuing with project/adopt evidence-based practice.</a:t>
            </a:r>
          </a:p>
          <a:p>
            <a:pPr lvl="4">
              <a:defRPr/>
            </a:pPr>
            <a:r>
              <a:rPr lang="en-US" altLang="en-US" sz="1200" dirty="0">
                <a:latin typeface="+mn-lt"/>
                <a:cs typeface="Arial" panose="020B0604020202020204" pitchFamily="34" charset="0"/>
              </a:rPr>
              <a:t>Refine/revise policy and procedure standards</a:t>
            </a:r>
            <a:endParaRPr lang="en-US" sz="1200" dirty="0">
              <a:latin typeface="+mn-lt"/>
              <a:cs typeface="Arial" panose="020B0604020202020204" pitchFamily="34" charset="0"/>
            </a:endParaRPr>
          </a:p>
          <a:p>
            <a:endParaRPr lang="en-US" dirty="0"/>
          </a:p>
        </p:txBody>
      </p:sp>
      <p:sp>
        <p:nvSpPr>
          <p:cNvPr id="19" name="Content Placeholder 18">
            <a:extLst>
              <a:ext uri="{FF2B5EF4-FFF2-40B4-BE49-F238E27FC236}">
                <a16:creationId xmlns:a16="http://schemas.microsoft.com/office/drawing/2014/main" id="{AAFAF366-5A5D-4CF2-8D17-83DC73D2F11B}"/>
              </a:ext>
            </a:extLst>
          </p:cNvPr>
          <p:cNvSpPr>
            <a:spLocks noGrp="1"/>
          </p:cNvSpPr>
          <p:nvPr>
            <p:ph idx="1"/>
          </p:nvPr>
        </p:nvSpPr>
        <p:spPr>
          <a:xfrm>
            <a:off x="3827584" y="685800"/>
            <a:ext cx="4857722" cy="5492750"/>
          </a:xfrm>
        </p:spPr>
        <p:txBody>
          <a:bodyPr/>
          <a:lstStyle/>
          <a:p>
            <a:pPr lvl="2">
              <a:spcAft>
                <a:spcPts val="600"/>
              </a:spcAft>
              <a:buNone/>
              <a:defRPr/>
            </a:pPr>
            <a:r>
              <a:rPr lang="en-US" sz="1200" b="1" dirty="0">
                <a:latin typeface="+mn-lt"/>
                <a:cs typeface="Arial" panose="020B0604020202020204" pitchFamily="34" charset="0"/>
              </a:rPr>
              <a:t>Purpose – hardwire the changed process into routine workflow.</a:t>
            </a:r>
          </a:p>
          <a:p>
            <a:pPr lvl="4">
              <a:defRPr/>
            </a:pPr>
            <a:r>
              <a:rPr lang="en-US" sz="1200" b="1" dirty="0">
                <a:latin typeface="+mn-lt"/>
                <a:cs typeface="Arial" panose="020B0604020202020204" pitchFamily="34" charset="0"/>
              </a:rPr>
              <a:t>Peer influence </a:t>
            </a:r>
            <a:r>
              <a:rPr lang="en-US" sz="1200" dirty="0">
                <a:latin typeface="+mn-lt"/>
                <a:cs typeface="Arial" panose="020B0604020202020204" pitchFamily="34" charset="0"/>
              </a:rPr>
              <a:t>– matches clinicians preferred learning approach (from peers); sets expectations for acceptable behaviors/practices.</a:t>
            </a:r>
          </a:p>
          <a:p>
            <a:pPr lvl="4">
              <a:defRPr/>
            </a:pPr>
            <a:r>
              <a:rPr lang="en-US" sz="1200" b="1" dirty="0">
                <a:latin typeface="+mn-lt"/>
                <a:cs typeface="Arial" panose="020B0604020202020204" pitchFamily="34" charset="0"/>
              </a:rPr>
              <a:t>Audit and feedback </a:t>
            </a:r>
            <a:r>
              <a:rPr lang="en-US" sz="1200" dirty="0">
                <a:latin typeface="+mn-lt"/>
                <a:cs typeface="Arial" panose="020B0604020202020204" pitchFamily="34" charset="0"/>
              </a:rPr>
              <a:t>– used to establish progress or need for improvement; consistently used and essential; feedback must be actionable so next steps are clear (and timely so the data is relevant).</a:t>
            </a:r>
          </a:p>
          <a:p>
            <a:pPr lvl="4">
              <a:defRPr/>
            </a:pPr>
            <a:r>
              <a:rPr lang="en-US" sz="1200" b="1" dirty="0">
                <a:latin typeface="+mn-lt"/>
                <a:cs typeface="Arial" panose="020B0604020202020204" pitchFamily="34" charset="0"/>
              </a:rPr>
              <a:t>Report into quality improvement program </a:t>
            </a:r>
            <a:r>
              <a:rPr lang="en-US" sz="1200" dirty="0">
                <a:latin typeface="+mn-lt"/>
                <a:cs typeface="Arial" panose="020B0604020202020204" pitchFamily="34" charset="0"/>
              </a:rPr>
              <a:t>– links the EBP with the quality improvement infrastructure; promotes adoption through the quality improvement cycle and access to resources.</a:t>
            </a:r>
          </a:p>
        </p:txBody>
      </p:sp>
      <p:graphicFrame>
        <p:nvGraphicFramePr>
          <p:cNvPr id="20" name="Content Placeholder 1">
            <a:extLst>
              <a:ext uri="{FF2B5EF4-FFF2-40B4-BE49-F238E27FC236}">
                <a16:creationId xmlns:a16="http://schemas.microsoft.com/office/drawing/2014/main" id="{25DCFFE6-F043-4B39-93DB-4A26C0B6EA50}"/>
              </a:ext>
            </a:extLst>
          </p:cNvPr>
          <p:cNvGraphicFramePr>
            <a:graphicFrameLocks/>
          </p:cNvGraphicFramePr>
          <p:nvPr>
            <p:extLst>
              <p:ext uri="{D42A27DB-BD31-4B8C-83A1-F6EECF244321}">
                <p14:modId xmlns:p14="http://schemas.microsoft.com/office/powerpoint/2010/main" val="1040932204"/>
              </p:ext>
            </p:extLst>
          </p:nvPr>
        </p:nvGraphicFramePr>
        <p:xfrm>
          <a:off x="3827584" y="3489125"/>
          <a:ext cx="4859217" cy="1747793"/>
        </p:xfrm>
        <a:graphic>
          <a:graphicData uri="http://schemas.openxmlformats.org/drawingml/2006/table">
            <a:tbl>
              <a:tblPr firstRow="1" bandRow="1">
                <a:tableStyleId>{5C22544A-7EE6-4342-B048-85BDC9FD1C3A}</a:tableStyleId>
              </a:tblPr>
              <a:tblGrid>
                <a:gridCol w="2320968">
                  <a:extLst>
                    <a:ext uri="{9D8B030D-6E8A-4147-A177-3AD203B41FA5}">
                      <a16:colId xmlns:a16="http://schemas.microsoft.com/office/drawing/2014/main" val="2308418416"/>
                    </a:ext>
                  </a:extLst>
                </a:gridCol>
                <a:gridCol w="2538249">
                  <a:extLst>
                    <a:ext uri="{9D8B030D-6E8A-4147-A177-3AD203B41FA5}">
                      <a16:colId xmlns:a16="http://schemas.microsoft.com/office/drawing/2014/main" val="820374939"/>
                    </a:ext>
                  </a:extLst>
                </a:gridCol>
              </a:tblGrid>
              <a:tr h="285515">
                <a:tc>
                  <a:txBody>
                    <a:bodyPr/>
                    <a:lstStyle/>
                    <a:p>
                      <a:pPr marL="0" marR="0" lvl="2" indent="0" algn="ctr">
                        <a:spcBef>
                          <a:spcPts val="600"/>
                        </a:spcBef>
                        <a:spcAft>
                          <a:spcPts val="300"/>
                        </a:spcAft>
                        <a:buFont typeface="Arial" panose="020B0604020202020204" pitchFamily="34" charset="0"/>
                        <a:buChar char="​"/>
                      </a:pPr>
                      <a:r>
                        <a:rPr lang="en-US" sz="1400" kern="1200" dirty="0">
                          <a:solidFill>
                            <a:schemeClr val="bg1">
                              <a:lumMod val="95000"/>
                            </a:schemeClr>
                          </a:solidFill>
                          <a:latin typeface="+mn-lt"/>
                          <a:ea typeface="+mn-ea"/>
                          <a:cs typeface="+mn-cs"/>
                        </a:rPr>
                        <a:t>Goals</a:t>
                      </a:r>
                    </a:p>
                  </a:txBody>
                  <a:tcPr marL="68580" marR="68580" marT="0" marB="0" anchor="ctr"/>
                </a:tc>
                <a:tc>
                  <a:txBody>
                    <a:bodyPr/>
                    <a:lstStyle/>
                    <a:p>
                      <a:pPr marL="0" marR="0" lvl="2" indent="0" algn="ctr">
                        <a:spcBef>
                          <a:spcPts val="600"/>
                        </a:spcBef>
                        <a:spcAft>
                          <a:spcPts val="300"/>
                        </a:spcAft>
                        <a:buFont typeface="Arial" panose="020B0604020202020204" pitchFamily="34" charset="0"/>
                        <a:buChar char="​"/>
                      </a:pPr>
                      <a:r>
                        <a:rPr lang="en-US" sz="1400" kern="1200" dirty="0">
                          <a:solidFill>
                            <a:schemeClr val="bg1">
                              <a:lumMod val="95000"/>
                            </a:schemeClr>
                          </a:solidFill>
                          <a:latin typeface="+mn-lt"/>
                          <a:ea typeface="+mn-ea"/>
                          <a:cs typeface="+mn-cs"/>
                        </a:rPr>
                        <a:t>Strategies</a:t>
                      </a:r>
                    </a:p>
                  </a:txBody>
                  <a:tcPr marL="68580" marR="68580" marT="0" marB="0" anchor="ctr"/>
                </a:tc>
                <a:extLst>
                  <a:ext uri="{0D108BD9-81ED-4DB2-BD59-A6C34878D82A}">
                    <a16:rowId xmlns:a16="http://schemas.microsoft.com/office/drawing/2014/main" val="624358287"/>
                  </a:ext>
                </a:extLst>
              </a:tr>
              <a:tr h="1188720">
                <a:tc>
                  <a:txBody>
                    <a:bodyPr/>
                    <a:lstStyle/>
                    <a:p>
                      <a:pPr eaLnBrk="1" fontAlgn="auto" hangingPunct="1">
                        <a:lnSpc>
                          <a:spcPct val="95000"/>
                        </a:lnSpc>
                        <a:spcBef>
                          <a:spcPts val="600"/>
                        </a:spcBef>
                        <a:spcAft>
                          <a:spcPts val="0"/>
                        </a:spcAft>
                        <a:defRPr/>
                      </a:pPr>
                      <a:r>
                        <a:rPr lang="en-US" sz="1200" dirty="0"/>
                        <a:t>Think about booster shots or periodic reinforcement.</a:t>
                      </a:r>
                    </a:p>
                    <a:p>
                      <a:pPr eaLnBrk="1" fontAlgn="auto" hangingPunct="1">
                        <a:lnSpc>
                          <a:spcPct val="95000"/>
                        </a:lnSpc>
                        <a:spcBef>
                          <a:spcPts val="600"/>
                        </a:spcBef>
                        <a:spcAft>
                          <a:spcPts val="0"/>
                        </a:spcAft>
                        <a:defRPr/>
                      </a:pPr>
                      <a:r>
                        <a:rPr lang="en-US" sz="1200" dirty="0"/>
                        <a:t>Build toward EBP becoming the norm or standard way to practice.</a:t>
                      </a:r>
                    </a:p>
                    <a:p>
                      <a:pPr eaLnBrk="1" fontAlgn="auto" hangingPunct="1">
                        <a:lnSpc>
                          <a:spcPct val="95000"/>
                        </a:lnSpc>
                        <a:spcBef>
                          <a:spcPts val="600"/>
                        </a:spcBef>
                        <a:spcAft>
                          <a:spcPts val="0"/>
                        </a:spcAft>
                        <a:defRPr/>
                      </a:pPr>
                      <a:r>
                        <a:rPr lang="en-US" sz="1200" dirty="0"/>
                        <a:t>Building EBP into the system is critical to help clinicians.</a:t>
                      </a:r>
                    </a:p>
                  </a:txBody>
                  <a:tcPr>
                    <a:solidFill>
                      <a:srgbClr val="F3F9FA"/>
                    </a:solidFill>
                  </a:tcPr>
                </a:tc>
                <a:tc>
                  <a:txBody>
                    <a:bodyPr/>
                    <a:lstStyle/>
                    <a:p>
                      <a:pPr eaLnBrk="1" fontAlgn="auto" hangingPunct="1">
                        <a:lnSpc>
                          <a:spcPct val="95000"/>
                        </a:lnSpc>
                        <a:spcBef>
                          <a:spcPts val="600"/>
                        </a:spcBef>
                        <a:spcAft>
                          <a:spcPts val="0"/>
                        </a:spcAft>
                        <a:buClr>
                          <a:srgbClr val="FFC000"/>
                        </a:buClr>
                        <a:defRPr/>
                      </a:pPr>
                      <a:r>
                        <a:rPr lang="en-US" sz="1200" dirty="0"/>
                        <a:t>Peer influence</a:t>
                      </a:r>
                    </a:p>
                    <a:p>
                      <a:pPr eaLnBrk="1" fontAlgn="auto" hangingPunct="1">
                        <a:lnSpc>
                          <a:spcPct val="95000"/>
                        </a:lnSpc>
                        <a:spcBef>
                          <a:spcPts val="600"/>
                        </a:spcBef>
                        <a:spcAft>
                          <a:spcPts val="0"/>
                        </a:spcAft>
                        <a:buClr>
                          <a:srgbClr val="FFC000"/>
                        </a:buClr>
                        <a:defRPr/>
                      </a:pPr>
                      <a:r>
                        <a:rPr lang="en-US" sz="1200" dirty="0"/>
                        <a:t>Audit and feedback</a:t>
                      </a:r>
                    </a:p>
                    <a:p>
                      <a:pPr eaLnBrk="1" fontAlgn="auto" hangingPunct="1">
                        <a:lnSpc>
                          <a:spcPct val="95000"/>
                        </a:lnSpc>
                        <a:spcBef>
                          <a:spcPts val="600"/>
                        </a:spcBef>
                        <a:spcAft>
                          <a:spcPts val="0"/>
                        </a:spcAft>
                        <a:buClr>
                          <a:srgbClr val="FFC000"/>
                        </a:buClr>
                        <a:defRPr/>
                      </a:pPr>
                      <a:r>
                        <a:rPr lang="en-US" sz="1200" dirty="0"/>
                        <a:t>Report into quality improvement program</a:t>
                      </a:r>
                    </a:p>
                    <a:p>
                      <a:pPr>
                        <a:lnSpc>
                          <a:spcPct val="95000"/>
                        </a:lnSpc>
                        <a:spcBef>
                          <a:spcPts val="600"/>
                        </a:spcBef>
                        <a:spcAft>
                          <a:spcPts val="0"/>
                        </a:spcAft>
                      </a:pPr>
                      <a:endParaRPr lang="en-US" sz="1200" dirty="0"/>
                    </a:p>
                  </a:txBody>
                  <a:tcPr>
                    <a:solidFill>
                      <a:srgbClr val="F3F9FA"/>
                    </a:solidFill>
                  </a:tcPr>
                </a:tc>
                <a:extLst>
                  <a:ext uri="{0D108BD9-81ED-4DB2-BD59-A6C34878D82A}">
                    <a16:rowId xmlns:a16="http://schemas.microsoft.com/office/drawing/2014/main" val="201065445"/>
                  </a:ext>
                </a:extLst>
              </a:tr>
            </a:tbl>
          </a:graphicData>
        </a:graphic>
      </p:graphicFrame>
    </p:spTree>
    <p:extLst>
      <p:ext uri="{BB962C8B-B14F-4D97-AF65-F5344CB8AC3E}">
        <p14:creationId xmlns:p14="http://schemas.microsoft.com/office/powerpoint/2010/main" val="18113408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A2802-B7E5-4534-AEEE-77889E8599B2}"/>
              </a:ext>
            </a:extLst>
          </p:cNvPr>
          <p:cNvSpPr>
            <a:spLocks noGrp="1"/>
          </p:cNvSpPr>
          <p:nvPr>
            <p:ph type="title"/>
          </p:nvPr>
        </p:nvSpPr>
        <p:spPr>
          <a:xfrm>
            <a:off x="457200" y="3848100"/>
            <a:ext cx="4229100" cy="1695849"/>
          </a:xfrm>
        </p:spPr>
        <p:txBody>
          <a:bodyPr/>
          <a:lstStyle/>
          <a:p>
            <a:r>
              <a:rPr lang="en-US" dirty="0"/>
              <a:t>Leveraging Informatics</a:t>
            </a:r>
          </a:p>
        </p:txBody>
      </p:sp>
    </p:spTree>
    <p:extLst>
      <p:ext uri="{BB962C8B-B14F-4D97-AF65-F5344CB8AC3E}">
        <p14:creationId xmlns:p14="http://schemas.microsoft.com/office/powerpoint/2010/main" val="28474345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6C03F2-328F-4441-96F7-7FF82D8F11F1}"/>
              </a:ext>
            </a:extLst>
          </p:cNvPr>
          <p:cNvSpPr>
            <a:spLocks noGrp="1"/>
          </p:cNvSpPr>
          <p:nvPr>
            <p:ph type="title"/>
          </p:nvPr>
        </p:nvSpPr>
        <p:spPr/>
        <p:txBody>
          <a:bodyPr/>
          <a:lstStyle/>
          <a:p>
            <a:r>
              <a:rPr lang="en-US" dirty="0"/>
              <a:t>What is Nursing Informatics?</a:t>
            </a:r>
          </a:p>
        </p:txBody>
      </p:sp>
      <p:sp>
        <p:nvSpPr>
          <p:cNvPr id="5" name="Content Placeholder 4">
            <a:extLst>
              <a:ext uri="{FF2B5EF4-FFF2-40B4-BE49-F238E27FC236}">
                <a16:creationId xmlns:a16="http://schemas.microsoft.com/office/drawing/2014/main" id="{966CA056-24C5-4224-AEEC-165E639F399D}"/>
              </a:ext>
            </a:extLst>
          </p:cNvPr>
          <p:cNvSpPr>
            <a:spLocks noGrp="1"/>
          </p:cNvSpPr>
          <p:nvPr>
            <p:ph idx="13"/>
          </p:nvPr>
        </p:nvSpPr>
        <p:spPr>
          <a:xfrm>
            <a:off x="1667435" y="2544474"/>
            <a:ext cx="1971817" cy="2749550"/>
          </a:xfrm>
        </p:spPr>
        <p:txBody>
          <a:bodyPr/>
          <a:lstStyle/>
          <a:p>
            <a:r>
              <a:rPr lang="en-US" sz="1400" dirty="0"/>
              <a:t>Nursing Informatics is a specialty that integrates nursing science with multiple information and analytical sciences to identify, define, manage, and communicate data, information, knowledge, and wisdom in nursing practice</a:t>
            </a:r>
          </a:p>
          <a:p>
            <a:endParaRPr lang="en-US" dirty="0"/>
          </a:p>
        </p:txBody>
      </p:sp>
      <p:sp>
        <p:nvSpPr>
          <p:cNvPr id="4" name="Content Placeholder 3">
            <a:extLst>
              <a:ext uri="{FF2B5EF4-FFF2-40B4-BE49-F238E27FC236}">
                <a16:creationId xmlns:a16="http://schemas.microsoft.com/office/drawing/2014/main" id="{07D59459-5EA0-4706-A2FB-3B4F849A6ECE}"/>
              </a:ext>
            </a:extLst>
          </p:cNvPr>
          <p:cNvSpPr>
            <a:spLocks noGrp="1"/>
          </p:cNvSpPr>
          <p:nvPr>
            <p:ph idx="1"/>
          </p:nvPr>
        </p:nvSpPr>
        <p:spPr/>
        <p:txBody>
          <a:bodyPr/>
          <a:lstStyle/>
          <a:p>
            <a:pPr lvl="3"/>
            <a:r>
              <a:rPr lang="en-US" sz="1200" dirty="0"/>
              <a:t>Nurse informatics specialists review clinical needs and documentation input, work flows &amp; utilization. The goal is to use technology to gain wisdom. </a:t>
            </a:r>
          </a:p>
          <a:p>
            <a:pPr lvl="3"/>
            <a:r>
              <a:rPr lang="en-US" sz="1200" dirty="0"/>
              <a:t>Current nursing informatics standards are published in the </a:t>
            </a:r>
            <a:r>
              <a:rPr lang="en-US" sz="1200" i="1" dirty="0"/>
              <a:t>Nursing Informatics: Scope and Standards of Practice, </a:t>
            </a:r>
            <a:r>
              <a:rPr lang="en-US" sz="1200" dirty="0"/>
              <a:t>2</a:t>
            </a:r>
            <a:r>
              <a:rPr lang="en-US" sz="1200" baseline="30000" dirty="0"/>
              <a:t>nd</a:t>
            </a:r>
            <a:r>
              <a:rPr lang="en-US" sz="1200" dirty="0"/>
              <a:t> ed (2015).</a:t>
            </a:r>
          </a:p>
          <a:p>
            <a:pPr lvl="3"/>
            <a:r>
              <a:rPr lang="en-US" sz="1400" b="1" dirty="0">
                <a:solidFill>
                  <a:schemeClr val="accent4"/>
                </a:solidFill>
              </a:rPr>
              <a:t>Data, information, knowledge, and wisdom model</a:t>
            </a:r>
            <a:endParaRPr lang="en-US" sz="1400" dirty="0"/>
          </a:p>
          <a:p>
            <a:endParaRPr lang="en-US" dirty="0"/>
          </a:p>
        </p:txBody>
      </p:sp>
      <p:graphicFrame>
        <p:nvGraphicFramePr>
          <p:cNvPr id="6" name="Content Placeholder 1">
            <a:extLst>
              <a:ext uri="{FF2B5EF4-FFF2-40B4-BE49-F238E27FC236}">
                <a16:creationId xmlns:a16="http://schemas.microsoft.com/office/drawing/2014/main" id="{6CC56368-1D42-4A81-8F98-FD8AE95A1319}"/>
              </a:ext>
            </a:extLst>
          </p:cNvPr>
          <p:cNvGraphicFramePr>
            <a:graphicFrameLocks/>
          </p:cNvGraphicFramePr>
          <p:nvPr>
            <p:extLst>
              <p:ext uri="{D42A27DB-BD31-4B8C-83A1-F6EECF244321}">
                <p14:modId xmlns:p14="http://schemas.microsoft.com/office/powerpoint/2010/main" val="2166688040"/>
              </p:ext>
            </p:extLst>
          </p:nvPr>
        </p:nvGraphicFramePr>
        <p:xfrm>
          <a:off x="3827585" y="2458686"/>
          <a:ext cx="4859215" cy="2937016"/>
        </p:xfrm>
        <a:graphic>
          <a:graphicData uri="http://schemas.openxmlformats.org/drawingml/2006/table">
            <a:tbl>
              <a:tblPr firstRow="1" bandRow="1">
                <a:tableStyleId>{5C22544A-7EE6-4342-B048-85BDC9FD1C3A}</a:tableStyleId>
              </a:tblPr>
              <a:tblGrid>
                <a:gridCol w="1035490">
                  <a:extLst>
                    <a:ext uri="{9D8B030D-6E8A-4147-A177-3AD203B41FA5}">
                      <a16:colId xmlns:a16="http://schemas.microsoft.com/office/drawing/2014/main" val="2308418416"/>
                    </a:ext>
                  </a:extLst>
                </a:gridCol>
                <a:gridCol w="3823725">
                  <a:extLst>
                    <a:ext uri="{9D8B030D-6E8A-4147-A177-3AD203B41FA5}">
                      <a16:colId xmlns:a16="http://schemas.microsoft.com/office/drawing/2014/main" val="409174113"/>
                    </a:ext>
                  </a:extLst>
                </a:gridCol>
              </a:tblGrid>
              <a:tr h="492807">
                <a:tc>
                  <a:txBody>
                    <a:bodyPr/>
                    <a:lstStyle/>
                    <a:p>
                      <a:r>
                        <a:rPr lang="en-US" sz="1200" b="1" dirty="0">
                          <a:solidFill>
                            <a:schemeClr val="tx1"/>
                          </a:solidFill>
                        </a:rPr>
                        <a:t>Data</a:t>
                      </a:r>
                    </a:p>
                  </a:txBody>
                  <a:tcPr anchor="ctr">
                    <a:solidFill>
                      <a:srgbClr val="F3F9FA"/>
                    </a:solidFill>
                  </a:tcPr>
                </a:tc>
                <a:tc>
                  <a:txBody>
                    <a:bodyPr/>
                    <a:lstStyle/>
                    <a:p>
                      <a:pPr>
                        <a:lnSpc>
                          <a:spcPct val="108000"/>
                        </a:lnSpc>
                        <a:spcBef>
                          <a:spcPts val="0"/>
                        </a:spcBef>
                        <a:spcAft>
                          <a:spcPts val="600"/>
                        </a:spcAft>
                        <a:buNone/>
                      </a:pPr>
                      <a:r>
                        <a:rPr lang="en-US" sz="1200" b="0" kern="1200" dirty="0">
                          <a:solidFill>
                            <a:schemeClr val="dk1"/>
                          </a:solidFill>
                          <a:latin typeface="+mn-lt"/>
                          <a:ea typeface="+mn-ea"/>
                          <a:cs typeface="+mn-cs"/>
                        </a:rPr>
                        <a:t>Discrete entities that are described objectively without interpretation</a:t>
                      </a:r>
                    </a:p>
                  </a:txBody>
                  <a:tcPr anchor="ctr">
                    <a:solidFill>
                      <a:srgbClr val="F3F9FA"/>
                    </a:solidFill>
                  </a:tcPr>
                </a:tc>
                <a:extLst>
                  <a:ext uri="{0D108BD9-81ED-4DB2-BD59-A6C34878D82A}">
                    <a16:rowId xmlns:a16="http://schemas.microsoft.com/office/drawing/2014/main" val="201065445"/>
                  </a:ext>
                </a:extLst>
              </a:tr>
              <a:tr h="492807">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Information</a:t>
                      </a:r>
                    </a:p>
                  </a:txBody>
                  <a:tcPr marL="68580" marR="68580" marT="0" marB="0" anchor="ctr">
                    <a:solidFill>
                      <a:srgbClr val="E7F3F4"/>
                    </a:solidFill>
                  </a:tcPr>
                </a:tc>
                <a:tc>
                  <a:txBody>
                    <a:bodyPr/>
                    <a:lstStyle/>
                    <a:p>
                      <a:pPr>
                        <a:lnSpc>
                          <a:spcPct val="108000"/>
                        </a:lnSpc>
                        <a:spcBef>
                          <a:spcPts val="0"/>
                        </a:spcBef>
                        <a:spcAft>
                          <a:spcPts val="600"/>
                        </a:spcAft>
                        <a:buNone/>
                      </a:pPr>
                      <a:r>
                        <a:rPr lang="en-US" sz="1200" dirty="0"/>
                        <a:t>Data that has been interpreted, organized, or structured</a:t>
                      </a:r>
                    </a:p>
                  </a:txBody>
                  <a:tcPr marL="68580" marR="68580" marT="0" marB="0" anchor="ctr">
                    <a:solidFill>
                      <a:srgbClr val="E7F3F4"/>
                    </a:solidFill>
                  </a:tcPr>
                </a:tc>
                <a:extLst>
                  <a:ext uri="{0D108BD9-81ED-4DB2-BD59-A6C34878D82A}">
                    <a16:rowId xmlns:a16="http://schemas.microsoft.com/office/drawing/2014/main" val="533028938"/>
                  </a:ext>
                </a:extLst>
              </a:tr>
              <a:tr h="492807">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Knowledge</a:t>
                      </a:r>
                    </a:p>
                  </a:txBody>
                  <a:tcPr marL="68580" marR="68580" marT="0" marB="0" anchor="ctr">
                    <a:solidFill>
                      <a:srgbClr val="F3F9FA"/>
                    </a:solidFill>
                  </a:tcPr>
                </a:tc>
                <a:tc>
                  <a:txBody>
                    <a:bodyPr/>
                    <a:lstStyle/>
                    <a:p>
                      <a:pPr>
                        <a:lnSpc>
                          <a:spcPct val="108000"/>
                        </a:lnSpc>
                        <a:spcBef>
                          <a:spcPts val="0"/>
                        </a:spcBef>
                        <a:spcAft>
                          <a:spcPts val="600"/>
                        </a:spcAft>
                        <a:buNone/>
                      </a:pPr>
                      <a:r>
                        <a:rPr lang="en-US" sz="1200" dirty="0"/>
                        <a:t>Information that is synthesized so that relationships are identified and formalized</a:t>
                      </a:r>
                    </a:p>
                  </a:txBody>
                  <a:tcPr marL="68580" marR="68580" marT="0" marB="0" anchor="ctr">
                    <a:solidFill>
                      <a:srgbClr val="F3F9FA"/>
                    </a:solidFill>
                  </a:tcPr>
                </a:tc>
                <a:extLst>
                  <a:ext uri="{0D108BD9-81ED-4DB2-BD59-A6C34878D82A}">
                    <a16:rowId xmlns:a16="http://schemas.microsoft.com/office/drawing/2014/main" val="2632221145"/>
                  </a:ext>
                </a:extLst>
              </a:tr>
              <a:tr h="492807">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Wisdom</a:t>
                      </a:r>
                    </a:p>
                  </a:txBody>
                  <a:tcPr marL="68580" marR="68580" marT="0" marB="0" anchor="ctr">
                    <a:solidFill>
                      <a:srgbClr val="E7F3F4"/>
                    </a:solidFill>
                  </a:tcPr>
                </a:tc>
                <a:tc>
                  <a:txBody>
                    <a:bodyPr/>
                    <a:lstStyle/>
                    <a:p>
                      <a:pPr>
                        <a:lnSpc>
                          <a:spcPct val="108000"/>
                        </a:lnSpc>
                        <a:spcBef>
                          <a:spcPts val="0"/>
                        </a:spcBef>
                        <a:spcAft>
                          <a:spcPts val="600"/>
                        </a:spcAft>
                        <a:buNone/>
                      </a:pPr>
                      <a:r>
                        <a:rPr lang="en-US" sz="1200" dirty="0"/>
                        <a:t>Appropriate use of knowledge. </a:t>
                      </a:r>
                    </a:p>
                    <a:p>
                      <a:pPr>
                        <a:lnSpc>
                          <a:spcPct val="108000"/>
                        </a:lnSpc>
                        <a:spcBef>
                          <a:spcPts val="0"/>
                        </a:spcBef>
                        <a:spcAft>
                          <a:spcPts val="600"/>
                        </a:spcAft>
                      </a:pPr>
                      <a:r>
                        <a:rPr lang="en-US" sz="1200" dirty="0"/>
                        <a:t>For pain resource nurses, wisdom involves judgment about knowing what options are most appropriate for managing children’s pain. The PRN must be able to place measures of pain in context of a particular patient’s and families situation and be able to interpret the meaning of pain assessment and treatments. </a:t>
                      </a:r>
                    </a:p>
                  </a:txBody>
                  <a:tcPr marL="68580" marR="68580" marT="0" marB="0" anchor="ctr">
                    <a:solidFill>
                      <a:srgbClr val="E7F3F4"/>
                    </a:solidFill>
                  </a:tcPr>
                </a:tc>
                <a:extLst>
                  <a:ext uri="{0D108BD9-81ED-4DB2-BD59-A6C34878D82A}">
                    <a16:rowId xmlns:a16="http://schemas.microsoft.com/office/drawing/2014/main" val="328170368"/>
                  </a:ext>
                </a:extLst>
              </a:tr>
            </a:tbl>
          </a:graphicData>
        </a:graphic>
      </p:graphicFrame>
    </p:spTree>
    <p:extLst>
      <p:ext uri="{BB962C8B-B14F-4D97-AF65-F5344CB8AC3E}">
        <p14:creationId xmlns:p14="http://schemas.microsoft.com/office/powerpoint/2010/main" val="41926058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C19B74-AE20-464E-8547-525B5007D3A2}"/>
              </a:ext>
            </a:extLst>
          </p:cNvPr>
          <p:cNvSpPr>
            <a:spLocks noGrp="1"/>
          </p:cNvSpPr>
          <p:nvPr>
            <p:ph type="title"/>
          </p:nvPr>
        </p:nvSpPr>
        <p:spPr/>
        <p:txBody>
          <a:bodyPr/>
          <a:lstStyle/>
          <a:p>
            <a:pPr lvl="2"/>
            <a:r>
              <a:rPr lang="en-US" sz="2800" b="1" kern="1200" spc="-150" dirty="0">
                <a:solidFill>
                  <a:schemeClr val="tx2"/>
                </a:solidFill>
                <a:latin typeface="+mj-lt"/>
                <a:ea typeface="+mj-ea"/>
                <a:cs typeface="+mj-cs"/>
              </a:rPr>
              <a:t>Implications of Informatics for the Pediatric PRN</a:t>
            </a:r>
          </a:p>
        </p:txBody>
      </p:sp>
      <p:sp>
        <p:nvSpPr>
          <p:cNvPr id="2" name="Oval 1" descr="an icon of computer"/>
          <p:cNvSpPr/>
          <p:nvPr/>
        </p:nvSpPr>
        <p:spPr>
          <a:xfrm>
            <a:off x="938516" y="2299471"/>
            <a:ext cx="1748901" cy="1694679"/>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4" name="Picture 3" descr="A computer monitor with a black background&#10;&#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8055" y="2676556"/>
            <a:ext cx="1069821" cy="1069821"/>
          </a:xfrm>
          <a:prstGeom prst="rect">
            <a:avLst/>
          </a:prstGeom>
        </p:spPr>
      </p:pic>
      <p:sp>
        <p:nvSpPr>
          <p:cNvPr id="6" name="Content Placeholder 5">
            <a:extLst>
              <a:ext uri="{FF2B5EF4-FFF2-40B4-BE49-F238E27FC236}">
                <a16:creationId xmlns:a16="http://schemas.microsoft.com/office/drawing/2014/main" id="{1CA782B0-8F3D-4F6F-AB44-7637D7BA3BA3}"/>
              </a:ext>
            </a:extLst>
          </p:cNvPr>
          <p:cNvSpPr>
            <a:spLocks noGrp="1"/>
          </p:cNvSpPr>
          <p:nvPr>
            <p:ph idx="1"/>
          </p:nvPr>
        </p:nvSpPr>
        <p:spPr/>
        <p:txBody>
          <a:bodyPr/>
          <a:lstStyle/>
          <a:p>
            <a:pPr lvl="3"/>
            <a:r>
              <a:rPr lang="en-US" sz="1200" dirty="0"/>
              <a:t>Tools are available which enable the PRN to incorporate appropriate resources into patient electronic health records and document nursing care to meet unique cultural, ethnic, and religious values and beliefs. </a:t>
            </a:r>
          </a:p>
          <a:p>
            <a:pPr lvl="3"/>
            <a:r>
              <a:rPr lang="en-US" sz="1200" dirty="0"/>
              <a:t>As technology advances, the electronic health record will evolve to:</a:t>
            </a:r>
          </a:p>
          <a:p>
            <a:pPr lvl="4"/>
            <a:r>
              <a:rPr lang="en-US" sz="1200" dirty="0"/>
              <a:t>advance the patient story in the documentation of health care across the continuum of care. </a:t>
            </a:r>
          </a:p>
          <a:p>
            <a:pPr lvl="4"/>
            <a:r>
              <a:rPr lang="en-US" sz="1200" dirty="0"/>
              <a:t>focus on health </a:t>
            </a:r>
          </a:p>
          <a:p>
            <a:pPr lvl="4"/>
            <a:r>
              <a:rPr lang="en-US" sz="1200" dirty="0"/>
              <a:t>incorporate or download patient centric information to personalize the electronic health record.</a:t>
            </a:r>
          </a:p>
          <a:p>
            <a:pPr lvl="3"/>
            <a:r>
              <a:rPr lang="en-US" sz="1200" dirty="0"/>
              <a:t>Ideally, patients pain experiences, including all pain histories, assessments, treatments, and evaluations of treatment efficacy, will flow into patients’ personalized plans of care. These plans of care should focus on patient-generated goals. </a:t>
            </a:r>
          </a:p>
          <a:p>
            <a:pPr lvl="3"/>
            <a:endParaRPr lang="en-US" dirty="0"/>
          </a:p>
          <a:p>
            <a:endParaRPr lang="en-US" dirty="0"/>
          </a:p>
        </p:txBody>
      </p:sp>
    </p:spTree>
    <p:extLst>
      <p:ext uri="{BB962C8B-B14F-4D97-AF65-F5344CB8AC3E}">
        <p14:creationId xmlns:p14="http://schemas.microsoft.com/office/powerpoint/2010/main" val="42641952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C19B74-AE20-464E-8547-525B5007D3A2}"/>
              </a:ext>
            </a:extLst>
          </p:cNvPr>
          <p:cNvSpPr>
            <a:spLocks noGrp="1"/>
          </p:cNvSpPr>
          <p:nvPr>
            <p:ph type="title"/>
          </p:nvPr>
        </p:nvSpPr>
        <p:spPr/>
        <p:txBody>
          <a:bodyPr/>
          <a:lstStyle/>
          <a:p>
            <a:r>
              <a:rPr lang="en-US" dirty="0"/>
              <a:t>Pain Screening </a:t>
            </a:r>
            <a:br>
              <a:rPr lang="en-US" dirty="0"/>
            </a:br>
            <a:r>
              <a:rPr lang="en-US" dirty="0"/>
              <a:t>Tools</a:t>
            </a:r>
          </a:p>
        </p:txBody>
      </p:sp>
      <p:pic>
        <p:nvPicPr>
          <p:cNvPr id="6" name="Picture 5" descr="A white wrench in a blue circle&#10;&#10;">
            <a:extLst>
              <a:ext uri="{FF2B5EF4-FFF2-40B4-BE49-F238E27FC236}">
                <a16:creationId xmlns:a16="http://schemas.microsoft.com/office/drawing/2014/main" id="{3B01C59B-BE02-4911-8EEF-BF77A4A3D77D}"/>
              </a:ext>
            </a:extLst>
          </p:cNvPr>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95201" y="1803603"/>
            <a:ext cx="1625397" cy="1625397"/>
          </a:xfrm>
          <a:prstGeom prst="rect">
            <a:avLst/>
          </a:prstGeom>
        </p:spPr>
      </p:pic>
      <p:sp>
        <p:nvSpPr>
          <p:cNvPr id="9" name="Content Placeholder 8">
            <a:extLst>
              <a:ext uri="{FF2B5EF4-FFF2-40B4-BE49-F238E27FC236}">
                <a16:creationId xmlns:a16="http://schemas.microsoft.com/office/drawing/2014/main" id="{874893C7-5C24-4D10-82B1-D066A8728368}"/>
              </a:ext>
            </a:extLst>
          </p:cNvPr>
          <p:cNvSpPr>
            <a:spLocks noGrp="1"/>
          </p:cNvSpPr>
          <p:nvPr>
            <p:ph idx="1"/>
          </p:nvPr>
        </p:nvSpPr>
        <p:spPr/>
        <p:txBody>
          <a:bodyPr/>
          <a:lstStyle/>
          <a:p>
            <a:pPr lvl="3"/>
            <a:r>
              <a:rPr lang="en-US" sz="1200" dirty="0"/>
              <a:t>Most health care institutions include pain screening tools and pain history questions within the electronic health record to obtain information about patients’ previous experiences with pain and pain management interventions. </a:t>
            </a:r>
          </a:p>
          <a:p>
            <a:pPr lvl="3"/>
            <a:r>
              <a:rPr lang="en-US" sz="1200" dirty="0"/>
              <a:t>Pain screening and history information should ideally be obtained electronically pre-visit through a patient EHR portal or by phone call. This data can then be made available in a consistent manner across the continuum of care (ambulatory and inpatient setting and procedural setting(s)). This data is typically validated with the patient and family on their arrival for their health care encounter.</a:t>
            </a:r>
          </a:p>
          <a:p>
            <a:pPr lvl="3"/>
            <a:r>
              <a:rPr lang="en-US" sz="1200" dirty="0"/>
              <a:t>For example prior to surgery, are nurses screening for comfort measures the patient and family have used prior to a procedure? </a:t>
            </a:r>
          </a:p>
          <a:p>
            <a:pPr lvl="3">
              <a:buNone/>
            </a:pPr>
            <a:r>
              <a:rPr lang="en-US" sz="1200" dirty="0"/>
              <a:t>Screening questions formatted in a choice selection can include : </a:t>
            </a:r>
          </a:p>
          <a:p>
            <a:pPr marL="457200" lvl="4" indent="-285750"/>
            <a:r>
              <a:rPr lang="en-US" sz="1200" dirty="0"/>
              <a:t>Distraction techniques assist children in coping with painful procedures: (i.e. bubbles, holding, music, etc.).</a:t>
            </a:r>
          </a:p>
          <a:p>
            <a:pPr marL="457200" lvl="4" indent="-285750"/>
            <a:r>
              <a:rPr lang="en-US" sz="1200" dirty="0"/>
              <a:t>What pain management techniques have worked in the past (e.g. Buffered lidocaine, oral sucrose, etc.) to relieve the child’s pain or facilitate their coping with pain. </a:t>
            </a:r>
          </a:p>
          <a:p>
            <a:endParaRPr lang="en-US" dirty="0"/>
          </a:p>
        </p:txBody>
      </p:sp>
      <p:sp>
        <p:nvSpPr>
          <p:cNvPr id="10" name="Content Placeholder 9" hidden="1">
            <a:extLst>
              <a:ext uri="{FF2B5EF4-FFF2-40B4-BE49-F238E27FC236}">
                <a16:creationId xmlns:a16="http://schemas.microsoft.com/office/drawing/2014/main" id="{BC36FB4F-A148-4799-8BB8-DDA1347595AE}"/>
              </a:ext>
              <a:ext uri="{C183D7F6-B498-43B3-948B-1728B52AA6E4}">
                <adec:decorative xmlns:adec="http://schemas.microsoft.com/office/drawing/2017/decorative" val="1"/>
              </a:ext>
            </a:extLst>
          </p:cNvPr>
          <p:cNvSpPr>
            <a:spLocks noGrp="1"/>
          </p:cNvSpPr>
          <p:nvPr>
            <p:ph idx="13"/>
          </p:nvPr>
        </p:nvSpPr>
        <p:spPr>
          <a:xfrm>
            <a:off x="1301262" y="3429000"/>
            <a:ext cx="2321755" cy="2749550"/>
          </a:xfrm>
        </p:spPr>
        <p:txBody>
          <a:bodyPr/>
          <a:lstStyle/>
          <a:p>
            <a:pPr lvl="3"/>
            <a:endParaRPr lang="en-US" dirty="0"/>
          </a:p>
          <a:p>
            <a:pPr lvl="3"/>
            <a:endParaRPr lang="en-US" dirty="0"/>
          </a:p>
          <a:p>
            <a:pPr lvl="3"/>
            <a:endParaRPr lang="en-US" dirty="0"/>
          </a:p>
          <a:p>
            <a:pPr lvl="3"/>
            <a:endParaRPr lang="en-US" dirty="0"/>
          </a:p>
          <a:p>
            <a:pPr lvl="3"/>
            <a:endParaRPr lang="en-US" dirty="0"/>
          </a:p>
          <a:p>
            <a:endParaRPr lang="en-US" dirty="0"/>
          </a:p>
        </p:txBody>
      </p:sp>
    </p:spTree>
    <p:extLst>
      <p:ext uri="{BB962C8B-B14F-4D97-AF65-F5344CB8AC3E}">
        <p14:creationId xmlns:p14="http://schemas.microsoft.com/office/powerpoint/2010/main" val="15211832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C19B74-AE20-464E-8547-525B5007D3A2}"/>
              </a:ext>
            </a:extLst>
          </p:cNvPr>
          <p:cNvSpPr>
            <a:spLocks noGrp="1"/>
          </p:cNvSpPr>
          <p:nvPr>
            <p:ph type="title"/>
          </p:nvPr>
        </p:nvSpPr>
        <p:spPr/>
        <p:txBody>
          <a:bodyPr/>
          <a:lstStyle/>
          <a:p>
            <a:r>
              <a:rPr lang="en-US" dirty="0"/>
              <a:t>Implications for Informatics on the Documentation of Pain Response</a:t>
            </a:r>
          </a:p>
        </p:txBody>
      </p:sp>
      <p:sp>
        <p:nvSpPr>
          <p:cNvPr id="10" name="Oval 9">
            <a:extLst>
              <a:ext uri="{C183D7F6-B498-43B3-948B-1728B52AA6E4}">
                <adec:decorative xmlns:adec="http://schemas.microsoft.com/office/drawing/2017/decorative" val="1"/>
              </a:ext>
            </a:extLst>
          </p:cNvPr>
          <p:cNvSpPr/>
          <p:nvPr/>
        </p:nvSpPr>
        <p:spPr>
          <a:xfrm>
            <a:off x="938516" y="2505461"/>
            <a:ext cx="1748901" cy="1694679"/>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11" name="Picture 10" descr="A computer monitor with a black background&#10;&#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9094" y="2850622"/>
            <a:ext cx="1156755" cy="1156755"/>
          </a:xfrm>
          <a:prstGeom prst="rect">
            <a:avLst/>
          </a:prstGeom>
        </p:spPr>
      </p:pic>
      <p:sp>
        <p:nvSpPr>
          <p:cNvPr id="7" name="Content Placeholder 6">
            <a:extLst>
              <a:ext uri="{FF2B5EF4-FFF2-40B4-BE49-F238E27FC236}">
                <a16:creationId xmlns:a16="http://schemas.microsoft.com/office/drawing/2014/main" id="{AA81ACAE-033C-4650-9712-01AC0B149752}"/>
              </a:ext>
            </a:extLst>
          </p:cNvPr>
          <p:cNvSpPr>
            <a:spLocks noGrp="1"/>
          </p:cNvSpPr>
          <p:nvPr>
            <p:ph idx="1"/>
          </p:nvPr>
        </p:nvSpPr>
        <p:spPr/>
        <p:txBody>
          <a:bodyPr/>
          <a:lstStyle/>
          <a:p>
            <a:pPr lvl="3"/>
            <a:r>
              <a:rPr lang="en-US" sz="1200" dirty="0"/>
              <a:t>Informatic tools facilitate documentation of pain. The PRN should contact nursing informatics and/or information management or other organizational resources to ensure tools populate based on age and the workflow if the patient does not fit standard criteria. </a:t>
            </a:r>
          </a:p>
          <a:p>
            <a:pPr lvl="3"/>
            <a:r>
              <a:rPr lang="en-US" sz="1200" dirty="0"/>
              <a:t>Pain assessments and responses to treatments are usually documented in a flow sheet section of the EHR. A priority for the pain resource nurse is to ensure that this documentation is visible, so it can be acted upon by all relevant healthcare providers, and portrays the patient’s pain experience story, so healthcare providers can use this knowledge to continue or modify the patient’s treatment plan. </a:t>
            </a:r>
          </a:p>
          <a:p>
            <a:pPr lvl="3"/>
            <a:endParaRPr lang="en-US" sz="1200" dirty="0"/>
          </a:p>
          <a:p>
            <a:endParaRPr lang="en-US" dirty="0"/>
          </a:p>
        </p:txBody>
      </p:sp>
      <p:sp>
        <p:nvSpPr>
          <p:cNvPr id="8" name="Content Placeholder 7">
            <a:extLst>
              <a:ext uri="{FF2B5EF4-FFF2-40B4-BE49-F238E27FC236}">
                <a16:creationId xmlns:a16="http://schemas.microsoft.com/office/drawing/2014/main" id="{F6F39B4E-C875-4D48-BAF1-E7559E46DE34}"/>
              </a:ext>
            </a:extLst>
          </p:cNvPr>
          <p:cNvSpPr>
            <a:spLocks noGrp="1"/>
          </p:cNvSpPr>
          <p:nvPr>
            <p:ph idx="10"/>
          </p:nvPr>
        </p:nvSpPr>
        <p:spPr/>
        <p:txBody>
          <a:bodyPr/>
          <a:lstStyle/>
          <a:p>
            <a:pPr lvl="2">
              <a:spcAft>
                <a:spcPts val="600"/>
              </a:spcAft>
            </a:pPr>
            <a:r>
              <a:rPr lang="en-US" sz="1200" dirty="0"/>
              <a:t>Questions to consider:</a:t>
            </a:r>
          </a:p>
          <a:p>
            <a:pPr lvl="4"/>
            <a:r>
              <a:rPr lang="en-US" sz="1200" dirty="0">
                <a:latin typeface="+mn-lt"/>
                <a:cs typeface="+mn-cs"/>
              </a:rPr>
              <a:t>Where are pain assessments documented in the EHR? Does this location stand out (like vital signs)? Do these fields need to populate areas where other providers view patient information?</a:t>
            </a:r>
          </a:p>
          <a:p>
            <a:pPr lvl="4"/>
            <a:r>
              <a:rPr lang="en-US" sz="1200" dirty="0">
                <a:latin typeface="+mn-lt"/>
                <a:cs typeface="+mn-cs"/>
              </a:rPr>
              <a:t>How are data extracted from healthcare provider notes to track patient care and/or is a note required to fully document patient experiences of pain?</a:t>
            </a:r>
          </a:p>
          <a:p>
            <a:pPr lvl="4"/>
            <a:r>
              <a:rPr lang="en-US" sz="1200" dirty="0">
                <a:latin typeface="+mn-lt"/>
                <a:cs typeface="+mn-cs"/>
              </a:rPr>
              <a:t>Does the documentation distinguish types of pain assessment tools to account for differences in measures of pain by type and patients’ developmental levels? Does the EHR use conditional logic to facilitate the selection of appropriate pain assessment tools for individual patients?</a:t>
            </a:r>
          </a:p>
          <a:p>
            <a:pPr lvl="4"/>
            <a:r>
              <a:rPr lang="en-US" sz="1200" dirty="0">
                <a:latin typeface="+mn-lt"/>
                <a:cs typeface="+mn-cs"/>
              </a:rPr>
              <a:t>Are all necessary elements of pain assessment readily accessible in the EHR, for example, pain location, intensity, and quality? Can multiple sites of pain be monitored easily in the documentation? </a:t>
            </a:r>
          </a:p>
          <a:p>
            <a:endParaRPr lang="en-US" dirty="0"/>
          </a:p>
        </p:txBody>
      </p:sp>
      <p:sp>
        <p:nvSpPr>
          <p:cNvPr id="12" name="Content Placeholder 9" hidden="1">
            <a:extLst>
              <a:ext uri="{FF2B5EF4-FFF2-40B4-BE49-F238E27FC236}">
                <a16:creationId xmlns:a16="http://schemas.microsoft.com/office/drawing/2014/main" id="{0EA23FFF-030E-4276-B452-4D1A849DF734}"/>
              </a:ext>
              <a:ext uri="{C183D7F6-B498-43B3-948B-1728B52AA6E4}">
                <adec:decorative xmlns:adec="http://schemas.microsoft.com/office/drawing/2017/decorative" val="1"/>
              </a:ext>
            </a:extLst>
          </p:cNvPr>
          <p:cNvSpPr txBox="1">
            <a:spLocks/>
          </p:cNvSpPr>
          <p:nvPr/>
        </p:nvSpPr>
        <p:spPr>
          <a:xfrm>
            <a:off x="1301262" y="3429000"/>
            <a:ext cx="2321755" cy="2749550"/>
          </a:xfrm>
          <a:prstGeom prst="rect">
            <a:avLst/>
          </a:prstGeom>
        </p:spPr>
        <p:txBody>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endParaRPr lang="en-US" dirty="0"/>
          </a:p>
          <a:p>
            <a:pPr lvl="3"/>
            <a:endParaRPr lang="en-US" dirty="0"/>
          </a:p>
          <a:p>
            <a:pPr lvl="3"/>
            <a:endParaRPr lang="en-US" dirty="0"/>
          </a:p>
          <a:p>
            <a:pPr lvl="3"/>
            <a:endParaRPr lang="en-US" dirty="0"/>
          </a:p>
          <a:p>
            <a:pPr lvl="3"/>
            <a:endParaRPr lang="en-US" dirty="0"/>
          </a:p>
          <a:p>
            <a:endParaRPr lang="en-US" dirty="0"/>
          </a:p>
        </p:txBody>
      </p:sp>
      <p:sp>
        <p:nvSpPr>
          <p:cNvPr id="14" name="Content Placeholder 9" hidden="1">
            <a:extLst>
              <a:ext uri="{FF2B5EF4-FFF2-40B4-BE49-F238E27FC236}">
                <a16:creationId xmlns:a16="http://schemas.microsoft.com/office/drawing/2014/main" id="{A0A86F73-B0A0-46EE-8B2C-E2420B81616D}"/>
              </a:ext>
              <a:ext uri="{C183D7F6-B498-43B3-948B-1728B52AA6E4}">
                <adec:decorative xmlns:adec="http://schemas.microsoft.com/office/drawing/2017/decorative" val="1"/>
              </a:ext>
            </a:extLst>
          </p:cNvPr>
          <p:cNvSpPr txBox="1">
            <a:spLocks/>
          </p:cNvSpPr>
          <p:nvPr/>
        </p:nvSpPr>
        <p:spPr>
          <a:xfrm>
            <a:off x="1453662" y="3581400"/>
            <a:ext cx="2321755" cy="2749550"/>
          </a:xfrm>
          <a:prstGeom prst="rect">
            <a:avLst/>
          </a:prstGeom>
        </p:spPr>
        <p:txBody>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3"/>
            <a:endParaRPr lang="en-US" dirty="0"/>
          </a:p>
          <a:p>
            <a:pPr lvl="3"/>
            <a:endParaRPr lang="en-US" dirty="0"/>
          </a:p>
          <a:p>
            <a:pPr lvl="3"/>
            <a:endParaRPr lang="en-US" dirty="0"/>
          </a:p>
          <a:p>
            <a:pPr lvl="3"/>
            <a:endParaRPr lang="en-US" dirty="0"/>
          </a:p>
          <a:p>
            <a:pPr lvl="3"/>
            <a:endParaRPr lang="en-US" dirty="0"/>
          </a:p>
          <a:p>
            <a:endParaRPr lang="en-US" dirty="0"/>
          </a:p>
        </p:txBody>
      </p:sp>
    </p:spTree>
    <p:extLst>
      <p:ext uri="{BB962C8B-B14F-4D97-AF65-F5344CB8AC3E}">
        <p14:creationId xmlns:p14="http://schemas.microsoft.com/office/powerpoint/2010/main" val="4013594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C19B74-AE20-464E-8547-525B5007D3A2}"/>
              </a:ext>
            </a:extLst>
          </p:cNvPr>
          <p:cNvSpPr>
            <a:spLocks noGrp="1"/>
          </p:cNvSpPr>
          <p:nvPr>
            <p:ph type="title"/>
          </p:nvPr>
        </p:nvSpPr>
        <p:spPr/>
        <p:txBody>
          <a:bodyPr/>
          <a:lstStyle/>
          <a:p>
            <a:r>
              <a:rPr lang="en-US" dirty="0"/>
              <a:t>Documenting &amp; Reviewing the Impact of the Patient Story</a:t>
            </a:r>
          </a:p>
        </p:txBody>
      </p:sp>
      <p:sp>
        <p:nvSpPr>
          <p:cNvPr id="5" name="Content Placeholder 4">
            <a:extLst>
              <a:ext uri="{FF2B5EF4-FFF2-40B4-BE49-F238E27FC236}">
                <a16:creationId xmlns:a16="http://schemas.microsoft.com/office/drawing/2014/main" id="{98D4C3AF-A48C-4335-B67E-83B2C79468EB}"/>
              </a:ext>
            </a:extLst>
          </p:cNvPr>
          <p:cNvSpPr>
            <a:spLocks noGrp="1"/>
          </p:cNvSpPr>
          <p:nvPr>
            <p:ph idx="13"/>
          </p:nvPr>
        </p:nvSpPr>
        <p:spPr>
          <a:xfrm>
            <a:off x="1479176" y="2986548"/>
            <a:ext cx="2160076" cy="2749550"/>
          </a:xfrm>
        </p:spPr>
        <p:txBody>
          <a:bodyPr/>
          <a:lstStyle/>
          <a:p>
            <a:pPr lvl="4"/>
            <a:r>
              <a:rPr lang="en-US" sz="1600" i="1" dirty="0">
                <a:solidFill>
                  <a:schemeClr val="accent1"/>
                </a:solidFill>
                <a:latin typeface="Corbel" panose="020B0503020204020204" pitchFamily="34" charset="0"/>
                <a:cs typeface="+mn-cs"/>
              </a:rPr>
              <a:t>Not everything can be documented in a standard EHR flow sheet field. </a:t>
            </a:r>
          </a:p>
          <a:p>
            <a:pPr lvl="4"/>
            <a:r>
              <a:rPr lang="en-US" sz="1600" i="1" dirty="0">
                <a:solidFill>
                  <a:schemeClr val="accent1"/>
                </a:solidFill>
                <a:latin typeface="Corbel" panose="020B0503020204020204" pitchFamily="34" charset="0"/>
                <a:cs typeface="+mn-cs"/>
              </a:rPr>
              <a:t>The benefit of flow sheet fields is that they are easy to document on, they follow a specific workflow, and specific reports can easily be generated from this data. </a:t>
            </a:r>
          </a:p>
          <a:p>
            <a:endParaRPr lang="en-US" dirty="0"/>
          </a:p>
        </p:txBody>
      </p:sp>
      <p:sp>
        <p:nvSpPr>
          <p:cNvPr id="2" name="Content Placeholder 1">
            <a:extLst>
              <a:ext uri="{FF2B5EF4-FFF2-40B4-BE49-F238E27FC236}">
                <a16:creationId xmlns:a16="http://schemas.microsoft.com/office/drawing/2014/main" id="{7AFF9851-6D5B-49A9-81C6-2EA4617001A7}"/>
              </a:ext>
            </a:extLst>
          </p:cNvPr>
          <p:cNvSpPr>
            <a:spLocks noGrp="1"/>
          </p:cNvSpPr>
          <p:nvPr>
            <p:ph idx="1"/>
          </p:nvPr>
        </p:nvSpPr>
        <p:spPr/>
        <p:txBody>
          <a:bodyPr/>
          <a:lstStyle/>
          <a:p>
            <a:pPr marL="0" lvl="4" indent="0">
              <a:buNone/>
            </a:pPr>
            <a:r>
              <a:rPr lang="en-US" sz="1400" b="1" dirty="0">
                <a:solidFill>
                  <a:schemeClr val="accent4"/>
                </a:solidFill>
              </a:rPr>
              <a:t>More questions</a:t>
            </a:r>
          </a:p>
          <a:p>
            <a:pPr lvl="4"/>
            <a:r>
              <a:rPr lang="en-US" sz="1200" dirty="0"/>
              <a:t>Where are pain treatments, including pharmacologic and biobehavioral treatments (Transcutaneous Nerve Stimulation, hypnosis, sucrose , etc.) or the refusal of a pain treatment by a patient or parent documented? </a:t>
            </a:r>
          </a:p>
          <a:p>
            <a:pPr lvl="4"/>
            <a:r>
              <a:rPr lang="en-US" sz="1200" dirty="0"/>
              <a:t>Is the pain assessment, intervention, evaluation of treatment efficacy and documentation workflow logical, efficient, and reflective of pain experiences and care provided? Can the documentation easily be audited to determine the type, frequency, and intensity of both pain and interventions to manage pain? Can pain care quality on each unit, as well as the organization as a whole be assessed by EHR documentation? </a:t>
            </a:r>
          </a:p>
          <a:p>
            <a:pPr lvl="4"/>
            <a:r>
              <a:rPr lang="en-US" sz="1200" dirty="0"/>
              <a:t>Are EHR alerts for evaluation of treatment efficacy and continued surveillance of pain available? Would alerts be helpful? Can patients and families be engaged in assessing pain and intervention efficacy? (i.e. having questions answered by the patient populate their pain assessments).</a:t>
            </a:r>
          </a:p>
          <a:p>
            <a:pPr lvl="2"/>
            <a:r>
              <a:rPr lang="en-US" sz="1400" dirty="0"/>
              <a:t>Alerts</a:t>
            </a:r>
          </a:p>
          <a:p>
            <a:pPr lvl="3"/>
            <a:r>
              <a:rPr lang="en-US" sz="1200" dirty="0"/>
              <a:t>If alerts are desired or used, determine the measurable goal for the alert and  plan on reviewing the effectiveness of any alert. </a:t>
            </a:r>
          </a:p>
          <a:p>
            <a:pPr lvl="3"/>
            <a:r>
              <a:rPr lang="en-US" sz="1200" dirty="0"/>
              <a:t>For example, when does it fire, and is the alert helpful? There are two parts to reviewing effectiveness of any alert: 1) working with a reporting team to see when it fires and how clinical nurses are responding to the alert (taking a pain intervention action or ignoring alert) and 2) obtaining qualitative information on alerts. Form a focus group of impacted clinicians and inquire how these alerts impact their practice in a meaningful or useless manner</a:t>
            </a:r>
            <a:r>
              <a:rPr lang="en-US" sz="1200" b="1" dirty="0"/>
              <a:t>.</a:t>
            </a:r>
          </a:p>
          <a:p>
            <a:endParaRPr lang="en-US" dirty="0"/>
          </a:p>
        </p:txBody>
      </p:sp>
    </p:spTree>
    <p:extLst>
      <p:ext uri="{BB962C8B-B14F-4D97-AF65-F5344CB8AC3E}">
        <p14:creationId xmlns:p14="http://schemas.microsoft.com/office/powerpoint/2010/main" val="15281322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2AD8EF-AC88-4F4F-AA1B-36E450614407}"/>
              </a:ext>
            </a:extLst>
          </p:cNvPr>
          <p:cNvSpPr>
            <a:spLocks noGrp="1"/>
          </p:cNvSpPr>
          <p:nvPr>
            <p:ph type="title"/>
          </p:nvPr>
        </p:nvSpPr>
        <p:spPr>
          <a:xfrm>
            <a:off x="457200" y="3848100"/>
            <a:ext cx="4229100" cy="2543773"/>
          </a:xfrm>
        </p:spPr>
        <p:txBody>
          <a:bodyPr/>
          <a:lstStyle/>
          <a:p>
            <a:r>
              <a:rPr lang="en-US" dirty="0"/>
              <a:t>Advocating for Patients and Families</a:t>
            </a:r>
          </a:p>
        </p:txBody>
      </p:sp>
    </p:spTree>
    <p:extLst>
      <p:ext uri="{BB962C8B-B14F-4D97-AF65-F5344CB8AC3E}">
        <p14:creationId xmlns:p14="http://schemas.microsoft.com/office/powerpoint/2010/main" val="1591152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1" descr="A diagram of a health care organization&#10;&#10;">
            <a:extLst>
              <a:ext uri="{FF2B5EF4-FFF2-40B4-BE49-F238E27FC236}">
                <a16:creationId xmlns:a16="http://schemas.microsoft.com/office/drawing/2014/main" id="{F2504488-EDEE-494E-8E17-46D6DAAE1B0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1358"/>
          <a:stretch/>
        </p:blipFill>
        <p:spPr>
          <a:xfrm>
            <a:off x="481438" y="1586752"/>
            <a:ext cx="8205362" cy="5031759"/>
          </a:xfrm>
          <a:prstGeom prst="rect">
            <a:avLst/>
          </a:prstGeom>
        </p:spPr>
      </p:pic>
      <p:sp>
        <p:nvSpPr>
          <p:cNvPr id="2" name="Title 1">
            <a:extLst>
              <a:ext uri="{FF2B5EF4-FFF2-40B4-BE49-F238E27FC236}">
                <a16:creationId xmlns:a16="http://schemas.microsoft.com/office/drawing/2014/main" id="{59D09657-A27E-44A2-BBB3-1B3C3ED2E84F}"/>
              </a:ext>
            </a:extLst>
          </p:cNvPr>
          <p:cNvSpPr>
            <a:spLocks noGrp="1"/>
          </p:cNvSpPr>
          <p:nvPr>
            <p:ph type="title"/>
          </p:nvPr>
        </p:nvSpPr>
        <p:spPr/>
        <p:txBody>
          <a:bodyPr/>
          <a:lstStyle/>
          <a:p>
            <a:r>
              <a:rPr lang="en-US" dirty="0"/>
              <a:t>Health Literacy and Patient/Family Education</a:t>
            </a:r>
          </a:p>
        </p:txBody>
      </p:sp>
      <p:pic>
        <p:nvPicPr>
          <p:cNvPr id="9" name="Picture 8">
            <a:extLst>
              <a:ext uri="{FF2B5EF4-FFF2-40B4-BE49-F238E27FC236}">
                <a16:creationId xmlns:a16="http://schemas.microsoft.com/office/drawing/2014/main" id="{95AFA034-D2AA-4F27-83F1-07A80CFC6E6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97199" y="685799"/>
            <a:ext cx="4889601" cy="900953"/>
          </a:xfrm>
          <a:prstGeom prst="rect">
            <a:avLst/>
          </a:prstGeom>
        </p:spPr>
      </p:pic>
    </p:spTree>
    <p:extLst>
      <p:ext uri="{BB962C8B-B14F-4D97-AF65-F5344CB8AC3E}">
        <p14:creationId xmlns:p14="http://schemas.microsoft.com/office/powerpoint/2010/main" val="22079795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CEE71-5B1E-433A-96C4-827E3A26D12B}"/>
              </a:ext>
            </a:extLst>
          </p:cNvPr>
          <p:cNvSpPr>
            <a:spLocks noGrp="1"/>
          </p:cNvSpPr>
          <p:nvPr>
            <p:ph type="title"/>
          </p:nvPr>
        </p:nvSpPr>
        <p:spPr/>
        <p:txBody>
          <a:bodyPr/>
          <a:lstStyle/>
          <a:p>
            <a:r>
              <a:rPr lang="en-US" dirty="0"/>
              <a:t>Health Literacy</a:t>
            </a:r>
          </a:p>
        </p:txBody>
      </p:sp>
      <p:graphicFrame>
        <p:nvGraphicFramePr>
          <p:cNvPr id="12" name="Chart 11" descr="Health Literacy">
            <a:extLst>
              <a:ext uri="{FF2B5EF4-FFF2-40B4-BE49-F238E27FC236}">
                <a16:creationId xmlns:a16="http://schemas.microsoft.com/office/drawing/2014/main" id="{69D41DEB-3FBC-4051-8130-93EB38C45971}"/>
              </a:ext>
            </a:extLst>
          </p:cNvPr>
          <p:cNvGraphicFramePr/>
          <p:nvPr>
            <p:extLst>
              <p:ext uri="{D42A27DB-BD31-4B8C-83A1-F6EECF244321}">
                <p14:modId xmlns:p14="http://schemas.microsoft.com/office/powerpoint/2010/main" val="852929072"/>
              </p:ext>
            </p:extLst>
          </p:nvPr>
        </p:nvGraphicFramePr>
        <p:xfrm>
          <a:off x="3843820" y="608720"/>
          <a:ext cx="4842980" cy="2691524"/>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4">
            <a:extLst>
              <a:ext uri="{FF2B5EF4-FFF2-40B4-BE49-F238E27FC236}">
                <a16:creationId xmlns:a16="http://schemas.microsoft.com/office/drawing/2014/main" id="{60A8E78B-3CDD-4678-BDC6-3383D4C4ADDC}"/>
              </a:ext>
            </a:extLst>
          </p:cNvPr>
          <p:cNvSpPr>
            <a:spLocks noGrp="1"/>
          </p:cNvSpPr>
          <p:nvPr>
            <p:ph idx="11"/>
          </p:nvPr>
        </p:nvSpPr>
        <p:spPr>
          <a:xfrm>
            <a:off x="1546412" y="3429000"/>
            <a:ext cx="2076605" cy="2749550"/>
          </a:xfrm>
        </p:spPr>
        <p:txBody>
          <a:bodyPr/>
          <a:lstStyle/>
          <a:p>
            <a:r>
              <a:rPr lang="en-US" sz="1600" dirty="0"/>
              <a:t>Definition</a:t>
            </a:r>
          </a:p>
          <a:p>
            <a:pPr lvl="3" fontAlgn="base">
              <a:buClr>
                <a:srgbClr val="000000"/>
              </a:buClr>
              <a:buSzPct val="100000"/>
            </a:pPr>
            <a:r>
              <a:rPr lang="en-US" altLang="en-US" sz="1200" dirty="0">
                <a:latin typeface="+mn-lt"/>
              </a:rPr>
              <a:t>“The degree to which individuals have the capacity, to obtain, (communicate), process, and understand basic health information and services needed to make appropriate health decisions.”</a:t>
            </a:r>
            <a:endParaRPr lang="en-US" altLang="en-US" sz="1200" kern="0" dirty="0">
              <a:solidFill>
                <a:schemeClr val="bg1">
                  <a:lumMod val="75000"/>
                </a:schemeClr>
              </a:solidFill>
              <a:latin typeface="+mn-lt"/>
              <a:ea typeface="Arial Unicode MS" pitchFamily="34" charset="-128"/>
            </a:endParaRPr>
          </a:p>
          <a:p>
            <a:pPr lvl="1" defTabSz="342900" fontAlgn="base">
              <a:lnSpc>
                <a:spcPct val="95000"/>
              </a:lnSpc>
              <a:spcBef>
                <a:spcPts val="600"/>
              </a:spcBef>
              <a:spcAft>
                <a:spcPct val="0"/>
              </a:spcAft>
              <a:buClr>
                <a:srgbClr val="000000"/>
              </a:buClr>
              <a:buSzPct val="100000"/>
              <a:buNone/>
            </a:pPr>
            <a:r>
              <a:rPr lang="en-US" altLang="en-US" sz="1000" kern="0" dirty="0">
                <a:solidFill>
                  <a:schemeClr val="bg1">
                    <a:lumMod val="75000"/>
                  </a:schemeClr>
                </a:solidFill>
                <a:latin typeface="+mn-lt"/>
                <a:ea typeface="Arial Unicode MS" pitchFamily="34" charset="-128"/>
              </a:rPr>
              <a:t>Healthy People 2010, 2020 (Patient Protection and Affordable Care Act) </a:t>
            </a:r>
          </a:p>
          <a:p>
            <a:endParaRPr lang="en-US" dirty="0"/>
          </a:p>
        </p:txBody>
      </p:sp>
      <p:sp>
        <p:nvSpPr>
          <p:cNvPr id="3" name="Content Placeholder 2">
            <a:extLst>
              <a:ext uri="{FF2B5EF4-FFF2-40B4-BE49-F238E27FC236}">
                <a16:creationId xmlns:a16="http://schemas.microsoft.com/office/drawing/2014/main" id="{AF4E7C59-6B6E-4459-8B70-FF0C69F80CE0}"/>
              </a:ext>
            </a:extLst>
          </p:cNvPr>
          <p:cNvSpPr>
            <a:spLocks noGrp="1"/>
          </p:cNvSpPr>
          <p:nvPr>
            <p:ph idx="1"/>
          </p:nvPr>
        </p:nvSpPr>
        <p:spPr/>
        <p:txBody>
          <a:bodyPr/>
          <a:lstStyle/>
          <a:p>
            <a:r>
              <a:rPr lang="en-US" sz="1600" dirty="0"/>
              <a:t>Functional Health Literacy</a:t>
            </a:r>
          </a:p>
          <a:p>
            <a:pPr lvl="2">
              <a:defRPr/>
            </a:pPr>
            <a:r>
              <a:rPr lang="en-US" sz="1200" dirty="0">
                <a:latin typeface="Arial (body)"/>
                <a:cs typeface="Arial" panose="020B0604020202020204" pitchFamily="34" charset="0"/>
              </a:rPr>
              <a:t>Functional health care literacy </a:t>
            </a:r>
          </a:p>
          <a:p>
            <a:pPr lvl="1">
              <a:defRPr/>
            </a:pPr>
            <a:r>
              <a:rPr lang="en-US" sz="1200" dirty="0">
                <a:latin typeface="Microsoft New Tai Lue" panose="020B0502040204020203" pitchFamily="34" charset="0"/>
                <a:cs typeface="Microsoft New Tai Lue" panose="020B0502040204020203" pitchFamily="34" charset="0"/>
              </a:rPr>
              <a:t>How well do people use the health care system? </a:t>
            </a:r>
          </a:p>
          <a:p>
            <a:pPr lvl="1">
              <a:buNone/>
              <a:defRPr/>
            </a:pPr>
            <a:endParaRPr lang="en-US" sz="700" b="1" dirty="0">
              <a:latin typeface="Arial (body)"/>
              <a:ea typeface="ＭＳ Ｐゴシック" charset="-128"/>
              <a:cs typeface="Arial" panose="020B0604020202020204" pitchFamily="34" charset="0"/>
            </a:endParaRPr>
          </a:p>
          <a:p>
            <a:pPr lvl="2">
              <a:defRPr/>
            </a:pPr>
            <a:r>
              <a:rPr lang="en-US" sz="1200" dirty="0">
                <a:latin typeface="Arial (body)"/>
                <a:cs typeface="Arial" panose="020B0604020202020204" pitchFamily="34" charset="0"/>
              </a:rPr>
              <a:t>Functional self-care literacy </a:t>
            </a:r>
          </a:p>
          <a:p>
            <a:pPr lvl="1">
              <a:defRPr/>
            </a:pPr>
            <a:r>
              <a:rPr lang="en-US" sz="1200" dirty="0">
                <a:latin typeface="Microsoft New Tai Lue" panose="020B0502040204020203" pitchFamily="34" charset="0"/>
                <a:cs typeface="Microsoft New Tai Lue" panose="020B0502040204020203" pitchFamily="34" charset="0"/>
              </a:rPr>
              <a:t>How well do people maintain personal and child health at home?</a:t>
            </a:r>
          </a:p>
          <a:p>
            <a:endParaRPr lang="en-US" dirty="0"/>
          </a:p>
        </p:txBody>
      </p:sp>
      <p:sp>
        <p:nvSpPr>
          <p:cNvPr id="4" name="Content Placeholder 3">
            <a:extLst>
              <a:ext uri="{FF2B5EF4-FFF2-40B4-BE49-F238E27FC236}">
                <a16:creationId xmlns:a16="http://schemas.microsoft.com/office/drawing/2014/main" id="{31AA1178-5C51-42FA-9D6F-087312A994CC}"/>
              </a:ext>
            </a:extLst>
          </p:cNvPr>
          <p:cNvSpPr>
            <a:spLocks noGrp="1"/>
          </p:cNvSpPr>
          <p:nvPr>
            <p:ph idx="10"/>
          </p:nvPr>
        </p:nvSpPr>
        <p:spPr/>
        <p:txBody>
          <a:bodyPr/>
          <a:lstStyle/>
          <a:p>
            <a:r>
              <a:rPr lang="en-US" sz="1600" dirty="0"/>
              <a:t>Scale of the problem</a:t>
            </a:r>
          </a:p>
          <a:p>
            <a:pPr lvl="3" fontAlgn="base">
              <a:buClr>
                <a:srgbClr val="000000"/>
              </a:buClr>
              <a:buSzPct val="100000"/>
            </a:pPr>
            <a:r>
              <a:rPr lang="en-US" altLang="en-US" sz="1400" dirty="0"/>
              <a:t>Over 21 million parents with basic, or below basic Health Literacy </a:t>
            </a:r>
          </a:p>
          <a:p>
            <a:pPr lvl="1" defTabSz="342900" fontAlgn="base">
              <a:lnSpc>
                <a:spcPct val="95000"/>
              </a:lnSpc>
              <a:spcBef>
                <a:spcPts val="600"/>
              </a:spcBef>
              <a:spcAft>
                <a:spcPct val="0"/>
              </a:spcAft>
              <a:buClr>
                <a:srgbClr val="000000"/>
              </a:buClr>
              <a:buSzPct val="100000"/>
              <a:buNone/>
            </a:pPr>
            <a:r>
              <a:rPr lang="en-US" altLang="en-US" sz="1000" kern="0" dirty="0">
                <a:solidFill>
                  <a:schemeClr val="bg1">
                    <a:lumMod val="75000"/>
                  </a:schemeClr>
                </a:solidFill>
                <a:latin typeface="+mn-lt"/>
                <a:ea typeface="Arial Unicode MS" pitchFamily="34" charset="-128"/>
              </a:rPr>
              <a:t>From National Assessment of Adult Literacy (NAAL) 2003, Yin 2009</a:t>
            </a:r>
          </a:p>
          <a:p>
            <a:endParaRPr lang="en-US" dirty="0"/>
          </a:p>
        </p:txBody>
      </p:sp>
    </p:spTree>
    <p:extLst>
      <p:ext uri="{BB962C8B-B14F-4D97-AF65-F5344CB8AC3E}">
        <p14:creationId xmlns:p14="http://schemas.microsoft.com/office/powerpoint/2010/main" val="32276906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08A03-C6D0-4790-A8A8-DBB85EE27B55}"/>
              </a:ext>
            </a:extLst>
          </p:cNvPr>
          <p:cNvSpPr>
            <a:spLocks noGrp="1"/>
          </p:cNvSpPr>
          <p:nvPr>
            <p:ph type="title"/>
          </p:nvPr>
        </p:nvSpPr>
        <p:spPr>
          <a:xfrm>
            <a:off x="457200" y="685800"/>
            <a:ext cx="3182052" cy="1228028"/>
          </a:xfrm>
        </p:spPr>
        <p:txBody>
          <a:bodyPr/>
          <a:lstStyle/>
          <a:p>
            <a:r>
              <a:rPr lang="en-US" dirty="0"/>
              <a:t>How does Health Literacy affect Patients/Families?</a:t>
            </a:r>
          </a:p>
        </p:txBody>
      </p:sp>
      <p:pic>
        <p:nvPicPr>
          <p:cNvPr id="6" name="Content Placeholder 3" descr="A diagram of health literacy&#10;&#10;">
            <a:extLst>
              <a:ext uri="{FF2B5EF4-FFF2-40B4-BE49-F238E27FC236}">
                <a16:creationId xmlns:a16="http://schemas.microsoft.com/office/drawing/2014/main" id="{4419719B-A7CF-44E8-8C13-576FBFE6A51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86200" y="685800"/>
            <a:ext cx="4743450" cy="1857375"/>
          </a:xfrm>
          <a:prstGeom prst="rect">
            <a:avLst/>
          </a:prstGeom>
        </p:spPr>
      </p:pic>
      <p:sp>
        <p:nvSpPr>
          <p:cNvPr id="7" name="Content Placeholder 6">
            <a:extLst>
              <a:ext uri="{FF2B5EF4-FFF2-40B4-BE49-F238E27FC236}">
                <a16:creationId xmlns:a16="http://schemas.microsoft.com/office/drawing/2014/main" id="{3CEFDA16-9050-4740-979F-78B546C8720F}"/>
              </a:ext>
            </a:extLst>
          </p:cNvPr>
          <p:cNvSpPr>
            <a:spLocks noGrp="1"/>
          </p:cNvSpPr>
          <p:nvPr>
            <p:ph idx="13"/>
          </p:nvPr>
        </p:nvSpPr>
        <p:spPr>
          <a:xfrm>
            <a:off x="3936170" y="2777359"/>
            <a:ext cx="4693480" cy="2645979"/>
          </a:xfrm>
        </p:spPr>
        <p:txBody>
          <a:bodyPr/>
          <a:lstStyle/>
          <a:p>
            <a:r>
              <a:rPr lang="en-US" sz="1400" dirty="0"/>
              <a:t>Children of parents with low HL tend to have poorer outcomes</a:t>
            </a:r>
          </a:p>
          <a:p>
            <a:pPr lvl="3" fontAlgn="base">
              <a:buClr>
                <a:srgbClr val="000000"/>
              </a:buClr>
              <a:buSzPct val="100000"/>
            </a:pPr>
            <a:r>
              <a:rPr lang="en-US" sz="1400" dirty="0"/>
              <a:t>70% of preventable outpatient adverse drug events (ADEs) in children occur due to caregiver medication error</a:t>
            </a:r>
          </a:p>
          <a:p>
            <a:pPr lvl="3" fontAlgn="base">
              <a:buClr>
                <a:srgbClr val="000000"/>
              </a:buClr>
              <a:buSzPct val="100000"/>
            </a:pPr>
            <a:r>
              <a:rPr lang="en-US" sz="1400" dirty="0"/>
              <a:t>Between 1995-2005: 585,922 pediatric outpatient ADEs annually resulted in physician visits </a:t>
            </a:r>
          </a:p>
          <a:p>
            <a:pPr>
              <a:buNone/>
            </a:pPr>
            <a:r>
              <a:rPr lang="en-US" sz="1000" kern="0" dirty="0">
                <a:solidFill>
                  <a:schemeClr val="bg1">
                    <a:lumMod val="75000"/>
                  </a:schemeClr>
                </a:solidFill>
                <a:latin typeface="+mn-lt"/>
                <a:ea typeface="Arial Unicode MS" pitchFamily="34" charset="-128"/>
              </a:rPr>
              <a:t>Bourgeois 2009, Kaushal R et al 2007, Zandieh SO et al 2008</a:t>
            </a:r>
          </a:p>
        </p:txBody>
      </p:sp>
    </p:spTree>
    <p:extLst>
      <p:ext uri="{BB962C8B-B14F-4D97-AF65-F5344CB8AC3E}">
        <p14:creationId xmlns:p14="http://schemas.microsoft.com/office/powerpoint/2010/main" val="32081083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279D-2797-41AB-848F-B80930BC7DAB}"/>
              </a:ext>
            </a:extLst>
          </p:cNvPr>
          <p:cNvSpPr>
            <a:spLocks noGrp="1"/>
          </p:cNvSpPr>
          <p:nvPr>
            <p:ph type="title"/>
          </p:nvPr>
        </p:nvSpPr>
        <p:spPr/>
        <p:txBody>
          <a:bodyPr/>
          <a:lstStyle/>
          <a:p>
            <a:r>
              <a:rPr lang="en-US" i="1" dirty="0"/>
              <a:t>Health Literacy Universal Precautions Toolkit</a:t>
            </a:r>
          </a:p>
        </p:txBody>
      </p:sp>
      <p:pic>
        <p:nvPicPr>
          <p:cNvPr id="7" name="Content Placeholder 7" descr="A blue and white poster with a medical toolkit&#10;&#10;">
            <a:extLst>
              <a:ext uri="{FF2B5EF4-FFF2-40B4-BE49-F238E27FC236}">
                <a16:creationId xmlns:a16="http://schemas.microsoft.com/office/drawing/2014/main" id="{29CFAC2E-2BE2-4B14-B860-7D54850FCC6B}"/>
              </a:ext>
            </a:extLst>
          </p:cNvPr>
          <p:cNvPicPr>
            <a:picLocks noGrp="1" noChangeAspect="1" noChangeArrowheads="1"/>
          </p:cNvPicPr>
          <p:nvPr>
            <p:ph idx="13"/>
          </p:nvPr>
        </p:nvPicPr>
        <p:blipFill rotWithShape="1">
          <a:blip r:embed="rId2" cstate="print">
            <a:extLst>
              <a:ext uri="{28A0092B-C50C-407E-A947-70E740481C1C}">
                <a14:useLocalDpi xmlns:a14="http://schemas.microsoft.com/office/drawing/2010/main" val="0"/>
              </a:ext>
            </a:extLst>
          </a:blip>
          <a:srcRect l="12081" t="6784" r="7373" b="5297"/>
          <a:stretch/>
        </p:blipFill>
        <p:spPr>
          <a:xfrm>
            <a:off x="829172" y="2514600"/>
            <a:ext cx="1936662" cy="2749550"/>
          </a:xfrm>
          <a:prstGeom prst="flowChartProcess">
            <a:avLst/>
          </a:prstGeom>
        </p:spPr>
      </p:pic>
      <p:sp>
        <p:nvSpPr>
          <p:cNvPr id="3" name="Content Placeholder 2">
            <a:extLst>
              <a:ext uri="{FF2B5EF4-FFF2-40B4-BE49-F238E27FC236}">
                <a16:creationId xmlns:a16="http://schemas.microsoft.com/office/drawing/2014/main" id="{0C9BD3EB-1393-4205-B78D-9EA2F0316E35}"/>
              </a:ext>
            </a:extLst>
          </p:cNvPr>
          <p:cNvSpPr>
            <a:spLocks noGrp="1"/>
          </p:cNvSpPr>
          <p:nvPr>
            <p:ph idx="1"/>
          </p:nvPr>
        </p:nvSpPr>
        <p:spPr/>
        <p:txBody>
          <a:bodyPr/>
          <a:lstStyle/>
          <a:p>
            <a:r>
              <a:rPr lang="en-US" sz="1600" dirty="0"/>
              <a:t>Guidelines from the AHRQ Toolkit</a:t>
            </a:r>
          </a:p>
          <a:p>
            <a:pPr lvl="3"/>
            <a:r>
              <a:rPr lang="en-US" sz="1200" dirty="0"/>
              <a:t>As a PRN, you can use these guidelines when talking with patients and families.</a:t>
            </a:r>
          </a:p>
          <a:p>
            <a:pPr lvl="4"/>
            <a:r>
              <a:rPr lang="en-US" sz="1200" dirty="0"/>
              <a:t>Use plain language (and interpreters, if needed)</a:t>
            </a:r>
          </a:p>
          <a:p>
            <a:pPr lvl="4"/>
            <a:r>
              <a:rPr lang="en-US" sz="1200" dirty="0"/>
              <a:t>Conduct brown bag Medication Reviews</a:t>
            </a:r>
          </a:p>
          <a:p>
            <a:pPr lvl="4"/>
            <a:r>
              <a:rPr lang="en-US" sz="1200" dirty="0"/>
              <a:t>Use the “Teach Back” method</a:t>
            </a:r>
          </a:p>
          <a:p>
            <a:pPr lvl="4"/>
            <a:r>
              <a:rPr lang="en-US" sz="1200" dirty="0"/>
              <a:t>Encourage questions</a:t>
            </a:r>
          </a:p>
          <a:p>
            <a:pPr lvl="4"/>
            <a:r>
              <a:rPr lang="en-US" sz="1200" dirty="0"/>
              <a:t>Make action plans</a:t>
            </a:r>
          </a:p>
          <a:p>
            <a:pPr lvl="4"/>
            <a:r>
              <a:rPr lang="en-US" sz="1200" dirty="0"/>
              <a:t>Use health education material effectively</a:t>
            </a:r>
          </a:p>
          <a:p>
            <a:r>
              <a:rPr lang="en-US" altLang="en-US" sz="1000" dirty="0">
                <a:solidFill>
                  <a:schemeClr val="bg1">
                    <a:lumMod val="75000"/>
                  </a:schemeClr>
                </a:solidFill>
                <a:latin typeface="+mn-lt"/>
              </a:rPr>
              <a:t>2nd Edition, </a:t>
            </a:r>
            <a:r>
              <a:rPr lang="en-US" sz="1000" b="1" i="0" dirty="0">
                <a:solidFill>
                  <a:schemeClr val="bg1">
                    <a:lumMod val="75000"/>
                  </a:schemeClr>
                </a:solidFill>
                <a:latin typeface="+mn-lt"/>
                <a:cs typeface="Microsoft New Tai Lue" panose="020B0502040204020203" pitchFamily="34" charset="0"/>
              </a:rPr>
              <a:t>Agency for Healthcare Research and Quality,</a:t>
            </a:r>
            <a:r>
              <a:rPr lang="en-US" altLang="en-US" sz="1000" dirty="0">
                <a:solidFill>
                  <a:schemeClr val="bg1">
                    <a:lumMod val="75000"/>
                  </a:schemeClr>
                </a:solidFill>
                <a:latin typeface="+mn-lt"/>
              </a:rPr>
              <a:t>2015</a:t>
            </a:r>
          </a:p>
          <a:p>
            <a:pPr lvl="2"/>
            <a:r>
              <a:rPr lang="en-US" altLang="en-US" sz="1400" dirty="0"/>
              <a:t>The “Teach Back” Method</a:t>
            </a:r>
          </a:p>
          <a:p>
            <a:pPr lvl="3"/>
            <a:r>
              <a:rPr lang="en-US" altLang="en-US" sz="1200" dirty="0">
                <a:latin typeface="+mn-lt"/>
              </a:rPr>
              <a:t>Ask a patient or family to demonstrate to you how they would carry out your instructions.</a:t>
            </a:r>
          </a:p>
          <a:p>
            <a:pPr lvl="3"/>
            <a:r>
              <a:rPr lang="en-US" altLang="en-US" sz="1200" dirty="0">
                <a:latin typeface="+mn-lt"/>
              </a:rPr>
              <a:t> Ask a patient or their family to repeat your information using their </a:t>
            </a:r>
            <a:r>
              <a:rPr lang="en-US" altLang="en-US" sz="1200" b="1" dirty="0">
                <a:latin typeface="+mn-lt"/>
              </a:rPr>
              <a:t>own</a:t>
            </a:r>
            <a:r>
              <a:rPr lang="en-US" altLang="en-US" sz="1200" dirty="0">
                <a:latin typeface="+mn-lt"/>
              </a:rPr>
              <a:t> words. For example, “I want to be sure I explained everything clearly, so can you please tell me what you are going to do so I can be sure I was clear.”</a:t>
            </a:r>
          </a:p>
          <a:p>
            <a:pPr lvl="2">
              <a:buNone/>
            </a:pPr>
            <a:endParaRPr lang="en-US" altLang="en-US" sz="1200" dirty="0">
              <a:latin typeface="TimesNewRomanPS"/>
            </a:endParaRPr>
          </a:p>
        </p:txBody>
      </p:sp>
      <p:graphicFrame>
        <p:nvGraphicFramePr>
          <p:cNvPr id="8" name="Table 7">
            <a:extLst>
              <a:ext uri="{FF2B5EF4-FFF2-40B4-BE49-F238E27FC236}">
                <a16:creationId xmlns:a16="http://schemas.microsoft.com/office/drawing/2014/main" id="{2C21CDBC-EEA3-4CE8-8A15-70C91246C526}"/>
              </a:ext>
            </a:extLst>
          </p:cNvPr>
          <p:cNvGraphicFramePr>
            <a:graphicFrameLocks noGrp="1"/>
          </p:cNvGraphicFramePr>
          <p:nvPr>
            <p:extLst>
              <p:ext uri="{D42A27DB-BD31-4B8C-83A1-F6EECF244321}">
                <p14:modId xmlns:p14="http://schemas.microsoft.com/office/powerpoint/2010/main" val="2836646585"/>
              </p:ext>
            </p:extLst>
          </p:nvPr>
        </p:nvGraphicFramePr>
        <p:xfrm>
          <a:off x="3827584" y="5552396"/>
          <a:ext cx="4859216" cy="548640"/>
        </p:xfrm>
        <a:graphic>
          <a:graphicData uri="http://schemas.openxmlformats.org/drawingml/2006/table">
            <a:tbl>
              <a:tblPr firstRow="1" bandRow="1">
                <a:tableStyleId>{5C22544A-7EE6-4342-B048-85BDC9FD1C3A}</a:tableStyleId>
              </a:tblPr>
              <a:tblGrid>
                <a:gridCol w="932108">
                  <a:extLst>
                    <a:ext uri="{9D8B030D-6E8A-4147-A177-3AD203B41FA5}">
                      <a16:colId xmlns:a16="http://schemas.microsoft.com/office/drawing/2014/main" val="3713389851"/>
                    </a:ext>
                  </a:extLst>
                </a:gridCol>
                <a:gridCol w="3927108">
                  <a:extLst>
                    <a:ext uri="{9D8B030D-6E8A-4147-A177-3AD203B41FA5}">
                      <a16:colId xmlns:a16="http://schemas.microsoft.com/office/drawing/2014/main" val="3677111742"/>
                    </a:ext>
                  </a:extLst>
                </a:gridCol>
              </a:tblGrid>
              <a:tr h="274320">
                <a:tc>
                  <a:txBody>
                    <a:bodyPr/>
                    <a:lstStyle/>
                    <a:p>
                      <a:r>
                        <a:rPr lang="en-US" sz="1200" b="1" dirty="0">
                          <a:solidFill>
                            <a:schemeClr val="tx1"/>
                          </a:solidFill>
                        </a:rPr>
                        <a:t>Ask: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1200" b="0" dirty="0">
                          <a:solidFill>
                            <a:schemeClr val="tx1"/>
                          </a:solidFill>
                        </a:rPr>
                        <a:t>“What questions do you have?”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8714927"/>
                  </a:ext>
                </a:extLst>
              </a:tr>
              <a:tr h="274320">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Instead of:</a:t>
                      </a: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spcBef>
                          <a:spcPts val="0"/>
                        </a:spcBef>
                        <a:spcAft>
                          <a:spcPts val="0"/>
                        </a:spcAft>
                        <a:buFont typeface="Arial" panose="020B0604020202020204" pitchFamily="34" charset="0"/>
                        <a:buChar char="​"/>
                      </a:pPr>
                      <a:r>
                        <a:rPr lang="en-US" sz="1200" b="0" kern="1200" dirty="0">
                          <a:solidFill>
                            <a:schemeClr val="dk1"/>
                          </a:solidFill>
                          <a:latin typeface="+mn-lt"/>
                          <a:ea typeface="+mn-ea"/>
                          <a:cs typeface="+mn-cs"/>
                        </a:rPr>
                        <a:t>“Do you understand?”</a:t>
                      </a:r>
                    </a:p>
                  </a:txBody>
                  <a:tcPr marL="68580" marR="6858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89928980"/>
                  </a:ext>
                </a:extLst>
              </a:tr>
            </a:tbl>
          </a:graphicData>
        </a:graphic>
      </p:graphicFrame>
    </p:spTree>
    <p:extLst>
      <p:ext uri="{BB962C8B-B14F-4D97-AF65-F5344CB8AC3E}">
        <p14:creationId xmlns:p14="http://schemas.microsoft.com/office/powerpoint/2010/main" val="12241405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CC7E-82DB-492A-89D7-68800DB6CC75}"/>
              </a:ext>
            </a:extLst>
          </p:cNvPr>
          <p:cNvSpPr>
            <a:spLocks noGrp="1"/>
          </p:cNvSpPr>
          <p:nvPr>
            <p:ph type="title"/>
          </p:nvPr>
        </p:nvSpPr>
        <p:spPr/>
        <p:txBody>
          <a:bodyPr/>
          <a:lstStyle/>
          <a:p>
            <a:r>
              <a:rPr lang="en-US" dirty="0"/>
              <a:t>PRN as a Champion for Pain-Related Health Literacy</a:t>
            </a:r>
          </a:p>
        </p:txBody>
      </p:sp>
      <p:sp>
        <p:nvSpPr>
          <p:cNvPr id="3" name="Content Placeholder 2">
            <a:extLst>
              <a:ext uri="{FF2B5EF4-FFF2-40B4-BE49-F238E27FC236}">
                <a16:creationId xmlns:a16="http://schemas.microsoft.com/office/drawing/2014/main" id="{4E6FAD4A-D225-4409-B10A-ED94D0CB48FE}"/>
              </a:ext>
            </a:extLst>
          </p:cNvPr>
          <p:cNvSpPr>
            <a:spLocks noGrp="1"/>
          </p:cNvSpPr>
          <p:nvPr>
            <p:ph idx="1"/>
          </p:nvPr>
        </p:nvSpPr>
        <p:spPr>
          <a:xfrm>
            <a:off x="3829078" y="564777"/>
            <a:ext cx="4857722" cy="5492750"/>
          </a:xfrm>
        </p:spPr>
        <p:txBody>
          <a:bodyPr/>
          <a:lstStyle/>
          <a:p>
            <a:pPr>
              <a:spcAft>
                <a:spcPts val="600"/>
              </a:spcAft>
            </a:pPr>
            <a:r>
              <a:rPr lang="en-US" sz="1600" dirty="0"/>
              <a:t>Readability</a:t>
            </a:r>
          </a:p>
          <a:p>
            <a:pPr lvl="1"/>
            <a:r>
              <a:rPr lang="en-US" sz="1200" b="1" dirty="0">
                <a:solidFill>
                  <a:schemeClr val="accent4"/>
                </a:solidFill>
                <a:latin typeface="Microsoft New Tai Lue" panose="020B0502040204020203" pitchFamily="34" charset="0"/>
                <a:cs typeface="Microsoft New Tai Lue" panose="020B0502040204020203" pitchFamily="34" charset="0"/>
              </a:rPr>
              <a:t>Suggested 6th grade reading level Fleisch-Kincaid- in word</a:t>
            </a:r>
          </a:p>
          <a:p>
            <a:pPr lvl="3"/>
            <a:r>
              <a:rPr lang="en-US" sz="1200" dirty="0"/>
              <a:t>Create a standardized set of language that conveys your commitment to partnering with families in their child’s pain care. Using this in your communications with families will help reiterate this important message with them through different media. </a:t>
            </a:r>
          </a:p>
          <a:p>
            <a:pPr lvl="3">
              <a:spcBef>
                <a:spcPts val="0"/>
              </a:spcBef>
            </a:pPr>
            <a:r>
              <a:rPr lang="en-US" sz="1200" dirty="0"/>
              <a:t>Use this same standardized language to communicate with your colleagues; find others who can help champion this approach; make it visible in your areas of work – similar to a multi-faceted marketing campaign.</a:t>
            </a:r>
          </a:p>
          <a:p>
            <a:endParaRPr lang="en-US" dirty="0"/>
          </a:p>
        </p:txBody>
      </p:sp>
    </p:spTree>
    <p:extLst>
      <p:ext uri="{BB962C8B-B14F-4D97-AF65-F5344CB8AC3E}">
        <p14:creationId xmlns:p14="http://schemas.microsoft.com/office/powerpoint/2010/main" val="17486727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3511C38-138D-4F4A-9F58-4049DD4897E4}"/>
              </a:ext>
            </a:extLst>
          </p:cNvPr>
          <p:cNvSpPr>
            <a:spLocks noGrp="1"/>
          </p:cNvSpPr>
          <p:nvPr>
            <p:ph type="title" idx="4294967295"/>
          </p:nvPr>
        </p:nvSpPr>
        <p:spPr>
          <a:xfrm>
            <a:off x="966156" y="903889"/>
            <a:ext cx="1828800" cy="1828800"/>
          </a:xfrm>
          <a:prstGeom prst="ellipse">
            <a:avLst/>
          </a:prstGeom>
          <a:solidFill>
            <a:schemeClr val="accent2"/>
          </a:solidFill>
          <a:ln w="25400" cap="flat" cmpd="sng" algn="ctr">
            <a:noFill/>
            <a:prstDash val="solid"/>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9600" b="1" i="0" u="none" strike="noStrike" kern="1200" cap="none" spc="0" normalizeH="0" baseline="0" noProof="0" dirty="0">
                <a:ln>
                  <a:noFill/>
                </a:ln>
                <a:solidFill>
                  <a:schemeClr val="tx2"/>
                </a:solidFill>
                <a:effectLst/>
                <a:uLnTx/>
                <a:uFillTx/>
                <a:latin typeface="+mj-lt"/>
                <a:ea typeface="+mn-ea"/>
                <a:cs typeface="+mn-cs"/>
              </a:rPr>
              <a:t>?</a:t>
            </a:r>
          </a:p>
        </p:txBody>
      </p:sp>
      <p:sp>
        <p:nvSpPr>
          <p:cNvPr id="2" name="Text Placeholder 1"/>
          <p:cNvSpPr>
            <a:spLocks noGrp="1"/>
          </p:cNvSpPr>
          <p:nvPr>
            <p:ph type="body" sz="quarter" idx="10"/>
          </p:nvPr>
        </p:nvSpPr>
        <p:spPr>
          <a:xfrm>
            <a:off x="475487" y="3224612"/>
            <a:ext cx="3047641" cy="2746756"/>
          </a:xfrm>
        </p:spPr>
        <p:txBody>
          <a:bodyPr/>
          <a:lstStyle/>
          <a:p>
            <a:pPr>
              <a:lnSpc>
                <a:spcPct val="103000"/>
              </a:lnSpc>
              <a:spcAft>
                <a:spcPts val="600"/>
              </a:spcAft>
            </a:pPr>
            <a:r>
              <a:rPr lang="en-US" sz="1600" dirty="0">
                <a:latin typeface="Corbel" panose="020B0503020204020204" pitchFamily="34" charset="0"/>
              </a:rPr>
              <a:t>Explore how word choice communicates meaning</a:t>
            </a:r>
          </a:p>
          <a:p>
            <a:pPr marL="171450" lvl="4" indent="-171450">
              <a:spcAft>
                <a:spcPts val="600"/>
              </a:spcAft>
              <a:buFont typeface="Arial" panose="020B0604020202020204" pitchFamily="34" charset="0"/>
              <a:buChar char="•"/>
            </a:pPr>
            <a:r>
              <a:rPr lang="en-US" sz="1400" dirty="0"/>
              <a:t>What is the difference between a “pain score” and a “pain rating”? A score or rating of 4 and 5?</a:t>
            </a:r>
          </a:p>
          <a:p>
            <a:pPr marL="171450" lvl="4" indent="-171450">
              <a:spcAft>
                <a:spcPts val="600"/>
              </a:spcAft>
              <a:buFont typeface="Arial" panose="020B0604020202020204" pitchFamily="34" charset="0"/>
              <a:buChar char="•"/>
            </a:pPr>
            <a:r>
              <a:rPr lang="en-US" sz="1400" dirty="0"/>
              <a:t>What is the difference between a “narcotic” and an “opioid”?</a:t>
            </a:r>
          </a:p>
          <a:p>
            <a:pPr marL="171450" lvl="4" indent="-171450">
              <a:spcAft>
                <a:spcPts val="600"/>
              </a:spcAft>
              <a:buFont typeface="Arial" panose="020B0604020202020204" pitchFamily="34" charset="0"/>
              <a:buChar char="•"/>
            </a:pPr>
            <a:r>
              <a:rPr lang="en-US" sz="1400" dirty="0"/>
              <a:t>What is the difference between a “non-pharmacologic intervention” and a “biobehavioral intervention”?</a:t>
            </a:r>
          </a:p>
          <a:p>
            <a:pPr lvl="2">
              <a:buNone/>
            </a:pPr>
            <a:endParaRPr lang="en-US" sz="1600" dirty="0"/>
          </a:p>
          <a:p>
            <a:endParaRPr lang="en-US" dirty="0"/>
          </a:p>
        </p:txBody>
      </p:sp>
      <p:sp>
        <p:nvSpPr>
          <p:cNvPr id="3" name="Rectangle 2">
            <a:extLst>
              <a:ext uri="{FF2B5EF4-FFF2-40B4-BE49-F238E27FC236}">
                <a16:creationId xmlns:a16="http://schemas.microsoft.com/office/drawing/2014/main" id="{8D6CF9AC-308B-49CC-AE05-FFCDBA17EEEA}"/>
              </a:ext>
            </a:extLst>
          </p:cNvPr>
          <p:cNvSpPr/>
          <p:nvPr/>
        </p:nvSpPr>
        <p:spPr>
          <a:xfrm>
            <a:off x="3888094" y="3158609"/>
            <a:ext cx="3122305" cy="323165"/>
          </a:xfrm>
          <a:prstGeom prst="rect">
            <a:avLst/>
          </a:prstGeom>
        </p:spPr>
        <p:txBody>
          <a:bodyPr wrap="square">
            <a:spAutoFit/>
          </a:bodyPr>
          <a:lstStyle/>
          <a:p>
            <a:r>
              <a:rPr lang="en-US" sz="1500" i="1" dirty="0">
                <a:solidFill>
                  <a:schemeClr val="accent1"/>
                </a:solidFill>
                <a:latin typeface="Corbel" panose="020B0503020204020204" pitchFamily="34" charset="0"/>
              </a:rPr>
              <a:t>Type your answers here.</a:t>
            </a:r>
          </a:p>
        </p:txBody>
      </p:sp>
    </p:spTree>
    <p:extLst>
      <p:ext uri="{BB962C8B-B14F-4D97-AF65-F5344CB8AC3E}">
        <p14:creationId xmlns:p14="http://schemas.microsoft.com/office/powerpoint/2010/main" val="40729332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01E9-3087-43EA-AE72-B50866A34ECB}"/>
              </a:ext>
            </a:extLst>
          </p:cNvPr>
          <p:cNvSpPr>
            <a:spLocks noGrp="1"/>
          </p:cNvSpPr>
          <p:nvPr>
            <p:ph type="title"/>
          </p:nvPr>
        </p:nvSpPr>
        <p:spPr/>
        <p:txBody>
          <a:bodyPr/>
          <a:lstStyle/>
          <a:p>
            <a:r>
              <a:rPr lang="en-US" dirty="0"/>
              <a:t>Tips and Resources    to Better Advocate      for your Patients/Families</a:t>
            </a:r>
          </a:p>
        </p:txBody>
      </p:sp>
      <p:sp>
        <p:nvSpPr>
          <p:cNvPr id="5" name="Content Placeholder 4">
            <a:extLst>
              <a:ext uri="{FF2B5EF4-FFF2-40B4-BE49-F238E27FC236}">
                <a16:creationId xmlns:a16="http://schemas.microsoft.com/office/drawing/2014/main" id="{1E1AF50C-D868-49A7-B93A-F26BFAFF1F42}"/>
              </a:ext>
            </a:extLst>
          </p:cNvPr>
          <p:cNvSpPr>
            <a:spLocks noGrp="1"/>
          </p:cNvSpPr>
          <p:nvPr>
            <p:ph idx="1"/>
          </p:nvPr>
        </p:nvSpPr>
        <p:spPr/>
        <p:txBody>
          <a:bodyPr/>
          <a:lstStyle/>
          <a:p>
            <a:pPr lvl="2"/>
            <a:r>
              <a:rPr lang="en-US" sz="1400" dirty="0"/>
              <a:t>Tailor the information to the patient/family</a:t>
            </a:r>
          </a:p>
          <a:p>
            <a:pPr lvl="4"/>
            <a:r>
              <a:rPr lang="en-US" sz="1200" dirty="0"/>
              <a:t>Consider the age and developmental level of the child when selecting appropriate materials and methods of communication.</a:t>
            </a:r>
          </a:p>
          <a:p>
            <a:pPr lvl="4"/>
            <a:r>
              <a:rPr lang="en-US" sz="1200" dirty="0"/>
              <a:t>Identify how to work and communicate with both the parent/caregiver and child whenever appropriate</a:t>
            </a:r>
          </a:p>
          <a:p>
            <a:pPr lvl="4"/>
            <a:r>
              <a:rPr lang="en-US" sz="1200" dirty="0"/>
              <a:t>Ask about the family members’ learning preferences – ideally, a combination of teaching methods should be used (verbal, written, visual demonstration, simulation), culminating in a return demonstration or “teach back” to confirm understanding. </a:t>
            </a:r>
          </a:p>
          <a:p>
            <a:pPr lvl="2"/>
            <a:r>
              <a:rPr lang="en-US" sz="1400" dirty="0"/>
              <a:t>Potential internal resources to promote health literacy and patient/family education:</a:t>
            </a:r>
          </a:p>
          <a:p>
            <a:endParaRPr lang="en-US" dirty="0"/>
          </a:p>
        </p:txBody>
      </p:sp>
      <p:graphicFrame>
        <p:nvGraphicFramePr>
          <p:cNvPr id="7" name="Table 6">
            <a:extLst>
              <a:ext uri="{FF2B5EF4-FFF2-40B4-BE49-F238E27FC236}">
                <a16:creationId xmlns:a16="http://schemas.microsoft.com/office/drawing/2014/main" id="{129FEE39-FE8D-4776-9039-EA17B0E29231}"/>
              </a:ext>
            </a:extLst>
          </p:cNvPr>
          <p:cNvGraphicFramePr>
            <a:graphicFrameLocks noGrp="1"/>
          </p:cNvGraphicFramePr>
          <p:nvPr>
            <p:extLst>
              <p:ext uri="{D42A27DB-BD31-4B8C-83A1-F6EECF244321}">
                <p14:modId xmlns:p14="http://schemas.microsoft.com/office/powerpoint/2010/main" val="657172287"/>
              </p:ext>
            </p:extLst>
          </p:nvPr>
        </p:nvGraphicFramePr>
        <p:xfrm>
          <a:off x="3812843" y="3216412"/>
          <a:ext cx="4859215" cy="1828800"/>
        </p:xfrm>
        <a:graphic>
          <a:graphicData uri="http://schemas.openxmlformats.org/drawingml/2006/table">
            <a:tbl>
              <a:tblPr firstRow="1" bandRow="1">
                <a:tableStyleId>{5C22544A-7EE6-4342-B048-85BDC9FD1C3A}</a:tableStyleId>
              </a:tblPr>
              <a:tblGrid>
                <a:gridCol w="1379267">
                  <a:extLst>
                    <a:ext uri="{9D8B030D-6E8A-4147-A177-3AD203B41FA5}">
                      <a16:colId xmlns:a16="http://schemas.microsoft.com/office/drawing/2014/main" val="1257878446"/>
                    </a:ext>
                  </a:extLst>
                </a:gridCol>
                <a:gridCol w="3479948">
                  <a:extLst>
                    <a:ext uri="{9D8B030D-6E8A-4147-A177-3AD203B41FA5}">
                      <a16:colId xmlns:a16="http://schemas.microsoft.com/office/drawing/2014/main" val="3224093955"/>
                    </a:ext>
                  </a:extLst>
                </a:gridCol>
              </a:tblGrid>
              <a:tr h="457200">
                <a:tc>
                  <a:txBody>
                    <a:bodyPr/>
                    <a:lstStyle/>
                    <a:p>
                      <a:r>
                        <a:rPr lang="en-US" sz="1200" b="1" dirty="0">
                          <a:solidFill>
                            <a:schemeClr val="tx1"/>
                          </a:solidFill>
                        </a:rPr>
                        <a:t>Written materials</a:t>
                      </a:r>
                    </a:p>
                  </a:txBody>
                  <a:tcPr anchor="ctr">
                    <a:solidFill>
                      <a:srgbClr val="F3F9FA"/>
                    </a:solidFill>
                  </a:tcPr>
                </a:tc>
                <a:tc>
                  <a:txBody>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lang="en-US" sz="1200" b="0" dirty="0">
                          <a:solidFill>
                            <a:schemeClr val="tx1"/>
                          </a:solidFill>
                        </a:rPr>
                        <a:t>print, website, EHR integration, patient portal </a:t>
                      </a:r>
                    </a:p>
                  </a:txBody>
                  <a:tcPr anchor="ctr">
                    <a:solidFill>
                      <a:srgbClr val="F3F9FA"/>
                    </a:solidFill>
                  </a:tcPr>
                </a:tc>
                <a:extLst>
                  <a:ext uri="{0D108BD9-81ED-4DB2-BD59-A6C34878D82A}">
                    <a16:rowId xmlns:a16="http://schemas.microsoft.com/office/drawing/2014/main" val="22619421"/>
                  </a:ext>
                </a:extLst>
              </a:tr>
              <a:tr h="457200">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Video materials</a:t>
                      </a:r>
                    </a:p>
                  </a:txBody>
                  <a:tcPr marL="68580" marR="68580" marT="0" marB="0" anchor="ctr">
                    <a:solidFill>
                      <a:srgbClr val="E7F3F4"/>
                    </a:solidFill>
                  </a:tcPr>
                </a:tc>
                <a:tc>
                  <a:txBody>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lang="en-US" sz="1200" dirty="0"/>
                        <a:t>internally produced, vendor purchased, disseminated through a centralized video system</a:t>
                      </a:r>
                    </a:p>
                  </a:txBody>
                  <a:tcPr marL="68580" marR="68580" marT="0" marB="0" anchor="ctr">
                    <a:solidFill>
                      <a:srgbClr val="E7F3F4"/>
                    </a:solidFill>
                  </a:tcPr>
                </a:tc>
                <a:extLst>
                  <a:ext uri="{0D108BD9-81ED-4DB2-BD59-A6C34878D82A}">
                    <a16:rowId xmlns:a16="http://schemas.microsoft.com/office/drawing/2014/main" val="2911574672"/>
                  </a:ext>
                </a:extLst>
              </a:tr>
              <a:tr h="457200">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Interactive tools</a:t>
                      </a:r>
                    </a:p>
                  </a:txBody>
                  <a:tcPr marL="68580" marR="68580" marT="0" marB="0" anchor="ctr">
                    <a:solidFill>
                      <a:srgbClr val="E7F3F4"/>
                    </a:solidFill>
                  </a:tcPr>
                </a:tc>
                <a:tc>
                  <a:txBody>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lang="en-US" sz="1200" dirty="0"/>
                        <a:t>promote the partnership with families and involve them in the learning that needs to take place</a:t>
                      </a:r>
                    </a:p>
                  </a:txBody>
                  <a:tcPr marL="68580" marR="68580" marT="0" marB="0" anchor="ctr">
                    <a:solidFill>
                      <a:srgbClr val="E7F3F4"/>
                    </a:solidFill>
                  </a:tcPr>
                </a:tc>
                <a:extLst>
                  <a:ext uri="{0D108BD9-81ED-4DB2-BD59-A6C34878D82A}">
                    <a16:rowId xmlns:a16="http://schemas.microsoft.com/office/drawing/2014/main" val="1174580928"/>
                  </a:ext>
                </a:extLst>
              </a:tr>
              <a:tr h="457200">
                <a:tc>
                  <a:txBody>
                    <a:bodyPr/>
                    <a:lstStyle/>
                    <a:p>
                      <a:pPr marL="0" marR="0" lvl="0" indent="0">
                        <a:spcBef>
                          <a:spcPts val="0"/>
                        </a:spcBef>
                        <a:spcAft>
                          <a:spcPts val="0"/>
                        </a:spcAft>
                        <a:buFont typeface="Arial" panose="020B0604020202020204" pitchFamily="34" charset="0"/>
                        <a:buChar char="​"/>
                      </a:pPr>
                      <a:r>
                        <a:rPr lang="en-US" sz="1200" b="1" kern="1200" dirty="0">
                          <a:solidFill>
                            <a:schemeClr val="dk1"/>
                          </a:solidFill>
                          <a:latin typeface="+mn-lt"/>
                          <a:ea typeface="+mn-ea"/>
                          <a:cs typeface="+mn-cs"/>
                        </a:rPr>
                        <a:t>Resource Center/Library</a:t>
                      </a:r>
                    </a:p>
                  </a:txBody>
                  <a:tcPr marL="68580" marR="68580" marT="0" marB="0" anchor="ctr">
                    <a:solidFill>
                      <a:srgbClr val="E7F3F4"/>
                    </a:solidFill>
                  </a:tcPr>
                </a:tc>
                <a:tc>
                  <a:txBody>
                    <a:bodyPr/>
                    <a:lstStyle/>
                    <a:p>
                      <a:pPr marL="0" marR="0" lvl="0" indent="0" algn="l" defTabSz="914400" rtl="0" eaLnBrk="1" fontAlgn="auto" latinLnBrk="0" hangingPunct="1">
                        <a:lnSpc>
                          <a:spcPct val="108000"/>
                        </a:lnSpc>
                        <a:spcBef>
                          <a:spcPts val="0"/>
                        </a:spcBef>
                        <a:spcAft>
                          <a:spcPts val="600"/>
                        </a:spcAft>
                        <a:buClrTx/>
                        <a:buSzTx/>
                        <a:buFontTx/>
                        <a:buNone/>
                        <a:tabLst/>
                        <a:defRPr/>
                      </a:pPr>
                      <a:r>
                        <a:rPr lang="en-US" sz="1200" dirty="0"/>
                        <a:t>used to look up information</a:t>
                      </a:r>
                    </a:p>
                  </a:txBody>
                  <a:tcPr marL="68580" marR="68580" marT="0" marB="0" anchor="ctr">
                    <a:solidFill>
                      <a:srgbClr val="E7F3F4"/>
                    </a:solidFill>
                  </a:tcPr>
                </a:tc>
                <a:extLst>
                  <a:ext uri="{0D108BD9-81ED-4DB2-BD59-A6C34878D82A}">
                    <a16:rowId xmlns:a16="http://schemas.microsoft.com/office/drawing/2014/main" val="1664235485"/>
                  </a:ext>
                </a:extLst>
              </a:tr>
            </a:tbl>
          </a:graphicData>
        </a:graphic>
      </p:graphicFrame>
    </p:spTree>
    <p:extLst>
      <p:ext uri="{BB962C8B-B14F-4D97-AF65-F5344CB8AC3E}">
        <p14:creationId xmlns:p14="http://schemas.microsoft.com/office/powerpoint/2010/main" val="4978221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84516-4E61-446A-B25C-35EFBA511557}"/>
              </a:ext>
            </a:extLst>
          </p:cNvPr>
          <p:cNvSpPr>
            <a:spLocks noGrp="1"/>
          </p:cNvSpPr>
          <p:nvPr>
            <p:ph type="title"/>
          </p:nvPr>
        </p:nvSpPr>
        <p:spPr/>
        <p:txBody>
          <a:bodyPr/>
          <a:lstStyle/>
          <a:p>
            <a:r>
              <a:rPr lang="en-US" dirty="0"/>
              <a:t>Tips and Resources    to Better Advocate      for your Patients/</a:t>
            </a:r>
            <a:br>
              <a:rPr lang="en-US" dirty="0"/>
            </a:br>
            <a:r>
              <a:rPr lang="en-US" dirty="0"/>
              <a:t>Families</a:t>
            </a:r>
          </a:p>
        </p:txBody>
      </p:sp>
      <p:sp>
        <p:nvSpPr>
          <p:cNvPr id="4" name="Content Placeholder 3">
            <a:extLst>
              <a:ext uri="{FF2B5EF4-FFF2-40B4-BE49-F238E27FC236}">
                <a16:creationId xmlns:a16="http://schemas.microsoft.com/office/drawing/2014/main" id="{13B34520-B765-E51A-8EBB-B1D3271C5E2B}"/>
              </a:ext>
            </a:extLst>
          </p:cNvPr>
          <p:cNvSpPr>
            <a:spLocks noGrp="1"/>
          </p:cNvSpPr>
          <p:nvPr>
            <p:ph idx="13"/>
          </p:nvPr>
        </p:nvSpPr>
        <p:spPr/>
        <p:txBody>
          <a:bodyPr/>
          <a:lstStyle/>
          <a:p>
            <a:endParaRPr lang="en-US"/>
          </a:p>
        </p:txBody>
      </p:sp>
      <p:sp>
        <p:nvSpPr>
          <p:cNvPr id="5" name="Content Placeholder 8">
            <a:extLst>
              <a:ext uri="{FF2B5EF4-FFF2-40B4-BE49-F238E27FC236}">
                <a16:creationId xmlns:a16="http://schemas.microsoft.com/office/drawing/2014/main" id="{AA358051-5EA0-457F-8D55-2B60ACF0F183}"/>
              </a:ext>
            </a:extLst>
          </p:cNvPr>
          <p:cNvSpPr>
            <a:spLocks noGrp="1"/>
          </p:cNvSpPr>
          <p:nvPr>
            <p:ph idx="1"/>
          </p:nvPr>
        </p:nvSpPr>
        <p:spPr/>
        <p:txBody>
          <a:bodyPr/>
          <a:lstStyle/>
          <a:p>
            <a:pPr lvl="1">
              <a:buNone/>
            </a:pPr>
            <a:r>
              <a:rPr lang="en-US" sz="1600" dirty="0">
                <a:solidFill>
                  <a:schemeClr val="accent1"/>
                </a:solidFill>
              </a:rPr>
              <a:t>Identify patient/family educational needs for your clinical unit and explain how the recommended format addresses health literacy. </a:t>
            </a:r>
          </a:p>
          <a:p>
            <a:pPr lvl="2">
              <a:buNone/>
            </a:pPr>
            <a:r>
              <a:rPr lang="en-US" sz="1400" dirty="0"/>
              <a:t>Examples of pain management subjects and formats to improve patient/family pain management health literacy:</a:t>
            </a:r>
          </a:p>
          <a:p>
            <a:pPr lvl="3">
              <a:buNone/>
            </a:pPr>
            <a:r>
              <a:rPr lang="en-US" sz="1200" dirty="0"/>
              <a:t>Distraction/coping methods </a:t>
            </a:r>
          </a:p>
          <a:p>
            <a:pPr marL="457200" lvl="4" indent="-285750"/>
            <a:r>
              <a:rPr lang="en-US" sz="1200" dirty="0"/>
              <a:t>particularly important when working with young children</a:t>
            </a:r>
          </a:p>
          <a:p>
            <a:pPr marL="457200" lvl="4" indent="-285750"/>
            <a:r>
              <a:rPr lang="en-US" sz="1200" dirty="0"/>
              <a:t>video or web-based formats provide models of distraction and coaching; but interactive formats that are able to evaluate return demonstration would be best </a:t>
            </a:r>
          </a:p>
          <a:p>
            <a:pPr marL="457200" lvl="4" indent="-285750"/>
            <a:r>
              <a:rPr lang="en-US" sz="1200" dirty="0"/>
              <a:t>see Chambers videos. </a:t>
            </a:r>
          </a:p>
          <a:p>
            <a:pPr lvl="3">
              <a:buNone/>
            </a:pPr>
            <a:r>
              <a:rPr lang="en-US" sz="1200" dirty="0"/>
              <a:t>Medications and opioid storage, monitoring, and disposal</a:t>
            </a:r>
          </a:p>
          <a:p>
            <a:pPr marL="457200" lvl="4" indent="-285750"/>
            <a:r>
              <a:rPr lang="en-US" sz="1200" dirty="0"/>
              <a:t>Use written and downloadable web-based brochures available from CDC, EPA, FDA, and other advocate groups. The instructions vary and therefore may be confusing. </a:t>
            </a:r>
          </a:p>
          <a:p>
            <a:pPr marL="457200" lvl="4" indent="-285750"/>
            <a:r>
              <a:rPr lang="en-US" sz="1200" dirty="0"/>
              <a:t>Used to help patients and their family members understand the importance of this information, in addition to providing the printed brochure and verbal instructions, make sure to frame the conversation around safety of their family, friends and home. For example, emphasize opioids are a frequently reported cause of death from accidental ingestion by young children and pets, or in a family with adolescents, emphasize 1 in 4 adolescents reports using an opioid that was prescribed to an acquaintance, friend, or family member.</a:t>
            </a:r>
          </a:p>
          <a:p>
            <a:endParaRPr lang="en-US" dirty="0"/>
          </a:p>
        </p:txBody>
      </p:sp>
    </p:spTree>
    <p:extLst>
      <p:ext uri="{BB962C8B-B14F-4D97-AF65-F5344CB8AC3E}">
        <p14:creationId xmlns:p14="http://schemas.microsoft.com/office/powerpoint/2010/main" val="12454454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768DF-0C0C-494A-86CB-D522F6615F48}"/>
              </a:ext>
            </a:extLst>
          </p:cNvPr>
          <p:cNvSpPr>
            <a:spLocks noGrp="1"/>
          </p:cNvSpPr>
          <p:nvPr>
            <p:ph type="title"/>
          </p:nvPr>
        </p:nvSpPr>
        <p:spPr/>
        <p:txBody>
          <a:bodyPr/>
          <a:lstStyle/>
          <a:p>
            <a:r>
              <a:rPr lang="en-US" dirty="0"/>
              <a:t>Tips and Resources    to Better Advocate      for your  Patients/Families</a:t>
            </a:r>
          </a:p>
        </p:txBody>
      </p:sp>
      <p:pic>
        <p:nvPicPr>
          <p:cNvPr id="3" name="Picture 2" descr="A group of people posing for a photo&#10;&#10;"/>
          <p:cNvPicPr>
            <a:picLocks noChangeAspect="1"/>
          </p:cNvPicPr>
          <p:nvPr/>
        </p:nvPicPr>
        <p:blipFill rotWithShape="1">
          <a:blip r:embed="rId2"/>
          <a:srcRect l="5697" r="10264"/>
          <a:stretch/>
        </p:blipFill>
        <p:spPr>
          <a:xfrm>
            <a:off x="449511" y="2469810"/>
            <a:ext cx="3173506" cy="2511952"/>
          </a:xfrm>
          <a:prstGeom prst="rect">
            <a:avLst/>
          </a:prstGeom>
        </p:spPr>
      </p:pic>
      <p:sp>
        <p:nvSpPr>
          <p:cNvPr id="5" name="Content Placeholder 4">
            <a:extLst>
              <a:ext uri="{FF2B5EF4-FFF2-40B4-BE49-F238E27FC236}">
                <a16:creationId xmlns:a16="http://schemas.microsoft.com/office/drawing/2014/main" id="{2360170C-C525-4514-87C9-F2029E7C7616}"/>
              </a:ext>
            </a:extLst>
          </p:cNvPr>
          <p:cNvSpPr>
            <a:spLocks noGrp="1"/>
          </p:cNvSpPr>
          <p:nvPr>
            <p:ph idx="1"/>
          </p:nvPr>
        </p:nvSpPr>
        <p:spPr/>
        <p:txBody>
          <a:bodyPr/>
          <a:lstStyle/>
          <a:p>
            <a:pPr lvl="3"/>
            <a:r>
              <a:rPr lang="en-US" sz="1200" b="1" dirty="0">
                <a:solidFill>
                  <a:schemeClr val="accent4"/>
                </a:solidFill>
              </a:rPr>
              <a:t>Potential people and departments with expertise in health literacy and patient/family education </a:t>
            </a:r>
          </a:p>
          <a:p>
            <a:pPr lvl="3"/>
            <a:r>
              <a:rPr lang="en-US" sz="1200" dirty="0"/>
              <a:t>These are resources that you may be able to access at your institution to address and advance knowledge in this area: </a:t>
            </a:r>
          </a:p>
          <a:p>
            <a:pPr marL="285750" lvl="3" indent="-285750">
              <a:buFont typeface="Arial" panose="020B0604020202020204" pitchFamily="34" charset="0"/>
              <a:buChar char="•"/>
            </a:pPr>
            <a:r>
              <a:rPr lang="en-US" sz="1200" dirty="0"/>
              <a:t>Family Learning Center/Resource Center</a:t>
            </a:r>
          </a:p>
          <a:p>
            <a:pPr marL="285750" lvl="3" indent="-285750">
              <a:buFont typeface="Arial" panose="020B0604020202020204" pitchFamily="34" charset="0"/>
              <a:buChar char="•"/>
            </a:pPr>
            <a:r>
              <a:rPr lang="en-US" sz="1200" dirty="0"/>
              <a:t>Research Library and/or Librarian</a:t>
            </a:r>
          </a:p>
          <a:p>
            <a:pPr marL="285750" lvl="3" indent="-285750">
              <a:buFont typeface="Arial" panose="020B0604020202020204" pitchFamily="34" charset="0"/>
              <a:buChar char="•"/>
            </a:pPr>
            <a:r>
              <a:rPr lang="en-US" sz="1200" dirty="0"/>
              <a:t>Patient Education experts/coordinators/</a:t>
            </a:r>
            <a:br>
              <a:rPr lang="en-US" sz="1200" dirty="0"/>
            </a:br>
            <a:r>
              <a:rPr lang="en-US" sz="1200" dirty="0"/>
              <a:t>managers/consultants</a:t>
            </a:r>
          </a:p>
          <a:p>
            <a:pPr marL="285750" lvl="3" indent="-285750">
              <a:buFont typeface="Arial" panose="020B0604020202020204" pitchFamily="34" charset="0"/>
              <a:buChar char="•"/>
            </a:pPr>
            <a:r>
              <a:rPr lang="en-US" sz="1200" dirty="0"/>
              <a:t>Health Educators (specific topics, or general)</a:t>
            </a:r>
          </a:p>
          <a:p>
            <a:pPr marL="285750" lvl="3" indent="-285750">
              <a:buFont typeface="Arial" panose="020B0604020202020204" pitchFamily="34" charset="0"/>
              <a:buChar char="•"/>
            </a:pPr>
            <a:r>
              <a:rPr lang="en-US" sz="1200" dirty="0"/>
              <a:t>Child Life Specialists</a:t>
            </a:r>
          </a:p>
          <a:p>
            <a:endParaRPr lang="en-US" dirty="0"/>
          </a:p>
        </p:txBody>
      </p:sp>
      <p:sp>
        <p:nvSpPr>
          <p:cNvPr id="6" name="Content Placeholder 5">
            <a:extLst>
              <a:ext uri="{FF2B5EF4-FFF2-40B4-BE49-F238E27FC236}">
                <a16:creationId xmlns:a16="http://schemas.microsoft.com/office/drawing/2014/main" id="{BF673753-C130-461B-A84A-E8F8D1B91A01}"/>
              </a:ext>
            </a:extLst>
          </p:cNvPr>
          <p:cNvSpPr>
            <a:spLocks noGrp="1"/>
          </p:cNvSpPr>
          <p:nvPr>
            <p:ph idx="10"/>
          </p:nvPr>
        </p:nvSpPr>
        <p:spPr/>
        <p:txBody>
          <a:bodyPr/>
          <a:lstStyle/>
          <a:p>
            <a:pPr lvl="2">
              <a:buNone/>
            </a:pPr>
            <a:r>
              <a:rPr lang="en-US" sz="1200" dirty="0"/>
              <a:t>Possible next steps to becoming  a better advocate as a PRN</a:t>
            </a:r>
          </a:p>
          <a:p>
            <a:pPr marL="285750" lvl="3" indent="-285750">
              <a:buFont typeface="Arial" panose="020B0604020202020204" pitchFamily="34" charset="0"/>
              <a:buChar char="•"/>
            </a:pPr>
            <a:r>
              <a:rPr lang="en-US" sz="1200" dirty="0"/>
              <a:t>Identify at least three resources at your institution that will help you teach patients/families how to manage pain.</a:t>
            </a:r>
          </a:p>
          <a:p>
            <a:pPr marL="285750" lvl="3" indent="-285750">
              <a:buFont typeface="Arial" panose="020B0604020202020204" pitchFamily="34" charset="0"/>
              <a:buChar char="•"/>
            </a:pPr>
            <a:r>
              <a:rPr lang="en-US" sz="1200" dirty="0"/>
              <a:t>Find examples of developmentally and linguistically-appropriate support materials or resources for each developmental level for which you provide pain care, to guide patients and families in implementing pain care plans, including individualized pain coping plans for their children.</a:t>
            </a:r>
          </a:p>
          <a:p>
            <a:pPr marL="285750" lvl="3" indent="-285750">
              <a:buFont typeface="Arial" panose="020B0604020202020204" pitchFamily="34" charset="0"/>
              <a:buChar char="•"/>
            </a:pPr>
            <a:r>
              <a:rPr lang="en-US" sz="1200" dirty="0"/>
              <a:t>Outline the process to obtain translators/interpreters who can work with you to ensure appropriate communication with a variety of families with different linguistic capabilities. </a:t>
            </a:r>
          </a:p>
          <a:p>
            <a:endParaRPr lang="en-US" dirty="0"/>
          </a:p>
        </p:txBody>
      </p:sp>
    </p:spTree>
    <p:extLst>
      <p:ext uri="{BB962C8B-B14F-4D97-AF65-F5344CB8AC3E}">
        <p14:creationId xmlns:p14="http://schemas.microsoft.com/office/powerpoint/2010/main" val="21747300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4" y="3158609"/>
            <a:ext cx="3122305"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Write your next steps here.</a:t>
            </a:r>
          </a:p>
        </p:txBody>
      </p:sp>
      <p:grpSp>
        <p:nvGrpSpPr>
          <p:cNvPr id="5" name="Group 4" descr="an icon of a thought cloud">
            <a:extLst>
              <a:ext uri="{FF2B5EF4-FFF2-40B4-BE49-F238E27FC236}">
                <a16:creationId xmlns:a16="http://schemas.microsoft.com/office/drawing/2014/main" id="{389CE7DA-3E9B-4C26-85B3-AFB3F96471E6}"/>
              </a:ext>
            </a:extLst>
          </p:cNvPr>
          <p:cNvGrpSpPr/>
          <p:nvPr/>
        </p:nvGrpSpPr>
        <p:grpSpPr>
          <a:xfrm>
            <a:off x="966156" y="903889"/>
            <a:ext cx="1828800" cy="1828800"/>
            <a:chOff x="4340771" y="1040524"/>
            <a:chExt cx="1828800" cy="1828800"/>
          </a:xfrm>
        </p:grpSpPr>
        <p:sp>
          <p:nvSpPr>
            <p:cNvPr id="4" name="Oval 3">
              <a:extLst>
                <a:ext uri="{FF2B5EF4-FFF2-40B4-BE49-F238E27FC236}">
                  <a16:creationId xmlns:a16="http://schemas.microsoft.com/office/drawing/2014/main" id="{01EACA73-A471-4042-8179-20DB32E0186F}"/>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3074" name="Picture 2" descr="Image result for image for thinking cloud">
              <a:extLst>
                <a:ext uri="{FF2B5EF4-FFF2-40B4-BE49-F238E27FC236}">
                  <a16:creationId xmlns:a16="http://schemas.microsoft.com/office/drawing/2014/main" id="{D11FEA42-9363-4E65-8730-3EF0F8EC3E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ext Placeholder 1"/>
          <p:cNvSpPr>
            <a:spLocks noGrp="1"/>
          </p:cNvSpPr>
          <p:nvPr>
            <p:ph type="body" sz="quarter" idx="10"/>
          </p:nvPr>
        </p:nvSpPr>
        <p:spPr>
          <a:xfrm>
            <a:off x="475488" y="3197066"/>
            <a:ext cx="3182112" cy="2746756"/>
          </a:xfrm>
        </p:spPr>
        <p:txBody>
          <a:bodyPr/>
          <a:lstStyle/>
          <a:p>
            <a:pPr lvl="2">
              <a:spcAft>
                <a:spcPts val="600"/>
              </a:spcAft>
            </a:pPr>
            <a:r>
              <a:rPr lang="en-US" sz="1600" dirty="0"/>
              <a:t>Take a minute to reflect…</a:t>
            </a:r>
          </a:p>
          <a:p>
            <a:pPr marL="225425" lvl="4" indent="-171450">
              <a:lnSpc>
                <a:spcPct val="95000"/>
              </a:lnSpc>
              <a:spcAft>
                <a:spcPts val="600"/>
              </a:spcAft>
              <a:buFont typeface="Arial" panose="020B0604020202020204" pitchFamily="34" charset="0"/>
              <a:buChar char="•"/>
            </a:pPr>
            <a:r>
              <a:rPr lang="en-US" sz="1200" dirty="0"/>
              <a:t>Can you identify three resources at your institution that will help you in teaching patients/families how to manage pain?</a:t>
            </a:r>
          </a:p>
          <a:p>
            <a:pPr marL="225425" lvl="4" indent="-171450">
              <a:lnSpc>
                <a:spcPct val="95000"/>
              </a:lnSpc>
              <a:spcAft>
                <a:spcPts val="600"/>
              </a:spcAft>
              <a:buFont typeface="Arial" panose="020B0604020202020204" pitchFamily="34" charset="0"/>
              <a:buChar char="•"/>
            </a:pPr>
            <a:r>
              <a:rPr lang="en-US" sz="1200" dirty="0"/>
              <a:t>Do you have a variety of age-appropriate/linguistically appropriate support materials or resources to guide a family through developing an individualized coping plan for their child?</a:t>
            </a:r>
          </a:p>
          <a:p>
            <a:pPr marL="225425" lvl="4" indent="-171450">
              <a:lnSpc>
                <a:spcPct val="95000"/>
              </a:lnSpc>
              <a:spcAft>
                <a:spcPts val="600"/>
              </a:spcAft>
              <a:buFont typeface="Arial" panose="020B0604020202020204" pitchFamily="34" charset="0"/>
              <a:buChar char="•"/>
            </a:pPr>
            <a:r>
              <a:rPr lang="en-US" sz="1200" dirty="0"/>
              <a:t>Do you have a team of translators and/or interpreters that can work with you to ensure appropriate communication with a variety of families with different linguistic capabilities?</a:t>
            </a:r>
          </a:p>
          <a:p>
            <a:pPr lvl="2">
              <a:buNone/>
            </a:pPr>
            <a:endParaRPr lang="en-US" sz="1600" dirty="0"/>
          </a:p>
          <a:p>
            <a:endParaRPr lang="en-US" dirty="0"/>
          </a:p>
        </p:txBody>
      </p:sp>
    </p:spTree>
    <p:extLst>
      <p:ext uri="{BB962C8B-B14F-4D97-AF65-F5344CB8AC3E}">
        <p14:creationId xmlns:p14="http://schemas.microsoft.com/office/powerpoint/2010/main" val="29582755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1695849"/>
          </a:xfrm>
        </p:spPr>
        <p:txBody>
          <a:bodyPr/>
          <a:lstStyle/>
          <a:p>
            <a:r>
              <a:rPr lang="en-US" dirty="0"/>
              <a:t>In Summary…</a:t>
            </a:r>
          </a:p>
        </p:txBody>
      </p:sp>
    </p:spTree>
    <p:extLst>
      <p:ext uri="{BB962C8B-B14F-4D97-AF65-F5344CB8AC3E}">
        <p14:creationId xmlns:p14="http://schemas.microsoft.com/office/powerpoint/2010/main" val="42937288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Key Points</a:t>
            </a:r>
          </a:p>
        </p:txBody>
      </p:sp>
      <p:pic>
        <p:nvPicPr>
          <p:cNvPr id="7"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794217" y="1307188"/>
            <a:ext cx="1828800" cy="18288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18" name="Table 117"/>
          <p:cNvGraphicFramePr>
            <a:graphicFrameLocks noGrp="1"/>
          </p:cNvGraphicFramePr>
          <p:nvPr>
            <p:extLst>
              <p:ext uri="{D42A27DB-BD31-4B8C-83A1-F6EECF244321}">
                <p14:modId xmlns:p14="http://schemas.microsoft.com/office/powerpoint/2010/main" val="1944509384"/>
              </p:ext>
            </p:extLst>
          </p:nvPr>
        </p:nvGraphicFramePr>
        <p:xfrm>
          <a:off x="457200" y="3429000"/>
          <a:ext cx="1463040" cy="2712720"/>
        </p:xfrm>
        <a:graphic>
          <a:graphicData uri="http://schemas.openxmlformats.org/drawingml/2006/table">
            <a:tbl>
              <a:tblPr firstRow="1">
                <a:tableStyleId>{5C22544A-7EE6-4342-B048-85BDC9FD1C3A}</a:tableStyleId>
              </a:tblPr>
              <a:tblGrid>
                <a:gridCol w="1463040">
                  <a:extLst>
                    <a:ext uri="{9D8B030D-6E8A-4147-A177-3AD203B41FA5}">
                      <a16:colId xmlns:a16="http://schemas.microsoft.com/office/drawing/2014/main" val="20000"/>
                    </a:ext>
                  </a:extLst>
                </a:gridCol>
              </a:tblGrid>
              <a:tr h="2213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kern="1200" dirty="0">
                          <a:solidFill>
                            <a:schemeClr val="accent1"/>
                          </a:solidFill>
                          <a:latin typeface="Corbel" panose="020B0503020204020204" pitchFamily="34" charset="0"/>
                          <a:ea typeface="+mn-ea"/>
                          <a:cs typeface="+mn-cs"/>
                        </a:rPr>
                        <a:t>PRNs influence care at the unit, specialty, organization, and community level</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7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b="0" i="1" dirty="0">
                          <a:solidFill>
                            <a:schemeClr val="accent1"/>
                          </a:solidFill>
                          <a:latin typeface="Corbel" panose="020B0503020204020204" pitchFamily="34" charset="0"/>
                          <a:cs typeface="+mn-cs"/>
                        </a:rPr>
                        <a:t>PRNs should lead projects that facilitate optimal pain management and systemize quality pain care</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6" name="Content Placeholder 5"/>
          <p:cNvSpPr>
            <a:spLocks noGrp="1"/>
          </p:cNvSpPr>
          <p:nvPr>
            <p:ph idx="1"/>
          </p:nvPr>
        </p:nvSpPr>
        <p:spPr>
          <a:xfrm>
            <a:off x="3827586" y="618565"/>
            <a:ext cx="2156356" cy="5492750"/>
          </a:xfrm>
        </p:spPr>
        <p:txBody>
          <a:bodyPr/>
          <a:lstStyle/>
          <a:p>
            <a:pPr marL="53975" lvl="2" indent="1588">
              <a:lnSpc>
                <a:spcPct val="103000"/>
              </a:lnSpc>
              <a:spcBef>
                <a:spcPts val="0"/>
              </a:spcBef>
              <a:spcAft>
                <a:spcPts val="600"/>
              </a:spcAft>
              <a:buNone/>
            </a:pPr>
            <a:r>
              <a:rPr lang="en-US" sz="1200" dirty="0"/>
              <a:t>A Pain Resource Nurse (PRN) </a:t>
            </a:r>
            <a:r>
              <a:rPr lang="en-US" sz="1200" b="0" dirty="0">
                <a:solidFill>
                  <a:schemeClr val="tx2"/>
                </a:solidFill>
              </a:rPr>
              <a:t>is a registered nurse who interfaces with healthcare team members, patients, and families as a resource, change agent, and leader to disseminate information, facilitate optimal pain management, and systemize quality pain care.</a:t>
            </a:r>
          </a:p>
          <a:p>
            <a:pPr lvl="4">
              <a:lnSpc>
                <a:spcPct val="103000"/>
              </a:lnSpc>
              <a:spcAft>
                <a:spcPts val="300"/>
              </a:spcAft>
            </a:pPr>
            <a:r>
              <a:rPr lang="en-US" sz="1200" dirty="0"/>
              <a:t>Leadership commitment to </a:t>
            </a:r>
            <a:br>
              <a:rPr lang="en-US" sz="1200" dirty="0"/>
            </a:br>
            <a:r>
              <a:rPr lang="en-US" sz="1200" dirty="0"/>
              <a:t>PRN and PRN role is critical for success.</a:t>
            </a:r>
          </a:p>
          <a:p>
            <a:pPr lvl="2">
              <a:lnSpc>
                <a:spcPct val="95000"/>
              </a:lnSpc>
              <a:spcAft>
                <a:spcPts val="600"/>
              </a:spcAft>
            </a:pPr>
            <a:r>
              <a:rPr lang="en-US" sz="1200" dirty="0"/>
              <a:t>PRN responsibilities include:</a:t>
            </a:r>
          </a:p>
          <a:p>
            <a:pPr lvl="4">
              <a:lnSpc>
                <a:spcPct val="103000"/>
              </a:lnSpc>
            </a:pPr>
            <a:r>
              <a:rPr lang="en-US" sz="1200" dirty="0"/>
              <a:t>Personal Professional Development</a:t>
            </a:r>
          </a:p>
          <a:p>
            <a:pPr lvl="4">
              <a:lnSpc>
                <a:spcPct val="103000"/>
              </a:lnSpc>
            </a:pPr>
            <a:r>
              <a:rPr lang="en-US" sz="1200" dirty="0"/>
              <a:t>Clinical</a:t>
            </a:r>
          </a:p>
          <a:p>
            <a:pPr lvl="4">
              <a:lnSpc>
                <a:spcPct val="103000"/>
              </a:lnSpc>
            </a:pPr>
            <a:r>
              <a:rPr lang="en-US" sz="1200" dirty="0"/>
              <a:t>Educator</a:t>
            </a:r>
          </a:p>
          <a:p>
            <a:pPr lvl="4">
              <a:lnSpc>
                <a:spcPct val="103000"/>
              </a:lnSpc>
            </a:pPr>
            <a:r>
              <a:rPr lang="en-US" sz="1200" dirty="0"/>
              <a:t>Researcher</a:t>
            </a:r>
          </a:p>
          <a:p>
            <a:pPr lvl="4">
              <a:lnSpc>
                <a:spcPct val="103000"/>
              </a:lnSpc>
            </a:pPr>
            <a:r>
              <a:rPr lang="en-US" sz="1200" dirty="0"/>
              <a:t>Change agent</a:t>
            </a:r>
          </a:p>
          <a:p>
            <a:pPr lvl="4">
              <a:lnSpc>
                <a:spcPct val="103000"/>
              </a:lnSpc>
            </a:pPr>
            <a:r>
              <a:rPr lang="en-US" sz="1200" dirty="0"/>
              <a:t>Leader</a:t>
            </a:r>
          </a:p>
          <a:p>
            <a:pPr lvl="2">
              <a:lnSpc>
                <a:spcPct val="95000"/>
              </a:lnSpc>
              <a:spcAft>
                <a:spcPts val="600"/>
              </a:spcAft>
            </a:pPr>
            <a:r>
              <a:rPr lang="en-US" sz="1200" dirty="0"/>
              <a:t>Clinical standards</a:t>
            </a:r>
          </a:p>
          <a:p>
            <a:pPr lvl="4">
              <a:lnSpc>
                <a:spcPct val="103000"/>
              </a:lnSpc>
            </a:pPr>
            <a:r>
              <a:rPr lang="en-US" sz="1200" dirty="0"/>
              <a:t>PRNs champion and facilitate quality, leadership, pain management, and ethical standards</a:t>
            </a:r>
          </a:p>
          <a:p>
            <a:pPr lvl="4"/>
            <a:endParaRPr lang="en-US" dirty="0"/>
          </a:p>
          <a:p>
            <a:pPr lvl="2">
              <a:lnSpc>
                <a:spcPct val="95000"/>
              </a:lnSpc>
              <a:spcAft>
                <a:spcPts val="600"/>
              </a:spcAft>
            </a:pPr>
            <a:endParaRPr lang="en-US" dirty="0">
              <a:latin typeface="+mn-lt"/>
            </a:endParaRPr>
          </a:p>
        </p:txBody>
      </p:sp>
      <p:sp>
        <p:nvSpPr>
          <p:cNvPr id="16" name="Content Placeholder 15"/>
          <p:cNvSpPr>
            <a:spLocks noGrp="1"/>
          </p:cNvSpPr>
          <p:nvPr>
            <p:ph idx="10"/>
          </p:nvPr>
        </p:nvSpPr>
        <p:spPr>
          <a:xfrm>
            <a:off x="6188510" y="635523"/>
            <a:ext cx="2498289" cy="5492750"/>
          </a:xfrm>
        </p:spPr>
        <p:txBody>
          <a:bodyPr/>
          <a:lstStyle/>
          <a:p>
            <a:pPr lvl="2">
              <a:lnSpc>
                <a:spcPct val="95000"/>
              </a:lnSpc>
              <a:spcAft>
                <a:spcPts val="600"/>
              </a:spcAft>
            </a:pPr>
            <a:r>
              <a:rPr lang="en-US" sz="1200" dirty="0"/>
              <a:t>When implementing the PRN role:</a:t>
            </a:r>
          </a:p>
          <a:p>
            <a:pPr lvl="4">
              <a:lnSpc>
                <a:spcPct val="103000"/>
              </a:lnSpc>
            </a:pPr>
            <a:r>
              <a:rPr lang="en-US" sz="1200" dirty="0"/>
              <a:t>Establish an interdisciplinary team to explore opportunities for improvement, identify barriers, develop an action plan, champion change, and monitor outcomes.</a:t>
            </a:r>
          </a:p>
          <a:p>
            <a:pPr lvl="4">
              <a:lnSpc>
                <a:spcPct val="103000"/>
              </a:lnSpc>
            </a:pPr>
            <a:r>
              <a:rPr lang="en-US" sz="1200" dirty="0"/>
              <a:t>Use communication, trust-building and listening skills.</a:t>
            </a:r>
          </a:p>
          <a:p>
            <a:pPr marL="0" lvl="4" indent="0">
              <a:buNone/>
            </a:pPr>
            <a:r>
              <a:rPr lang="en-US" sz="1200" b="1" dirty="0">
                <a:solidFill>
                  <a:schemeClr val="accent4"/>
                </a:solidFill>
              </a:rPr>
              <a:t>Identify high-impact opportunities</a:t>
            </a:r>
          </a:p>
          <a:p>
            <a:pPr lvl="4">
              <a:lnSpc>
                <a:spcPct val="103000"/>
              </a:lnSpc>
            </a:pPr>
            <a:r>
              <a:rPr lang="en-US" sz="1200" dirty="0"/>
              <a:t>Identify and implement change: Question, Evidence, Teamwork, Pilot, and Disseminate</a:t>
            </a:r>
          </a:p>
          <a:p>
            <a:pPr marL="0" lvl="4" indent="0">
              <a:buNone/>
            </a:pPr>
            <a:r>
              <a:rPr lang="en-US" sz="1200" b="1" dirty="0">
                <a:solidFill>
                  <a:schemeClr val="accent4"/>
                </a:solidFill>
              </a:rPr>
              <a:t>Your role as a Change Agent</a:t>
            </a:r>
          </a:p>
          <a:p>
            <a:pPr lvl="4">
              <a:lnSpc>
                <a:spcPct val="103000"/>
              </a:lnSpc>
            </a:pPr>
            <a:r>
              <a:rPr lang="en-US" sz="1200" dirty="0"/>
              <a:t>Phase project implementation to create awareness and interest, build knowledge and commitment, promote action and change, and plan integration and sustained use.</a:t>
            </a:r>
          </a:p>
          <a:p>
            <a:pPr lvl="4">
              <a:lnSpc>
                <a:spcPct val="103000"/>
              </a:lnSpc>
            </a:pPr>
            <a:r>
              <a:rPr lang="en-US" sz="1200" dirty="0"/>
              <a:t>Identify specific data sources and outcome measures</a:t>
            </a:r>
            <a:r>
              <a:rPr lang="en-US" dirty="0"/>
              <a:t>.</a:t>
            </a:r>
          </a:p>
          <a:p>
            <a:pPr marL="0" lvl="4" indent="0">
              <a:buNone/>
            </a:pPr>
            <a:r>
              <a:rPr lang="en-US" sz="1200" b="1" dirty="0">
                <a:solidFill>
                  <a:schemeClr val="accent4"/>
                </a:solidFill>
              </a:rPr>
              <a:t>Leverage Informatics</a:t>
            </a:r>
          </a:p>
          <a:p>
            <a:pPr marL="0" lvl="4" indent="0">
              <a:buNone/>
            </a:pPr>
            <a:r>
              <a:rPr lang="en-US" sz="1200" b="1" dirty="0">
                <a:solidFill>
                  <a:schemeClr val="accent4"/>
                </a:solidFill>
              </a:rPr>
              <a:t>Advocate for patients &amp; families</a:t>
            </a:r>
          </a:p>
          <a:p>
            <a:pPr lvl="4">
              <a:lnSpc>
                <a:spcPct val="103000"/>
              </a:lnSpc>
            </a:pPr>
            <a:r>
              <a:rPr lang="en-US" sz="1200" dirty="0"/>
              <a:t>Tailor the pain-related information to the patient and family</a:t>
            </a:r>
            <a:r>
              <a:rPr lang="en-US" dirty="0"/>
              <a:t>.</a:t>
            </a:r>
          </a:p>
        </p:txBody>
      </p:sp>
    </p:spTree>
    <p:extLst>
      <p:ext uri="{BB962C8B-B14F-4D97-AF65-F5344CB8AC3E}">
        <p14:creationId xmlns:p14="http://schemas.microsoft.com/office/powerpoint/2010/main" val="27544940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55DD3-5735-4FC2-8AF2-92BE3A6D4B5E}"/>
              </a:ext>
            </a:extLst>
          </p:cNvPr>
          <p:cNvSpPr>
            <a:spLocks noGrp="1"/>
          </p:cNvSpPr>
          <p:nvPr>
            <p:ph type="title"/>
          </p:nvPr>
        </p:nvSpPr>
        <p:spPr/>
        <p:txBody>
          <a:bodyPr/>
          <a:lstStyle/>
          <a:p>
            <a:r>
              <a:rPr lang="en-US" dirty="0"/>
              <a:t>Checklist: Instituting Evidence-Based Practice</a:t>
            </a:r>
          </a:p>
        </p:txBody>
      </p:sp>
      <p:pic>
        <p:nvPicPr>
          <p:cNvPr id="5" name="Picture 4" descr="A blue check mark in a circle&#10;&#10;">
            <a:extLst>
              <a:ext uri="{FF2B5EF4-FFF2-40B4-BE49-F238E27FC236}">
                <a16:creationId xmlns:a16="http://schemas.microsoft.com/office/drawing/2014/main" id="{0CB2940B-00EB-45E5-A2FE-BA30C58F7E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8785" y="2919248"/>
            <a:ext cx="1828800" cy="1677799"/>
          </a:xfrm>
          <a:prstGeom prst="rect">
            <a:avLst/>
          </a:prstGeom>
          <a:effectLst>
            <a:outerShdw dist="50800" dir="5400000" algn="ctr" rotWithShape="0">
              <a:schemeClr val="bg2">
                <a:alpha val="25000"/>
              </a:schemeClr>
            </a:outerShdw>
          </a:effectLst>
        </p:spPr>
      </p:pic>
      <p:sp>
        <p:nvSpPr>
          <p:cNvPr id="3" name="Content Placeholder 2">
            <a:extLst>
              <a:ext uri="{FF2B5EF4-FFF2-40B4-BE49-F238E27FC236}">
                <a16:creationId xmlns:a16="http://schemas.microsoft.com/office/drawing/2014/main" id="{87496568-FCB2-4F43-B024-FC02C0A2819C}"/>
              </a:ext>
            </a:extLst>
          </p:cNvPr>
          <p:cNvSpPr>
            <a:spLocks noGrp="1"/>
          </p:cNvSpPr>
          <p:nvPr>
            <p:ph idx="1"/>
          </p:nvPr>
        </p:nvSpPr>
        <p:spPr/>
        <p:txBody>
          <a:bodyPr/>
          <a:lstStyle/>
          <a:p>
            <a:pPr lvl="4">
              <a:buFont typeface="Wingdings" panose="05000000000000000000" pitchFamily="2" charset="2"/>
              <a:buChar char="q"/>
            </a:pPr>
            <a:r>
              <a:rPr lang="en-US" altLang="en-US" sz="1200" dirty="0">
                <a:latin typeface="+mn-lt"/>
                <a:cs typeface="+mn-cs"/>
              </a:rPr>
              <a:t>Define units, patient populations to extend evidence-based practice </a:t>
            </a:r>
          </a:p>
          <a:p>
            <a:pPr lvl="4">
              <a:buFont typeface="Wingdings" panose="05000000000000000000" pitchFamily="2" charset="2"/>
              <a:buChar char="q"/>
            </a:pPr>
            <a:r>
              <a:rPr lang="en-US" altLang="en-US" sz="1200" dirty="0">
                <a:latin typeface="+mn-lt"/>
                <a:cs typeface="+mn-cs"/>
              </a:rPr>
              <a:t>Select opinion leaders</a:t>
            </a:r>
          </a:p>
          <a:p>
            <a:pPr lvl="4">
              <a:buFont typeface="Wingdings" panose="05000000000000000000" pitchFamily="2" charset="2"/>
              <a:buChar char="q"/>
            </a:pPr>
            <a:r>
              <a:rPr lang="en-US" altLang="en-US" sz="1200" dirty="0">
                <a:latin typeface="+mn-lt"/>
                <a:cs typeface="+mn-cs"/>
              </a:rPr>
              <a:t>Select change champions</a:t>
            </a:r>
          </a:p>
          <a:p>
            <a:pPr lvl="4">
              <a:buFont typeface="Wingdings" panose="05000000000000000000" pitchFamily="2" charset="2"/>
              <a:buChar char="q"/>
            </a:pPr>
            <a:r>
              <a:rPr lang="en-US" altLang="en-US" sz="1200" dirty="0">
                <a:latin typeface="+mn-lt"/>
                <a:cs typeface="+mn-cs"/>
              </a:rPr>
              <a:t>Select core group members</a:t>
            </a:r>
          </a:p>
          <a:p>
            <a:pPr lvl="5"/>
            <a:r>
              <a:rPr lang="en-US" altLang="en-US" sz="1200" dirty="0">
                <a:latin typeface="+mn-lt"/>
                <a:cs typeface="+mn-cs"/>
              </a:rPr>
              <a:t>Outline responsibilities</a:t>
            </a:r>
          </a:p>
          <a:p>
            <a:pPr lvl="5"/>
            <a:r>
              <a:rPr lang="en-US" altLang="en-US" sz="1200" dirty="0">
                <a:latin typeface="+mn-lt"/>
                <a:cs typeface="+mn-cs"/>
              </a:rPr>
              <a:t>Establish timelines</a:t>
            </a:r>
          </a:p>
          <a:p>
            <a:pPr lvl="5"/>
            <a:r>
              <a:rPr lang="en-US" altLang="en-US" sz="1200" dirty="0">
                <a:latin typeface="+mn-lt"/>
                <a:cs typeface="+mn-cs"/>
              </a:rPr>
              <a:t>Keep them involved</a:t>
            </a:r>
          </a:p>
          <a:p>
            <a:pPr lvl="4">
              <a:buFont typeface="Wingdings" panose="05000000000000000000" pitchFamily="2" charset="2"/>
              <a:buChar char="q"/>
            </a:pPr>
            <a:r>
              <a:rPr lang="en-US" altLang="en-US" sz="1200" dirty="0">
                <a:latin typeface="+mn-lt"/>
                <a:cs typeface="+mn-cs"/>
              </a:rPr>
              <a:t>Decide on initial education</a:t>
            </a:r>
          </a:p>
          <a:p>
            <a:pPr lvl="5"/>
            <a:r>
              <a:rPr lang="en-US" altLang="en-US" sz="1200" dirty="0"/>
              <a:t>Who?</a:t>
            </a:r>
          </a:p>
          <a:p>
            <a:pPr marL="548640" lvl="8"/>
            <a:r>
              <a:rPr lang="en-US" altLang="en-US" sz="1200" dirty="0">
                <a:latin typeface="+mn-lt"/>
              </a:rPr>
              <a:t>Opinion leader</a:t>
            </a:r>
          </a:p>
          <a:p>
            <a:pPr marL="548640" lvl="8"/>
            <a:r>
              <a:rPr lang="en-US" altLang="en-US" sz="1200" dirty="0">
                <a:latin typeface="+mn-lt"/>
              </a:rPr>
              <a:t>Change champion</a:t>
            </a:r>
          </a:p>
          <a:p>
            <a:pPr marL="548640" lvl="8"/>
            <a:r>
              <a:rPr lang="en-US" altLang="en-US" sz="1200" dirty="0">
                <a:latin typeface="+mn-lt"/>
              </a:rPr>
              <a:t>Core group</a:t>
            </a:r>
          </a:p>
          <a:p>
            <a:pPr marL="548640" lvl="8"/>
            <a:r>
              <a:rPr lang="en-US" altLang="en-US" sz="1200" dirty="0">
                <a:latin typeface="+mn-lt"/>
              </a:rPr>
              <a:t>Staff</a:t>
            </a:r>
          </a:p>
          <a:p>
            <a:pPr lvl="5"/>
            <a:r>
              <a:rPr lang="en-US" altLang="en-US" sz="1200" dirty="0"/>
              <a:t>Methods</a:t>
            </a:r>
          </a:p>
          <a:p>
            <a:pPr lvl="5"/>
            <a:r>
              <a:rPr lang="en-US" altLang="en-US" sz="1200" dirty="0"/>
              <a:t>When</a:t>
            </a:r>
          </a:p>
          <a:p>
            <a:pPr lvl="4">
              <a:buFont typeface="Wingdings" panose="05000000000000000000" pitchFamily="2" charset="2"/>
              <a:buChar char="q"/>
            </a:pPr>
            <a:r>
              <a:rPr lang="en-US" altLang="en-US" sz="1200" dirty="0">
                <a:latin typeface="+mn-lt"/>
                <a:cs typeface="+mn-cs"/>
              </a:rPr>
              <a:t>Plan for education of new staff</a:t>
            </a:r>
          </a:p>
          <a:p>
            <a:pPr lvl="4">
              <a:buFont typeface="Wingdings" panose="05000000000000000000" pitchFamily="2" charset="2"/>
              <a:buChar char="q"/>
            </a:pPr>
            <a:r>
              <a:rPr lang="en-US" altLang="en-US" sz="1200" dirty="0">
                <a:latin typeface="+mn-lt"/>
                <a:cs typeface="+mn-cs"/>
              </a:rPr>
              <a:t>Plan for annual competency review</a:t>
            </a:r>
          </a:p>
          <a:p>
            <a:endParaRPr lang="en-US" dirty="0"/>
          </a:p>
        </p:txBody>
      </p:sp>
      <p:sp>
        <p:nvSpPr>
          <p:cNvPr id="4" name="Content Placeholder 3">
            <a:extLst>
              <a:ext uri="{FF2B5EF4-FFF2-40B4-BE49-F238E27FC236}">
                <a16:creationId xmlns:a16="http://schemas.microsoft.com/office/drawing/2014/main" id="{998E3F9B-DCC6-40C7-99AF-7B2B0C04044A}"/>
              </a:ext>
            </a:extLst>
          </p:cNvPr>
          <p:cNvSpPr>
            <a:spLocks noGrp="1"/>
          </p:cNvSpPr>
          <p:nvPr>
            <p:ph idx="10"/>
          </p:nvPr>
        </p:nvSpPr>
        <p:spPr/>
        <p:txBody>
          <a:bodyPr/>
          <a:lstStyle/>
          <a:p>
            <a:pPr lvl="4">
              <a:buFont typeface="Wingdings" panose="05000000000000000000" pitchFamily="2" charset="2"/>
              <a:buChar char="q"/>
            </a:pPr>
            <a:r>
              <a:rPr lang="en-US" altLang="en-US" sz="1200" dirty="0">
                <a:latin typeface="+mn-lt"/>
                <a:cs typeface="+mn-cs"/>
              </a:rPr>
              <a:t>Decide on written resources needed for implementation</a:t>
            </a:r>
          </a:p>
          <a:p>
            <a:pPr lvl="4">
              <a:buFont typeface="Wingdings" panose="05000000000000000000" pitchFamily="2" charset="2"/>
              <a:buChar char="q"/>
            </a:pPr>
            <a:r>
              <a:rPr lang="en-US" altLang="en-US" sz="1200" dirty="0">
                <a:latin typeface="+mn-lt"/>
                <a:cs typeface="+mn-cs"/>
              </a:rPr>
              <a:t>Quick reference guides.</a:t>
            </a:r>
          </a:p>
          <a:p>
            <a:pPr lvl="4">
              <a:buFont typeface="Wingdings" panose="05000000000000000000" pitchFamily="2" charset="2"/>
              <a:buChar char="q"/>
            </a:pPr>
            <a:r>
              <a:rPr lang="en-US" altLang="en-US" sz="1200" dirty="0">
                <a:latin typeface="+mn-lt"/>
                <a:cs typeface="+mn-cs"/>
              </a:rPr>
              <a:t>Patient/education forms.</a:t>
            </a:r>
          </a:p>
          <a:p>
            <a:pPr lvl="4">
              <a:buFont typeface="Wingdings" panose="05000000000000000000" pitchFamily="2" charset="2"/>
              <a:buChar char="q"/>
            </a:pPr>
            <a:r>
              <a:rPr lang="en-US" altLang="en-US" sz="1200" dirty="0">
                <a:latin typeface="+mn-lt"/>
                <a:cs typeface="+mn-cs"/>
              </a:rPr>
              <a:t>Decision tree.</a:t>
            </a:r>
          </a:p>
          <a:p>
            <a:pPr lvl="4">
              <a:buFont typeface="Wingdings" panose="05000000000000000000" pitchFamily="2" charset="2"/>
              <a:buChar char="q"/>
            </a:pPr>
            <a:r>
              <a:rPr lang="en-US" altLang="en-US" sz="1200" dirty="0">
                <a:latin typeface="+mn-lt"/>
                <a:cs typeface="+mn-cs"/>
              </a:rPr>
              <a:t>Plan for and make system changes as needed (documentation forms, etc.)</a:t>
            </a:r>
          </a:p>
          <a:p>
            <a:pPr lvl="4">
              <a:buFont typeface="Wingdings" panose="05000000000000000000" pitchFamily="2" charset="2"/>
              <a:buChar char="q"/>
            </a:pPr>
            <a:r>
              <a:rPr lang="en-US" altLang="en-US" sz="1200" dirty="0">
                <a:latin typeface="+mn-lt"/>
                <a:cs typeface="+mn-cs"/>
              </a:rPr>
              <a:t>Plan baseline data collection</a:t>
            </a:r>
          </a:p>
          <a:p>
            <a:pPr lvl="5">
              <a:spcBef>
                <a:spcPts val="0"/>
              </a:spcBef>
            </a:pPr>
            <a:r>
              <a:rPr lang="en-US" altLang="en-US" sz="1200" dirty="0">
                <a:latin typeface="+mn-lt"/>
                <a:cs typeface="+mn-cs"/>
              </a:rPr>
              <a:t>Process indicators</a:t>
            </a:r>
          </a:p>
          <a:p>
            <a:pPr lvl="5">
              <a:spcBef>
                <a:spcPts val="0"/>
              </a:spcBef>
            </a:pPr>
            <a:r>
              <a:rPr lang="en-US" altLang="en-US" sz="1200" dirty="0">
                <a:latin typeface="+mn-lt"/>
                <a:cs typeface="+mn-cs"/>
              </a:rPr>
              <a:t>Outcome indicators</a:t>
            </a:r>
          </a:p>
          <a:p>
            <a:pPr lvl="5">
              <a:spcBef>
                <a:spcPts val="0"/>
              </a:spcBef>
            </a:pPr>
            <a:r>
              <a:rPr lang="en-US" altLang="en-US" sz="1200" dirty="0">
                <a:latin typeface="+mn-lt"/>
                <a:cs typeface="+mn-cs"/>
              </a:rPr>
              <a:t>Frequency</a:t>
            </a:r>
          </a:p>
          <a:p>
            <a:pPr lvl="5">
              <a:spcBef>
                <a:spcPts val="0"/>
              </a:spcBef>
            </a:pPr>
            <a:r>
              <a:rPr lang="en-US" altLang="en-US" sz="1200" dirty="0">
                <a:latin typeface="+mn-lt"/>
                <a:cs typeface="+mn-cs"/>
              </a:rPr>
              <a:t>Initial feedback to staff</a:t>
            </a:r>
          </a:p>
          <a:p>
            <a:pPr marL="548640" lvl="8">
              <a:lnSpc>
                <a:spcPct val="90000"/>
              </a:lnSpc>
            </a:pPr>
            <a:r>
              <a:rPr lang="en-US" altLang="en-US" sz="1200" dirty="0">
                <a:latin typeface="+mn-lt"/>
              </a:rPr>
              <a:t>Graphs</a:t>
            </a:r>
          </a:p>
          <a:p>
            <a:pPr marL="548640" lvl="8">
              <a:lnSpc>
                <a:spcPct val="90000"/>
              </a:lnSpc>
            </a:pPr>
            <a:r>
              <a:rPr lang="en-US" altLang="en-US" sz="1200" dirty="0">
                <a:latin typeface="+mn-lt"/>
              </a:rPr>
              <a:t>Who</a:t>
            </a:r>
          </a:p>
          <a:p>
            <a:pPr marL="548640" lvl="8">
              <a:lnSpc>
                <a:spcPct val="90000"/>
              </a:lnSpc>
            </a:pPr>
            <a:r>
              <a:rPr lang="en-US" altLang="en-US" sz="1200" dirty="0">
                <a:latin typeface="+mn-lt"/>
              </a:rPr>
              <a:t>When</a:t>
            </a:r>
          </a:p>
          <a:p>
            <a:pPr marL="548640" lvl="8">
              <a:lnSpc>
                <a:spcPct val="90000"/>
              </a:lnSpc>
            </a:pPr>
            <a:r>
              <a:rPr lang="en-US" altLang="en-US" sz="1200" dirty="0">
                <a:latin typeface="+mn-lt"/>
              </a:rPr>
              <a:t>Posting</a:t>
            </a:r>
          </a:p>
          <a:p>
            <a:pPr lvl="4">
              <a:buFont typeface="Wingdings" panose="05000000000000000000" pitchFamily="2" charset="2"/>
              <a:buChar char="q"/>
            </a:pPr>
            <a:r>
              <a:rPr lang="en-US" altLang="en-US" sz="1200" dirty="0">
                <a:latin typeface="+mn-lt"/>
                <a:cs typeface="+mn-cs"/>
              </a:rPr>
              <a:t>Audit and feedback of data</a:t>
            </a:r>
          </a:p>
          <a:p>
            <a:pPr lvl="5">
              <a:spcBef>
                <a:spcPts val="0"/>
              </a:spcBef>
            </a:pPr>
            <a:r>
              <a:rPr lang="en-US" altLang="en-US" sz="1200" dirty="0"/>
              <a:t>Frequency</a:t>
            </a:r>
          </a:p>
          <a:p>
            <a:pPr lvl="5">
              <a:spcBef>
                <a:spcPts val="0"/>
              </a:spcBef>
            </a:pPr>
            <a:r>
              <a:rPr lang="en-US" altLang="en-US" sz="1200" dirty="0"/>
              <a:t>Where to post</a:t>
            </a:r>
          </a:p>
          <a:p>
            <a:pPr lvl="4">
              <a:buFont typeface="Wingdings" panose="05000000000000000000" pitchFamily="2" charset="2"/>
              <a:buChar char="q"/>
            </a:pPr>
            <a:r>
              <a:rPr lang="en-US" altLang="en-US" sz="1200" dirty="0">
                <a:latin typeface="+mn-lt"/>
                <a:cs typeface="+mn-cs"/>
              </a:rPr>
              <a:t>Celebrate progress and success</a:t>
            </a:r>
          </a:p>
          <a:p>
            <a:pPr marL="571500" indent="-571500">
              <a:buFont typeface="Wingdings" panose="05000000000000000000" pitchFamily="2" charset="2"/>
              <a:buChar char="q"/>
            </a:pPr>
            <a:endParaRPr lang="en-US" altLang="en-US" u="sng" dirty="0"/>
          </a:p>
          <a:p>
            <a:endParaRPr lang="en-US" dirty="0"/>
          </a:p>
        </p:txBody>
      </p:sp>
    </p:spTree>
    <p:extLst>
      <p:ext uri="{BB962C8B-B14F-4D97-AF65-F5344CB8AC3E}">
        <p14:creationId xmlns:p14="http://schemas.microsoft.com/office/powerpoint/2010/main" val="2958216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6CF9AC-308B-49CC-AE05-FFCDBA17EEEA}"/>
              </a:ext>
            </a:extLst>
          </p:cNvPr>
          <p:cNvSpPr>
            <a:spLocks noGrp="1"/>
          </p:cNvSpPr>
          <p:nvPr>
            <p:ph type="title" idx="4294967295"/>
          </p:nvPr>
        </p:nvSpPr>
        <p:spPr>
          <a:xfrm>
            <a:off x="3888094" y="3158609"/>
            <a:ext cx="3122305" cy="3231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chemeClr val="accent1"/>
                </a:solidFill>
                <a:effectLst/>
                <a:uLnTx/>
                <a:uFillTx/>
                <a:latin typeface="Corbel" panose="020B0503020204020204" pitchFamily="34" charset="0"/>
                <a:ea typeface="+mn-ea"/>
                <a:cs typeface="+mn-cs"/>
              </a:rPr>
              <a:t>Write your next steps here.  </a:t>
            </a:r>
          </a:p>
        </p:txBody>
      </p:sp>
      <p:sp>
        <p:nvSpPr>
          <p:cNvPr id="2" name="Text Placeholder 1"/>
          <p:cNvSpPr>
            <a:spLocks noGrp="1"/>
          </p:cNvSpPr>
          <p:nvPr>
            <p:ph type="body" sz="quarter" idx="10"/>
          </p:nvPr>
        </p:nvSpPr>
        <p:spPr>
          <a:xfrm>
            <a:off x="475488" y="3195616"/>
            <a:ext cx="3128324" cy="2746756"/>
          </a:xfrm>
        </p:spPr>
        <p:txBody>
          <a:bodyPr/>
          <a:lstStyle/>
          <a:p>
            <a:pPr lvl="2">
              <a:spcAft>
                <a:spcPts val="600"/>
              </a:spcAft>
            </a:pPr>
            <a:r>
              <a:rPr lang="en-US" sz="1600" dirty="0"/>
              <a:t>What’s your plan?</a:t>
            </a:r>
          </a:p>
          <a:p>
            <a:pPr marL="225425" lvl="4" indent="-171450">
              <a:lnSpc>
                <a:spcPct val="95000"/>
              </a:lnSpc>
              <a:spcAft>
                <a:spcPts val="600"/>
              </a:spcAft>
              <a:buFont typeface="Arial" panose="020B0604020202020204" pitchFamily="34" charset="0"/>
              <a:buChar char="•"/>
            </a:pPr>
            <a:r>
              <a:rPr lang="en-US" sz="1200" dirty="0"/>
              <a:t>Review the characteristics for implementing the PRN role successfully. What do you still need?</a:t>
            </a:r>
          </a:p>
          <a:p>
            <a:pPr marL="225425" lvl="4" indent="-171450">
              <a:lnSpc>
                <a:spcPct val="95000"/>
              </a:lnSpc>
              <a:spcAft>
                <a:spcPts val="600"/>
              </a:spcAft>
              <a:buFont typeface="Arial" panose="020B0604020202020204" pitchFamily="34" charset="0"/>
              <a:buChar char="•"/>
            </a:pPr>
            <a:r>
              <a:rPr lang="en-US" sz="1200" dirty="0"/>
              <a:t>Review the types of projects PRNs can take responsibility for. Which can immediately benefit your clinical unit or specialty?</a:t>
            </a:r>
          </a:p>
          <a:p>
            <a:pPr marL="225425" lvl="4" indent="-171450">
              <a:lnSpc>
                <a:spcPct val="95000"/>
              </a:lnSpc>
              <a:spcAft>
                <a:spcPts val="600"/>
              </a:spcAft>
              <a:buFont typeface="Arial" panose="020B0604020202020204" pitchFamily="34" charset="0"/>
              <a:buChar char="•"/>
            </a:pPr>
            <a:r>
              <a:rPr lang="en-US" sz="1200" dirty="0"/>
              <a:t>Review the checklist for instituting evidence-based practice. Who needs to be on your interdisciplinary team?</a:t>
            </a:r>
          </a:p>
          <a:p>
            <a:pPr marL="225425" lvl="4" indent="-171450">
              <a:lnSpc>
                <a:spcPct val="95000"/>
              </a:lnSpc>
              <a:spcAft>
                <a:spcPts val="600"/>
              </a:spcAft>
              <a:buFont typeface="Arial" panose="020B0604020202020204" pitchFamily="34" charset="0"/>
              <a:buChar char="•"/>
            </a:pPr>
            <a:r>
              <a:rPr lang="en-US" sz="1200" dirty="0"/>
              <a:t>Think about your own professional development. Who can be your mentor? </a:t>
            </a:r>
          </a:p>
          <a:p>
            <a:pPr lvl="2">
              <a:buNone/>
            </a:pPr>
            <a:endParaRPr lang="en-US" sz="1600" dirty="0"/>
          </a:p>
          <a:p>
            <a:endParaRPr lang="en-US" dirty="0"/>
          </a:p>
        </p:txBody>
      </p:sp>
      <p:pic>
        <p:nvPicPr>
          <p:cNvPr id="1026" name="Picture 2" descr="Image result for icon for plan circle">
            <a:extLst>
              <a:ext uri="{FF2B5EF4-FFF2-40B4-BE49-F238E27FC236}">
                <a16:creationId xmlns:a16="http://schemas.microsoft.com/office/drawing/2014/main" id="{0889404E-27BE-4263-AD29-7AB3463AA6B0}"/>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69264" y="905256"/>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213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847924"/>
          </a:xfrm>
        </p:spPr>
        <p:txBody>
          <a:bodyPr/>
          <a:lstStyle/>
          <a:p>
            <a:r>
              <a:rPr lang="en-US" dirty="0"/>
              <a:t>Appendix</a:t>
            </a:r>
          </a:p>
        </p:txBody>
      </p:sp>
    </p:spTree>
    <p:extLst>
      <p:ext uri="{BB962C8B-B14F-4D97-AF65-F5344CB8AC3E}">
        <p14:creationId xmlns:p14="http://schemas.microsoft.com/office/powerpoint/2010/main" val="22120754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5" name="Content Placeholder 4">
            <a:extLst>
              <a:ext uri="{FF2B5EF4-FFF2-40B4-BE49-F238E27FC236}">
                <a16:creationId xmlns:a16="http://schemas.microsoft.com/office/drawing/2014/main" id="{B57E450C-B882-493D-B99F-0568CB814264}"/>
              </a:ext>
            </a:extLst>
          </p:cNvPr>
          <p:cNvSpPr>
            <a:spLocks noGrp="1"/>
          </p:cNvSpPr>
          <p:nvPr>
            <p:ph idx="1"/>
          </p:nvPr>
        </p:nvSpPr>
        <p:spPr>
          <a:xfrm>
            <a:off x="457200" y="1154096"/>
            <a:ext cx="8229600" cy="5024453"/>
          </a:xfrm>
        </p:spPr>
        <p:txBody>
          <a:bodyPr/>
          <a:lstStyle/>
          <a:p>
            <a:pPr lvl="2"/>
            <a:r>
              <a:rPr lang="en-US" sz="1050" dirty="0"/>
              <a:t>Health Literacy &amp; Best Evidence for Patient/Family Education</a:t>
            </a:r>
          </a:p>
          <a:p>
            <a:pPr lvl="2"/>
            <a:r>
              <a:rPr lang="en-US" sz="1000" dirty="0">
                <a:solidFill>
                  <a:schemeClr val="tx2"/>
                </a:solidFill>
              </a:rPr>
              <a:t>American Academy of Pediatrics</a:t>
            </a:r>
          </a:p>
          <a:p>
            <a:pPr lvl="3">
              <a:lnSpc>
                <a:spcPct val="110000"/>
              </a:lnSpc>
              <a:spcAft>
                <a:spcPts val="0"/>
              </a:spcAft>
            </a:pPr>
            <a:r>
              <a:rPr lang="en-US" sz="1000" dirty="0"/>
              <a:t>Considered a ‘go-to’ for patient education information on a variety of topics  </a:t>
            </a:r>
            <a:r>
              <a:rPr lang="en-US" sz="1000" dirty="0">
                <a:hlinkClick r:id="rId2"/>
              </a:rPr>
              <a:t>www.aap.org </a:t>
            </a:r>
            <a:endParaRPr lang="en-US" sz="1000" dirty="0">
              <a:hlinkClick r:id="rId3"/>
            </a:endParaRPr>
          </a:p>
          <a:p>
            <a:pPr lvl="2"/>
            <a:r>
              <a:rPr lang="en-US" sz="1000" dirty="0">
                <a:solidFill>
                  <a:schemeClr val="tx2"/>
                </a:solidFill>
              </a:rPr>
              <a:t>KidsHealth</a:t>
            </a:r>
          </a:p>
          <a:p>
            <a:pPr lvl="3">
              <a:lnSpc>
                <a:spcPct val="110000"/>
              </a:lnSpc>
              <a:spcAft>
                <a:spcPts val="0"/>
              </a:spcAft>
            </a:pPr>
            <a:r>
              <a:rPr lang="en-US" sz="1000" dirty="0"/>
              <a:t>For general patient education information on a variety of topics addressing kids, teens and parents  </a:t>
            </a:r>
            <a:r>
              <a:rPr lang="en-US" sz="1000" dirty="0">
                <a:hlinkClick r:id="rId3"/>
              </a:rPr>
              <a:t>www.kidshealth.org</a:t>
            </a:r>
            <a:endParaRPr lang="en-US" sz="1000" dirty="0"/>
          </a:p>
          <a:p>
            <a:pPr>
              <a:lnSpc>
                <a:spcPct val="110000"/>
              </a:lnSpc>
              <a:spcAft>
                <a:spcPts val="0"/>
              </a:spcAft>
            </a:pPr>
            <a:r>
              <a:rPr lang="en-US" sz="1000" b="1" i="0" dirty="0">
                <a:solidFill>
                  <a:schemeClr val="tx2"/>
                </a:solidFill>
                <a:latin typeface="Microsoft New Tai Lue" panose="020B0502040204020203" pitchFamily="34" charset="0"/>
                <a:cs typeface="Microsoft New Tai Lue" panose="020B0502040204020203" pitchFamily="34" charset="0"/>
              </a:rPr>
              <a:t>Agency for Healthcare Research and Quality (AHRQ)</a:t>
            </a:r>
          </a:p>
          <a:p>
            <a:pPr lvl="3">
              <a:lnSpc>
                <a:spcPct val="110000"/>
              </a:lnSpc>
              <a:spcAft>
                <a:spcPts val="0"/>
              </a:spcAft>
            </a:pPr>
            <a:r>
              <a:rPr lang="en-US" sz="1000" dirty="0"/>
              <a:t>Good resource for toolkits, examples of how to approach education and engaging patients on a variety of topics. Can be used as framework. </a:t>
            </a:r>
            <a:r>
              <a:rPr lang="en-US" sz="1000" dirty="0">
                <a:hlinkClick r:id="rId4"/>
              </a:rPr>
              <a:t>https://www.ahrq.gov/professionals/education/curriculum-tools/index.html</a:t>
            </a:r>
            <a:endParaRPr lang="en-US" sz="1000" dirty="0"/>
          </a:p>
          <a:p>
            <a:pPr lvl="3">
              <a:lnSpc>
                <a:spcPct val="110000"/>
              </a:lnSpc>
              <a:spcAft>
                <a:spcPts val="0"/>
              </a:spcAft>
            </a:pPr>
            <a:r>
              <a:rPr lang="en-US" sz="1000" b="1" dirty="0"/>
              <a:t>Centers for Disease Control (CDC)</a:t>
            </a:r>
            <a:endParaRPr lang="en-US" sz="1000" b="1" dirty="0">
              <a:hlinkClick r:id="rId4"/>
            </a:endParaRPr>
          </a:p>
          <a:p>
            <a:pPr lvl="3">
              <a:lnSpc>
                <a:spcPct val="110000"/>
              </a:lnSpc>
              <a:spcAft>
                <a:spcPts val="0"/>
              </a:spcAft>
            </a:pPr>
            <a:r>
              <a:rPr lang="en-US" sz="1000" dirty="0"/>
              <a:t>Good resource for toolkits, examples of how to approach health literacy</a:t>
            </a:r>
            <a:br>
              <a:rPr lang="en-US" sz="1000" dirty="0"/>
            </a:br>
            <a:r>
              <a:rPr lang="en-US" sz="1000" dirty="0">
                <a:hlinkClick r:id="rId5"/>
              </a:rPr>
              <a:t>https://www.cdc.gov/healthliteracy/</a:t>
            </a:r>
            <a:endParaRPr lang="en-US" sz="1000" dirty="0"/>
          </a:p>
          <a:p>
            <a:pPr lvl="2"/>
            <a:r>
              <a:rPr lang="en-US" sz="900" dirty="0">
                <a:hlinkClick r:id="rId4"/>
              </a:rPr>
              <a:t> </a:t>
            </a:r>
            <a:r>
              <a:rPr lang="en-US" sz="1000" dirty="0"/>
              <a:t>Change Management</a:t>
            </a:r>
          </a:p>
          <a:p>
            <a:pPr lvl="2"/>
            <a:r>
              <a:rPr lang="en-US" sz="1000" b="0" dirty="0">
                <a:solidFill>
                  <a:schemeClr val="tx2"/>
                </a:solidFill>
              </a:rPr>
              <a:t>Rogers, E.M. (2003). </a:t>
            </a:r>
            <a:r>
              <a:rPr lang="en-US" sz="1000" b="0" i="1" dirty="0">
                <a:solidFill>
                  <a:schemeClr val="tx2"/>
                </a:solidFill>
              </a:rPr>
              <a:t>Diffusion of Innovations </a:t>
            </a:r>
            <a:r>
              <a:rPr lang="en-US" sz="1000" b="0" dirty="0">
                <a:solidFill>
                  <a:schemeClr val="tx2"/>
                </a:solidFill>
              </a:rPr>
              <a:t>(5th Ed.). New York, NY: The Free Press.</a:t>
            </a:r>
          </a:p>
          <a:p>
            <a:pPr lvl="2"/>
            <a:r>
              <a:rPr lang="en-US" sz="1000" b="0" dirty="0">
                <a:solidFill>
                  <a:schemeClr val="tx2"/>
                </a:solidFill>
              </a:rPr>
              <a:t>Cullen, L. &amp; Adams, S. (2012). Planning for Implementation of Evidence-Based Practice. Journal of Nursing Administration, 42(4), 222-230.</a:t>
            </a:r>
            <a:endParaRPr lang="en-US" sz="1000" dirty="0"/>
          </a:p>
          <a:p>
            <a:pPr lvl="2"/>
            <a:r>
              <a:rPr lang="en-US" sz="1000" dirty="0"/>
              <a:t>Implementation</a:t>
            </a:r>
          </a:p>
          <a:p>
            <a:pPr>
              <a:lnSpc>
                <a:spcPct val="95000"/>
              </a:lnSpc>
              <a:spcAft>
                <a:spcPts val="0"/>
              </a:spcAft>
              <a:buNone/>
              <a:defRPr/>
            </a:pPr>
            <a:r>
              <a:rPr lang="en-US" sz="1000" i="0" dirty="0">
                <a:solidFill>
                  <a:schemeClr val="tx2"/>
                </a:solidFill>
                <a:latin typeface="Microsoft New Tai Lue" panose="020B0502040204020203" pitchFamily="34" charset="0"/>
                <a:cs typeface="Microsoft New Tai Lue" panose="020B0502040204020203" pitchFamily="34" charset="0"/>
              </a:rPr>
              <a:t>Cullen, L., Hanrahan, K., Tucker, S., Rempel, G., &amp; Jordan, K. (2012). </a:t>
            </a:r>
            <a:r>
              <a:rPr lang="en-US" sz="1000" dirty="0">
                <a:solidFill>
                  <a:schemeClr val="tx2"/>
                </a:solidFill>
                <a:latin typeface="Microsoft New Tai Lue" panose="020B0502040204020203" pitchFamily="34" charset="0"/>
                <a:cs typeface="Microsoft New Tai Lue" panose="020B0502040204020203" pitchFamily="34" charset="0"/>
              </a:rPr>
              <a:t>Evidence-Based Practice Building Blocks: Comprehensive Strategies, Tools, and Tips</a:t>
            </a:r>
            <a:r>
              <a:rPr lang="en-US" sz="1000" i="0" dirty="0">
                <a:solidFill>
                  <a:schemeClr val="tx2"/>
                </a:solidFill>
                <a:latin typeface="Microsoft New Tai Lue" panose="020B0502040204020203" pitchFamily="34" charset="0"/>
                <a:cs typeface="Microsoft New Tai Lue" panose="020B0502040204020203" pitchFamily="34" charset="0"/>
              </a:rPr>
              <a:t>. Iowa City, IA, University of Iowa Hospitals and Clinics, Nursing Research and Evidence-Based Practice. </a:t>
            </a:r>
          </a:p>
          <a:p>
            <a:pPr>
              <a:lnSpc>
                <a:spcPct val="95000"/>
              </a:lnSpc>
              <a:spcAft>
                <a:spcPts val="0"/>
              </a:spcAft>
              <a:buNone/>
              <a:defRPr/>
            </a:pPr>
            <a:r>
              <a:rPr lang="en-US" sz="1000" i="0" dirty="0">
                <a:solidFill>
                  <a:schemeClr val="tx2"/>
                </a:solidFill>
                <a:latin typeface="Microsoft New Tai Lue" panose="020B0502040204020203" pitchFamily="34" charset="0"/>
                <a:cs typeface="Microsoft New Tai Lue" panose="020B0502040204020203" pitchFamily="34" charset="0"/>
              </a:rPr>
              <a:t>Bick &amp; Graham (2010). </a:t>
            </a:r>
            <a:r>
              <a:rPr lang="en-US" sz="1000" dirty="0">
                <a:solidFill>
                  <a:schemeClr val="tx2"/>
                </a:solidFill>
                <a:latin typeface="Microsoft New Tai Lue" panose="020B0502040204020203" pitchFamily="34" charset="0"/>
                <a:cs typeface="Microsoft New Tai Lue" panose="020B0502040204020203" pitchFamily="34" charset="0"/>
              </a:rPr>
              <a:t>Evaluating the Impact of Implementing Evidence-Based Practice. </a:t>
            </a:r>
            <a:r>
              <a:rPr lang="en-US" sz="1000" i="0" dirty="0">
                <a:solidFill>
                  <a:schemeClr val="tx2"/>
                </a:solidFill>
                <a:latin typeface="Microsoft New Tai Lue" panose="020B0502040204020203" pitchFamily="34" charset="0"/>
                <a:cs typeface="Microsoft New Tai Lue" panose="020B0502040204020203" pitchFamily="34" charset="0"/>
              </a:rPr>
              <a:t>Wiley-Blackwell</a:t>
            </a:r>
            <a:r>
              <a:rPr lang="en-US" sz="900" i="0" dirty="0">
                <a:solidFill>
                  <a:schemeClr val="tx2"/>
                </a:solidFill>
                <a:latin typeface="Microsoft New Tai Lue" panose="020B0502040204020203" pitchFamily="34" charset="0"/>
                <a:cs typeface="Microsoft New Tai Lue" panose="020B0502040204020203" pitchFamily="34" charset="0"/>
              </a:rPr>
              <a:t>.</a:t>
            </a:r>
          </a:p>
          <a:p>
            <a:pPr lvl="2"/>
            <a:r>
              <a:rPr lang="en-US" sz="1000" dirty="0"/>
              <a:t>Coaching</a:t>
            </a:r>
          </a:p>
          <a:p>
            <a:pPr lvl="2"/>
            <a:r>
              <a:rPr lang="en-US" sz="1000" b="0" dirty="0" err="1">
                <a:solidFill>
                  <a:schemeClr val="tx2"/>
                </a:solidFill>
              </a:rPr>
              <a:t>Jakubik</a:t>
            </a:r>
            <a:r>
              <a:rPr lang="en-US" sz="1000" b="0" dirty="0">
                <a:solidFill>
                  <a:schemeClr val="tx2"/>
                </a:solidFill>
              </a:rPr>
              <a:t> LD, </a:t>
            </a:r>
            <a:r>
              <a:rPr lang="en-US" sz="1000" b="0" dirty="0" err="1">
                <a:solidFill>
                  <a:schemeClr val="tx2"/>
                </a:solidFill>
              </a:rPr>
              <a:t>Eliades</a:t>
            </a:r>
            <a:r>
              <a:rPr lang="en-US" sz="1000" b="0" dirty="0">
                <a:solidFill>
                  <a:schemeClr val="tx2"/>
                </a:solidFill>
              </a:rPr>
              <a:t> AB, </a:t>
            </a:r>
            <a:r>
              <a:rPr lang="en-US" sz="1000" b="0" dirty="0" err="1">
                <a:solidFill>
                  <a:schemeClr val="tx2"/>
                </a:solidFill>
              </a:rPr>
              <a:t>Weese</a:t>
            </a:r>
            <a:r>
              <a:rPr lang="en-US" sz="1000" b="0" dirty="0">
                <a:solidFill>
                  <a:schemeClr val="tx2"/>
                </a:solidFill>
              </a:rPr>
              <a:t> MM (2016). </a:t>
            </a:r>
            <a:r>
              <a:rPr lang="en-US" sz="1000" b="0" i="1" dirty="0">
                <a:solidFill>
                  <a:schemeClr val="tx2"/>
                </a:solidFill>
              </a:rPr>
              <a:t>Part 1: An Overview of Mentoring Practices and Mentoring Benefits</a:t>
            </a:r>
            <a:r>
              <a:rPr lang="en-US" sz="1000" b="0" dirty="0">
                <a:solidFill>
                  <a:schemeClr val="tx2"/>
                </a:solidFill>
              </a:rPr>
              <a:t>. Pediatric Nursing 42 (1): 37-38.</a:t>
            </a:r>
          </a:p>
          <a:p>
            <a:pPr lvl="2"/>
            <a:r>
              <a:rPr lang="en-US" sz="1000" b="0" i="1" dirty="0">
                <a:solidFill>
                  <a:schemeClr val="tx2"/>
                </a:solidFill>
              </a:rPr>
              <a:t>Coaching</a:t>
            </a:r>
            <a:r>
              <a:rPr lang="en-US" sz="1000" b="0" dirty="0">
                <a:solidFill>
                  <a:schemeClr val="tx2"/>
                </a:solidFill>
              </a:rPr>
              <a:t> (online course). Accessed from webchex.org </a:t>
            </a:r>
          </a:p>
          <a:p>
            <a:pPr lvl="2"/>
            <a:r>
              <a:rPr lang="en-US" sz="1000" dirty="0"/>
              <a:t>Nursing Informatics</a:t>
            </a:r>
          </a:p>
          <a:p>
            <a:pPr lvl="3"/>
            <a:r>
              <a:rPr lang="en-US" sz="1000" dirty="0"/>
              <a:t>American Nurses Association (2015). </a:t>
            </a:r>
            <a:r>
              <a:rPr lang="en-US" sz="1000" i="1" dirty="0"/>
              <a:t>Nursing Informatics: Scope and Standards of Practice </a:t>
            </a:r>
            <a:r>
              <a:rPr lang="en-US" sz="1000" dirty="0"/>
              <a:t>(2</a:t>
            </a:r>
            <a:r>
              <a:rPr lang="en-US" sz="1000" baseline="30000" dirty="0"/>
              <a:t>nd</a:t>
            </a:r>
            <a:r>
              <a:rPr lang="en-US" sz="1000" dirty="0"/>
              <a:t> ed.). Silver Springs, Maryland: Nursebooks.org </a:t>
            </a:r>
          </a:p>
          <a:p>
            <a:pPr lvl="3"/>
            <a:r>
              <a:rPr lang="en-US" sz="1000" dirty="0"/>
              <a:t>Ball, M. Douglas, J. &amp; Hinton Walker, P. (2011). </a:t>
            </a:r>
            <a:r>
              <a:rPr lang="en-US" sz="1000" i="1" dirty="0"/>
              <a:t>Nursing Informatics: where technology and caring meet. </a:t>
            </a:r>
            <a:r>
              <a:rPr lang="en-US" sz="1000" dirty="0"/>
              <a:t>(4</a:t>
            </a:r>
            <a:r>
              <a:rPr lang="en-US" sz="1000" baseline="30000" dirty="0"/>
              <a:t>th</a:t>
            </a:r>
            <a:r>
              <a:rPr lang="en-US" sz="1000" dirty="0"/>
              <a:t> ed.). New York: Springer. </a:t>
            </a:r>
          </a:p>
          <a:p>
            <a:pPr>
              <a:lnSpc>
                <a:spcPct val="95000"/>
              </a:lnSpc>
              <a:spcAft>
                <a:spcPts val="0"/>
              </a:spcAft>
              <a:buNone/>
              <a:defRPr/>
            </a:pPr>
            <a:endParaRPr lang="en-US" sz="1100" i="0" dirty="0">
              <a:solidFill>
                <a:schemeClr val="tx2"/>
              </a:solidFill>
              <a:latin typeface="Microsoft New Tai Lue" panose="020B0502040204020203" pitchFamily="34" charset="0"/>
              <a:cs typeface="Microsoft New Tai Lue" panose="020B0502040204020203" pitchFamily="34" charset="0"/>
            </a:endParaRPr>
          </a:p>
          <a:p>
            <a:pPr lvl="3"/>
            <a:endParaRPr lang="en-US" dirty="0"/>
          </a:p>
          <a:p>
            <a:endParaRPr lang="en-US" dirty="0"/>
          </a:p>
        </p:txBody>
      </p:sp>
    </p:spTree>
    <p:extLst>
      <p:ext uri="{BB962C8B-B14F-4D97-AF65-F5344CB8AC3E}">
        <p14:creationId xmlns:p14="http://schemas.microsoft.com/office/powerpoint/2010/main" val="12411241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D2753C3-2BC8-4CFF-A80F-DF26322504A9}"/>
              </a:ext>
            </a:extLst>
          </p:cNvPr>
          <p:cNvSpPr>
            <a:spLocks noGrp="1"/>
          </p:cNvSpPr>
          <p:nvPr>
            <p:ph type="title" idx="4294967295"/>
          </p:nvPr>
        </p:nvSpPr>
        <p:spPr>
          <a:xfrm>
            <a:off x="4075113" y="305752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3600" b="1" i="1" u="none" strike="noStrike" kern="1200" cap="small" spc="0" normalizeH="0" baseline="0" noProof="0" dirty="0">
                <a:ln>
                  <a:noFill/>
                </a:ln>
                <a:solidFill>
                  <a:srgbClr val="2B418C"/>
                </a:solidFill>
                <a:effectLst/>
                <a:uLnTx/>
                <a:uFillTx/>
                <a:latin typeface="+mn-lt"/>
                <a:ea typeface="Calibri"/>
                <a:cs typeface="Times New Roman"/>
              </a:rPr>
              <a:t>The Joint Commission  Standards Related    to Pain</a:t>
            </a:r>
            <a:endParaRPr kumimoji="0" lang="en-US" sz="1200" b="1" i="1" u="none" strike="noStrike" kern="1200" cap="small" spc="0" normalizeH="0" baseline="0" noProof="0" dirty="0">
              <a:ln>
                <a:noFill/>
              </a:ln>
              <a:solidFill>
                <a:srgbClr val="2B418C"/>
              </a:solidFill>
              <a:effectLst/>
              <a:uLnTx/>
              <a:uFillTx/>
              <a:latin typeface="+mn-lt"/>
              <a:ea typeface="Calibri"/>
              <a:cs typeface="Times New Roman"/>
            </a:endParaRPr>
          </a:p>
        </p:txBody>
      </p:sp>
      <p:sp>
        <p:nvSpPr>
          <p:cNvPr id="3" name="Text Placeholder 2">
            <a:extLst>
              <a:ext uri="{FF2B5EF4-FFF2-40B4-BE49-F238E27FC236}">
                <a16:creationId xmlns:a16="http://schemas.microsoft.com/office/drawing/2014/main" id="{BDF9F677-2C68-4164-86A0-C08125CF1289}"/>
              </a:ext>
            </a:extLst>
          </p:cNvPr>
          <p:cNvSpPr>
            <a:spLocks noGrp="1"/>
          </p:cNvSpPr>
          <p:nvPr>
            <p:ph type="body" sz="quarter" idx="10"/>
          </p:nvPr>
        </p:nvSpPr>
        <p:spPr/>
        <p:txBody>
          <a:bodyPr/>
          <a:lstStyle/>
          <a:p>
            <a:r>
              <a:rPr lang="en-US" dirty="0"/>
              <a:t>Revisions</a:t>
            </a:r>
          </a:p>
          <a:p>
            <a:r>
              <a:rPr lang="en-US" dirty="0"/>
              <a:t>Effective January 1, 2018</a:t>
            </a:r>
          </a:p>
        </p:txBody>
      </p:sp>
    </p:spTree>
    <p:extLst>
      <p:ext uri="{BB962C8B-B14F-4D97-AF65-F5344CB8AC3E}">
        <p14:creationId xmlns:p14="http://schemas.microsoft.com/office/powerpoint/2010/main" val="35506370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DDDB-FB68-4758-A0A5-37552A1A6F5C}"/>
              </a:ext>
            </a:extLst>
          </p:cNvPr>
          <p:cNvSpPr>
            <a:spLocks noGrp="1"/>
          </p:cNvSpPr>
          <p:nvPr>
            <p:ph type="title"/>
          </p:nvPr>
        </p:nvSpPr>
        <p:spPr>
          <a:xfrm>
            <a:off x="457200" y="685800"/>
            <a:ext cx="3182052" cy="1228028"/>
          </a:xfrm>
        </p:spPr>
        <p:txBody>
          <a:bodyPr/>
          <a:lstStyle/>
          <a:p>
            <a:r>
              <a:rPr lang="en-US" dirty="0"/>
              <a:t>New Accreditation standards for 2018</a:t>
            </a:r>
          </a:p>
        </p:txBody>
      </p:sp>
      <p:sp>
        <p:nvSpPr>
          <p:cNvPr id="4" name="Content Placeholder 3">
            <a:extLst>
              <a:ext uri="{FF2B5EF4-FFF2-40B4-BE49-F238E27FC236}">
                <a16:creationId xmlns:a16="http://schemas.microsoft.com/office/drawing/2014/main" id="{01CC56F1-367F-4232-B6CD-04E9869AB1DB}"/>
              </a:ext>
            </a:extLst>
          </p:cNvPr>
          <p:cNvSpPr>
            <a:spLocks noGrp="1"/>
          </p:cNvSpPr>
          <p:nvPr>
            <p:ph idx="1"/>
          </p:nvPr>
        </p:nvSpPr>
        <p:spPr>
          <a:xfrm>
            <a:off x="3829077" y="634181"/>
            <a:ext cx="4975709" cy="5492750"/>
          </a:xfrm>
        </p:spPr>
        <p:txBody>
          <a:bodyPr/>
          <a:lstStyle/>
          <a:p>
            <a:pPr marL="53975" lvl="2">
              <a:buNone/>
            </a:pPr>
            <a:r>
              <a:rPr lang="en-US" sz="1600" b="0" i="1" dirty="0">
                <a:solidFill>
                  <a:schemeClr val="accent1"/>
                </a:solidFill>
                <a:latin typeface="Corbel" panose="020B0503020204020204" pitchFamily="34" charset="0"/>
                <a:cs typeface="+mn-cs"/>
              </a:rPr>
              <a:t>The Joint Commission</a:t>
            </a:r>
            <a:endParaRPr lang="en-US" sz="1000" cap="small" dirty="0">
              <a:solidFill>
                <a:srgbClr val="2B418C"/>
              </a:solidFill>
              <a:latin typeface="+mn-lt"/>
              <a:ea typeface="Calibri"/>
              <a:cs typeface="Times New Roman"/>
            </a:endParaRPr>
          </a:p>
          <a:p>
            <a:pPr>
              <a:lnSpc>
                <a:spcPct val="115000"/>
              </a:lnSpc>
              <a:spcBef>
                <a:spcPts val="0"/>
              </a:spcBef>
              <a:spcAft>
                <a:spcPts val="0"/>
              </a:spcAft>
            </a:pPr>
            <a:r>
              <a:rPr lang="en-US" sz="1200" cap="small" dirty="0">
                <a:solidFill>
                  <a:srgbClr val="2B418C"/>
                </a:solidFill>
                <a:latin typeface="+mn-lt"/>
                <a:ea typeface="Calibri"/>
                <a:cs typeface="Times New Roman"/>
              </a:rPr>
              <a:t>Applicable to Hospitals</a:t>
            </a:r>
            <a:r>
              <a:rPr lang="en-US" sz="1200" dirty="0">
                <a:latin typeface="+mn-lt"/>
                <a:ea typeface="Calibri"/>
                <a:cs typeface="Times New Roman"/>
              </a:rPr>
              <a:t>  </a:t>
            </a:r>
            <a:r>
              <a:rPr lang="en-US" sz="1200" b="1" dirty="0">
                <a:solidFill>
                  <a:srgbClr val="000000"/>
                </a:solidFill>
                <a:latin typeface="+mn-lt"/>
                <a:ea typeface="Calibri"/>
                <a:cs typeface="Times New Roman"/>
              </a:rPr>
              <a:t>Effective January 1, 2018</a:t>
            </a:r>
            <a:endParaRPr lang="en-US" sz="1200" dirty="0">
              <a:latin typeface="+mn-lt"/>
              <a:ea typeface="Calibri"/>
              <a:cs typeface="Times New Roman"/>
            </a:endParaRPr>
          </a:p>
          <a:p>
            <a:pPr>
              <a:lnSpc>
                <a:spcPct val="115000"/>
              </a:lnSpc>
              <a:spcBef>
                <a:spcPts val="0"/>
              </a:spcBef>
              <a:spcAft>
                <a:spcPts val="0"/>
              </a:spcAft>
            </a:pPr>
            <a:r>
              <a:rPr lang="en-US" sz="1000" b="1" dirty="0">
                <a:solidFill>
                  <a:srgbClr val="2B418C"/>
                </a:solidFill>
                <a:latin typeface="Microsoft New Tai Lue"/>
                <a:ea typeface="Calibri"/>
                <a:cs typeface="Times New Roman"/>
              </a:rPr>
              <a:t> </a:t>
            </a:r>
            <a:endParaRPr lang="en-US" sz="1000" dirty="0">
              <a:latin typeface="Calibri"/>
              <a:ea typeface="Calibri"/>
              <a:cs typeface="Times New Roman"/>
            </a:endParaRP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Leadership (LD) Standard LD.04.03.13</a:t>
            </a:r>
            <a:endParaRPr lang="en-US" sz="1400" i="0" dirty="0">
              <a:latin typeface="+mn-lt"/>
              <a:ea typeface="Calibri"/>
              <a:cs typeface="Times New Roman"/>
            </a:endParaRPr>
          </a:p>
          <a:p>
            <a:pPr>
              <a:lnSpc>
                <a:spcPct val="115000"/>
              </a:lnSpc>
              <a:spcBef>
                <a:spcPts val="0"/>
              </a:spcBef>
              <a:spcAft>
                <a:spcPts val="0"/>
              </a:spcAft>
            </a:pPr>
            <a:r>
              <a:rPr lang="en-US" sz="1200" b="1" i="0" dirty="0">
                <a:solidFill>
                  <a:srgbClr val="000000"/>
                </a:solidFill>
                <a:latin typeface="+mn-lt"/>
                <a:ea typeface="Calibri"/>
                <a:cs typeface="Times New Roman"/>
              </a:rPr>
              <a:t>Pain assessment and pain management, including safe opioid prescribing, is identified as an organizational priority for the hospital.</a:t>
            </a:r>
          </a:p>
          <a:p>
            <a:pPr>
              <a:lnSpc>
                <a:spcPct val="115000"/>
              </a:lnSpc>
              <a:spcBef>
                <a:spcPts val="0"/>
              </a:spcBef>
              <a:spcAft>
                <a:spcPts val="0"/>
              </a:spcAft>
            </a:pPr>
            <a:r>
              <a:rPr lang="en-US" sz="1200" cap="small" dirty="0">
                <a:solidFill>
                  <a:srgbClr val="2B418C"/>
                </a:solidFill>
                <a:latin typeface="+mn-lt"/>
                <a:ea typeface="Calibri"/>
                <a:cs typeface="Times New Roman"/>
              </a:rPr>
              <a:t>Elements of Performance for LD.04.03.13</a:t>
            </a:r>
          </a:p>
          <a:p>
            <a:pPr marL="91440" marR="0" lvl="0" indent="-91440">
              <a:lnSpc>
                <a:spcPct val="95000"/>
              </a:lnSpc>
              <a:spcAft>
                <a:spcPts val="0"/>
              </a:spcAft>
              <a:buFont typeface="+mj-lt"/>
              <a:buAutoNum type="arabicPeriod"/>
            </a:pPr>
            <a:r>
              <a:rPr lang="en-US" sz="1200" dirty="0">
                <a:solidFill>
                  <a:srgbClr val="000000"/>
                </a:solidFill>
                <a:ea typeface="Calibri"/>
                <a:cs typeface="Times New Roman"/>
              </a:rPr>
              <a:t>The hospital has a leader or leadership team that is responsible for pain management and safe opioid prescribing and develops and monitors performance improvement activities. (See also PI.02.01.01, EP 19)</a:t>
            </a:r>
            <a:endParaRPr lang="en-US" sz="1200" dirty="0">
              <a:ea typeface="Calibri"/>
              <a:cs typeface="Times New Roman"/>
            </a:endParaRPr>
          </a:p>
          <a:p>
            <a:pPr marL="91440" marR="0" lvl="0" indent="-91440">
              <a:lnSpc>
                <a:spcPct val="95000"/>
              </a:lnSpc>
              <a:spcAft>
                <a:spcPts val="0"/>
              </a:spcAft>
              <a:buFont typeface="+mj-lt"/>
              <a:buAutoNum type="arabicPeriod"/>
            </a:pPr>
            <a:r>
              <a:rPr lang="en-US" sz="1200" dirty="0">
                <a:solidFill>
                  <a:srgbClr val="000000"/>
                </a:solidFill>
                <a:ea typeface="Calibri"/>
                <a:cs typeface="Times New Roman"/>
              </a:rPr>
              <a:t>The hospital provides </a:t>
            </a:r>
            <a:r>
              <a:rPr lang="en-US" sz="1200" dirty="0" err="1">
                <a:solidFill>
                  <a:srgbClr val="000000"/>
                </a:solidFill>
                <a:ea typeface="Calibri"/>
                <a:cs typeface="Times New Roman"/>
              </a:rPr>
              <a:t>nonpharmacologic</a:t>
            </a:r>
            <a:r>
              <a:rPr lang="en-US" sz="1200" dirty="0">
                <a:solidFill>
                  <a:srgbClr val="000000"/>
                </a:solidFill>
                <a:ea typeface="Calibri"/>
                <a:cs typeface="Times New Roman"/>
              </a:rPr>
              <a:t> pain treatment modalities.</a:t>
            </a:r>
            <a:endParaRPr lang="en-US" sz="1200" dirty="0">
              <a:ea typeface="Calibri"/>
              <a:cs typeface="Times New Roman"/>
            </a:endParaRPr>
          </a:p>
          <a:p>
            <a:pPr marL="91440" marR="0" lvl="0" indent="-91440">
              <a:lnSpc>
                <a:spcPct val="95000"/>
              </a:lnSpc>
              <a:spcAft>
                <a:spcPts val="0"/>
              </a:spcAft>
              <a:buFont typeface="+mj-lt"/>
              <a:buAutoNum type="arabicPeriod"/>
            </a:pPr>
            <a:r>
              <a:rPr lang="en-US" sz="1200" dirty="0">
                <a:solidFill>
                  <a:srgbClr val="000000"/>
                </a:solidFill>
                <a:ea typeface="Calibri"/>
                <a:cs typeface="Times New Roman"/>
              </a:rPr>
              <a:t>The hospital provides staff and licensed independent practitioners with educational resources and programs to improve pain assessment, pain management, and the safe use of opioid medications based on the identified needs of its patient population. (See also RI.01.01.01,EP8)</a:t>
            </a:r>
            <a:endParaRPr lang="en-US" sz="1200" dirty="0">
              <a:ea typeface="Calibri"/>
              <a:cs typeface="Times New Roman"/>
            </a:endParaRPr>
          </a:p>
          <a:p>
            <a:pPr marL="91440" marR="0" lvl="0" indent="-91440">
              <a:lnSpc>
                <a:spcPct val="95000"/>
              </a:lnSpc>
              <a:spcAft>
                <a:spcPts val="0"/>
              </a:spcAft>
              <a:buFont typeface="+mj-lt"/>
              <a:buAutoNum type="arabicPeriod"/>
            </a:pPr>
            <a:r>
              <a:rPr lang="en-US" sz="1200" dirty="0">
                <a:solidFill>
                  <a:srgbClr val="000000"/>
                </a:solidFill>
                <a:ea typeface="Calibri"/>
                <a:cs typeface="Times New Roman"/>
              </a:rPr>
              <a:t>The hospital provides information to staff and licensed independent practitioners on available services for consultation and referral of patients with complex pain management needs.</a:t>
            </a:r>
            <a:endParaRPr lang="en-US" sz="1200" dirty="0">
              <a:ea typeface="Calibri"/>
              <a:cs typeface="Times New Roman"/>
            </a:endParaRPr>
          </a:p>
          <a:p>
            <a:pPr marL="91440" marR="0" lvl="0" indent="-91440">
              <a:lnSpc>
                <a:spcPct val="95000"/>
              </a:lnSpc>
              <a:spcAft>
                <a:spcPts val="0"/>
              </a:spcAft>
              <a:buFont typeface="+mj-lt"/>
              <a:buAutoNum type="arabicPeriod"/>
            </a:pPr>
            <a:r>
              <a:rPr lang="en-US" sz="1200" dirty="0">
                <a:solidFill>
                  <a:srgbClr val="000000"/>
                </a:solidFill>
                <a:ea typeface="Calibri"/>
                <a:cs typeface="Times New Roman"/>
              </a:rPr>
              <a:t>The hospital identifies opioid treatment programs that can be used for patient referrals.</a:t>
            </a:r>
            <a:endParaRPr lang="en-US" sz="1200" dirty="0">
              <a:ea typeface="Calibri"/>
              <a:cs typeface="Times New Roman"/>
            </a:endParaRPr>
          </a:p>
          <a:p>
            <a:pPr marL="91440" marR="0" lvl="0" indent="-91440">
              <a:lnSpc>
                <a:spcPct val="95000"/>
              </a:lnSpc>
              <a:spcAft>
                <a:spcPts val="0"/>
              </a:spcAft>
              <a:buFont typeface="+mj-lt"/>
              <a:buAutoNum type="arabicPeriod"/>
            </a:pPr>
            <a:r>
              <a:rPr lang="en-US" sz="1200" dirty="0">
                <a:solidFill>
                  <a:srgbClr val="000000"/>
                </a:solidFill>
                <a:ea typeface="Calibri"/>
                <a:cs typeface="Times New Roman"/>
              </a:rPr>
              <a:t>The hospital facilitates practitioner and pharmacist access to the Prescription Drug Monitoring Program databases.</a:t>
            </a:r>
            <a:br>
              <a:rPr lang="en-US" sz="1200" dirty="0">
                <a:solidFill>
                  <a:srgbClr val="000000"/>
                </a:solidFill>
                <a:ea typeface="Calibri"/>
                <a:cs typeface="Times New Roman"/>
              </a:rPr>
            </a:br>
            <a:r>
              <a:rPr lang="en-US" sz="1200" b="1" dirty="0">
                <a:solidFill>
                  <a:srgbClr val="000000"/>
                </a:solidFill>
                <a:ea typeface="Calibri"/>
                <a:cs typeface="Times New Roman"/>
              </a:rPr>
              <a:t>Note: </a:t>
            </a:r>
            <a:r>
              <a:rPr lang="en-US" sz="1200" dirty="0">
                <a:solidFill>
                  <a:srgbClr val="000000"/>
                </a:solidFill>
                <a:ea typeface="Calibri"/>
                <a:cs typeface="Times New Roman"/>
              </a:rPr>
              <a:t>This element of performance is applicable in any state that has a Prescription Drug Monitoring Program database, whether querying is voluntary or is mandated by state regulations for all patients prescribed opioids.</a:t>
            </a:r>
            <a:endParaRPr lang="en-US" sz="1200" dirty="0">
              <a:ea typeface="Calibri"/>
              <a:cs typeface="Times New Roman"/>
            </a:endParaRPr>
          </a:p>
          <a:p>
            <a:pPr marL="91440" marR="0" lvl="0" indent="-91440">
              <a:lnSpc>
                <a:spcPct val="95000"/>
              </a:lnSpc>
              <a:spcAft>
                <a:spcPts val="0"/>
              </a:spcAft>
              <a:buFont typeface="+mj-lt"/>
              <a:buAutoNum type="arabicPeriod"/>
            </a:pPr>
            <a:r>
              <a:rPr lang="en-US" sz="1200" dirty="0">
                <a:solidFill>
                  <a:srgbClr val="000000"/>
                </a:solidFill>
                <a:ea typeface="Calibri"/>
                <a:cs typeface="Times New Roman"/>
              </a:rPr>
              <a:t>Hospital leadership works with its clinical staff to identify and acquire the equipment needed to monitor patients who are at high risk for adverse outcomes from opioid treatment. (See also PC.01.02.07, EP 6)</a:t>
            </a:r>
            <a:endParaRPr lang="en-US" sz="1200" dirty="0">
              <a:ea typeface="Calibri"/>
              <a:cs typeface="Times New Roman"/>
            </a:endParaRPr>
          </a:p>
          <a:p>
            <a:pPr>
              <a:lnSpc>
                <a:spcPct val="115000"/>
              </a:lnSpc>
              <a:spcBef>
                <a:spcPts val="0"/>
              </a:spcBef>
              <a:spcAft>
                <a:spcPts val="0"/>
              </a:spcAft>
            </a:pPr>
            <a:endParaRPr lang="en-US" sz="1200" dirty="0">
              <a:ea typeface="Calibri"/>
              <a:cs typeface="Times New Roman"/>
            </a:endParaRPr>
          </a:p>
          <a:p>
            <a:pPr>
              <a:lnSpc>
                <a:spcPct val="115000"/>
              </a:lnSpc>
              <a:spcBef>
                <a:spcPts val="0"/>
              </a:spcBef>
              <a:spcAft>
                <a:spcPts val="0"/>
              </a:spcAft>
            </a:pPr>
            <a:endParaRPr lang="en-US" sz="1100" b="1" i="0" dirty="0">
              <a:latin typeface="+mn-lt"/>
              <a:ea typeface="Calibri"/>
              <a:cs typeface="Times New Roman"/>
            </a:endParaRPr>
          </a:p>
          <a:p>
            <a:pPr marL="53975" lvl="2">
              <a:buNone/>
            </a:pPr>
            <a:endParaRPr lang="en-US" sz="1100" i="0" dirty="0">
              <a:solidFill>
                <a:schemeClr val="tx1"/>
              </a:solidFill>
              <a:latin typeface="Corbel" panose="020B0503020204020204" pitchFamily="34" charset="0"/>
            </a:endParaRPr>
          </a:p>
          <a:p>
            <a:endParaRPr lang="en-US" sz="1100" b="1" dirty="0"/>
          </a:p>
        </p:txBody>
      </p:sp>
      <p:sp>
        <p:nvSpPr>
          <p:cNvPr id="5" name="Content Placeholder 4">
            <a:extLst>
              <a:ext uri="{FF2B5EF4-FFF2-40B4-BE49-F238E27FC236}">
                <a16:creationId xmlns:a16="http://schemas.microsoft.com/office/drawing/2014/main" id="{84CBDED9-4D0D-4F14-B1D2-92F59F6134F7}"/>
              </a:ext>
              <a:ext uri="{C183D7F6-B498-43B3-948B-1728B52AA6E4}">
                <adec:decorative xmlns:adec="http://schemas.microsoft.com/office/drawing/2017/decorative" val="1"/>
              </a:ext>
            </a:extLst>
          </p:cNvPr>
          <p:cNvSpPr>
            <a:spLocks noGrp="1"/>
          </p:cNvSpPr>
          <p:nvPr>
            <p:ph idx="13"/>
          </p:nvPr>
        </p:nvSpPr>
        <p:spPr/>
        <p:txBody>
          <a:bodyPr/>
          <a:lstStyle/>
          <a:p>
            <a:pPr lvl="3"/>
            <a:endParaRPr lang="en-US" sz="1200" dirty="0"/>
          </a:p>
          <a:p>
            <a:endParaRPr lang="en-US" dirty="0"/>
          </a:p>
        </p:txBody>
      </p:sp>
    </p:spTree>
    <p:extLst>
      <p:ext uri="{BB962C8B-B14F-4D97-AF65-F5344CB8AC3E}">
        <p14:creationId xmlns:p14="http://schemas.microsoft.com/office/powerpoint/2010/main" val="22563016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DDDB-FB68-4758-A0A5-37552A1A6F5C}"/>
              </a:ext>
            </a:extLst>
          </p:cNvPr>
          <p:cNvSpPr>
            <a:spLocks noGrp="1"/>
          </p:cNvSpPr>
          <p:nvPr>
            <p:ph type="title"/>
          </p:nvPr>
        </p:nvSpPr>
        <p:spPr>
          <a:xfrm>
            <a:off x="457200" y="685800"/>
            <a:ext cx="3182052" cy="1228028"/>
          </a:xfrm>
        </p:spPr>
        <p:txBody>
          <a:bodyPr/>
          <a:lstStyle/>
          <a:p>
            <a:r>
              <a:rPr lang="en-US" dirty="0"/>
              <a:t>New Accreditation standards for 2018. </a:t>
            </a:r>
          </a:p>
        </p:txBody>
      </p:sp>
      <p:sp>
        <p:nvSpPr>
          <p:cNvPr id="4" name="Content Placeholder 3">
            <a:extLst>
              <a:ext uri="{FF2B5EF4-FFF2-40B4-BE49-F238E27FC236}">
                <a16:creationId xmlns:a16="http://schemas.microsoft.com/office/drawing/2014/main" id="{01CC56F1-367F-4232-B6CD-04E9869AB1DB}"/>
              </a:ext>
            </a:extLst>
          </p:cNvPr>
          <p:cNvSpPr>
            <a:spLocks noGrp="1"/>
          </p:cNvSpPr>
          <p:nvPr>
            <p:ph idx="1"/>
          </p:nvPr>
        </p:nvSpPr>
        <p:spPr>
          <a:xfrm>
            <a:off x="3812842" y="545689"/>
            <a:ext cx="5168925" cy="5492750"/>
          </a:xfrm>
        </p:spPr>
        <p:txBody>
          <a:bodyPr/>
          <a:lstStyle/>
          <a:p>
            <a:pPr>
              <a:lnSpc>
                <a:spcPct val="115000"/>
              </a:lnSpc>
              <a:spcBef>
                <a:spcPts val="0"/>
              </a:spcBef>
              <a:spcAft>
                <a:spcPts val="0"/>
              </a:spcAft>
            </a:pPr>
            <a:r>
              <a:rPr lang="en-US" sz="1200" b="1" i="0" dirty="0">
                <a:solidFill>
                  <a:srgbClr val="2B418C"/>
                </a:solidFill>
                <a:latin typeface="+mn-lt"/>
                <a:ea typeface="Calibri"/>
                <a:cs typeface="Times New Roman"/>
              </a:rPr>
              <a:t>Medical Staff (MS)</a:t>
            </a:r>
            <a:endParaRPr lang="en-US" sz="1200" b="1" i="0" dirty="0">
              <a:latin typeface="+mn-lt"/>
              <a:ea typeface="Calibri"/>
              <a:cs typeface="Times New Roman"/>
            </a:endParaRP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MS.03.01.03</a:t>
            </a:r>
          </a:p>
          <a:p>
            <a:pPr>
              <a:lnSpc>
                <a:spcPct val="115000"/>
              </a:lnSpc>
              <a:spcBef>
                <a:spcPts val="0"/>
              </a:spcBef>
              <a:spcAft>
                <a:spcPts val="0"/>
              </a:spcAft>
            </a:pPr>
            <a:r>
              <a:rPr lang="en-US" sz="1100" b="1" i="0" dirty="0">
                <a:solidFill>
                  <a:srgbClr val="000000"/>
                </a:solidFill>
                <a:latin typeface="+mn-lt"/>
                <a:ea typeface="Calibri"/>
                <a:cs typeface="Times New Roman"/>
              </a:rPr>
              <a:t>The management and coordination of each patient’s care, treatment, and services is the responsibility of a practitioner with appropriate privileges.</a:t>
            </a:r>
            <a:endParaRPr lang="en-US" sz="1100" b="1" i="0" dirty="0">
              <a:latin typeface="+mn-lt"/>
              <a:ea typeface="Calibri"/>
              <a:cs typeface="Times New Roman"/>
            </a:endParaRPr>
          </a:p>
          <a:p>
            <a:pPr>
              <a:lnSpc>
                <a:spcPct val="115000"/>
              </a:lnSpc>
              <a:spcBef>
                <a:spcPts val="0"/>
              </a:spcBef>
              <a:spcAft>
                <a:spcPts val="0"/>
              </a:spcAft>
            </a:pPr>
            <a:r>
              <a:rPr lang="en-US" sz="600" i="0" dirty="0">
                <a:solidFill>
                  <a:srgbClr val="000000"/>
                </a:solidFill>
                <a:latin typeface="+mn-lt"/>
                <a:ea typeface="Calibri"/>
                <a:cs typeface="Times New Roman"/>
              </a:rPr>
              <a:t> </a:t>
            </a:r>
            <a:endParaRPr lang="en-US" sz="600" i="0" dirty="0">
              <a:latin typeface="+mn-lt"/>
              <a:ea typeface="Calibri"/>
              <a:cs typeface="Times New Roman"/>
            </a:endParaRPr>
          </a:p>
          <a:p>
            <a:pPr>
              <a:lnSpc>
                <a:spcPct val="115000"/>
              </a:lnSpc>
              <a:spcBef>
                <a:spcPts val="0"/>
              </a:spcBef>
              <a:spcAft>
                <a:spcPts val="0"/>
              </a:spcAft>
            </a:pPr>
            <a:r>
              <a:rPr lang="en-US" sz="1200" cap="small" dirty="0">
                <a:solidFill>
                  <a:srgbClr val="2B418C"/>
                </a:solidFill>
                <a:latin typeface="+mn-lt"/>
                <a:ea typeface="Calibri"/>
                <a:cs typeface="Times New Roman"/>
              </a:rPr>
              <a:t>Element of Performance for MS.03.01.03</a:t>
            </a:r>
          </a:p>
          <a:p>
            <a:pPr marL="342900" marR="0" lvl="0" indent="-342900">
              <a:lnSpc>
                <a:spcPct val="115000"/>
              </a:lnSpc>
              <a:spcBef>
                <a:spcPts val="0"/>
              </a:spcBef>
              <a:spcAft>
                <a:spcPts val="0"/>
              </a:spcAft>
              <a:buFont typeface="+mj-lt"/>
              <a:buAutoNum type="arabicPeriod"/>
            </a:pPr>
            <a:r>
              <a:rPr lang="en-US" sz="1050" i="0" strike="sngStrike" dirty="0">
                <a:solidFill>
                  <a:srgbClr val="FF0000"/>
                </a:solidFill>
                <a:latin typeface="+mn-lt"/>
                <a:ea typeface="Calibri"/>
                <a:cs typeface="Times New Roman"/>
              </a:rPr>
              <a:t>The hospital educates all licensed independent practitioners on assessing and managing pain. (See also RI.01.01.01, EP 8).</a:t>
            </a:r>
            <a:endPar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endParaRPr>
          </a:p>
          <a:p>
            <a:pPr>
              <a:lnSpc>
                <a:spcPct val="115000"/>
              </a:lnSpc>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MS.05.01.01</a:t>
            </a:r>
          </a:p>
          <a:p>
            <a:pPr>
              <a:lnSpc>
                <a:spcPct val="115000"/>
              </a:lnSpc>
              <a:spcBef>
                <a:spcPts val="0"/>
              </a:spcBef>
              <a:spcAft>
                <a:spcPts val="0"/>
              </a:spcAft>
            </a:pPr>
            <a:r>
              <a:rPr lang="en-US" sz="1100" b="1" i="0" dirty="0">
                <a:solidFill>
                  <a:srgbClr val="000000"/>
                </a:solidFill>
                <a:latin typeface="+mn-lt"/>
                <a:ea typeface="Calibri"/>
                <a:cs typeface="Times New Roman"/>
              </a:rPr>
              <a:t>The organized medical staff has a leadership role in organization performance improvement activities to improve quality of care, treatment, and services and patient safety.</a:t>
            </a:r>
            <a:endParaRPr lang="en-US" sz="1100" b="1" i="0" dirty="0">
              <a:latin typeface="+mn-lt"/>
              <a:ea typeface="Calibri"/>
              <a:cs typeface="Times New Roman"/>
            </a:endParaRPr>
          </a:p>
          <a:p>
            <a:pPr>
              <a:lnSpc>
                <a:spcPct val="115000"/>
              </a:lnSpc>
              <a:spcBef>
                <a:spcPts val="0"/>
              </a:spcBef>
              <a:spcAft>
                <a:spcPts val="0"/>
              </a:spcAft>
            </a:pPr>
            <a:r>
              <a:rPr lang="en-US" sz="600" i="0" dirty="0">
                <a:solidFill>
                  <a:srgbClr val="000000"/>
                </a:solidFill>
                <a:latin typeface="+mn-lt"/>
                <a:ea typeface="Calibri"/>
                <a:cs typeface="Times New Roman"/>
              </a:rPr>
              <a:t> </a:t>
            </a:r>
            <a:endParaRPr lang="en-US" sz="600" i="0" dirty="0">
              <a:latin typeface="+mn-lt"/>
              <a:ea typeface="Calibri"/>
              <a:cs typeface="Times New Roman"/>
            </a:endParaRPr>
          </a:p>
          <a:p>
            <a:pPr>
              <a:lnSpc>
                <a:spcPct val="115000"/>
              </a:lnSpc>
              <a:spcBef>
                <a:spcPts val="0"/>
              </a:spcBef>
              <a:spcAft>
                <a:spcPts val="0"/>
              </a:spcAft>
            </a:pPr>
            <a:r>
              <a:rPr lang="en-US" sz="1200" cap="small" dirty="0">
                <a:solidFill>
                  <a:srgbClr val="2B418C"/>
                </a:solidFill>
                <a:latin typeface="+mn-lt"/>
                <a:ea typeface="Calibri"/>
                <a:cs typeface="Times New Roman"/>
              </a:rPr>
              <a:t>Element of Performance for MS.05.01.01 </a:t>
            </a:r>
          </a:p>
          <a:p>
            <a:pPr marL="342900" marR="0" lvl="0" indent="-342900">
              <a:lnSpc>
                <a:spcPct val="95000"/>
              </a:lnSpc>
              <a:spcBef>
                <a:spcPts val="0"/>
              </a:spcBef>
              <a:spcAft>
                <a:spcPts val="0"/>
              </a:spcAft>
              <a:buFont typeface="+mj-lt"/>
              <a:buAutoNum type="arabicPeriod" startAt="18"/>
            </a:pPr>
            <a:r>
              <a:rPr lang="en-US" sz="1100" dirty="0">
                <a:solidFill>
                  <a:srgbClr val="000000"/>
                </a:solidFill>
                <a:latin typeface="+mn-lt"/>
                <a:ea typeface="Calibri"/>
                <a:cs typeface="Times New Roman"/>
              </a:rPr>
              <a:t>The medical staff is actively involved in pain assessment, pain management, and safe opioid prescribing through the following:</a:t>
            </a:r>
            <a:endParaRPr lang="en-US" sz="1100" dirty="0">
              <a:latin typeface="+mn-lt"/>
              <a:ea typeface="Calibri"/>
              <a:cs typeface="Times New Roman"/>
            </a:endParaRPr>
          </a:p>
          <a:p>
            <a:pPr lvl="8">
              <a:lnSpc>
                <a:spcPct val="95000"/>
              </a:lnSpc>
              <a:spcBef>
                <a:spcPts val="600"/>
              </a:spcBef>
              <a:buNone/>
            </a:pPr>
            <a:r>
              <a:rPr lang="en-US" i="1" dirty="0">
                <a:solidFill>
                  <a:srgbClr val="000000"/>
                </a:solidFill>
                <a:latin typeface="+mn-lt"/>
                <a:ea typeface="Calibri"/>
                <a:cs typeface="SymbolMT"/>
              </a:rPr>
              <a:t>     - Participating in the establishment of protocols and quality metrics</a:t>
            </a:r>
            <a:br>
              <a:rPr lang="en-US" i="1" dirty="0">
                <a:solidFill>
                  <a:srgbClr val="000000"/>
                </a:solidFill>
                <a:latin typeface="+mn-lt"/>
                <a:ea typeface="Calibri"/>
                <a:cs typeface="SymbolMT"/>
              </a:rPr>
            </a:br>
            <a:r>
              <a:rPr lang="en-US" i="1" dirty="0">
                <a:solidFill>
                  <a:srgbClr val="000000"/>
                </a:solidFill>
                <a:latin typeface="+mn-lt"/>
                <a:ea typeface="Calibri"/>
                <a:cs typeface="SymbolMT"/>
              </a:rPr>
              <a:t>-  Reviewing performance improvement data</a:t>
            </a:r>
            <a:endParaRPr lang="en-US" sz="1200" i="1" dirty="0">
              <a:latin typeface="+mn-lt"/>
              <a:ea typeface="Calibri"/>
              <a:cs typeface="Times New Roman"/>
            </a:endParaRPr>
          </a:p>
          <a:p>
            <a:pPr>
              <a:lnSpc>
                <a:spcPct val="115000"/>
              </a:lnSpc>
              <a:spcBef>
                <a:spcPts val="0"/>
              </a:spcBef>
              <a:spcAft>
                <a:spcPts val="0"/>
              </a:spcAft>
            </a:pPr>
            <a:r>
              <a:rPr lang="en-US" sz="1200" b="1" i="0" dirty="0">
                <a:solidFill>
                  <a:srgbClr val="2B418C"/>
                </a:solidFill>
                <a:latin typeface="+mn-lt"/>
                <a:ea typeface="Calibri"/>
                <a:cs typeface="Times New Roman"/>
              </a:rPr>
              <a:t>Provision of Care, Treatment, and Services (PC)</a:t>
            </a:r>
            <a:endParaRPr lang="en-US" sz="1200" b="1" i="0" dirty="0">
              <a:latin typeface="+mn-lt"/>
              <a:ea typeface="Calibri"/>
              <a:cs typeface="Times New Roman"/>
            </a:endParaRP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PC.01.02.07</a:t>
            </a:r>
          </a:p>
          <a:p>
            <a:pPr>
              <a:lnSpc>
                <a:spcPct val="115000"/>
              </a:lnSpc>
              <a:spcBef>
                <a:spcPts val="0"/>
              </a:spcBef>
              <a:spcAft>
                <a:spcPts val="0"/>
              </a:spcAft>
            </a:pPr>
            <a:r>
              <a:rPr lang="en-US" sz="1100" b="1" i="0" dirty="0">
                <a:solidFill>
                  <a:srgbClr val="000000"/>
                </a:solidFill>
                <a:latin typeface="Microsoft New Tai Lue"/>
                <a:ea typeface="Calibri"/>
                <a:cs typeface="Times New Roman"/>
              </a:rPr>
              <a:t>The hospital assesses and manages the patient’s pain and minimizes the risks associated with treatment.</a:t>
            </a:r>
            <a:endParaRPr lang="en-US" sz="1400" b="1" i="0" dirty="0">
              <a:latin typeface="Calibri"/>
              <a:ea typeface="Calibri"/>
              <a:cs typeface="Times New Roman"/>
            </a:endParaRPr>
          </a:p>
          <a:p>
            <a:pPr>
              <a:lnSpc>
                <a:spcPct val="115000"/>
              </a:lnSpc>
              <a:spcBef>
                <a:spcPts val="0"/>
              </a:spcBef>
              <a:spcAft>
                <a:spcPts val="0"/>
              </a:spcAft>
            </a:pPr>
            <a:r>
              <a:rPr lang="en-US" sz="500" i="0" dirty="0">
                <a:solidFill>
                  <a:srgbClr val="000000"/>
                </a:solidFill>
                <a:latin typeface="Microsoft New Tai Lue"/>
                <a:ea typeface="Calibri"/>
                <a:cs typeface="Times New Roman"/>
              </a:rPr>
              <a:t> </a:t>
            </a:r>
            <a:endParaRPr lang="en-US" sz="500" i="0" dirty="0">
              <a:latin typeface="Calibri"/>
              <a:ea typeface="Calibri"/>
              <a:cs typeface="Times New Roman"/>
            </a:endParaRPr>
          </a:p>
          <a:p>
            <a:pPr>
              <a:lnSpc>
                <a:spcPct val="115000"/>
              </a:lnSpc>
              <a:spcBef>
                <a:spcPts val="0"/>
              </a:spcBef>
              <a:spcAft>
                <a:spcPts val="0"/>
              </a:spcAft>
            </a:pPr>
            <a:r>
              <a:rPr lang="en-US" sz="1200" cap="small" dirty="0">
                <a:solidFill>
                  <a:srgbClr val="2B418C"/>
                </a:solidFill>
                <a:latin typeface="+mn-lt"/>
                <a:ea typeface="Calibri"/>
                <a:cs typeface="Times New Roman"/>
              </a:rPr>
              <a:t>Elements of Performance for PC.01.02.07</a:t>
            </a:r>
          </a:p>
          <a:p>
            <a:pPr lvl="1">
              <a:lnSpc>
                <a:spcPct val="115000"/>
              </a:lnSpc>
              <a:spcAft>
                <a:spcPts val="0"/>
              </a:spcAft>
              <a:buNone/>
            </a:pPr>
            <a:r>
              <a:rPr lang="en-US" sz="1100" i="0" strike="sngStrike" dirty="0">
                <a:solidFill>
                  <a:srgbClr val="FF0000"/>
                </a:solidFill>
                <a:latin typeface="Microsoft New Tai Lue"/>
                <a:ea typeface="Calibri"/>
                <a:cs typeface="Times New Roman"/>
              </a:rPr>
              <a:t>The hospital conducts a comprehensive pain assessment that is consistent with its scope of care, treatment, and services and the patient’s condition. (See also PC.01.02.01, EP 2; RI.01.01.01, EP 8)</a:t>
            </a:r>
            <a:r>
              <a:rPr lang="en-US" sz="1050" i="0" strike="sngStrike" dirty="0">
                <a:solidFill>
                  <a:srgbClr val="000000"/>
                </a:solidFill>
                <a:ea typeface="Calibri"/>
                <a:cs typeface="Times New Roman"/>
              </a:rPr>
              <a:t> </a:t>
            </a:r>
          </a:p>
          <a:p>
            <a:pPr lvl="1">
              <a:lnSpc>
                <a:spcPct val="95000"/>
              </a:lnSpc>
              <a:spcAft>
                <a:spcPts val="0"/>
              </a:spcAft>
              <a:buNone/>
            </a:pPr>
            <a:r>
              <a:rPr lang="en-US" sz="1100" i="0" strike="sngStrike" dirty="0">
                <a:solidFill>
                  <a:srgbClr val="000000"/>
                </a:solidFill>
                <a:ea typeface="Calibri"/>
                <a:cs typeface="Times New Roman"/>
              </a:rPr>
              <a:t>2.</a:t>
            </a:r>
            <a:r>
              <a:rPr lang="en-US" sz="1100" i="0" dirty="0">
                <a:solidFill>
                  <a:srgbClr val="000000"/>
                </a:solidFill>
                <a:ea typeface="Calibri"/>
                <a:cs typeface="Times New Roman"/>
              </a:rPr>
              <a:t> 1.    </a:t>
            </a:r>
            <a:r>
              <a:rPr lang="en-US" sz="1200" dirty="0">
                <a:solidFill>
                  <a:srgbClr val="000000"/>
                </a:solidFill>
                <a:ea typeface="Calibri"/>
                <a:cs typeface="Times New Roman"/>
              </a:rPr>
              <a:t>The hospital </a:t>
            </a:r>
            <a:r>
              <a:rPr lang="en-US" sz="1100" i="0" strike="sngStrike" dirty="0">
                <a:solidFill>
                  <a:srgbClr val="FF0000"/>
                </a:solidFill>
                <a:ea typeface="Calibri"/>
                <a:cs typeface="Times New Roman"/>
              </a:rPr>
              <a:t>uses methods </a:t>
            </a:r>
            <a:r>
              <a:rPr lang="en-US" sz="1200" dirty="0">
                <a:solidFill>
                  <a:srgbClr val="000000"/>
                </a:solidFill>
                <a:ea typeface="Calibri"/>
                <a:cs typeface="Times New Roman"/>
              </a:rPr>
              <a:t>has defined criteria to screen, assess, and  reassess pain that are consistent with the patient’s age, condition, and  ability to understand.</a:t>
            </a:r>
          </a:p>
          <a:p>
            <a:pPr marR="0" lvl="0">
              <a:lnSpc>
                <a:spcPct val="115000"/>
              </a:lnSpc>
              <a:spcBef>
                <a:spcPts val="0"/>
              </a:spcBef>
              <a:spcAft>
                <a:spcPts val="0"/>
              </a:spcAft>
              <a:buNone/>
            </a:pPr>
            <a:r>
              <a:rPr lang="en-US" sz="1050" i="0" strike="sngStrike" dirty="0">
                <a:solidFill>
                  <a:srgbClr val="000000"/>
                </a:solidFill>
                <a:ea typeface="Calibri"/>
                <a:cs typeface="Times New Roman"/>
              </a:rPr>
              <a:t>3.</a:t>
            </a:r>
            <a:r>
              <a:rPr lang="en-US" sz="1050" i="0" dirty="0">
                <a:solidFill>
                  <a:srgbClr val="000000"/>
                </a:solidFill>
                <a:ea typeface="Calibri"/>
                <a:cs typeface="Times New Roman"/>
              </a:rPr>
              <a:t> 2</a:t>
            </a:r>
            <a:r>
              <a:rPr lang="en-US" sz="1050" i="0" dirty="0">
                <a:solidFill>
                  <a:srgbClr val="FF0000"/>
                </a:solidFill>
                <a:ea typeface="Calibri"/>
                <a:cs typeface="Times New Roman"/>
              </a:rPr>
              <a:t>. </a:t>
            </a:r>
            <a:r>
              <a:rPr lang="en-US" sz="1050" i="0" strike="sngStrike" dirty="0">
                <a:solidFill>
                  <a:srgbClr val="FF0000"/>
                </a:solidFill>
                <a:ea typeface="Calibri"/>
                <a:cs typeface="Times New Roman"/>
              </a:rPr>
              <a:t>The hospital reassesses and responds to the patient’s pain, based on its</a:t>
            </a:r>
            <a:r>
              <a:rPr lang="en-US" sz="1050" i="0" dirty="0">
                <a:solidFill>
                  <a:srgbClr val="FF0000"/>
                </a:solidFill>
                <a:ea typeface="Calibri"/>
                <a:cs typeface="Times New Roman"/>
              </a:rPr>
              <a:t> </a:t>
            </a:r>
          </a:p>
          <a:p>
            <a:pPr marR="0" lvl="0">
              <a:lnSpc>
                <a:spcPct val="115000"/>
              </a:lnSpc>
              <a:spcBef>
                <a:spcPts val="0"/>
              </a:spcBef>
              <a:spcAft>
                <a:spcPts val="0"/>
              </a:spcAft>
              <a:buNone/>
            </a:pPr>
            <a:r>
              <a:rPr lang="en-US" sz="1050" i="0" dirty="0">
                <a:solidFill>
                  <a:srgbClr val="FF0000"/>
                </a:solidFill>
                <a:ea typeface="Calibri"/>
                <a:cs typeface="Times New Roman"/>
              </a:rPr>
              <a:t>        </a:t>
            </a:r>
            <a:r>
              <a:rPr lang="en-US" sz="1050" i="0" strike="sngStrike" dirty="0">
                <a:solidFill>
                  <a:srgbClr val="FF0000"/>
                </a:solidFill>
                <a:ea typeface="Calibri"/>
                <a:cs typeface="Times New Roman"/>
              </a:rPr>
              <a:t>reassessment criteria.</a:t>
            </a:r>
            <a:r>
              <a:rPr lang="en-US" sz="1050" i="0" dirty="0">
                <a:solidFill>
                  <a:srgbClr val="FF0000"/>
                </a:solidFill>
                <a:ea typeface="Calibri"/>
                <a:cs typeface="Times New Roman"/>
              </a:rPr>
              <a:t> </a:t>
            </a:r>
            <a:r>
              <a:rPr lang="en-US" sz="1100" i="0" dirty="0">
                <a:solidFill>
                  <a:srgbClr val="000000"/>
                </a:solidFill>
                <a:ea typeface="Calibri"/>
                <a:cs typeface="Times New Roman"/>
              </a:rPr>
              <a:t>The hospital screens patients for pain during   emergency department visits and at the time of admission.</a:t>
            </a:r>
            <a:endParaRPr lang="en-US" sz="1100" i="0" dirty="0">
              <a:ea typeface="Calibri"/>
              <a:cs typeface="Times New Roman"/>
            </a:endParaRPr>
          </a:p>
          <a:p>
            <a:pPr lvl="1">
              <a:lnSpc>
                <a:spcPct val="95000"/>
              </a:lnSpc>
              <a:spcAft>
                <a:spcPts val="0"/>
              </a:spcAft>
              <a:buNone/>
            </a:pPr>
            <a:endParaRPr lang="en-US" sz="1200" dirty="0">
              <a:ea typeface="Calibri"/>
              <a:cs typeface="Times New Roman"/>
            </a:endParaRPr>
          </a:p>
          <a:p>
            <a:endParaRPr lang="en-US" sz="1100" b="1" dirty="0"/>
          </a:p>
        </p:txBody>
      </p:sp>
      <p:sp>
        <p:nvSpPr>
          <p:cNvPr id="5" name="Content Placeholder 4">
            <a:extLst>
              <a:ext uri="{FF2B5EF4-FFF2-40B4-BE49-F238E27FC236}">
                <a16:creationId xmlns:a16="http://schemas.microsoft.com/office/drawing/2014/main" id="{84CBDED9-4D0D-4F14-B1D2-92F59F6134F7}"/>
              </a:ext>
              <a:ext uri="{C183D7F6-B498-43B3-948B-1728B52AA6E4}">
                <adec:decorative xmlns:adec="http://schemas.microsoft.com/office/drawing/2017/decorative" val="1"/>
              </a:ext>
            </a:extLst>
          </p:cNvPr>
          <p:cNvSpPr>
            <a:spLocks noGrp="1"/>
          </p:cNvSpPr>
          <p:nvPr>
            <p:ph idx="13"/>
          </p:nvPr>
        </p:nvSpPr>
        <p:spPr/>
        <p:txBody>
          <a:bodyPr/>
          <a:lstStyle/>
          <a:p>
            <a:pPr lvl="3"/>
            <a:endParaRPr lang="en-US" sz="1200" dirty="0"/>
          </a:p>
          <a:p>
            <a:endParaRPr lang="en-US" dirty="0"/>
          </a:p>
        </p:txBody>
      </p:sp>
      <p:cxnSp>
        <p:nvCxnSpPr>
          <p:cNvPr id="9" name="Straight Connector 8">
            <a:extLst>
              <a:ext uri="{C183D7F6-B498-43B3-948B-1728B52AA6E4}">
                <adec:decorative xmlns:adec="http://schemas.microsoft.com/office/drawing/2017/decorative" val="1"/>
              </a:ext>
            </a:extLst>
          </p:cNvPr>
          <p:cNvCxnSpPr/>
          <p:nvPr/>
        </p:nvCxnSpPr>
        <p:spPr>
          <a:xfrm flipV="1">
            <a:off x="3829078" y="723901"/>
            <a:ext cx="4857722" cy="95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C183D7F6-B498-43B3-948B-1728B52AA6E4}">
                <adec:decorative xmlns:adec="http://schemas.microsoft.com/office/drawing/2017/decorative" val="1"/>
              </a:ext>
            </a:extLst>
          </p:cNvPr>
          <p:cNvCxnSpPr/>
          <p:nvPr/>
        </p:nvCxnSpPr>
        <p:spPr>
          <a:xfrm flipV="1">
            <a:off x="3812842" y="4308373"/>
            <a:ext cx="4857722" cy="952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26263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DDDB-FB68-4758-A0A5-37552A1A6F5C}"/>
              </a:ext>
            </a:extLst>
          </p:cNvPr>
          <p:cNvSpPr>
            <a:spLocks noGrp="1"/>
          </p:cNvSpPr>
          <p:nvPr>
            <p:ph type="title"/>
          </p:nvPr>
        </p:nvSpPr>
        <p:spPr>
          <a:xfrm>
            <a:off x="457200" y="685800"/>
            <a:ext cx="3182052" cy="1228028"/>
          </a:xfrm>
        </p:spPr>
        <p:txBody>
          <a:bodyPr/>
          <a:lstStyle/>
          <a:p>
            <a:r>
              <a:rPr lang="en-US" dirty="0"/>
              <a:t>New Accreditation standards for 2018.   </a:t>
            </a:r>
          </a:p>
        </p:txBody>
      </p:sp>
      <p:sp>
        <p:nvSpPr>
          <p:cNvPr id="4" name="Content Placeholder 3">
            <a:extLst>
              <a:ext uri="{FF2B5EF4-FFF2-40B4-BE49-F238E27FC236}">
                <a16:creationId xmlns:a16="http://schemas.microsoft.com/office/drawing/2014/main" id="{01CC56F1-367F-4232-B6CD-04E9869AB1DB}"/>
              </a:ext>
            </a:extLst>
          </p:cNvPr>
          <p:cNvSpPr>
            <a:spLocks noGrp="1"/>
          </p:cNvSpPr>
          <p:nvPr>
            <p:ph idx="1"/>
          </p:nvPr>
        </p:nvSpPr>
        <p:spPr>
          <a:xfrm>
            <a:off x="3829077" y="577338"/>
            <a:ext cx="5049451" cy="5492750"/>
          </a:xfrm>
        </p:spPr>
        <p:txBody>
          <a:bodyPr/>
          <a:lstStyle/>
          <a:p>
            <a:pPr>
              <a:lnSpc>
                <a:spcPct val="115000"/>
              </a:lnSpc>
              <a:spcBef>
                <a:spcPts val="0"/>
              </a:spcBef>
              <a:spcAft>
                <a:spcPts val="0"/>
              </a:spcAft>
            </a:pPr>
            <a:r>
              <a:rPr lang="en-US" sz="1200" cap="small" dirty="0">
                <a:solidFill>
                  <a:srgbClr val="2B418C"/>
                </a:solidFill>
                <a:latin typeface="+mn-lt"/>
                <a:ea typeface="Calibri"/>
                <a:cs typeface="Times New Roman"/>
              </a:rPr>
              <a:t>Elements of Performance for PC.01.02.07</a:t>
            </a:r>
            <a:endParaRPr lang="en-US" sz="1050" i="0" dirty="0">
              <a:latin typeface="+mn-lt"/>
              <a:ea typeface="Calibri"/>
              <a:cs typeface="Times New Roman"/>
            </a:endParaRPr>
          </a:p>
          <a:p>
            <a:pPr lvl="1">
              <a:lnSpc>
                <a:spcPct val="115000"/>
              </a:lnSpc>
              <a:spcAft>
                <a:spcPts val="0"/>
              </a:spcAft>
            </a:pPr>
            <a:r>
              <a:rPr lang="en-US" sz="1100" dirty="0">
                <a:solidFill>
                  <a:srgbClr val="000000"/>
                </a:solidFill>
                <a:latin typeface="+mn-lt"/>
                <a:ea typeface="Calibri"/>
                <a:cs typeface="Times New Roman"/>
              </a:rPr>
              <a:t>3.     The hospital treats the patient’s pain or refers the patient for treatment.</a:t>
            </a:r>
          </a:p>
          <a:p>
            <a:pPr lvl="1">
              <a:lnSpc>
                <a:spcPct val="115000"/>
              </a:lnSpc>
              <a:spcAft>
                <a:spcPts val="0"/>
              </a:spcAft>
            </a:pPr>
            <a:r>
              <a:rPr lang="en-US" sz="1100" b="1" dirty="0">
                <a:solidFill>
                  <a:srgbClr val="000000"/>
                </a:solidFill>
                <a:latin typeface="+mn-lt"/>
                <a:ea typeface="Calibri"/>
                <a:cs typeface="Times New Roman"/>
              </a:rPr>
              <a:t>        Note: </a:t>
            </a:r>
            <a:r>
              <a:rPr lang="en-US" sz="1100" dirty="0">
                <a:solidFill>
                  <a:srgbClr val="000000"/>
                </a:solidFill>
                <a:latin typeface="+mn-lt"/>
                <a:ea typeface="Calibri"/>
                <a:cs typeface="Times New Roman"/>
              </a:rPr>
              <a:t>Treatment strategies for pain may include </a:t>
            </a:r>
            <a:r>
              <a:rPr lang="en-US" sz="1100" dirty="0" err="1">
                <a:solidFill>
                  <a:srgbClr val="000000"/>
                </a:solidFill>
                <a:latin typeface="+mn-lt"/>
                <a:ea typeface="Calibri"/>
                <a:cs typeface="Times New Roman"/>
              </a:rPr>
              <a:t>nonpharmacologic</a:t>
            </a:r>
            <a:r>
              <a:rPr lang="en-US" sz="1100" dirty="0">
                <a:solidFill>
                  <a:srgbClr val="000000"/>
                </a:solidFill>
                <a:latin typeface="+mn-lt"/>
                <a:ea typeface="Calibri"/>
                <a:cs typeface="Times New Roman"/>
              </a:rPr>
              <a:t>,</a:t>
            </a:r>
          </a:p>
          <a:p>
            <a:pPr lvl="1">
              <a:lnSpc>
                <a:spcPct val="115000"/>
              </a:lnSpc>
              <a:spcAft>
                <a:spcPts val="0"/>
              </a:spcAft>
            </a:pPr>
            <a:r>
              <a:rPr lang="en-US" sz="1100" dirty="0">
                <a:solidFill>
                  <a:srgbClr val="000000"/>
                </a:solidFill>
                <a:latin typeface="+mn-lt"/>
                <a:ea typeface="Calibri"/>
                <a:cs typeface="Times New Roman"/>
              </a:rPr>
              <a:t>        pharmacologic, or a combination of approaches.</a:t>
            </a:r>
          </a:p>
          <a:p>
            <a:pPr>
              <a:lnSpc>
                <a:spcPct val="115000"/>
              </a:lnSpc>
              <a:spcBef>
                <a:spcPts val="0"/>
              </a:spcBef>
              <a:spcAft>
                <a:spcPts val="0"/>
              </a:spcAft>
            </a:pPr>
            <a:r>
              <a:rPr lang="en-US" sz="1050" dirty="0">
                <a:solidFill>
                  <a:srgbClr val="000000"/>
                </a:solidFill>
                <a:latin typeface="+mn-lt"/>
                <a:ea typeface="Calibri"/>
                <a:cs typeface="Times New Roman"/>
              </a:rPr>
              <a:t>4.         </a:t>
            </a:r>
            <a:r>
              <a:rPr lang="en-US" sz="1050" i="0" strike="sngStrike" dirty="0">
                <a:solidFill>
                  <a:srgbClr val="FF0000"/>
                </a:solidFill>
                <a:latin typeface="+mn-lt"/>
                <a:ea typeface="Calibri"/>
                <a:cs typeface="Times New Roman"/>
              </a:rPr>
              <a:t>The hospital either treats the patient’s pain or refers the patient for</a:t>
            </a:r>
          </a:p>
          <a:p>
            <a:pPr>
              <a:lnSpc>
                <a:spcPct val="115000"/>
              </a:lnSpc>
              <a:spcBef>
                <a:spcPts val="0"/>
              </a:spcBef>
              <a:spcAft>
                <a:spcPts val="0"/>
              </a:spcAft>
            </a:pPr>
            <a:r>
              <a:rPr lang="en-US" sz="1050" i="0" dirty="0">
                <a:solidFill>
                  <a:srgbClr val="FF0000"/>
                </a:solidFill>
                <a:latin typeface="+mn-lt"/>
                <a:ea typeface="Calibri"/>
                <a:cs typeface="Times New Roman"/>
              </a:rPr>
              <a:t>        </a:t>
            </a:r>
            <a:r>
              <a:rPr lang="en-US" sz="1050" i="0" strike="sngStrike" dirty="0">
                <a:solidFill>
                  <a:srgbClr val="FF0000"/>
                </a:solidFill>
                <a:latin typeface="+mn-lt"/>
                <a:ea typeface="Calibri"/>
                <a:cs typeface="Times New Roman"/>
              </a:rPr>
              <a:t>treatment</a:t>
            </a:r>
            <a:r>
              <a:rPr lang="en-US" sz="1050" i="0" strike="sngStrike" dirty="0">
                <a:solidFill>
                  <a:srgbClr val="000000"/>
                </a:solidFill>
                <a:latin typeface="+mn-lt"/>
                <a:ea typeface="Calibri"/>
                <a:cs typeface="Times New Roman"/>
              </a:rPr>
              <a:t>.</a:t>
            </a:r>
            <a:r>
              <a:rPr lang="en-US" sz="1050" i="0" dirty="0">
                <a:solidFill>
                  <a:srgbClr val="000000"/>
                </a:solidFill>
                <a:latin typeface="+mn-lt"/>
                <a:ea typeface="Calibri"/>
                <a:cs typeface="Times New Roman"/>
              </a:rPr>
              <a:t> </a:t>
            </a:r>
            <a:r>
              <a:rPr lang="en-US" sz="1100" dirty="0">
                <a:solidFill>
                  <a:srgbClr val="000000"/>
                </a:solidFill>
                <a:latin typeface="+mn-lt"/>
                <a:ea typeface="Calibri"/>
                <a:cs typeface="Times New Roman"/>
              </a:rPr>
              <a:t>The hospital develops a pain treatment plan based on evidence-</a:t>
            </a:r>
          </a:p>
          <a:p>
            <a:pPr>
              <a:lnSpc>
                <a:spcPct val="115000"/>
              </a:lnSpc>
              <a:spcBef>
                <a:spcPts val="0"/>
              </a:spcBef>
              <a:spcAft>
                <a:spcPts val="0"/>
              </a:spcAft>
            </a:pPr>
            <a:r>
              <a:rPr lang="en-US" sz="1100" dirty="0">
                <a:solidFill>
                  <a:srgbClr val="000000"/>
                </a:solidFill>
                <a:latin typeface="+mn-lt"/>
                <a:ea typeface="Calibri"/>
                <a:cs typeface="Times New Roman"/>
              </a:rPr>
              <a:t>        based practices and the patient’s clinical condition, past medical history, and </a:t>
            </a:r>
          </a:p>
          <a:p>
            <a:pPr>
              <a:lnSpc>
                <a:spcPct val="115000"/>
              </a:lnSpc>
              <a:spcBef>
                <a:spcPts val="0"/>
              </a:spcBef>
              <a:spcAft>
                <a:spcPts val="0"/>
              </a:spcAft>
            </a:pPr>
            <a:r>
              <a:rPr lang="en-US" sz="1100" dirty="0">
                <a:solidFill>
                  <a:srgbClr val="000000"/>
                </a:solidFill>
                <a:latin typeface="+mn-lt"/>
                <a:ea typeface="Calibri"/>
                <a:cs typeface="Times New Roman"/>
              </a:rPr>
              <a:t>        pain management goals. </a:t>
            </a:r>
          </a:p>
          <a:p>
            <a:pPr>
              <a:lnSpc>
                <a:spcPct val="115000"/>
              </a:lnSpc>
              <a:spcBef>
                <a:spcPts val="0"/>
              </a:spcBef>
              <a:spcAft>
                <a:spcPts val="0"/>
              </a:spcAft>
            </a:pPr>
            <a:r>
              <a:rPr lang="en-US" sz="1050" b="1" i="0" dirty="0">
                <a:solidFill>
                  <a:srgbClr val="FF0000"/>
                </a:solidFill>
                <a:latin typeface="+mn-lt"/>
                <a:ea typeface="Calibri"/>
                <a:cs typeface="Times New Roman"/>
              </a:rPr>
              <a:t>       </a:t>
            </a:r>
            <a:r>
              <a:rPr lang="en-US" sz="1050" b="1" strike="sngStrike" dirty="0">
                <a:solidFill>
                  <a:srgbClr val="FF0000"/>
                </a:solidFill>
                <a:latin typeface="+mn-lt"/>
                <a:ea typeface="Calibri"/>
                <a:cs typeface="Times New Roman"/>
              </a:rPr>
              <a:t>Note: </a:t>
            </a:r>
            <a:r>
              <a:rPr lang="en-US" sz="1050" strike="sngStrike" dirty="0">
                <a:solidFill>
                  <a:srgbClr val="FF0000"/>
                </a:solidFill>
                <a:latin typeface="+mn-lt"/>
                <a:ea typeface="Calibri"/>
                <a:cs typeface="Times New Roman"/>
              </a:rPr>
              <a:t>Treatment strategies for pain may include pharmacologic and </a:t>
            </a:r>
          </a:p>
          <a:p>
            <a:pPr>
              <a:lnSpc>
                <a:spcPct val="115000"/>
              </a:lnSpc>
              <a:spcBef>
                <a:spcPts val="0"/>
              </a:spcBef>
              <a:spcAft>
                <a:spcPts val="0"/>
              </a:spcAft>
            </a:pPr>
            <a:r>
              <a:rPr lang="en-US" sz="1050" dirty="0">
                <a:solidFill>
                  <a:srgbClr val="FF0000"/>
                </a:solidFill>
                <a:latin typeface="+mn-lt"/>
                <a:ea typeface="Calibri"/>
                <a:cs typeface="Times New Roman"/>
              </a:rPr>
              <a:t>       </a:t>
            </a:r>
            <a:r>
              <a:rPr lang="en-US" sz="1050" strike="sngStrike" dirty="0" err="1">
                <a:solidFill>
                  <a:srgbClr val="FF0000"/>
                </a:solidFill>
                <a:latin typeface="+mn-lt"/>
                <a:ea typeface="Calibri"/>
                <a:cs typeface="Times New Roman"/>
              </a:rPr>
              <a:t>nonpharmacologic</a:t>
            </a:r>
            <a:r>
              <a:rPr lang="en-US" sz="1050" strike="sngStrike" dirty="0">
                <a:solidFill>
                  <a:srgbClr val="FF0000"/>
                </a:solidFill>
                <a:latin typeface="+mn-lt"/>
                <a:ea typeface="Calibri"/>
                <a:cs typeface="Times New Roman"/>
              </a:rPr>
              <a:t> approaches. Strategies should reflect a patient-centered </a:t>
            </a:r>
          </a:p>
          <a:p>
            <a:pPr>
              <a:lnSpc>
                <a:spcPct val="115000"/>
              </a:lnSpc>
              <a:spcBef>
                <a:spcPts val="0"/>
              </a:spcBef>
              <a:spcAft>
                <a:spcPts val="0"/>
              </a:spcAft>
            </a:pPr>
            <a:r>
              <a:rPr lang="en-US" sz="1050" dirty="0">
                <a:solidFill>
                  <a:srgbClr val="FF0000"/>
                </a:solidFill>
                <a:latin typeface="+mn-lt"/>
                <a:ea typeface="Calibri"/>
                <a:cs typeface="Times New Roman"/>
              </a:rPr>
              <a:t>       </a:t>
            </a:r>
            <a:r>
              <a:rPr lang="en-US" sz="1050" strike="sngStrike" dirty="0">
                <a:solidFill>
                  <a:srgbClr val="FF0000"/>
                </a:solidFill>
                <a:latin typeface="+mn-lt"/>
                <a:ea typeface="Calibri"/>
                <a:cs typeface="Times New Roman"/>
              </a:rPr>
              <a:t>approach and consider the patient’s current presentation, the health care </a:t>
            </a:r>
          </a:p>
          <a:p>
            <a:pPr>
              <a:lnSpc>
                <a:spcPct val="115000"/>
              </a:lnSpc>
              <a:spcBef>
                <a:spcPts val="0"/>
              </a:spcBef>
              <a:spcAft>
                <a:spcPts val="0"/>
              </a:spcAft>
            </a:pPr>
            <a:r>
              <a:rPr lang="en-US" sz="1050" dirty="0">
                <a:solidFill>
                  <a:srgbClr val="FF0000"/>
                </a:solidFill>
                <a:latin typeface="+mn-lt"/>
                <a:ea typeface="Calibri"/>
                <a:cs typeface="Times New Roman"/>
              </a:rPr>
              <a:t>       </a:t>
            </a:r>
            <a:r>
              <a:rPr lang="en-US" sz="1050" strike="sngStrike" dirty="0">
                <a:solidFill>
                  <a:srgbClr val="FF0000"/>
                </a:solidFill>
                <a:latin typeface="+mn-lt"/>
                <a:ea typeface="Calibri"/>
                <a:cs typeface="Times New Roman"/>
              </a:rPr>
              <a:t>providers’ clinical judgment, and the risk and benefits associated with the </a:t>
            </a:r>
          </a:p>
          <a:p>
            <a:pPr>
              <a:lnSpc>
                <a:spcPct val="115000"/>
              </a:lnSpc>
              <a:spcBef>
                <a:spcPts val="0"/>
              </a:spcBef>
              <a:spcAft>
                <a:spcPts val="0"/>
              </a:spcAft>
            </a:pPr>
            <a:r>
              <a:rPr lang="en-US" sz="1050" dirty="0">
                <a:solidFill>
                  <a:srgbClr val="FF0000"/>
                </a:solidFill>
                <a:latin typeface="+mn-lt"/>
                <a:ea typeface="Calibri"/>
                <a:cs typeface="Times New Roman"/>
              </a:rPr>
              <a:t>       </a:t>
            </a:r>
            <a:r>
              <a:rPr lang="en-US" sz="1050" strike="sngStrike" dirty="0">
                <a:solidFill>
                  <a:srgbClr val="FF0000"/>
                </a:solidFill>
                <a:latin typeface="+mn-lt"/>
                <a:ea typeface="Calibri"/>
                <a:cs typeface="Times New Roman"/>
              </a:rPr>
              <a:t>strategies, including potential risk of dependency, addiction, and abuse.</a:t>
            </a:r>
          </a:p>
          <a:p>
            <a:pPr>
              <a:lnSpc>
                <a:spcPct val="115000"/>
              </a:lnSpc>
              <a:spcBef>
                <a:spcPts val="0"/>
              </a:spcBef>
              <a:spcAft>
                <a:spcPts val="0"/>
              </a:spcAft>
              <a:buNone/>
            </a:pPr>
            <a:r>
              <a:rPr lang="en-US" sz="1050" i="0" dirty="0">
                <a:solidFill>
                  <a:srgbClr val="000000"/>
                </a:solidFill>
                <a:latin typeface="+mn-lt"/>
                <a:ea typeface="Calibri"/>
                <a:cs typeface="Times New Roman"/>
              </a:rPr>
              <a:t>5.         </a:t>
            </a:r>
            <a:r>
              <a:rPr lang="en-US" sz="1100" dirty="0">
                <a:solidFill>
                  <a:srgbClr val="000000"/>
                </a:solidFill>
                <a:latin typeface="+mn-lt"/>
                <a:ea typeface="Calibri"/>
                <a:cs typeface="Times New Roman"/>
              </a:rPr>
              <a:t>The hospital involves patients in the pain management treatment planning</a:t>
            </a:r>
            <a:br>
              <a:rPr lang="en-US" sz="1100" dirty="0">
                <a:solidFill>
                  <a:srgbClr val="000000"/>
                </a:solidFill>
                <a:latin typeface="+mn-lt"/>
                <a:ea typeface="Calibri"/>
                <a:cs typeface="Times New Roman"/>
              </a:rPr>
            </a:br>
            <a:r>
              <a:rPr lang="en-US" sz="1100" dirty="0">
                <a:solidFill>
                  <a:srgbClr val="000000"/>
                </a:solidFill>
                <a:latin typeface="+mn-lt"/>
                <a:ea typeface="Calibri"/>
                <a:cs typeface="Times New Roman"/>
              </a:rPr>
              <a:t>       process through the following: </a:t>
            </a:r>
            <a:endParaRPr lang="en-US" sz="1100" dirty="0">
              <a:latin typeface="+mn-lt"/>
              <a:ea typeface="Calibri"/>
              <a:cs typeface="Times New Roman"/>
            </a:endParaRPr>
          </a:p>
          <a:p>
            <a:pPr marL="342900" lvl="4">
              <a:lnSpc>
                <a:spcPct val="115000"/>
              </a:lnSpc>
            </a:pPr>
            <a:r>
              <a:rPr lang="en-US" i="1" dirty="0">
                <a:solidFill>
                  <a:srgbClr val="000000"/>
                </a:solidFill>
                <a:latin typeface="+mn-lt"/>
                <a:ea typeface="Calibri"/>
                <a:cs typeface="Times New Roman"/>
              </a:rPr>
              <a:t>Developing realistic expectations and measurable goals that are understood by the patient for the degree, duration, and reduction of pain </a:t>
            </a:r>
            <a:endParaRPr lang="en-US" i="1" dirty="0">
              <a:latin typeface="+mn-lt"/>
              <a:ea typeface="Calibri"/>
              <a:cs typeface="Times New Roman"/>
            </a:endParaRPr>
          </a:p>
          <a:p>
            <a:pPr marL="342900" lvl="4">
              <a:lnSpc>
                <a:spcPct val="115000"/>
              </a:lnSpc>
            </a:pPr>
            <a:r>
              <a:rPr lang="en-US" i="1" dirty="0">
                <a:solidFill>
                  <a:srgbClr val="000000"/>
                </a:solidFill>
                <a:latin typeface="+mn-lt"/>
                <a:ea typeface="Calibri"/>
                <a:cs typeface="Times New Roman"/>
              </a:rPr>
              <a:t>Discussing the objectives used to evaluate treatment progress (for example, relief of pain and improved physical and psychosocial function)</a:t>
            </a:r>
            <a:endParaRPr lang="en-US" i="1" dirty="0">
              <a:latin typeface="+mn-lt"/>
              <a:ea typeface="Calibri"/>
              <a:cs typeface="Times New Roman"/>
            </a:endParaRPr>
          </a:p>
          <a:p>
            <a:pPr marL="342900" lvl="4">
              <a:lnSpc>
                <a:spcPct val="115000"/>
              </a:lnSpc>
              <a:spcAft>
                <a:spcPts val="0"/>
              </a:spcAft>
            </a:pPr>
            <a:r>
              <a:rPr lang="en-US" i="1" dirty="0">
                <a:solidFill>
                  <a:srgbClr val="000000"/>
                </a:solidFill>
                <a:latin typeface="+mn-lt"/>
                <a:ea typeface="Calibri"/>
                <a:cs typeface="Times New Roman"/>
              </a:rPr>
              <a:t>Providing education on pain management, treatment options, and safe use of opioid and non-opioid medications when prescribed (See also RI.01.02.01, EPs 6–8; RI.01.03.01, EP 6)</a:t>
            </a:r>
          </a:p>
          <a:p>
            <a:pPr marL="228600" lvl="4" indent="-228600">
              <a:lnSpc>
                <a:spcPct val="115000"/>
              </a:lnSpc>
              <a:spcAft>
                <a:spcPts val="0"/>
              </a:spcAft>
              <a:buAutoNum type="arabicPeriod" startAt="6"/>
            </a:pPr>
            <a:r>
              <a:rPr lang="en-US" i="1" dirty="0">
                <a:solidFill>
                  <a:srgbClr val="000000"/>
                </a:solidFill>
                <a:ea typeface="Calibri"/>
                <a:cs typeface="Times New Roman"/>
              </a:rPr>
              <a:t>The hospital monitors patients identified as being high risk for adverse outcomes related to opioid treatment.</a:t>
            </a:r>
            <a:r>
              <a:rPr lang="en-US" i="1" dirty="0">
                <a:ea typeface="Calibri"/>
                <a:cs typeface="Times New Roman"/>
              </a:rPr>
              <a:t>  </a:t>
            </a:r>
            <a:r>
              <a:rPr lang="en-US" i="1" dirty="0">
                <a:solidFill>
                  <a:srgbClr val="000000"/>
                </a:solidFill>
                <a:ea typeface="Calibri"/>
                <a:cs typeface="Times New Roman"/>
              </a:rPr>
              <a:t>(See also LD.04.03.13, EP 7)</a:t>
            </a:r>
          </a:p>
          <a:p>
            <a:pPr marL="228600" indent="-228600">
              <a:lnSpc>
                <a:spcPct val="115000"/>
              </a:lnSpc>
              <a:spcBef>
                <a:spcPts val="0"/>
              </a:spcBef>
              <a:spcAft>
                <a:spcPts val="0"/>
              </a:spcAft>
              <a:buFont typeface="+mj-lt"/>
              <a:buAutoNum type="arabicPeriod" startAt="6"/>
            </a:pPr>
            <a:r>
              <a:rPr lang="en-US" sz="1100" dirty="0">
                <a:solidFill>
                  <a:srgbClr val="000000"/>
                </a:solidFill>
                <a:ea typeface="Calibri"/>
                <a:cs typeface="Times New Roman"/>
              </a:rPr>
              <a:t>The hospital reassesses and responds to the patient’s pain through the following:</a:t>
            </a:r>
            <a:endParaRPr lang="en-US" sz="1100" dirty="0">
              <a:ea typeface="Calibri"/>
              <a:cs typeface="Times New Roman"/>
            </a:endParaRPr>
          </a:p>
          <a:p>
            <a:pPr marL="228600" lvl="1" indent="-228600">
              <a:lnSpc>
                <a:spcPct val="115000"/>
              </a:lnSpc>
              <a:spcAft>
                <a:spcPts val="0"/>
              </a:spcAft>
            </a:pPr>
            <a:r>
              <a:rPr lang="en-US" sz="1100" dirty="0">
                <a:solidFill>
                  <a:srgbClr val="000000"/>
                </a:solidFill>
                <a:ea typeface="Calibri"/>
                <a:cs typeface="Times New Roman"/>
              </a:rPr>
              <a:t>- Evaluation and documentation of response(s) to pain intervention(s) (See also RC.01.01.01, EP 7)</a:t>
            </a:r>
            <a:endParaRPr lang="en-US" sz="1100" dirty="0">
              <a:ea typeface="Calibri"/>
              <a:cs typeface="Times New Roman"/>
            </a:endParaRPr>
          </a:p>
          <a:p>
            <a:pPr marL="228600" lvl="1" indent="-228600">
              <a:lnSpc>
                <a:spcPct val="115000"/>
              </a:lnSpc>
              <a:spcAft>
                <a:spcPts val="0"/>
              </a:spcAft>
            </a:pPr>
            <a:r>
              <a:rPr lang="en-US" sz="1100" dirty="0">
                <a:solidFill>
                  <a:srgbClr val="000000"/>
                </a:solidFill>
                <a:ea typeface="Calibri"/>
                <a:cs typeface="Times New Roman"/>
              </a:rPr>
              <a:t>- Progress toward pain management goals including functional ability (for example, ability to take a deep breath, turn in bed, walk with improved pain control)</a:t>
            </a:r>
            <a:endParaRPr lang="en-US" sz="1100" dirty="0">
              <a:ea typeface="Calibri"/>
              <a:cs typeface="Times New Roman"/>
            </a:endParaRPr>
          </a:p>
          <a:p>
            <a:pPr marL="228600" lvl="1" indent="-228600">
              <a:lnSpc>
                <a:spcPct val="115000"/>
              </a:lnSpc>
              <a:spcAft>
                <a:spcPts val="0"/>
              </a:spcAft>
            </a:pPr>
            <a:r>
              <a:rPr lang="en-US" sz="1100" dirty="0">
                <a:solidFill>
                  <a:srgbClr val="000000"/>
                </a:solidFill>
                <a:ea typeface="Calibri"/>
                <a:cs typeface="Times New Roman"/>
              </a:rPr>
              <a:t>- Side effects of treatment</a:t>
            </a:r>
            <a:endParaRPr lang="en-US" sz="1100" dirty="0">
              <a:ea typeface="Calibri"/>
              <a:cs typeface="Times New Roman"/>
            </a:endParaRPr>
          </a:p>
          <a:p>
            <a:pPr marL="228600" lvl="1" indent="-228600">
              <a:lnSpc>
                <a:spcPct val="115000"/>
              </a:lnSpc>
              <a:spcAft>
                <a:spcPts val="0"/>
              </a:spcAft>
            </a:pPr>
            <a:r>
              <a:rPr lang="en-US" sz="1100" dirty="0">
                <a:solidFill>
                  <a:srgbClr val="000000"/>
                </a:solidFill>
                <a:ea typeface="Calibri"/>
                <a:cs typeface="Times New Roman"/>
              </a:rPr>
              <a:t>- Risk factors for adverse events caused by the treatment</a:t>
            </a:r>
          </a:p>
          <a:p>
            <a:pPr marL="228600" lvl="4" indent="-228600">
              <a:lnSpc>
                <a:spcPct val="115000"/>
              </a:lnSpc>
              <a:spcAft>
                <a:spcPts val="0"/>
              </a:spcAft>
              <a:buAutoNum type="arabicPeriod" startAt="6"/>
            </a:pPr>
            <a:endParaRPr lang="en-US" i="1" dirty="0">
              <a:ea typeface="Calibri"/>
              <a:cs typeface="Times New Roman"/>
            </a:endParaRPr>
          </a:p>
          <a:p>
            <a:pPr marL="342900" lvl="4">
              <a:lnSpc>
                <a:spcPct val="115000"/>
              </a:lnSpc>
            </a:pPr>
            <a:endParaRPr lang="en-US" i="1" dirty="0">
              <a:latin typeface="+mn-lt"/>
              <a:ea typeface="Calibri"/>
              <a:cs typeface="Times New Roman"/>
            </a:endParaRPr>
          </a:p>
          <a:p>
            <a:pPr>
              <a:buNone/>
            </a:pPr>
            <a:endParaRPr lang="en-US" sz="1100" i="0" dirty="0">
              <a:latin typeface="+mn-lt"/>
            </a:endParaRPr>
          </a:p>
        </p:txBody>
      </p:sp>
      <p:sp>
        <p:nvSpPr>
          <p:cNvPr id="5" name="Content Placeholder 4">
            <a:extLst>
              <a:ext uri="{FF2B5EF4-FFF2-40B4-BE49-F238E27FC236}">
                <a16:creationId xmlns:a16="http://schemas.microsoft.com/office/drawing/2014/main" id="{84CBDED9-4D0D-4F14-B1D2-92F59F6134F7}"/>
              </a:ext>
              <a:ext uri="{C183D7F6-B498-43B3-948B-1728B52AA6E4}">
                <adec:decorative xmlns:adec="http://schemas.microsoft.com/office/drawing/2017/decorative" val="1"/>
              </a:ext>
            </a:extLst>
          </p:cNvPr>
          <p:cNvSpPr>
            <a:spLocks noGrp="1"/>
          </p:cNvSpPr>
          <p:nvPr>
            <p:ph idx="13"/>
          </p:nvPr>
        </p:nvSpPr>
        <p:spPr/>
        <p:txBody>
          <a:bodyPr/>
          <a:lstStyle/>
          <a:p>
            <a:pPr lvl="3"/>
            <a:endParaRPr lang="en-US" sz="1200" dirty="0"/>
          </a:p>
          <a:p>
            <a:endParaRPr lang="en-US" dirty="0"/>
          </a:p>
        </p:txBody>
      </p:sp>
    </p:spTree>
    <p:extLst>
      <p:ext uri="{BB962C8B-B14F-4D97-AF65-F5344CB8AC3E}">
        <p14:creationId xmlns:p14="http://schemas.microsoft.com/office/powerpoint/2010/main" val="5723670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DDDB-FB68-4758-A0A5-37552A1A6F5C}"/>
              </a:ext>
            </a:extLst>
          </p:cNvPr>
          <p:cNvSpPr>
            <a:spLocks noGrp="1"/>
          </p:cNvSpPr>
          <p:nvPr>
            <p:ph type="title"/>
          </p:nvPr>
        </p:nvSpPr>
        <p:spPr>
          <a:xfrm>
            <a:off x="457200" y="685800"/>
            <a:ext cx="3182052" cy="1228028"/>
          </a:xfrm>
        </p:spPr>
        <p:txBody>
          <a:bodyPr/>
          <a:lstStyle/>
          <a:p>
            <a:r>
              <a:rPr lang="en-US" dirty="0"/>
              <a:t>New Accreditation standards for 2018.     </a:t>
            </a:r>
            <a:br>
              <a:rPr lang="en-US" dirty="0"/>
            </a:br>
            <a:r>
              <a:rPr lang="en-US" dirty="0"/>
              <a:t>  </a:t>
            </a:r>
          </a:p>
        </p:txBody>
      </p:sp>
      <p:sp>
        <p:nvSpPr>
          <p:cNvPr id="4" name="Content Placeholder 3">
            <a:extLst>
              <a:ext uri="{FF2B5EF4-FFF2-40B4-BE49-F238E27FC236}">
                <a16:creationId xmlns:a16="http://schemas.microsoft.com/office/drawing/2014/main" id="{01CC56F1-367F-4232-B6CD-04E9869AB1DB}"/>
              </a:ext>
            </a:extLst>
          </p:cNvPr>
          <p:cNvSpPr>
            <a:spLocks noGrp="1"/>
          </p:cNvSpPr>
          <p:nvPr>
            <p:ph idx="1"/>
          </p:nvPr>
        </p:nvSpPr>
        <p:spPr>
          <a:xfrm>
            <a:off x="3829078" y="695325"/>
            <a:ext cx="4857722" cy="5492750"/>
          </a:xfrm>
        </p:spPr>
        <p:txBody>
          <a:bodyPr/>
          <a:lstStyle/>
          <a:p>
            <a:pPr>
              <a:lnSpc>
                <a:spcPct val="115000"/>
              </a:lnSpc>
              <a:spcBef>
                <a:spcPts val="0"/>
              </a:spcBef>
              <a:spcAft>
                <a:spcPts val="0"/>
              </a:spcAft>
            </a:pPr>
            <a:r>
              <a:rPr lang="en-US" sz="1200" cap="small" dirty="0">
                <a:solidFill>
                  <a:srgbClr val="2B418C"/>
                </a:solidFill>
                <a:latin typeface="+mn-lt"/>
                <a:ea typeface="Calibri"/>
                <a:cs typeface="Times New Roman"/>
              </a:rPr>
              <a:t>Elements of Performance for PC.01.02.07 (continued)</a:t>
            </a:r>
            <a:endParaRPr lang="en-US" sz="1050" i="0" dirty="0">
              <a:solidFill>
                <a:srgbClr val="000000"/>
              </a:solidFill>
              <a:latin typeface="+mn-lt"/>
              <a:ea typeface="Calibri"/>
              <a:cs typeface="Times New Roman"/>
            </a:endParaRPr>
          </a:p>
          <a:p>
            <a:pPr marL="228600" indent="-228600">
              <a:lnSpc>
                <a:spcPct val="115000"/>
              </a:lnSpc>
              <a:spcBef>
                <a:spcPts val="0"/>
              </a:spcBef>
              <a:spcAft>
                <a:spcPts val="0"/>
              </a:spcAft>
              <a:buFont typeface="+mj-lt"/>
              <a:buAutoNum type="arabicPeriod" startAt="6"/>
            </a:pPr>
            <a:r>
              <a:rPr lang="en-US" sz="1100" dirty="0">
                <a:solidFill>
                  <a:srgbClr val="000000"/>
                </a:solidFill>
                <a:latin typeface="+mn-lt"/>
                <a:ea typeface="Calibri"/>
                <a:cs typeface="Times New Roman"/>
              </a:rPr>
              <a:t>The hospital educates the patient and family on discharge plans related to pain management including the following:</a:t>
            </a:r>
            <a:endParaRPr lang="en-US" sz="1100" dirty="0">
              <a:latin typeface="+mn-lt"/>
              <a:ea typeface="Calibri"/>
              <a:cs typeface="Times New Roman"/>
            </a:endParaRPr>
          </a:p>
          <a:p>
            <a:pPr lvl="5">
              <a:lnSpc>
                <a:spcPct val="115000"/>
              </a:lnSpc>
              <a:spcBef>
                <a:spcPts val="0"/>
              </a:spcBef>
              <a:spcAft>
                <a:spcPts val="0"/>
              </a:spcAft>
            </a:pPr>
            <a:r>
              <a:rPr lang="en-US" i="1" dirty="0">
                <a:solidFill>
                  <a:srgbClr val="000000"/>
                </a:solidFill>
                <a:latin typeface="+mn-lt"/>
                <a:ea typeface="Calibri"/>
                <a:cs typeface="Times New Roman"/>
              </a:rPr>
              <a:t>Pain management plan of care</a:t>
            </a:r>
            <a:endParaRPr lang="en-US" i="1" dirty="0">
              <a:latin typeface="+mn-lt"/>
              <a:ea typeface="Calibri"/>
              <a:cs typeface="Times New Roman"/>
            </a:endParaRPr>
          </a:p>
          <a:p>
            <a:pPr lvl="5">
              <a:lnSpc>
                <a:spcPct val="115000"/>
              </a:lnSpc>
              <a:spcBef>
                <a:spcPts val="0"/>
              </a:spcBef>
              <a:spcAft>
                <a:spcPts val="0"/>
              </a:spcAft>
            </a:pPr>
            <a:r>
              <a:rPr lang="en-US" i="1" dirty="0">
                <a:solidFill>
                  <a:srgbClr val="000000"/>
                </a:solidFill>
                <a:latin typeface="+mn-lt"/>
                <a:ea typeface="Calibri"/>
                <a:cs typeface="Times New Roman"/>
              </a:rPr>
              <a:t>Side effects of pain management treatment</a:t>
            </a:r>
            <a:endParaRPr lang="en-US" i="1" dirty="0">
              <a:latin typeface="+mn-lt"/>
              <a:ea typeface="Calibri"/>
              <a:cs typeface="Times New Roman"/>
            </a:endParaRPr>
          </a:p>
          <a:p>
            <a:pPr lvl="5">
              <a:lnSpc>
                <a:spcPct val="115000"/>
              </a:lnSpc>
              <a:spcBef>
                <a:spcPts val="0"/>
              </a:spcBef>
              <a:spcAft>
                <a:spcPts val="0"/>
              </a:spcAft>
            </a:pPr>
            <a:r>
              <a:rPr lang="en-US" i="1" dirty="0">
                <a:solidFill>
                  <a:srgbClr val="000000"/>
                </a:solidFill>
                <a:latin typeface="+mn-lt"/>
                <a:ea typeface="Calibri"/>
                <a:cs typeface="Times New Roman"/>
              </a:rPr>
              <a:t>Activities of daily living, including the home environment, that might exacerbate pain or reduce effectiveness of the pain management plan of care, as well as strategies to address these issues</a:t>
            </a:r>
            <a:endParaRPr lang="en-US" i="1" dirty="0">
              <a:latin typeface="+mn-lt"/>
              <a:ea typeface="Calibri"/>
              <a:cs typeface="Times New Roman"/>
            </a:endParaRPr>
          </a:p>
          <a:p>
            <a:pPr lvl="5">
              <a:lnSpc>
                <a:spcPct val="115000"/>
              </a:lnSpc>
              <a:spcBef>
                <a:spcPts val="0"/>
              </a:spcBef>
              <a:spcAft>
                <a:spcPts val="0"/>
              </a:spcAft>
            </a:pPr>
            <a:r>
              <a:rPr lang="en-US" i="1" dirty="0">
                <a:solidFill>
                  <a:srgbClr val="000000"/>
                </a:solidFill>
                <a:latin typeface="+mn-lt"/>
                <a:ea typeface="Calibri"/>
                <a:cs typeface="Times New Roman"/>
              </a:rPr>
              <a:t>Safe use, storage, and disposal of opioids when prescribed</a:t>
            </a:r>
            <a:endParaRPr lang="en-US" i="1" dirty="0">
              <a:latin typeface="+mn-lt"/>
              <a:ea typeface="Calibri"/>
              <a:cs typeface="Times New Roman"/>
            </a:endParaRPr>
          </a:p>
          <a:p>
            <a:pPr>
              <a:lnSpc>
                <a:spcPct val="115000"/>
              </a:lnSpc>
              <a:spcBef>
                <a:spcPts val="0"/>
              </a:spcBef>
              <a:spcAft>
                <a:spcPts val="0"/>
              </a:spcAft>
            </a:pPr>
            <a:endParaRPr lang="en-US" sz="1050" b="1" i="0" dirty="0">
              <a:solidFill>
                <a:srgbClr val="2B418C"/>
              </a:solidFill>
              <a:latin typeface="+mn-lt"/>
              <a:ea typeface="Calibri"/>
              <a:cs typeface="Times New Roman"/>
            </a:endParaRPr>
          </a:p>
          <a:p>
            <a:pPr>
              <a:lnSpc>
                <a:spcPct val="115000"/>
              </a:lnSpc>
              <a:spcBef>
                <a:spcPts val="0"/>
              </a:spcBef>
              <a:spcAft>
                <a:spcPts val="0"/>
              </a:spcAft>
            </a:pPr>
            <a:r>
              <a:rPr lang="en-US" sz="1200" b="1" i="0" dirty="0">
                <a:solidFill>
                  <a:srgbClr val="2B418C"/>
                </a:solidFill>
                <a:latin typeface="+mn-lt"/>
                <a:ea typeface="Calibri"/>
                <a:cs typeface="Times New Roman"/>
              </a:rPr>
              <a:t>Performance Improvement (PI) </a:t>
            </a: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PI.01.01.01</a:t>
            </a:r>
          </a:p>
          <a:p>
            <a:pPr>
              <a:lnSpc>
                <a:spcPct val="115000"/>
              </a:lnSpc>
              <a:spcBef>
                <a:spcPts val="0"/>
              </a:spcBef>
              <a:spcAft>
                <a:spcPts val="0"/>
              </a:spcAft>
            </a:pPr>
            <a:r>
              <a:rPr lang="en-US" sz="1100" b="1" i="0" dirty="0">
                <a:solidFill>
                  <a:srgbClr val="000000"/>
                </a:solidFill>
                <a:latin typeface="+mn-lt"/>
                <a:ea typeface="Calibri"/>
                <a:cs typeface="Times New Roman"/>
              </a:rPr>
              <a:t>The hospital collects data to monitor its performance.</a:t>
            </a:r>
          </a:p>
          <a:p>
            <a:pPr>
              <a:lnSpc>
                <a:spcPct val="115000"/>
              </a:lnSpc>
              <a:spcBef>
                <a:spcPts val="0"/>
              </a:spcBef>
              <a:spcAft>
                <a:spcPts val="0"/>
              </a:spcAft>
            </a:pPr>
            <a:endParaRPr lang="en-US" sz="700" i="0" u="sng" dirty="0">
              <a:latin typeface="+mn-lt"/>
              <a:ea typeface="Calibri"/>
              <a:cs typeface="Times New Roman"/>
            </a:endParaRPr>
          </a:p>
          <a:p>
            <a:pPr>
              <a:lnSpc>
                <a:spcPct val="115000"/>
              </a:lnSpc>
              <a:spcBef>
                <a:spcPts val="0"/>
              </a:spcBef>
              <a:spcAft>
                <a:spcPts val="0"/>
              </a:spcAft>
            </a:pPr>
            <a:r>
              <a:rPr lang="en-US" sz="1200" cap="small" dirty="0">
                <a:solidFill>
                  <a:srgbClr val="2B418C"/>
                </a:solidFill>
                <a:latin typeface="+mn-lt"/>
                <a:ea typeface="Calibri"/>
                <a:cs typeface="Times New Roman"/>
              </a:rPr>
              <a:t>Elements of Performance for PI.01.01.01</a:t>
            </a:r>
            <a:endParaRPr lang="en-US" sz="1100" i="0" u="sng" dirty="0">
              <a:solidFill>
                <a:schemeClr val="tx1"/>
              </a:solidFill>
              <a:ea typeface="Calibri"/>
              <a:cs typeface="Times New Roman"/>
            </a:endParaRPr>
          </a:p>
          <a:p>
            <a:pPr marL="228600" indent="-228600">
              <a:lnSpc>
                <a:spcPct val="115000"/>
              </a:lnSpc>
              <a:spcBef>
                <a:spcPts val="0"/>
              </a:spcBef>
              <a:spcAft>
                <a:spcPts val="0"/>
              </a:spcAft>
              <a:buFont typeface="+mj-lt"/>
              <a:buAutoNum type="arabicPeriod" startAt="56"/>
            </a:pPr>
            <a:r>
              <a:rPr lang="en-US" sz="1100" dirty="0">
                <a:solidFill>
                  <a:schemeClr val="tx1"/>
                </a:solidFill>
                <a:latin typeface="+mn-lt"/>
                <a:ea typeface="Calibri"/>
                <a:cs typeface="Times New Roman"/>
              </a:rPr>
              <a:t>The hospital collects data on pain assessment and pain management including types of interventions and effectiveness</a:t>
            </a:r>
            <a:r>
              <a:rPr lang="en-US" sz="1100" dirty="0">
                <a:solidFill>
                  <a:schemeClr val="tx1"/>
                </a:solidFill>
                <a:ea typeface="Calibri"/>
                <a:cs typeface="Times New Roman"/>
              </a:rPr>
              <a:t>.</a:t>
            </a:r>
          </a:p>
          <a:p>
            <a:pPr>
              <a:lnSpc>
                <a:spcPct val="115000"/>
              </a:lnSpc>
              <a:spcBef>
                <a:spcPts val="0"/>
              </a:spcBef>
              <a:spcAft>
                <a:spcPts val="0"/>
              </a:spcAft>
            </a:pPr>
            <a:r>
              <a:rPr lang="en-US" sz="1400" b="1" i="0" dirty="0">
                <a:solidFill>
                  <a:schemeClr val="accent4"/>
                </a:solidFill>
                <a:latin typeface="Calibri" panose="020F0502020204030204" pitchFamily="34" charset="0"/>
                <a:ea typeface="MS PGothic" panose="020B0600070205080204" pitchFamily="34" charset="-128"/>
                <a:cs typeface="Microsoft New Tai Lue" panose="020B0502040204020203" pitchFamily="34" charset="0"/>
              </a:rPr>
              <a:t>Standard PI02.01.01</a:t>
            </a:r>
          </a:p>
          <a:p>
            <a:pPr>
              <a:lnSpc>
                <a:spcPct val="115000"/>
              </a:lnSpc>
              <a:spcBef>
                <a:spcPts val="0"/>
              </a:spcBef>
              <a:spcAft>
                <a:spcPts val="0"/>
              </a:spcAft>
              <a:buNone/>
            </a:pPr>
            <a:r>
              <a:rPr lang="en-US" sz="1100" b="1" i="0" dirty="0">
                <a:solidFill>
                  <a:srgbClr val="000000"/>
                </a:solidFill>
                <a:ea typeface="Calibri"/>
                <a:cs typeface="Times New Roman"/>
              </a:rPr>
              <a:t>The hospital compiles and analyzes data.</a:t>
            </a:r>
          </a:p>
          <a:p>
            <a:pPr>
              <a:lnSpc>
                <a:spcPct val="115000"/>
              </a:lnSpc>
              <a:spcBef>
                <a:spcPts val="0"/>
              </a:spcBef>
              <a:spcAft>
                <a:spcPts val="0"/>
              </a:spcAft>
              <a:buNone/>
            </a:pPr>
            <a:endParaRPr lang="en-US" sz="800" i="0" dirty="0">
              <a:solidFill>
                <a:schemeClr val="tx1"/>
              </a:solidFill>
              <a:latin typeface="+mn-lt"/>
            </a:endParaRPr>
          </a:p>
          <a:p>
            <a:pPr>
              <a:lnSpc>
                <a:spcPct val="115000"/>
              </a:lnSpc>
              <a:spcBef>
                <a:spcPts val="0"/>
              </a:spcBef>
              <a:spcAft>
                <a:spcPts val="0"/>
              </a:spcAft>
            </a:pPr>
            <a:r>
              <a:rPr lang="en-US" sz="1200" cap="small" dirty="0">
                <a:solidFill>
                  <a:srgbClr val="2B418C"/>
                </a:solidFill>
                <a:ea typeface="Calibri"/>
                <a:cs typeface="Times New Roman"/>
              </a:rPr>
              <a:t>Elements of Performance for PI.02.01.01</a:t>
            </a:r>
            <a:endParaRPr lang="en-US" sz="1200" i="0" u="sng" dirty="0">
              <a:solidFill>
                <a:schemeClr val="tx1"/>
              </a:solidFill>
              <a:ea typeface="Calibri"/>
              <a:cs typeface="Times New Roman"/>
            </a:endParaRPr>
          </a:p>
          <a:p>
            <a:pPr marL="228600" indent="-228600">
              <a:lnSpc>
                <a:spcPct val="115000"/>
              </a:lnSpc>
              <a:spcBef>
                <a:spcPts val="0"/>
              </a:spcBef>
              <a:spcAft>
                <a:spcPts val="0"/>
              </a:spcAft>
              <a:buFont typeface="+mj-lt"/>
              <a:buAutoNum type="arabicPeriod" startAt="18"/>
            </a:pPr>
            <a:r>
              <a:rPr lang="en-US" sz="1100" dirty="0">
                <a:solidFill>
                  <a:srgbClr val="000000"/>
                </a:solidFill>
                <a:latin typeface="+mn-lt"/>
                <a:ea typeface="Calibri"/>
                <a:cs typeface="Times New Roman"/>
              </a:rPr>
              <a:t>The hospital analyzes data collected on pain assessment and pain management to identify areas that need change to increase safety and quality for patients.</a:t>
            </a:r>
            <a:endParaRPr lang="en-US" sz="1100" dirty="0">
              <a:latin typeface="+mn-lt"/>
              <a:ea typeface="Calibri"/>
              <a:cs typeface="Times New Roman"/>
            </a:endParaRPr>
          </a:p>
          <a:p>
            <a:pPr marL="228600" indent="-228600">
              <a:lnSpc>
                <a:spcPct val="115000"/>
              </a:lnSpc>
              <a:spcBef>
                <a:spcPts val="0"/>
              </a:spcBef>
              <a:spcAft>
                <a:spcPts val="0"/>
              </a:spcAft>
              <a:buFont typeface="+mj-lt"/>
              <a:buAutoNum type="arabicPeriod" startAt="18"/>
            </a:pPr>
            <a:r>
              <a:rPr lang="en-US" sz="1100" dirty="0">
                <a:solidFill>
                  <a:srgbClr val="000000"/>
                </a:solidFill>
                <a:latin typeface="+mn-lt"/>
                <a:ea typeface="Calibri"/>
                <a:cs typeface="Times New Roman"/>
              </a:rPr>
              <a:t>The hospital monitors the use of opioids to determine if they are being used safely (for example, the tracking of adverse events such as respiratory depression, naloxone use, and the duration and dose of opioid prescriptions). (See also LD.04.03.13, EP 1)</a:t>
            </a:r>
            <a:endParaRPr lang="en-US" sz="1100" dirty="0">
              <a:latin typeface="+mn-lt"/>
              <a:ea typeface="Calibri"/>
              <a:cs typeface="Times New Roman"/>
            </a:endParaRPr>
          </a:p>
          <a:p>
            <a:pPr marL="228600" indent="-228600">
              <a:lnSpc>
                <a:spcPct val="115000"/>
              </a:lnSpc>
              <a:spcBef>
                <a:spcPts val="0"/>
              </a:spcBef>
              <a:spcAft>
                <a:spcPts val="0"/>
              </a:spcAft>
              <a:buFont typeface="+mj-lt"/>
              <a:buAutoNum type="arabicPeriod" startAt="56"/>
            </a:pPr>
            <a:endParaRPr lang="en-US" sz="1100" dirty="0">
              <a:latin typeface="+mn-lt"/>
            </a:endParaRPr>
          </a:p>
        </p:txBody>
      </p:sp>
      <p:sp>
        <p:nvSpPr>
          <p:cNvPr id="5" name="Content Placeholder 4">
            <a:extLst>
              <a:ext uri="{FF2B5EF4-FFF2-40B4-BE49-F238E27FC236}">
                <a16:creationId xmlns:a16="http://schemas.microsoft.com/office/drawing/2014/main" id="{84CBDED9-4D0D-4F14-B1D2-92F59F6134F7}"/>
              </a:ext>
              <a:ext uri="{C183D7F6-B498-43B3-948B-1728B52AA6E4}">
                <adec:decorative xmlns:adec="http://schemas.microsoft.com/office/drawing/2017/decorative" val="1"/>
              </a:ext>
            </a:extLst>
          </p:cNvPr>
          <p:cNvSpPr>
            <a:spLocks noGrp="1"/>
          </p:cNvSpPr>
          <p:nvPr>
            <p:ph idx="13"/>
          </p:nvPr>
        </p:nvSpPr>
        <p:spPr/>
        <p:txBody>
          <a:bodyPr/>
          <a:lstStyle/>
          <a:p>
            <a:pPr lvl="3"/>
            <a:endParaRPr lang="en-US" sz="1200" dirty="0"/>
          </a:p>
          <a:p>
            <a:endParaRPr lang="en-US" dirty="0"/>
          </a:p>
        </p:txBody>
      </p:sp>
      <p:cxnSp>
        <p:nvCxnSpPr>
          <p:cNvPr id="11" name="Straight Connector 10">
            <a:extLst>
              <a:ext uri="{C183D7F6-B498-43B3-948B-1728B52AA6E4}">
                <adec:decorative xmlns:adec="http://schemas.microsoft.com/office/drawing/2017/decorative" val="1"/>
              </a:ext>
            </a:extLst>
          </p:cNvPr>
          <p:cNvCxnSpPr/>
          <p:nvPr/>
        </p:nvCxnSpPr>
        <p:spPr>
          <a:xfrm flipV="1">
            <a:off x="3829078" y="2828311"/>
            <a:ext cx="4857722" cy="952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86512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Gathering evidence: Boolean operators</a:t>
            </a:r>
          </a:p>
        </p:txBody>
      </p:sp>
      <p:sp>
        <p:nvSpPr>
          <p:cNvPr id="5" name="Rectangle 4">
            <a:extLst>
              <a:ext uri="{FF2B5EF4-FFF2-40B4-BE49-F238E27FC236}">
                <a16:creationId xmlns:a16="http://schemas.microsoft.com/office/drawing/2014/main" id="{667F5768-B0FD-4AEF-A8EB-3E5D027416B5}"/>
              </a:ext>
            </a:extLst>
          </p:cNvPr>
          <p:cNvSpPr/>
          <p:nvPr/>
        </p:nvSpPr>
        <p:spPr>
          <a:xfrm>
            <a:off x="3827584" y="738485"/>
            <a:ext cx="4859215" cy="738664"/>
          </a:xfrm>
          <a:prstGeom prst="rect">
            <a:avLst/>
          </a:prstGeom>
        </p:spPr>
        <p:txBody>
          <a:bodyPr wrap="square">
            <a:spAutoFit/>
          </a:bodyPr>
          <a:lstStyle/>
          <a:p>
            <a:r>
              <a:rPr lang="en-US" sz="1400" i="1" dirty="0"/>
              <a:t>Boolean operators can help broaden or narrow your search by stating a relationship between your search terms. Boolean operators are AND, OR, NOT.</a:t>
            </a:r>
          </a:p>
        </p:txBody>
      </p:sp>
      <p:grpSp>
        <p:nvGrpSpPr>
          <p:cNvPr id="6" name="Group 5">
            <a:extLst>
              <a:ext uri="{FF2B5EF4-FFF2-40B4-BE49-F238E27FC236}">
                <a16:creationId xmlns:a16="http://schemas.microsoft.com/office/drawing/2014/main" id="{D8A807E0-A475-42D8-8DE6-D23AFE1DC989}"/>
              </a:ext>
              <a:ext uri="{C183D7F6-B498-43B3-948B-1728B52AA6E4}">
                <adec:decorative xmlns:adec="http://schemas.microsoft.com/office/drawing/2017/decorative" val="1"/>
              </a:ext>
            </a:extLst>
          </p:cNvPr>
          <p:cNvGrpSpPr>
            <a:grpSpLocks noChangeAspect="1"/>
          </p:cNvGrpSpPr>
          <p:nvPr/>
        </p:nvGrpSpPr>
        <p:grpSpPr>
          <a:xfrm>
            <a:off x="1547739" y="2390522"/>
            <a:ext cx="1828800" cy="1165054"/>
            <a:chOff x="321368" y="2095245"/>
            <a:chExt cx="2163418" cy="1378226"/>
          </a:xfrm>
        </p:grpSpPr>
        <p:sp>
          <p:nvSpPr>
            <p:cNvPr id="8" name="Freeform 16">
              <a:extLst>
                <a:ext uri="{FF2B5EF4-FFF2-40B4-BE49-F238E27FC236}">
                  <a16:creationId xmlns:a16="http://schemas.microsoft.com/office/drawing/2014/main" id="{55AB85CB-01A0-45E3-ACDE-E0C7FC10160D}"/>
                </a:ext>
              </a:extLst>
            </p:cNvPr>
            <p:cNvSpPr/>
            <p:nvPr/>
          </p:nvSpPr>
          <p:spPr>
            <a:xfrm>
              <a:off x="1109872" y="2220329"/>
              <a:ext cx="589722" cy="1128058"/>
            </a:xfrm>
            <a:custGeom>
              <a:avLst/>
              <a:gdLst>
                <a:gd name="connsiteX0" fmla="*/ 294861 w 589722"/>
                <a:gd name="connsiteY0" fmla="*/ 0 h 1128058"/>
                <a:gd name="connsiteX1" fmla="*/ 387886 w 589722"/>
                <a:gd name="connsiteY1" fmla="*/ 76753 h 1128058"/>
                <a:gd name="connsiteX2" fmla="*/ 589722 w 589722"/>
                <a:gd name="connsiteY2" fmla="*/ 564029 h 1128058"/>
                <a:gd name="connsiteX3" fmla="*/ 387886 w 589722"/>
                <a:gd name="connsiteY3" fmla="*/ 1051306 h 1128058"/>
                <a:gd name="connsiteX4" fmla="*/ 294861 w 589722"/>
                <a:gd name="connsiteY4" fmla="*/ 1128058 h 1128058"/>
                <a:gd name="connsiteX5" fmla="*/ 201837 w 589722"/>
                <a:gd name="connsiteY5" fmla="*/ 1051306 h 1128058"/>
                <a:gd name="connsiteX6" fmla="*/ 0 w 589722"/>
                <a:gd name="connsiteY6" fmla="*/ 564029 h 1128058"/>
                <a:gd name="connsiteX7" fmla="*/ 201837 w 589722"/>
                <a:gd name="connsiteY7" fmla="*/ 76753 h 1128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9722" h="1128058">
                  <a:moveTo>
                    <a:pt x="294861" y="0"/>
                  </a:moveTo>
                  <a:lnTo>
                    <a:pt x="387886" y="76753"/>
                  </a:lnTo>
                  <a:cubicBezTo>
                    <a:pt x="512591" y="201457"/>
                    <a:pt x="589722" y="373736"/>
                    <a:pt x="589722" y="564029"/>
                  </a:cubicBezTo>
                  <a:cubicBezTo>
                    <a:pt x="589722" y="754323"/>
                    <a:pt x="512591" y="926601"/>
                    <a:pt x="387886" y="1051306"/>
                  </a:cubicBezTo>
                  <a:lnTo>
                    <a:pt x="294861" y="1128058"/>
                  </a:lnTo>
                  <a:lnTo>
                    <a:pt x="201837" y="1051306"/>
                  </a:lnTo>
                  <a:cubicBezTo>
                    <a:pt x="77132" y="926601"/>
                    <a:pt x="0" y="754323"/>
                    <a:pt x="0" y="564029"/>
                  </a:cubicBezTo>
                  <a:cubicBezTo>
                    <a:pt x="0" y="373736"/>
                    <a:pt x="77132" y="201457"/>
                    <a:pt x="201837" y="76753"/>
                  </a:cubicBezTo>
                  <a:close/>
                </a:path>
              </a:pathLst>
            </a:custGeom>
            <a:solidFill>
              <a:schemeClr val="accent4">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80187A7C-5EFA-4320-B17A-730101F7356C}"/>
                </a:ext>
              </a:extLst>
            </p:cNvPr>
            <p:cNvSpPr/>
            <p:nvPr/>
          </p:nvSpPr>
          <p:spPr>
            <a:xfrm>
              <a:off x="321368" y="2095245"/>
              <a:ext cx="1378226" cy="13782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4083733A-3BF7-4F83-AD87-54085B59B5BF}"/>
                </a:ext>
              </a:extLst>
            </p:cNvPr>
            <p:cNvSpPr/>
            <p:nvPr/>
          </p:nvSpPr>
          <p:spPr>
            <a:xfrm>
              <a:off x="1106560" y="2095245"/>
              <a:ext cx="1378226" cy="13782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658977B4-93D9-4747-8ED7-1015AA292376}"/>
              </a:ext>
            </a:extLst>
          </p:cNvPr>
          <p:cNvSpPr>
            <a:spLocks noGrp="1"/>
          </p:cNvSpPr>
          <p:nvPr>
            <p:ph idx="11"/>
          </p:nvPr>
        </p:nvSpPr>
        <p:spPr>
          <a:xfrm>
            <a:off x="1301262" y="3429000"/>
            <a:ext cx="2321755" cy="2749550"/>
          </a:xfrm>
        </p:spPr>
        <p:txBody>
          <a:bodyPr/>
          <a:lstStyle/>
          <a:p>
            <a:pPr algn="ctr"/>
            <a:endParaRPr lang="en-US" sz="1400" b="1" dirty="0"/>
          </a:p>
          <a:p>
            <a:pPr algn="ctr"/>
            <a:r>
              <a:rPr lang="en-US" sz="1400" b="1" dirty="0"/>
              <a:t>AND</a:t>
            </a:r>
            <a:r>
              <a:rPr lang="en-US" sz="1400" dirty="0"/>
              <a:t> retrieves results with </a:t>
            </a:r>
            <a:r>
              <a:rPr lang="en-US" sz="1400" u="sng" dirty="0"/>
              <a:t>BOTH</a:t>
            </a:r>
            <a:r>
              <a:rPr lang="en-US" sz="1400" dirty="0"/>
              <a:t> terms</a:t>
            </a:r>
          </a:p>
          <a:p>
            <a:pPr lvl="3"/>
            <a:r>
              <a:rPr lang="en-US" sz="1200" dirty="0"/>
              <a:t>ALL search terms must be present in the resulting records</a:t>
            </a:r>
          </a:p>
          <a:p>
            <a:endParaRPr lang="en-US" dirty="0"/>
          </a:p>
        </p:txBody>
      </p:sp>
      <p:grpSp>
        <p:nvGrpSpPr>
          <p:cNvPr id="11" name="Group 10">
            <a:extLst>
              <a:ext uri="{FF2B5EF4-FFF2-40B4-BE49-F238E27FC236}">
                <a16:creationId xmlns:a16="http://schemas.microsoft.com/office/drawing/2014/main" id="{76E0F32C-5756-47DB-B96B-AAB644808C67}"/>
              </a:ext>
              <a:ext uri="{C183D7F6-B498-43B3-948B-1728B52AA6E4}">
                <adec:decorative xmlns:adec="http://schemas.microsoft.com/office/drawing/2017/decorative" val="1"/>
              </a:ext>
            </a:extLst>
          </p:cNvPr>
          <p:cNvGrpSpPr>
            <a:grpSpLocks noChangeAspect="1"/>
          </p:cNvGrpSpPr>
          <p:nvPr/>
        </p:nvGrpSpPr>
        <p:grpSpPr>
          <a:xfrm>
            <a:off x="4074062" y="2390522"/>
            <a:ext cx="1828800" cy="1165054"/>
            <a:chOff x="298175" y="2538603"/>
            <a:chExt cx="2163418" cy="1378226"/>
          </a:xfrm>
          <a:solidFill>
            <a:schemeClr val="accent4">
              <a:lumMod val="20000"/>
              <a:lumOff val="80000"/>
            </a:schemeClr>
          </a:solidFill>
        </p:grpSpPr>
        <p:sp>
          <p:nvSpPr>
            <p:cNvPr id="12" name="Freeform 24">
              <a:extLst>
                <a:ext uri="{FF2B5EF4-FFF2-40B4-BE49-F238E27FC236}">
                  <a16:creationId xmlns:a16="http://schemas.microsoft.com/office/drawing/2014/main" id="{47FEEE19-E792-4AE5-A183-AC29B9D707FC}"/>
                </a:ext>
              </a:extLst>
            </p:cNvPr>
            <p:cNvSpPr/>
            <p:nvPr/>
          </p:nvSpPr>
          <p:spPr>
            <a:xfrm>
              <a:off x="1085023" y="2663687"/>
              <a:ext cx="589722" cy="1128058"/>
            </a:xfrm>
            <a:custGeom>
              <a:avLst/>
              <a:gdLst>
                <a:gd name="connsiteX0" fmla="*/ 294861 w 589722"/>
                <a:gd name="connsiteY0" fmla="*/ 0 h 1128058"/>
                <a:gd name="connsiteX1" fmla="*/ 387886 w 589722"/>
                <a:gd name="connsiteY1" fmla="*/ 76753 h 1128058"/>
                <a:gd name="connsiteX2" fmla="*/ 589722 w 589722"/>
                <a:gd name="connsiteY2" fmla="*/ 564029 h 1128058"/>
                <a:gd name="connsiteX3" fmla="*/ 387886 w 589722"/>
                <a:gd name="connsiteY3" fmla="*/ 1051306 h 1128058"/>
                <a:gd name="connsiteX4" fmla="*/ 294861 w 589722"/>
                <a:gd name="connsiteY4" fmla="*/ 1128058 h 1128058"/>
                <a:gd name="connsiteX5" fmla="*/ 201837 w 589722"/>
                <a:gd name="connsiteY5" fmla="*/ 1051306 h 1128058"/>
                <a:gd name="connsiteX6" fmla="*/ 0 w 589722"/>
                <a:gd name="connsiteY6" fmla="*/ 564029 h 1128058"/>
                <a:gd name="connsiteX7" fmla="*/ 201837 w 589722"/>
                <a:gd name="connsiteY7" fmla="*/ 76753 h 1128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9722" h="1128058">
                  <a:moveTo>
                    <a:pt x="294861" y="0"/>
                  </a:moveTo>
                  <a:lnTo>
                    <a:pt x="387886" y="76753"/>
                  </a:lnTo>
                  <a:cubicBezTo>
                    <a:pt x="512591" y="201457"/>
                    <a:pt x="589722" y="373736"/>
                    <a:pt x="589722" y="564029"/>
                  </a:cubicBezTo>
                  <a:cubicBezTo>
                    <a:pt x="589722" y="754323"/>
                    <a:pt x="512591" y="926601"/>
                    <a:pt x="387886" y="1051306"/>
                  </a:cubicBezTo>
                  <a:lnTo>
                    <a:pt x="294861" y="1128058"/>
                  </a:lnTo>
                  <a:lnTo>
                    <a:pt x="201837" y="1051306"/>
                  </a:lnTo>
                  <a:cubicBezTo>
                    <a:pt x="77132" y="926601"/>
                    <a:pt x="0" y="754323"/>
                    <a:pt x="0" y="564029"/>
                  </a:cubicBezTo>
                  <a:cubicBezTo>
                    <a:pt x="0" y="373736"/>
                    <a:pt x="77132" y="201457"/>
                    <a:pt x="201837" y="76753"/>
                  </a:cubicBezTo>
                  <a:close/>
                </a:path>
              </a:pathLst>
            </a:cu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32">
              <a:extLst>
                <a:ext uri="{FF2B5EF4-FFF2-40B4-BE49-F238E27FC236}">
                  <a16:creationId xmlns:a16="http://schemas.microsoft.com/office/drawing/2014/main" id="{85F1E367-D876-42B7-B566-8E341CE8C4D3}"/>
                </a:ext>
              </a:extLst>
            </p:cNvPr>
            <p:cNvSpPr/>
            <p:nvPr/>
          </p:nvSpPr>
          <p:spPr>
            <a:xfrm>
              <a:off x="298175" y="2538603"/>
              <a:ext cx="2163418" cy="1378226"/>
            </a:xfrm>
            <a:custGeom>
              <a:avLst/>
              <a:gdLst>
                <a:gd name="connsiteX0" fmla="*/ 1474305 w 2163418"/>
                <a:gd name="connsiteY0" fmla="*/ 0 h 1378226"/>
                <a:gd name="connsiteX1" fmla="*/ 2163418 w 2163418"/>
                <a:gd name="connsiteY1" fmla="*/ 689113 h 1378226"/>
                <a:gd name="connsiteX2" fmla="*/ 1474305 w 2163418"/>
                <a:gd name="connsiteY2" fmla="*/ 1378226 h 1378226"/>
                <a:gd name="connsiteX3" fmla="*/ 1089015 w 2163418"/>
                <a:gd name="connsiteY3" fmla="*/ 1260537 h 1378226"/>
                <a:gd name="connsiteX4" fmla="*/ 1081709 w 2163418"/>
                <a:gd name="connsiteY4" fmla="*/ 1254508 h 1378226"/>
                <a:gd name="connsiteX5" fmla="*/ 1176390 w 2163418"/>
                <a:gd name="connsiteY5" fmla="*/ 1176390 h 1378226"/>
                <a:gd name="connsiteX6" fmla="*/ 1378226 w 2163418"/>
                <a:gd name="connsiteY6" fmla="*/ 689113 h 1378226"/>
                <a:gd name="connsiteX7" fmla="*/ 1176390 w 2163418"/>
                <a:gd name="connsiteY7" fmla="*/ 201837 h 1378226"/>
                <a:gd name="connsiteX8" fmla="*/ 1081709 w 2163418"/>
                <a:gd name="connsiteY8" fmla="*/ 123718 h 1378226"/>
                <a:gd name="connsiteX9" fmla="*/ 1089015 w 2163418"/>
                <a:gd name="connsiteY9" fmla="*/ 117690 h 1378226"/>
                <a:gd name="connsiteX10" fmla="*/ 1474305 w 2163418"/>
                <a:gd name="connsiteY10" fmla="*/ 0 h 1378226"/>
                <a:gd name="connsiteX11" fmla="*/ 689113 w 2163418"/>
                <a:gd name="connsiteY11" fmla="*/ 0 h 1378226"/>
                <a:gd name="connsiteX12" fmla="*/ 1074403 w 2163418"/>
                <a:gd name="connsiteY12" fmla="*/ 117690 h 1378226"/>
                <a:gd name="connsiteX13" fmla="*/ 1081709 w 2163418"/>
                <a:gd name="connsiteY13" fmla="*/ 123718 h 1378226"/>
                <a:gd name="connsiteX14" fmla="*/ 987028 w 2163418"/>
                <a:gd name="connsiteY14" fmla="*/ 201837 h 1378226"/>
                <a:gd name="connsiteX15" fmla="*/ 785192 w 2163418"/>
                <a:gd name="connsiteY15" fmla="*/ 689113 h 1378226"/>
                <a:gd name="connsiteX16" fmla="*/ 987028 w 2163418"/>
                <a:gd name="connsiteY16" fmla="*/ 1176390 h 1378226"/>
                <a:gd name="connsiteX17" fmla="*/ 1081709 w 2163418"/>
                <a:gd name="connsiteY17" fmla="*/ 1254508 h 1378226"/>
                <a:gd name="connsiteX18" fmla="*/ 1074403 w 2163418"/>
                <a:gd name="connsiteY18" fmla="*/ 1260537 h 1378226"/>
                <a:gd name="connsiteX19" fmla="*/ 689113 w 2163418"/>
                <a:gd name="connsiteY19" fmla="*/ 1378226 h 1378226"/>
                <a:gd name="connsiteX20" fmla="*/ 0 w 2163418"/>
                <a:gd name="connsiteY20" fmla="*/ 689113 h 1378226"/>
                <a:gd name="connsiteX21" fmla="*/ 689113 w 2163418"/>
                <a:gd name="connsiteY21" fmla="*/ 0 h 137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63418" h="1378226">
                  <a:moveTo>
                    <a:pt x="1474305" y="0"/>
                  </a:moveTo>
                  <a:cubicBezTo>
                    <a:pt x="1854892" y="0"/>
                    <a:pt x="2163418" y="308526"/>
                    <a:pt x="2163418" y="689113"/>
                  </a:cubicBezTo>
                  <a:cubicBezTo>
                    <a:pt x="2163418" y="1069700"/>
                    <a:pt x="1854892" y="1378226"/>
                    <a:pt x="1474305" y="1378226"/>
                  </a:cubicBezTo>
                  <a:cubicBezTo>
                    <a:pt x="1331585" y="1378226"/>
                    <a:pt x="1198998" y="1334840"/>
                    <a:pt x="1089015" y="1260537"/>
                  </a:cubicBezTo>
                  <a:lnTo>
                    <a:pt x="1081709" y="1254508"/>
                  </a:lnTo>
                  <a:lnTo>
                    <a:pt x="1176390" y="1176390"/>
                  </a:lnTo>
                  <a:cubicBezTo>
                    <a:pt x="1301095" y="1051685"/>
                    <a:pt x="1378226" y="879407"/>
                    <a:pt x="1378226" y="689113"/>
                  </a:cubicBezTo>
                  <a:cubicBezTo>
                    <a:pt x="1378226" y="498820"/>
                    <a:pt x="1301095" y="326541"/>
                    <a:pt x="1176390" y="201837"/>
                  </a:cubicBezTo>
                  <a:lnTo>
                    <a:pt x="1081709" y="123718"/>
                  </a:lnTo>
                  <a:lnTo>
                    <a:pt x="1089015" y="117690"/>
                  </a:lnTo>
                  <a:cubicBezTo>
                    <a:pt x="1198998" y="43387"/>
                    <a:pt x="1331585" y="0"/>
                    <a:pt x="1474305" y="0"/>
                  </a:cubicBezTo>
                  <a:close/>
                  <a:moveTo>
                    <a:pt x="689113" y="0"/>
                  </a:moveTo>
                  <a:cubicBezTo>
                    <a:pt x="831833" y="0"/>
                    <a:pt x="964420" y="43387"/>
                    <a:pt x="1074403" y="117690"/>
                  </a:cubicBezTo>
                  <a:lnTo>
                    <a:pt x="1081709" y="123718"/>
                  </a:lnTo>
                  <a:lnTo>
                    <a:pt x="987028" y="201837"/>
                  </a:lnTo>
                  <a:cubicBezTo>
                    <a:pt x="862324" y="326541"/>
                    <a:pt x="785192" y="498820"/>
                    <a:pt x="785192" y="689113"/>
                  </a:cubicBezTo>
                  <a:cubicBezTo>
                    <a:pt x="785192" y="879407"/>
                    <a:pt x="862324" y="1051685"/>
                    <a:pt x="987028" y="1176390"/>
                  </a:cubicBezTo>
                  <a:lnTo>
                    <a:pt x="1081709" y="1254508"/>
                  </a:lnTo>
                  <a:lnTo>
                    <a:pt x="1074403" y="1260537"/>
                  </a:lnTo>
                  <a:cubicBezTo>
                    <a:pt x="964420" y="1334840"/>
                    <a:pt x="831833" y="1378226"/>
                    <a:pt x="689113" y="1378226"/>
                  </a:cubicBezTo>
                  <a:cubicBezTo>
                    <a:pt x="308526" y="1378226"/>
                    <a:pt x="0" y="1069700"/>
                    <a:pt x="0" y="689113"/>
                  </a:cubicBezTo>
                  <a:cubicBezTo>
                    <a:pt x="0" y="308526"/>
                    <a:pt x="308526" y="0"/>
                    <a:pt x="689113" y="0"/>
                  </a:cubicBezTo>
                  <a:close/>
                </a:path>
              </a:pathLst>
            </a:cu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Content Placeholder 3"/>
          <p:cNvSpPr>
            <a:spLocks noGrp="1"/>
          </p:cNvSpPr>
          <p:nvPr>
            <p:ph idx="1"/>
          </p:nvPr>
        </p:nvSpPr>
        <p:spPr>
          <a:xfrm>
            <a:off x="3827585" y="3429000"/>
            <a:ext cx="2321755" cy="2749550"/>
          </a:xfrm>
        </p:spPr>
        <p:txBody>
          <a:bodyPr/>
          <a:lstStyle/>
          <a:p>
            <a:pPr algn="ctr"/>
            <a:endParaRPr lang="en-US" sz="1400" b="1" dirty="0"/>
          </a:p>
          <a:p>
            <a:pPr algn="ctr"/>
            <a:r>
              <a:rPr lang="en-US" sz="1400" b="1" dirty="0"/>
              <a:t>OR</a:t>
            </a:r>
            <a:r>
              <a:rPr lang="en-US" sz="1400" dirty="0"/>
              <a:t> retrieves results with </a:t>
            </a:r>
            <a:r>
              <a:rPr lang="en-US" sz="1400" u="sng" dirty="0"/>
              <a:t>ANY/EITHER</a:t>
            </a:r>
            <a:r>
              <a:rPr lang="en-US" sz="1400" dirty="0"/>
              <a:t> term</a:t>
            </a:r>
          </a:p>
          <a:p>
            <a:r>
              <a:rPr lang="en-US" sz="1200" i="0" dirty="0">
                <a:solidFill>
                  <a:schemeClr val="tx2"/>
                </a:solidFill>
                <a:latin typeface="Microsoft New Tai Lue" panose="020B0502040204020203" pitchFamily="34" charset="0"/>
                <a:cs typeface="Microsoft New Tai Lue" panose="020B0502040204020203" pitchFamily="34" charset="0"/>
              </a:rPr>
              <a:t>TIP: OR is helpful when searching with synonyms</a:t>
            </a:r>
          </a:p>
        </p:txBody>
      </p:sp>
      <p:grpSp>
        <p:nvGrpSpPr>
          <p:cNvPr id="14" name="Group 13">
            <a:extLst>
              <a:ext uri="{FF2B5EF4-FFF2-40B4-BE49-F238E27FC236}">
                <a16:creationId xmlns:a16="http://schemas.microsoft.com/office/drawing/2014/main" id="{752A6C47-81FF-445A-AE3C-94CAAF622DF4}"/>
              </a:ext>
              <a:ext uri="{C183D7F6-B498-43B3-948B-1728B52AA6E4}">
                <adec:decorative xmlns:adec="http://schemas.microsoft.com/office/drawing/2017/decorative" val="1"/>
              </a:ext>
            </a:extLst>
          </p:cNvPr>
          <p:cNvGrpSpPr>
            <a:grpSpLocks noChangeAspect="1"/>
          </p:cNvGrpSpPr>
          <p:nvPr/>
        </p:nvGrpSpPr>
        <p:grpSpPr>
          <a:xfrm>
            <a:off x="6605954" y="2390522"/>
            <a:ext cx="1828800" cy="1165054"/>
            <a:chOff x="4012096" y="3791745"/>
            <a:chExt cx="2163418" cy="1378226"/>
          </a:xfrm>
        </p:grpSpPr>
        <p:sp>
          <p:nvSpPr>
            <p:cNvPr id="15" name="Freeform 38">
              <a:extLst>
                <a:ext uri="{FF2B5EF4-FFF2-40B4-BE49-F238E27FC236}">
                  <a16:creationId xmlns:a16="http://schemas.microsoft.com/office/drawing/2014/main" id="{67A5445F-913E-4056-B569-29F929A9B196}"/>
                </a:ext>
              </a:extLst>
            </p:cNvPr>
            <p:cNvSpPr/>
            <p:nvPr/>
          </p:nvSpPr>
          <p:spPr>
            <a:xfrm>
              <a:off x="4025348" y="3791745"/>
              <a:ext cx="1081709" cy="1378226"/>
            </a:xfrm>
            <a:custGeom>
              <a:avLst/>
              <a:gdLst>
                <a:gd name="connsiteX0" fmla="*/ 689113 w 1081709"/>
                <a:gd name="connsiteY0" fmla="*/ 0 h 1378226"/>
                <a:gd name="connsiteX1" fmla="*/ 1074403 w 1081709"/>
                <a:gd name="connsiteY1" fmla="*/ 117690 h 1378226"/>
                <a:gd name="connsiteX2" fmla="*/ 1081709 w 1081709"/>
                <a:gd name="connsiteY2" fmla="*/ 123718 h 1378226"/>
                <a:gd name="connsiteX3" fmla="*/ 987028 w 1081709"/>
                <a:gd name="connsiteY3" fmla="*/ 201837 h 1378226"/>
                <a:gd name="connsiteX4" fmla="*/ 785192 w 1081709"/>
                <a:gd name="connsiteY4" fmla="*/ 689113 h 1378226"/>
                <a:gd name="connsiteX5" fmla="*/ 987028 w 1081709"/>
                <a:gd name="connsiteY5" fmla="*/ 1176390 h 1378226"/>
                <a:gd name="connsiteX6" fmla="*/ 1081709 w 1081709"/>
                <a:gd name="connsiteY6" fmla="*/ 1254509 h 1378226"/>
                <a:gd name="connsiteX7" fmla="*/ 1074403 w 1081709"/>
                <a:gd name="connsiteY7" fmla="*/ 1260537 h 1378226"/>
                <a:gd name="connsiteX8" fmla="*/ 689113 w 1081709"/>
                <a:gd name="connsiteY8" fmla="*/ 1378226 h 1378226"/>
                <a:gd name="connsiteX9" fmla="*/ 0 w 1081709"/>
                <a:gd name="connsiteY9" fmla="*/ 689113 h 1378226"/>
                <a:gd name="connsiteX10" fmla="*/ 689113 w 1081709"/>
                <a:gd name="connsiteY10" fmla="*/ 0 h 137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1709" h="1378226">
                  <a:moveTo>
                    <a:pt x="689113" y="0"/>
                  </a:moveTo>
                  <a:cubicBezTo>
                    <a:pt x="831833" y="0"/>
                    <a:pt x="964420" y="43387"/>
                    <a:pt x="1074403" y="117690"/>
                  </a:cubicBezTo>
                  <a:lnTo>
                    <a:pt x="1081709" y="123718"/>
                  </a:lnTo>
                  <a:lnTo>
                    <a:pt x="987028" y="201837"/>
                  </a:lnTo>
                  <a:cubicBezTo>
                    <a:pt x="862324" y="326542"/>
                    <a:pt x="785192" y="498820"/>
                    <a:pt x="785192" y="689113"/>
                  </a:cubicBezTo>
                  <a:cubicBezTo>
                    <a:pt x="785192" y="879407"/>
                    <a:pt x="862324" y="1051685"/>
                    <a:pt x="987028" y="1176390"/>
                  </a:cubicBezTo>
                  <a:lnTo>
                    <a:pt x="1081709" y="1254509"/>
                  </a:lnTo>
                  <a:lnTo>
                    <a:pt x="1074403" y="1260537"/>
                  </a:lnTo>
                  <a:cubicBezTo>
                    <a:pt x="964420" y="1334840"/>
                    <a:pt x="831833" y="1378226"/>
                    <a:pt x="689113" y="1378226"/>
                  </a:cubicBezTo>
                  <a:cubicBezTo>
                    <a:pt x="308526" y="1378226"/>
                    <a:pt x="0" y="1069700"/>
                    <a:pt x="0" y="689113"/>
                  </a:cubicBezTo>
                  <a:cubicBezTo>
                    <a:pt x="0" y="308526"/>
                    <a:pt x="308526" y="0"/>
                    <a:pt x="689113" y="0"/>
                  </a:cubicBezTo>
                  <a:close/>
                </a:path>
              </a:pathLst>
            </a:custGeom>
            <a:solidFill>
              <a:schemeClr val="accent4">
                <a:lumMod val="20000"/>
                <a:lumOff val="8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17C296CA-D849-49D6-BD4C-DAEAF36E6218}"/>
                </a:ext>
              </a:extLst>
            </p:cNvPr>
            <p:cNvGrpSpPr/>
            <p:nvPr/>
          </p:nvGrpSpPr>
          <p:grpSpPr>
            <a:xfrm>
              <a:off x="4012096" y="3791745"/>
              <a:ext cx="2163418" cy="1378226"/>
              <a:chOff x="4012096" y="3791745"/>
              <a:chExt cx="2163418" cy="1378226"/>
            </a:xfrm>
          </p:grpSpPr>
          <p:sp>
            <p:nvSpPr>
              <p:cNvPr id="17" name="Oval 16">
                <a:extLst>
                  <a:ext uri="{FF2B5EF4-FFF2-40B4-BE49-F238E27FC236}">
                    <a16:creationId xmlns:a16="http://schemas.microsoft.com/office/drawing/2014/main" id="{47B4EAAC-2870-447C-AE8A-90ACE3032EA6}"/>
                  </a:ext>
                </a:extLst>
              </p:cNvPr>
              <p:cNvSpPr/>
              <p:nvPr/>
            </p:nvSpPr>
            <p:spPr>
              <a:xfrm>
                <a:off x="4012096" y="3791745"/>
                <a:ext cx="1378226" cy="13782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EAC2DCE7-1E0E-4D89-9045-924AFD605117}"/>
                  </a:ext>
                </a:extLst>
              </p:cNvPr>
              <p:cNvSpPr/>
              <p:nvPr/>
            </p:nvSpPr>
            <p:spPr>
              <a:xfrm>
                <a:off x="4797288" y="3791745"/>
                <a:ext cx="1378226" cy="1378226"/>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0" name="Content Placeholder 19"/>
          <p:cNvSpPr>
            <a:spLocks noGrp="1"/>
          </p:cNvSpPr>
          <p:nvPr>
            <p:ph idx="10"/>
          </p:nvPr>
        </p:nvSpPr>
        <p:spPr>
          <a:xfrm>
            <a:off x="6353908" y="3429000"/>
            <a:ext cx="2332892" cy="2749550"/>
          </a:xfrm>
        </p:spPr>
        <p:txBody>
          <a:bodyPr/>
          <a:lstStyle/>
          <a:p>
            <a:pPr algn="ctr"/>
            <a:endParaRPr lang="en-US" sz="1400" b="1" dirty="0"/>
          </a:p>
          <a:p>
            <a:pPr algn="ctr"/>
            <a:r>
              <a:rPr lang="en-US" sz="1400" b="1" dirty="0"/>
              <a:t>NOT</a:t>
            </a:r>
            <a:r>
              <a:rPr lang="en-US" sz="1400" dirty="0"/>
              <a:t> retrieves just </a:t>
            </a:r>
            <a:r>
              <a:rPr lang="en-US" sz="1400" u="sng" dirty="0"/>
              <a:t>ONE</a:t>
            </a:r>
            <a:r>
              <a:rPr lang="en-US" sz="1400" dirty="0"/>
              <a:t> term</a:t>
            </a:r>
          </a:p>
          <a:p>
            <a:pPr>
              <a:spcBef>
                <a:spcPts val="2400"/>
              </a:spcBef>
            </a:pPr>
            <a:r>
              <a:rPr lang="en-US" sz="1200" i="0" dirty="0">
                <a:solidFill>
                  <a:schemeClr val="tx2"/>
                </a:solidFill>
                <a:latin typeface="Microsoft New Tai Lue" panose="020B0502040204020203" pitchFamily="34" charset="0"/>
                <a:cs typeface="Microsoft New Tai Lue" panose="020B0502040204020203" pitchFamily="34" charset="0"/>
              </a:rPr>
              <a:t>Helpful when you need to exclude items (use sparingly)</a:t>
            </a:r>
          </a:p>
        </p:txBody>
      </p:sp>
    </p:spTree>
    <p:extLst>
      <p:ext uri="{BB962C8B-B14F-4D97-AF65-F5344CB8AC3E}">
        <p14:creationId xmlns:p14="http://schemas.microsoft.com/office/powerpoint/2010/main" val="2691513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Identify your keywords &amp; combine with Boolean operators </a:t>
            </a:r>
          </a:p>
        </p:txBody>
      </p:sp>
      <p:graphicFrame>
        <p:nvGraphicFramePr>
          <p:cNvPr id="3" name="Table 2"/>
          <p:cNvGraphicFramePr>
            <a:graphicFrameLocks noGrp="1"/>
          </p:cNvGraphicFramePr>
          <p:nvPr>
            <p:extLst>
              <p:ext uri="{D42A27DB-BD31-4B8C-83A1-F6EECF244321}">
                <p14:modId xmlns:p14="http://schemas.microsoft.com/office/powerpoint/2010/main" val="3471684185"/>
              </p:ext>
            </p:extLst>
          </p:nvPr>
        </p:nvGraphicFramePr>
        <p:xfrm>
          <a:off x="425792" y="2426417"/>
          <a:ext cx="8446745" cy="3810000"/>
        </p:xfrm>
        <a:graphic>
          <a:graphicData uri="http://schemas.openxmlformats.org/drawingml/2006/table">
            <a:tbl>
              <a:tblPr firstRow="1" bandRow="1">
                <a:tableStyleId>{5C22544A-7EE6-4342-B048-85BDC9FD1C3A}</a:tableStyleId>
              </a:tblPr>
              <a:tblGrid>
                <a:gridCol w="1183329">
                  <a:extLst>
                    <a:ext uri="{9D8B030D-6E8A-4147-A177-3AD203B41FA5}">
                      <a16:colId xmlns:a16="http://schemas.microsoft.com/office/drawing/2014/main" val="20000"/>
                    </a:ext>
                  </a:extLst>
                </a:gridCol>
                <a:gridCol w="1183329">
                  <a:extLst>
                    <a:ext uri="{9D8B030D-6E8A-4147-A177-3AD203B41FA5}">
                      <a16:colId xmlns:a16="http://schemas.microsoft.com/office/drawing/2014/main" val="20001"/>
                    </a:ext>
                  </a:extLst>
                </a:gridCol>
                <a:gridCol w="4968975">
                  <a:extLst>
                    <a:ext uri="{9D8B030D-6E8A-4147-A177-3AD203B41FA5}">
                      <a16:colId xmlns:a16="http://schemas.microsoft.com/office/drawing/2014/main" val="20002"/>
                    </a:ext>
                  </a:extLst>
                </a:gridCol>
                <a:gridCol w="1111112">
                  <a:extLst>
                    <a:ext uri="{9D8B030D-6E8A-4147-A177-3AD203B41FA5}">
                      <a16:colId xmlns:a16="http://schemas.microsoft.com/office/drawing/2014/main" val="20003"/>
                    </a:ext>
                  </a:extLst>
                </a:gridCol>
              </a:tblGrid>
              <a:tr h="457200">
                <a:tc>
                  <a:txBody>
                    <a:bodyPr/>
                    <a:lstStyle/>
                    <a:p>
                      <a:pPr algn="ctr"/>
                      <a:r>
                        <a:rPr lang="en-US" sz="1400" b="1" dirty="0">
                          <a:solidFill>
                            <a:schemeClr val="bg1"/>
                          </a:solidFill>
                          <a:latin typeface="+mn-lt"/>
                          <a:cs typeface="Arial" panose="020B0604020202020204" pitchFamily="34" charset="0"/>
                        </a:rPr>
                        <a:t>Search</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mn-lt"/>
                          <a:cs typeface="Arial" panose="020B0604020202020204" pitchFamily="34" charset="0"/>
                        </a:rPr>
                        <a:t>Add</a:t>
                      </a:r>
                      <a:r>
                        <a:rPr lang="en-US" sz="1400" b="1" baseline="0" dirty="0">
                          <a:solidFill>
                            <a:schemeClr val="bg1"/>
                          </a:solidFill>
                          <a:latin typeface="+mn-lt"/>
                          <a:cs typeface="Arial" panose="020B0604020202020204" pitchFamily="34" charset="0"/>
                        </a:rPr>
                        <a:t> to builder</a:t>
                      </a:r>
                      <a:endParaRPr lang="en-US" sz="1400" b="1" dirty="0">
                        <a:solidFill>
                          <a:schemeClr val="bg1"/>
                        </a:solidFill>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mn-lt"/>
                          <a:cs typeface="Arial" panose="020B0604020202020204" pitchFamily="34" charset="0"/>
                        </a:rPr>
                        <a:t>Query</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accent1"/>
                    </a:solidFill>
                  </a:tcPr>
                </a:tc>
                <a:tc>
                  <a:txBody>
                    <a:bodyPr/>
                    <a:lstStyle/>
                    <a:p>
                      <a:pPr algn="ctr"/>
                      <a:r>
                        <a:rPr lang="en-US" sz="1400" b="1" dirty="0">
                          <a:solidFill>
                            <a:schemeClr val="bg1"/>
                          </a:solidFill>
                          <a:latin typeface="+mn-lt"/>
                          <a:cs typeface="Arial" panose="020B0604020202020204" pitchFamily="34" charset="0"/>
                        </a:rPr>
                        <a:t>Items found</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48640">
                <a:tc>
                  <a:txBody>
                    <a:bodyPr/>
                    <a:lstStyle/>
                    <a:p>
                      <a:pPr algn="ctr"/>
                      <a:r>
                        <a:rPr lang="en-US" sz="1400" dirty="0">
                          <a:latin typeface="+mn-lt"/>
                          <a:cs typeface="Arial" panose="020B0604020202020204" pitchFamily="34" charset="0"/>
                        </a:rPr>
                        <a:t>#6</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r>
                        <a:rPr lang="en-US" sz="1400" dirty="0">
                          <a:latin typeface="+mn-lt"/>
                          <a:cs typeface="Arial" panose="020B0604020202020204" pitchFamily="34" charset="0"/>
                        </a:rPr>
                        <a:t>Add</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r>
                        <a:rPr lang="en-US" sz="1400" b="0" dirty="0">
                          <a:latin typeface="+mn-lt"/>
                        </a:rPr>
                        <a:t>(((((oncology) OR cancer)) AND ((port) OR nitrous)) AND ((pediatric OR child))) AND pain</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r>
                        <a:rPr lang="en-US" sz="1400" dirty="0">
                          <a:latin typeface="+mn-lt"/>
                        </a:rPr>
                        <a:t>83</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48640">
                <a:tc>
                  <a:txBody>
                    <a:bodyPr/>
                    <a:lstStyle/>
                    <a:p>
                      <a:pPr algn="ctr"/>
                      <a:r>
                        <a:rPr lang="en-US" sz="1400" dirty="0">
                          <a:latin typeface="+mn-lt"/>
                          <a:cs typeface="Arial" panose="020B0604020202020204" pitchFamily="34" charset="0"/>
                        </a:rPr>
                        <a:t>#5</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r>
                        <a:rPr lang="en-US" sz="1400" dirty="0">
                          <a:latin typeface="+mn-lt"/>
                          <a:cs typeface="Arial" panose="020B0604020202020204" pitchFamily="34" charset="0"/>
                        </a:rPr>
                        <a:t>Add</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r>
                        <a:rPr lang="en-US" sz="1400" b="0" dirty="0">
                          <a:latin typeface="+mn-lt"/>
                        </a:rPr>
                        <a:t>(((((oncology) OR cancer)) AND pain relief) AND ((port) OR nitrous)) AND ((pediatric OR child))</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r>
                        <a:rPr lang="en-US" sz="1400" dirty="0">
                          <a:latin typeface="+mn-lt"/>
                        </a:rPr>
                        <a:t>6</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48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mn-lt"/>
                          <a:cs typeface="Arial" panose="020B0604020202020204" pitchFamily="34" charset="0"/>
                        </a:rPr>
                        <a:t>#5</a:t>
                      </a:r>
                    </a:p>
                    <a:p>
                      <a:pPr algn="ctr"/>
                      <a:endParaRPr lang="en-US" sz="140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r>
                        <a:rPr lang="en-US" sz="1400" dirty="0">
                          <a:latin typeface="+mn-lt"/>
                          <a:cs typeface="Arial" panose="020B0604020202020204" pitchFamily="34" charset="0"/>
                        </a:rPr>
                        <a:t>Add</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r>
                        <a:rPr lang="en-US" sz="1400" b="0" baseline="0" dirty="0">
                          <a:latin typeface="+mn-lt"/>
                          <a:cs typeface="Arial" panose="020B0604020202020204" pitchFamily="34" charset="0"/>
                        </a:rPr>
                        <a:t>(pediatric OR child)</a:t>
                      </a:r>
                      <a:endParaRPr lang="en-US" sz="1400" b="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mn-lt"/>
                          <a:cs typeface="Arial" panose="020B0604020202020204" pitchFamily="34" charset="0"/>
                        </a:rPr>
                        <a:t>2270057</a:t>
                      </a:r>
                    </a:p>
                    <a:p>
                      <a:pPr algn="ctr"/>
                      <a:endParaRPr lang="en-US" sz="140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8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mn-lt"/>
                          <a:cs typeface="Arial" panose="020B0604020202020204" pitchFamily="34" charset="0"/>
                        </a:rPr>
                        <a:t>#5</a:t>
                      </a:r>
                    </a:p>
                    <a:p>
                      <a:pPr algn="ctr"/>
                      <a:endParaRPr lang="en-US" sz="140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r>
                        <a:rPr lang="en-US" sz="1400" dirty="0">
                          <a:latin typeface="+mn-lt"/>
                          <a:cs typeface="Arial" panose="020B0604020202020204" pitchFamily="34" charset="0"/>
                        </a:rPr>
                        <a:t>Add</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r>
                        <a:rPr lang="en-US" sz="1400" b="0" dirty="0">
                          <a:latin typeface="+mn-lt"/>
                          <a:cs typeface="Arial" panose="020B0604020202020204" pitchFamily="34" charset="0"/>
                        </a:rPr>
                        <a:t>port OR</a:t>
                      </a:r>
                      <a:r>
                        <a:rPr lang="en-US" sz="1400" b="0" baseline="0" dirty="0">
                          <a:latin typeface="+mn-lt"/>
                          <a:cs typeface="Arial" panose="020B0604020202020204" pitchFamily="34" charset="0"/>
                        </a:rPr>
                        <a:t> </a:t>
                      </a:r>
                      <a:r>
                        <a:rPr lang="en-US" sz="1400" b="0" dirty="0">
                          <a:latin typeface="+mn-lt"/>
                          <a:cs typeface="Arial" panose="020B0604020202020204" pitchFamily="34" charset="0"/>
                        </a:rPr>
                        <a:t>nitrous</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mn-lt"/>
                          <a:cs typeface="Arial" panose="020B0604020202020204" pitchFamily="34" charset="0"/>
                        </a:rPr>
                        <a:t>11777</a:t>
                      </a:r>
                    </a:p>
                    <a:p>
                      <a:pPr algn="ctr"/>
                      <a:endParaRPr lang="en-US" sz="140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48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mn-lt"/>
                          <a:cs typeface="Arial" panose="020B0604020202020204" pitchFamily="34" charset="0"/>
                        </a:rPr>
                        <a:t>#5</a:t>
                      </a:r>
                    </a:p>
                    <a:p>
                      <a:pPr algn="ctr"/>
                      <a:endParaRPr lang="en-US" sz="140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r>
                        <a:rPr lang="en-US" sz="1400" dirty="0">
                          <a:latin typeface="+mn-lt"/>
                          <a:cs typeface="Arial" panose="020B0604020202020204" pitchFamily="34" charset="0"/>
                        </a:rPr>
                        <a:t>Add</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r>
                        <a:rPr lang="en-US" sz="1400" b="0" dirty="0">
                          <a:latin typeface="+mn-lt"/>
                          <a:cs typeface="Arial" panose="020B0604020202020204" pitchFamily="34" charset="0"/>
                        </a:rPr>
                        <a:t>“pain</a:t>
                      </a:r>
                      <a:r>
                        <a:rPr lang="en-US" sz="1400" b="0" baseline="0" dirty="0">
                          <a:latin typeface="+mn-lt"/>
                          <a:cs typeface="Arial" panose="020B0604020202020204" pitchFamily="34" charset="0"/>
                        </a:rPr>
                        <a:t> relief”</a:t>
                      </a:r>
                      <a:endParaRPr lang="en-US" sz="1400" b="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mn-lt"/>
                          <a:cs typeface="Arial" panose="020B0604020202020204" pitchFamily="34" charset="0"/>
                        </a:rPr>
                        <a:t>41475</a:t>
                      </a:r>
                    </a:p>
                    <a:p>
                      <a:pPr algn="ctr"/>
                      <a:endParaRPr lang="en-US" sz="140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548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mn-lt"/>
                          <a:cs typeface="Arial" panose="020B0604020202020204" pitchFamily="34" charset="0"/>
                        </a:rPr>
                        <a:t>#1</a:t>
                      </a:r>
                    </a:p>
                    <a:p>
                      <a:pPr algn="ctr"/>
                      <a:endParaRPr lang="en-US" sz="140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algn="ctr"/>
                      <a:r>
                        <a:rPr lang="en-US" sz="1400" dirty="0">
                          <a:latin typeface="+mn-lt"/>
                          <a:cs typeface="Arial" panose="020B0604020202020204" pitchFamily="34" charset="0"/>
                        </a:rPr>
                        <a:t>Add</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r>
                        <a:rPr lang="en-US" sz="1400" b="0" dirty="0">
                          <a:latin typeface="+mn-lt"/>
                          <a:cs typeface="Arial" panose="020B0604020202020204" pitchFamily="34" charset="0"/>
                        </a:rPr>
                        <a:t>(oncology OR cancer)</a:t>
                      </a: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mn-lt"/>
                          <a:cs typeface="Arial" panose="020B0604020202020204" pitchFamily="34" charset="0"/>
                        </a:rPr>
                        <a:t>3567263</a:t>
                      </a:r>
                    </a:p>
                    <a:p>
                      <a:pPr algn="ctr"/>
                      <a:endParaRPr lang="en-US" sz="1400" dirty="0">
                        <a:latin typeface="+mn-lt"/>
                        <a:cs typeface="Arial" panose="020B0604020202020204" pitchFamily="34" charset="0"/>
                      </a:endParaRPr>
                    </a:p>
                  </a:txBody>
                  <a:tcPr anchor="ct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pic>
        <p:nvPicPr>
          <p:cNvPr id="13" name="Picture 12" descr="A black and red rectangle&#10;&#10;"/>
          <p:cNvPicPr>
            <a:picLocks noChangeAspect="1"/>
          </p:cNvPicPr>
          <p:nvPr/>
        </p:nvPicPr>
        <p:blipFill>
          <a:blip r:embed="rId3"/>
          <a:stretch>
            <a:fillRect/>
          </a:stretch>
        </p:blipFill>
        <p:spPr>
          <a:xfrm>
            <a:off x="3639252" y="2993165"/>
            <a:ext cx="822960" cy="263825"/>
          </a:xfrm>
          <a:prstGeom prst="rect">
            <a:avLst/>
          </a:prstGeom>
          <a:ln>
            <a:solidFill>
              <a:schemeClr val="accent4"/>
            </a:solidFill>
          </a:ln>
        </p:spPr>
      </p:pic>
      <p:pic>
        <p:nvPicPr>
          <p:cNvPr id="12" name="Picture 11" descr="A black and red rectangle&#10;&#10;"/>
          <p:cNvPicPr>
            <a:picLocks noChangeAspect="1"/>
          </p:cNvPicPr>
          <p:nvPr/>
        </p:nvPicPr>
        <p:blipFill>
          <a:blip r:embed="rId3"/>
          <a:stretch>
            <a:fillRect/>
          </a:stretch>
        </p:blipFill>
        <p:spPr>
          <a:xfrm>
            <a:off x="5900450" y="3529469"/>
            <a:ext cx="1005840" cy="210586"/>
          </a:xfrm>
          <a:prstGeom prst="rect">
            <a:avLst/>
          </a:prstGeom>
        </p:spPr>
      </p:pic>
    </p:spTree>
    <p:extLst>
      <p:ext uri="{BB962C8B-B14F-4D97-AF65-F5344CB8AC3E}">
        <p14:creationId xmlns:p14="http://schemas.microsoft.com/office/powerpoint/2010/main" val="35101823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txBox="1">
            <a:spLocks noGrp="1"/>
          </p:cNvSpPr>
          <p:nvPr>
            <p:ph type="title" idx="4294967295"/>
          </p:nvPr>
        </p:nvSpPr>
        <p:spPr>
          <a:xfrm>
            <a:off x="5677068" y="2362041"/>
            <a:ext cx="2988297" cy="523220"/>
          </a:xfrm>
          <a:prstGeom prst="rect">
            <a:avLst/>
          </a:prstGeom>
          <a:solidFill>
            <a:schemeClr val="accent4">
              <a:lumMod val="20000"/>
              <a:lumOff val="80000"/>
            </a:schemeClr>
          </a:solidFill>
          <a:ln>
            <a:solidFill>
              <a:schemeClr val="tx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chemeClr val="tx1"/>
                </a:solidFill>
                <a:effectLst/>
                <a:uLnTx/>
                <a:uFillTx/>
                <a:latin typeface="+mn-lt"/>
                <a:ea typeface="+mn-ea"/>
                <a:cs typeface="+mn-cs"/>
              </a:rPr>
              <a:t>Review abstracts to determine an article’s relevance to your topic</a:t>
            </a:r>
          </a:p>
        </p:txBody>
      </p:sp>
      <p:pic>
        <p:nvPicPr>
          <p:cNvPr id="16" name="Picture 15" descr="A screenshot of a computer&#10;&#10;"/>
          <p:cNvPicPr>
            <a:picLocks noChangeAspect="1"/>
          </p:cNvPicPr>
          <p:nvPr/>
        </p:nvPicPr>
        <p:blipFill>
          <a:blip r:embed="rId3"/>
          <a:stretch>
            <a:fillRect/>
          </a:stretch>
        </p:blipFill>
        <p:spPr>
          <a:xfrm>
            <a:off x="478383" y="462403"/>
            <a:ext cx="8229600" cy="5476028"/>
          </a:xfrm>
          <a:prstGeom prst="rect">
            <a:avLst/>
          </a:prstGeom>
        </p:spPr>
      </p:pic>
      <p:sp>
        <p:nvSpPr>
          <p:cNvPr id="11" name="Right Arrow 10">
            <a:extLst>
              <a:ext uri="{C183D7F6-B498-43B3-948B-1728B52AA6E4}">
                <adec:decorative xmlns:adec="http://schemas.microsoft.com/office/drawing/2017/decorative" val="1"/>
              </a:ext>
            </a:extLst>
          </p:cNvPr>
          <p:cNvSpPr/>
          <p:nvPr/>
        </p:nvSpPr>
        <p:spPr>
          <a:xfrm>
            <a:off x="168896" y="2800367"/>
            <a:ext cx="303229" cy="3959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Arrow 9">
            <a:extLst>
              <a:ext uri="{C183D7F6-B498-43B3-948B-1728B52AA6E4}">
                <adec:decorative xmlns:adec="http://schemas.microsoft.com/office/drawing/2017/decorative" val="1"/>
              </a:ext>
            </a:extLst>
          </p:cNvPr>
          <p:cNvSpPr/>
          <p:nvPr/>
        </p:nvSpPr>
        <p:spPr>
          <a:xfrm>
            <a:off x="168896" y="3843992"/>
            <a:ext cx="303229" cy="3959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ight Arrow 16">
            <a:extLst>
              <a:ext uri="{C183D7F6-B498-43B3-948B-1728B52AA6E4}">
                <adec:decorative xmlns:adec="http://schemas.microsoft.com/office/drawing/2017/decorative" val="1"/>
              </a:ext>
            </a:extLst>
          </p:cNvPr>
          <p:cNvSpPr/>
          <p:nvPr/>
        </p:nvSpPr>
        <p:spPr>
          <a:xfrm>
            <a:off x="168896" y="4310914"/>
            <a:ext cx="303229" cy="3959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le 13">
            <a:extLst>
              <a:ext uri="{C183D7F6-B498-43B3-948B-1728B52AA6E4}">
                <adec:decorative xmlns:adec="http://schemas.microsoft.com/office/drawing/2017/decorative" val="1"/>
              </a:ext>
            </a:extLst>
          </p:cNvPr>
          <p:cNvSpPr/>
          <p:nvPr/>
        </p:nvSpPr>
        <p:spPr>
          <a:xfrm>
            <a:off x="1907710" y="5005608"/>
            <a:ext cx="4663440" cy="350948"/>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5677069" y="1670611"/>
            <a:ext cx="2988297" cy="646331"/>
          </a:xfrm>
          <a:prstGeom prst="rect">
            <a:avLst/>
          </a:prstGeom>
          <a:solidFill>
            <a:schemeClr val="accent4">
              <a:lumMod val="20000"/>
              <a:lumOff val="80000"/>
            </a:schemeClr>
          </a:solidFill>
          <a:ln>
            <a:solidFill>
              <a:schemeClr val="tx1"/>
            </a:solidFill>
          </a:ln>
        </p:spPr>
        <p:txBody>
          <a:bodyPr wrap="square" rtlCol="0">
            <a:spAutoFit/>
          </a:bodyPr>
          <a:lstStyle/>
          <a:p>
            <a:r>
              <a:rPr lang="en-US" sz="1200" i="1" dirty="0"/>
              <a:t>Analyze your search results. Use search limiters to narrow your search (by publication date, age, language, etc.)</a:t>
            </a:r>
          </a:p>
        </p:txBody>
      </p:sp>
    </p:spTree>
    <p:extLst>
      <p:ext uri="{BB962C8B-B14F-4D97-AF65-F5344CB8AC3E}">
        <p14:creationId xmlns:p14="http://schemas.microsoft.com/office/powerpoint/2010/main" val="83728059"/>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10031</TotalTime>
  <Words>12076</Words>
  <Application>Microsoft Macintosh PowerPoint</Application>
  <PresentationFormat>On-screen Show (4:3)</PresentationFormat>
  <Paragraphs>1418</Paragraphs>
  <Slides>88</Slides>
  <Notes>66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88</vt:i4>
      </vt:variant>
    </vt:vector>
  </HeadingPairs>
  <TitlesOfParts>
    <vt:vector size="98" baseType="lpstr">
      <vt:lpstr>ＭＳ Ｐゴシック</vt:lpstr>
      <vt:lpstr>Arial</vt:lpstr>
      <vt:lpstr>Arial (body)</vt:lpstr>
      <vt:lpstr>Calibri</vt:lpstr>
      <vt:lpstr>Corbel</vt:lpstr>
      <vt:lpstr>Franklin Gothic Demi Cond</vt:lpstr>
      <vt:lpstr>Microsoft New Tai Lue</vt:lpstr>
      <vt:lpstr>TimesNewRomanPS</vt:lpstr>
      <vt:lpstr>Wingdings</vt:lpstr>
      <vt:lpstr>Modern Swiss</vt:lpstr>
      <vt:lpstr>Implementing the PRN Role</vt:lpstr>
      <vt:lpstr>Table of Contents</vt:lpstr>
      <vt:lpstr>What is a  Pain Resource Nurse?</vt:lpstr>
      <vt:lpstr>Type your answer here.</vt:lpstr>
      <vt:lpstr>The Pain Resource Nurse (PRN) Role</vt:lpstr>
      <vt:lpstr>PRN Qualifications</vt:lpstr>
      <vt:lpstr>Characteristics of a Successful PRN</vt:lpstr>
      <vt:lpstr>Measures of Successful PRN Program Outcomes</vt:lpstr>
      <vt:lpstr>Type your answers here.</vt:lpstr>
      <vt:lpstr>Leadership Commitment to  PRN and PRN Role</vt:lpstr>
      <vt:lpstr>PRN Responsibilities</vt:lpstr>
      <vt:lpstr>What PRNs Do</vt:lpstr>
      <vt:lpstr>Responsibilities</vt:lpstr>
      <vt:lpstr>Responsibilities </vt:lpstr>
      <vt:lpstr>PRN Projects: Patient/Family Educator</vt:lpstr>
      <vt:lpstr>PRN Projects: Staff Educator</vt:lpstr>
      <vt:lpstr>PRN Projects</vt:lpstr>
      <vt:lpstr>PRN networks</vt:lpstr>
      <vt:lpstr>Type your answer here. </vt:lpstr>
      <vt:lpstr>Clinical Standards</vt:lpstr>
      <vt:lpstr>Accreditation Standards</vt:lpstr>
      <vt:lpstr>ChildKind Principles</vt:lpstr>
      <vt:lpstr>Ethical Principles</vt:lpstr>
      <vt:lpstr>Implementing the PRN Role </vt:lpstr>
      <vt:lpstr>How to Begin</vt:lpstr>
      <vt:lpstr>Engage Healthcare Professionals in Change</vt:lpstr>
      <vt:lpstr>Steps for Engaging Healthcare Professionals</vt:lpstr>
      <vt:lpstr>Steps for Engaging Healthcare Professionals. </vt:lpstr>
      <vt:lpstr>Communicate, Communicate, Communicate!</vt:lpstr>
      <vt:lpstr>Build Trust and Rapport</vt:lpstr>
      <vt:lpstr>Listen for Meaning</vt:lpstr>
      <vt:lpstr>Type your response here.</vt:lpstr>
      <vt:lpstr>Identify Opportunities</vt:lpstr>
      <vt:lpstr>Identify Opportunities</vt:lpstr>
      <vt:lpstr>Question</vt:lpstr>
      <vt:lpstr>Evidence</vt:lpstr>
      <vt:lpstr>What’s your next step? Type your answer here.</vt:lpstr>
      <vt:lpstr>Teamwork</vt:lpstr>
      <vt:lpstr>Your Role as a Change Agent</vt:lpstr>
      <vt:lpstr>Some factors can be leveraged to increase the rate of diffusion</vt:lpstr>
      <vt:lpstr>Phased Implementation</vt:lpstr>
      <vt:lpstr>Phase I.  Create Awareness  &amp; Interest</vt:lpstr>
      <vt:lpstr>Phase II.  Build Knowledge &amp; Commitment</vt:lpstr>
      <vt:lpstr>The PRN as a Teacher</vt:lpstr>
      <vt:lpstr>The PRN as a Teacher </vt:lpstr>
      <vt:lpstr>The PRN as a Coach</vt:lpstr>
      <vt:lpstr>Phase III.  Promote Action &amp; Adoption</vt:lpstr>
      <vt:lpstr>Measures</vt:lpstr>
      <vt:lpstr>Evaluation Framework </vt:lpstr>
      <vt:lpstr>Measuring and Improving Outcomes </vt:lpstr>
      <vt:lpstr>Identify Data  Sources</vt:lpstr>
      <vt:lpstr>Identify  Data Sources</vt:lpstr>
      <vt:lpstr>Identify  Data Sources. </vt:lpstr>
      <vt:lpstr>Why did you choose that answer? Type your response here.</vt:lpstr>
      <vt:lpstr>Return on Investment</vt:lpstr>
      <vt:lpstr>Return on Investment. </vt:lpstr>
      <vt:lpstr>Phase IV.  Pursue Integration  &amp; Sustained Use</vt:lpstr>
      <vt:lpstr>Leveraging Informatics</vt:lpstr>
      <vt:lpstr>What is Nursing Informatics?</vt:lpstr>
      <vt:lpstr>Implications of Informatics for the Pediatric PRN</vt:lpstr>
      <vt:lpstr>Pain Screening  Tools</vt:lpstr>
      <vt:lpstr>Implications for Informatics on the Documentation of Pain Response</vt:lpstr>
      <vt:lpstr>Documenting &amp; Reviewing the Impact of the Patient Story</vt:lpstr>
      <vt:lpstr>Advocating for Patients and Families</vt:lpstr>
      <vt:lpstr>Health Literacy and Patient/Family Education</vt:lpstr>
      <vt:lpstr>Health Literacy</vt:lpstr>
      <vt:lpstr>How does Health Literacy affect Patients/Families?</vt:lpstr>
      <vt:lpstr>Health Literacy Universal Precautions Toolkit</vt:lpstr>
      <vt:lpstr>PRN as a Champion for Pain-Related Health Literacy</vt:lpstr>
      <vt:lpstr>?</vt:lpstr>
      <vt:lpstr>Tips and Resources    to Better Advocate      for your Patients/Families</vt:lpstr>
      <vt:lpstr>Tips and Resources    to Better Advocate      for your Patients/ Families</vt:lpstr>
      <vt:lpstr>Tips and Resources    to Better Advocate      for your  Patients/Families</vt:lpstr>
      <vt:lpstr>Write your next steps here.</vt:lpstr>
      <vt:lpstr>In Summary…</vt:lpstr>
      <vt:lpstr>Key Points</vt:lpstr>
      <vt:lpstr>Checklist: Instituting Evidence-Based Practice</vt:lpstr>
      <vt:lpstr>Write your next steps here.  </vt:lpstr>
      <vt:lpstr>Appendix</vt:lpstr>
      <vt:lpstr>References</vt:lpstr>
      <vt:lpstr>The Joint Commission  Standards Related    to Pain</vt:lpstr>
      <vt:lpstr>New Accreditation standards for 2018</vt:lpstr>
      <vt:lpstr>New Accreditation standards for 2018. </vt:lpstr>
      <vt:lpstr>New Accreditation standards for 2018.   </vt:lpstr>
      <vt:lpstr>New Accreditation standards for 2018.        </vt:lpstr>
      <vt:lpstr>Gathering evidence: Boolean operators</vt:lpstr>
      <vt:lpstr>Identify your keywords &amp; combine with Boolean operators </vt:lpstr>
      <vt:lpstr>Review abstracts to determine an article’s relevance to your topic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Renee Manworren</dc:creator>
  <cp:keywords>PRN program</cp:keywords>
  <cp:lastModifiedBy>Yumkhaibam, Budhachandra Singh</cp:lastModifiedBy>
  <cp:revision>834</cp:revision>
  <cp:lastPrinted>2019-06-02T22:56:04Z</cp:lastPrinted>
  <dcterms:created xsi:type="dcterms:W3CDTF">2014-02-07T03:47:22Z</dcterms:created>
  <dcterms:modified xsi:type="dcterms:W3CDTF">2026-05-29T07:16:59Z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